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9" r:id="rId3"/>
    <p:sldId id="258" r:id="rId4"/>
    <p:sldId id="260" r:id="rId5"/>
    <p:sldId id="868" r:id="rId6"/>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70BDA1-A38B-5F4E-B589-4F2C891C4D22}">
          <p14:sldIdLst>
            <p14:sldId id="256"/>
          </p14:sldIdLst>
        </p14:section>
        <p14:section name="Untitled Section" id="{318D3495-58EF-8945-80F8-B8A054B071F5}">
          <p14:sldIdLst>
            <p14:sldId id="259"/>
          </p14:sldIdLst>
        </p14:section>
        <p14:section name="Untitled Section" id="{B30461B2-FE95-EA48-8F83-DD551351D3A0}">
          <p14:sldIdLst>
            <p14:sldId id="258"/>
          </p14:sldIdLst>
        </p14:section>
        <p14:section name="Untitled Section" id="{DA2EB074-073A-F947-88FA-A22B39E6F873}">
          <p14:sldIdLst>
            <p14:sldId id="260"/>
            <p14:sldId id="8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82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FD0F64-E7DF-C44B-82DD-E56B57CFC1F9}" v="46" dt="2022-03-25T02:38:59.9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1181"/>
  </p:normalViewPr>
  <p:slideViewPr>
    <p:cSldViewPr snapToGrid="0" snapToObjects="1">
      <p:cViewPr>
        <p:scale>
          <a:sx n="97" d="100"/>
          <a:sy n="97" d="100"/>
        </p:scale>
        <p:origin x="116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F52114-3CB0-CD44-B7EE-6BDF085BCAFF}" type="datetimeFigureOut">
              <a:rPr lang="en-GB" smtClean="0"/>
              <a:t>25/03/2022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51439-1419-5048-9A45-BEF5A4BADA4C}" type="slidenum">
              <a:rPr lang="en-GB" smtClean="0"/>
              <a:t>‹#›</a:t>
            </a:fld>
            <a:endParaRPr lang="en-GB"/>
          </a:p>
        </p:txBody>
      </p:sp>
    </p:spTree>
    <p:extLst>
      <p:ext uri="{BB962C8B-B14F-4D97-AF65-F5344CB8AC3E}">
        <p14:creationId xmlns:p14="http://schemas.microsoft.com/office/powerpoint/2010/main" val="3144762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Social security matters.</a:t>
            </a:r>
          </a:p>
          <a:p>
            <a:endParaRPr lang="en-GB" dirty="0"/>
          </a:p>
          <a:p>
            <a:endParaRPr lang="en-GB" dirty="0"/>
          </a:p>
          <a:p>
            <a:r>
              <a:rPr lang="en-GB" dirty="0"/>
              <a:t>The social security</a:t>
            </a:r>
          </a:p>
          <a:p>
            <a:r>
              <a:rPr lang="en-GB" dirty="0"/>
              <a:t>The public sector is working on a thigh budget, this does also hold true for the City of St. Gallen. Nevertheless, they carry out tasks with deep impact on our society. One of those are social security. When everything goes wrong on the life of someone. The  When everything goes wrong, the government is here to</a:t>
            </a:r>
          </a:p>
          <a:p>
            <a:r>
              <a:rPr lang="en-GB" dirty="0"/>
              <a:t>Because of that, </a:t>
            </a:r>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9D951439-1419-5048-9A45-BEF5A4BADA4C}" type="slidenum">
              <a:rPr lang="en-GB" smtClean="0"/>
              <a:t>1</a:t>
            </a:fld>
            <a:endParaRPr lang="en-GB"/>
          </a:p>
        </p:txBody>
      </p:sp>
    </p:spTree>
    <p:extLst>
      <p:ext uri="{BB962C8B-B14F-4D97-AF65-F5344CB8AC3E}">
        <p14:creationId xmlns:p14="http://schemas.microsoft.com/office/powerpoint/2010/main" val="1808193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goal in step two is to make the model accessible to social work professional who do not have an extensive background in statistics and programming. We are working on an R Shiny web application. With that application, the social workers can insert the characteristics of the concerned person and get an estimate on how likely they should be able to pay back the loan in comparison to social security recipients with similar characteristics. While this application cannot replace an individualised assessment of the situation by the social worker, it can serve as a data driven tool to support their evaluation.</a:t>
            </a:r>
            <a:endParaRPr lang="en-CH"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9D951439-1419-5048-9A45-BEF5A4BADA4C}" type="slidenum">
              <a:rPr lang="en-GB" smtClean="0"/>
              <a:t>2</a:t>
            </a:fld>
            <a:endParaRPr lang="en-GB"/>
          </a:p>
        </p:txBody>
      </p:sp>
    </p:spTree>
    <p:extLst>
      <p:ext uri="{BB962C8B-B14F-4D97-AF65-F5344CB8AC3E}">
        <p14:creationId xmlns:p14="http://schemas.microsoft.com/office/powerpoint/2010/main" val="532846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We are working on a model to estimate the influence of the observed variables in the dataset on the repayment probability. The goal is to figure out what the people who pay back their loans have in come and look for these characteristics in the group of people who don’t pay back. We consider people who have the same characteristics but do not pay back as potential candidate for an intervention.</a:t>
            </a:r>
            <a:endParaRPr lang="en-CH"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We’re working on estimates using logistic regressions and tree-based modelling. Comparing the outcomes of these two methods we’ll optimized the model to deliver the best accuracy possible. The model should tell how likely a person is going to pay back according to the variables we have in the data set.</a:t>
            </a:r>
            <a:endParaRPr lang="en-CH"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9D951439-1419-5048-9A45-BEF5A4BADA4C}" type="slidenum">
              <a:rPr lang="en-GB" smtClean="0"/>
              <a:t>3</a:t>
            </a:fld>
            <a:endParaRPr lang="en-GB"/>
          </a:p>
        </p:txBody>
      </p:sp>
    </p:spTree>
    <p:extLst>
      <p:ext uri="{BB962C8B-B14F-4D97-AF65-F5344CB8AC3E}">
        <p14:creationId xmlns:p14="http://schemas.microsoft.com/office/powerpoint/2010/main" val="1191770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In order to increase the number of repayments, we suggest concentrating public resources on the individuals most likely to repay according to our model. This includes but is not limited to the following approaches:</a:t>
            </a:r>
            <a:endParaRPr lang="en-CH"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Social workers should implement a proactive communication strategy during the meetings with the social security recipients. Using the information from the model, the topic of repayment should be brought up on a regular occasion and be given serious consideration.</a:t>
            </a:r>
            <a:endParaRPr lang="en-CH"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Secondly, additional pressure could potentially be applied by using techniques used by NGOs for fundraising. This could include notifications or some sort of community building</a:t>
            </a:r>
            <a:endParaRPr lang="en-CH"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Finally, allowing social workers to get access to the financial situation of the social security recipients could improve the repayment ration to a great extent, giving them facts which they could use in the discussion.</a:t>
            </a:r>
            <a:endParaRPr lang="en-CH"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9D951439-1419-5048-9A45-BEF5A4BADA4C}" type="slidenum">
              <a:rPr lang="en-GB" smtClean="0"/>
              <a:t>4</a:t>
            </a:fld>
            <a:endParaRPr lang="en-GB"/>
          </a:p>
        </p:txBody>
      </p:sp>
    </p:spTree>
    <p:extLst>
      <p:ext uri="{BB962C8B-B14F-4D97-AF65-F5344CB8AC3E}">
        <p14:creationId xmlns:p14="http://schemas.microsoft.com/office/powerpoint/2010/main" val="1337483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D951439-1419-5048-9A45-BEF5A4BADA4C}" type="slidenum">
              <a:rPr lang="en-GB" smtClean="0"/>
              <a:t>5</a:t>
            </a:fld>
            <a:endParaRPr lang="en-GB"/>
          </a:p>
        </p:txBody>
      </p:sp>
    </p:spTree>
    <p:extLst>
      <p:ext uri="{BB962C8B-B14F-4D97-AF65-F5344CB8AC3E}">
        <p14:creationId xmlns:p14="http://schemas.microsoft.com/office/powerpoint/2010/main" val="1780859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C9E-F191-0444-9740-900F86C6C33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D5471CE5-1826-6B41-951B-8B0D162914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57BC053-BC57-2D44-B12B-1A1032235C22}"/>
              </a:ext>
            </a:extLst>
          </p:cNvPr>
          <p:cNvSpPr>
            <a:spLocks noGrp="1"/>
          </p:cNvSpPr>
          <p:nvPr>
            <p:ph type="dt" sz="half" idx="10"/>
          </p:nvPr>
        </p:nvSpPr>
        <p:spPr/>
        <p:txBody>
          <a:bodyPr/>
          <a:lstStyle/>
          <a:p>
            <a:fld id="{C9E0FBE3-6DF3-6F45-9DB4-CAE0379CB1C6}" type="datetimeFigureOut">
              <a:rPr lang="en-GB" smtClean="0"/>
              <a:t>25/03/2022</a:t>
            </a:fld>
            <a:endParaRPr lang="en-GB"/>
          </a:p>
        </p:txBody>
      </p:sp>
      <p:sp>
        <p:nvSpPr>
          <p:cNvPr id="5" name="Footer Placeholder 4">
            <a:extLst>
              <a:ext uri="{FF2B5EF4-FFF2-40B4-BE49-F238E27FC236}">
                <a16:creationId xmlns:a16="http://schemas.microsoft.com/office/drawing/2014/main" id="{8B704F61-9873-C049-8782-15D9A16B90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828E60C-8954-D142-AC9D-1E697B5EBC93}"/>
              </a:ext>
            </a:extLst>
          </p:cNvPr>
          <p:cNvSpPr>
            <a:spLocks noGrp="1"/>
          </p:cNvSpPr>
          <p:nvPr>
            <p:ph type="sldNum" sz="quarter" idx="12"/>
          </p:nvPr>
        </p:nvSpPr>
        <p:spPr/>
        <p:txBody>
          <a:bodyPr/>
          <a:lstStyle/>
          <a:p>
            <a:fld id="{6856722D-FA4B-BF47-84B3-D6C583E03A37}" type="slidenum">
              <a:rPr lang="en-GB" smtClean="0"/>
              <a:t>‹#›</a:t>
            </a:fld>
            <a:endParaRPr lang="en-GB"/>
          </a:p>
        </p:txBody>
      </p:sp>
    </p:spTree>
    <p:extLst>
      <p:ext uri="{BB962C8B-B14F-4D97-AF65-F5344CB8AC3E}">
        <p14:creationId xmlns:p14="http://schemas.microsoft.com/office/powerpoint/2010/main" val="3965376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EACE2-AE51-544A-8584-05B309885F8C}"/>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07611C1E-73BA-7844-A142-40B4A988E12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11DF1D4-2720-0544-88F5-C2D8A881EABE}"/>
              </a:ext>
            </a:extLst>
          </p:cNvPr>
          <p:cNvSpPr>
            <a:spLocks noGrp="1"/>
          </p:cNvSpPr>
          <p:nvPr>
            <p:ph type="dt" sz="half" idx="10"/>
          </p:nvPr>
        </p:nvSpPr>
        <p:spPr/>
        <p:txBody>
          <a:bodyPr/>
          <a:lstStyle/>
          <a:p>
            <a:fld id="{C9E0FBE3-6DF3-6F45-9DB4-CAE0379CB1C6}" type="datetimeFigureOut">
              <a:rPr lang="en-GB" smtClean="0"/>
              <a:t>25/03/2022</a:t>
            </a:fld>
            <a:endParaRPr lang="en-GB"/>
          </a:p>
        </p:txBody>
      </p:sp>
      <p:sp>
        <p:nvSpPr>
          <p:cNvPr id="5" name="Footer Placeholder 4">
            <a:extLst>
              <a:ext uri="{FF2B5EF4-FFF2-40B4-BE49-F238E27FC236}">
                <a16:creationId xmlns:a16="http://schemas.microsoft.com/office/drawing/2014/main" id="{340AD76D-AC48-404F-B1B4-948CFE5FB6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A250FC-6869-934D-A96A-8700FCD2C005}"/>
              </a:ext>
            </a:extLst>
          </p:cNvPr>
          <p:cNvSpPr>
            <a:spLocks noGrp="1"/>
          </p:cNvSpPr>
          <p:nvPr>
            <p:ph type="sldNum" sz="quarter" idx="12"/>
          </p:nvPr>
        </p:nvSpPr>
        <p:spPr/>
        <p:txBody>
          <a:bodyPr/>
          <a:lstStyle/>
          <a:p>
            <a:fld id="{6856722D-FA4B-BF47-84B3-D6C583E03A37}" type="slidenum">
              <a:rPr lang="en-GB" smtClean="0"/>
              <a:t>‹#›</a:t>
            </a:fld>
            <a:endParaRPr lang="en-GB"/>
          </a:p>
        </p:txBody>
      </p:sp>
    </p:spTree>
    <p:extLst>
      <p:ext uri="{BB962C8B-B14F-4D97-AF65-F5344CB8AC3E}">
        <p14:creationId xmlns:p14="http://schemas.microsoft.com/office/powerpoint/2010/main" val="2259538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387E1A-9BBA-7D49-93A3-DF1AB16DCC02}"/>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DD43DE8B-EF1A-2948-B39D-56DAE36D712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D9B5C33-426D-1B40-9022-5DBAF1B7A6DD}"/>
              </a:ext>
            </a:extLst>
          </p:cNvPr>
          <p:cNvSpPr>
            <a:spLocks noGrp="1"/>
          </p:cNvSpPr>
          <p:nvPr>
            <p:ph type="dt" sz="half" idx="10"/>
          </p:nvPr>
        </p:nvSpPr>
        <p:spPr/>
        <p:txBody>
          <a:bodyPr/>
          <a:lstStyle/>
          <a:p>
            <a:fld id="{C9E0FBE3-6DF3-6F45-9DB4-CAE0379CB1C6}" type="datetimeFigureOut">
              <a:rPr lang="en-GB" smtClean="0"/>
              <a:t>25/03/2022</a:t>
            </a:fld>
            <a:endParaRPr lang="en-GB"/>
          </a:p>
        </p:txBody>
      </p:sp>
      <p:sp>
        <p:nvSpPr>
          <p:cNvPr id="5" name="Footer Placeholder 4">
            <a:extLst>
              <a:ext uri="{FF2B5EF4-FFF2-40B4-BE49-F238E27FC236}">
                <a16:creationId xmlns:a16="http://schemas.microsoft.com/office/drawing/2014/main" id="{25AB8616-5318-8149-BC20-7945D4DBB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7E0126-7142-9F40-A692-387341D53EA2}"/>
              </a:ext>
            </a:extLst>
          </p:cNvPr>
          <p:cNvSpPr>
            <a:spLocks noGrp="1"/>
          </p:cNvSpPr>
          <p:nvPr>
            <p:ph type="sldNum" sz="quarter" idx="12"/>
          </p:nvPr>
        </p:nvSpPr>
        <p:spPr/>
        <p:txBody>
          <a:bodyPr/>
          <a:lstStyle/>
          <a:p>
            <a:fld id="{6856722D-FA4B-BF47-84B3-D6C583E03A37}" type="slidenum">
              <a:rPr lang="en-GB" smtClean="0"/>
              <a:t>‹#›</a:t>
            </a:fld>
            <a:endParaRPr lang="en-GB"/>
          </a:p>
        </p:txBody>
      </p:sp>
    </p:spTree>
    <p:extLst>
      <p:ext uri="{BB962C8B-B14F-4D97-AF65-F5344CB8AC3E}">
        <p14:creationId xmlns:p14="http://schemas.microsoft.com/office/powerpoint/2010/main" val="4140878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B86BB-AC03-CF46-B22E-D5DBDE111C6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B277852-2B35-7943-9C4F-1664227CF81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2D1B012-CDA2-2345-B4CC-E15DE1FD2EE6}"/>
              </a:ext>
            </a:extLst>
          </p:cNvPr>
          <p:cNvSpPr>
            <a:spLocks noGrp="1"/>
          </p:cNvSpPr>
          <p:nvPr>
            <p:ph type="dt" sz="half" idx="10"/>
          </p:nvPr>
        </p:nvSpPr>
        <p:spPr/>
        <p:txBody>
          <a:bodyPr/>
          <a:lstStyle/>
          <a:p>
            <a:fld id="{C9E0FBE3-6DF3-6F45-9DB4-CAE0379CB1C6}" type="datetimeFigureOut">
              <a:rPr lang="en-GB" smtClean="0"/>
              <a:t>25/03/2022</a:t>
            </a:fld>
            <a:endParaRPr lang="en-GB"/>
          </a:p>
        </p:txBody>
      </p:sp>
      <p:sp>
        <p:nvSpPr>
          <p:cNvPr id="5" name="Footer Placeholder 4">
            <a:extLst>
              <a:ext uri="{FF2B5EF4-FFF2-40B4-BE49-F238E27FC236}">
                <a16:creationId xmlns:a16="http://schemas.microsoft.com/office/drawing/2014/main" id="{D4BE9118-F81F-E24C-B6E8-DA613ABC355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6BEF89-3755-B74B-971C-91D37A60A836}"/>
              </a:ext>
            </a:extLst>
          </p:cNvPr>
          <p:cNvSpPr>
            <a:spLocks noGrp="1"/>
          </p:cNvSpPr>
          <p:nvPr>
            <p:ph type="sldNum" sz="quarter" idx="12"/>
          </p:nvPr>
        </p:nvSpPr>
        <p:spPr/>
        <p:txBody>
          <a:bodyPr/>
          <a:lstStyle/>
          <a:p>
            <a:fld id="{6856722D-FA4B-BF47-84B3-D6C583E03A37}" type="slidenum">
              <a:rPr lang="en-GB" smtClean="0"/>
              <a:t>‹#›</a:t>
            </a:fld>
            <a:endParaRPr lang="en-GB"/>
          </a:p>
        </p:txBody>
      </p:sp>
    </p:spTree>
    <p:extLst>
      <p:ext uri="{BB962C8B-B14F-4D97-AF65-F5344CB8AC3E}">
        <p14:creationId xmlns:p14="http://schemas.microsoft.com/office/powerpoint/2010/main" val="3540183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9B47A-D845-3B4D-9EBF-0B5296FE978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1C4A973C-E411-D945-A696-6259856F34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2A5E956-2D1F-DC49-A4DA-5B52E65BDA17}"/>
              </a:ext>
            </a:extLst>
          </p:cNvPr>
          <p:cNvSpPr>
            <a:spLocks noGrp="1"/>
          </p:cNvSpPr>
          <p:nvPr>
            <p:ph type="dt" sz="half" idx="10"/>
          </p:nvPr>
        </p:nvSpPr>
        <p:spPr/>
        <p:txBody>
          <a:bodyPr/>
          <a:lstStyle/>
          <a:p>
            <a:fld id="{C9E0FBE3-6DF3-6F45-9DB4-CAE0379CB1C6}" type="datetimeFigureOut">
              <a:rPr lang="en-GB" smtClean="0"/>
              <a:t>25/03/2022</a:t>
            </a:fld>
            <a:endParaRPr lang="en-GB"/>
          </a:p>
        </p:txBody>
      </p:sp>
      <p:sp>
        <p:nvSpPr>
          <p:cNvPr id="5" name="Footer Placeholder 4">
            <a:extLst>
              <a:ext uri="{FF2B5EF4-FFF2-40B4-BE49-F238E27FC236}">
                <a16:creationId xmlns:a16="http://schemas.microsoft.com/office/drawing/2014/main" id="{58BC333D-74B6-7542-AA5F-4CF4E46373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6970F6-0D20-A146-87C2-71958C769F01}"/>
              </a:ext>
            </a:extLst>
          </p:cNvPr>
          <p:cNvSpPr>
            <a:spLocks noGrp="1"/>
          </p:cNvSpPr>
          <p:nvPr>
            <p:ph type="sldNum" sz="quarter" idx="12"/>
          </p:nvPr>
        </p:nvSpPr>
        <p:spPr/>
        <p:txBody>
          <a:bodyPr/>
          <a:lstStyle/>
          <a:p>
            <a:fld id="{6856722D-FA4B-BF47-84B3-D6C583E03A37}" type="slidenum">
              <a:rPr lang="en-GB" smtClean="0"/>
              <a:t>‹#›</a:t>
            </a:fld>
            <a:endParaRPr lang="en-GB"/>
          </a:p>
        </p:txBody>
      </p:sp>
    </p:spTree>
    <p:extLst>
      <p:ext uri="{BB962C8B-B14F-4D97-AF65-F5344CB8AC3E}">
        <p14:creationId xmlns:p14="http://schemas.microsoft.com/office/powerpoint/2010/main" val="1406444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A659F-37BC-9C41-92F9-710F0A2B543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8CB29DA-D492-414E-B719-865949B2C6D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6C745E3D-2372-744E-AF72-0E9B32CDC8A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5AABE16D-70FC-844B-90B4-F114DFFA3E34}"/>
              </a:ext>
            </a:extLst>
          </p:cNvPr>
          <p:cNvSpPr>
            <a:spLocks noGrp="1"/>
          </p:cNvSpPr>
          <p:nvPr>
            <p:ph type="dt" sz="half" idx="10"/>
          </p:nvPr>
        </p:nvSpPr>
        <p:spPr/>
        <p:txBody>
          <a:bodyPr/>
          <a:lstStyle/>
          <a:p>
            <a:fld id="{C9E0FBE3-6DF3-6F45-9DB4-CAE0379CB1C6}" type="datetimeFigureOut">
              <a:rPr lang="en-GB" smtClean="0"/>
              <a:t>25/03/2022</a:t>
            </a:fld>
            <a:endParaRPr lang="en-GB"/>
          </a:p>
        </p:txBody>
      </p:sp>
      <p:sp>
        <p:nvSpPr>
          <p:cNvPr id="6" name="Footer Placeholder 5">
            <a:extLst>
              <a:ext uri="{FF2B5EF4-FFF2-40B4-BE49-F238E27FC236}">
                <a16:creationId xmlns:a16="http://schemas.microsoft.com/office/drawing/2014/main" id="{41A92106-4BEC-794A-B37B-AD0B383C442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C7C31F8-7DD2-6244-AB2D-5F4A681ACB73}"/>
              </a:ext>
            </a:extLst>
          </p:cNvPr>
          <p:cNvSpPr>
            <a:spLocks noGrp="1"/>
          </p:cNvSpPr>
          <p:nvPr>
            <p:ph type="sldNum" sz="quarter" idx="12"/>
          </p:nvPr>
        </p:nvSpPr>
        <p:spPr/>
        <p:txBody>
          <a:bodyPr/>
          <a:lstStyle/>
          <a:p>
            <a:fld id="{6856722D-FA4B-BF47-84B3-D6C583E03A37}" type="slidenum">
              <a:rPr lang="en-GB" smtClean="0"/>
              <a:t>‹#›</a:t>
            </a:fld>
            <a:endParaRPr lang="en-GB"/>
          </a:p>
        </p:txBody>
      </p:sp>
    </p:spTree>
    <p:extLst>
      <p:ext uri="{BB962C8B-B14F-4D97-AF65-F5344CB8AC3E}">
        <p14:creationId xmlns:p14="http://schemas.microsoft.com/office/powerpoint/2010/main" val="3032484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FE514-2190-AF42-9A14-0959F3CC94AC}"/>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560FA521-5D87-7A4B-9262-3F1ACB8464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D156C7D-6538-764D-9259-9D0CAD5BAB6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83C41FFC-0C79-F34D-BFEE-A39E73497B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967B5A2-EF05-CE42-8B50-6D65A3B4C27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076F6E73-5C95-954A-B24A-6B1BC40BC429}"/>
              </a:ext>
            </a:extLst>
          </p:cNvPr>
          <p:cNvSpPr>
            <a:spLocks noGrp="1"/>
          </p:cNvSpPr>
          <p:nvPr>
            <p:ph type="dt" sz="half" idx="10"/>
          </p:nvPr>
        </p:nvSpPr>
        <p:spPr/>
        <p:txBody>
          <a:bodyPr/>
          <a:lstStyle/>
          <a:p>
            <a:fld id="{C9E0FBE3-6DF3-6F45-9DB4-CAE0379CB1C6}" type="datetimeFigureOut">
              <a:rPr lang="en-GB" smtClean="0"/>
              <a:t>25/03/2022</a:t>
            </a:fld>
            <a:endParaRPr lang="en-GB"/>
          </a:p>
        </p:txBody>
      </p:sp>
      <p:sp>
        <p:nvSpPr>
          <p:cNvPr id="8" name="Footer Placeholder 7">
            <a:extLst>
              <a:ext uri="{FF2B5EF4-FFF2-40B4-BE49-F238E27FC236}">
                <a16:creationId xmlns:a16="http://schemas.microsoft.com/office/drawing/2014/main" id="{13109499-6233-634F-8334-3F3FCD3D7EA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46E83BC-7072-6C4E-A42B-F2013D7AD65B}"/>
              </a:ext>
            </a:extLst>
          </p:cNvPr>
          <p:cNvSpPr>
            <a:spLocks noGrp="1"/>
          </p:cNvSpPr>
          <p:nvPr>
            <p:ph type="sldNum" sz="quarter" idx="12"/>
          </p:nvPr>
        </p:nvSpPr>
        <p:spPr/>
        <p:txBody>
          <a:bodyPr/>
          <a:lstStyle/>
          <a:p>
            <a:fld id="{6856722D-FA4B-BF47-84B3-D6C583E03A37}" type="slidenum">
              <a:rPr lang="en-GB" smtClean="0"/>
              <a:t>‹#›</a:t>
            </a:fld>
            <a:endParaRPr lang="en-GB"/>
          </a:p>
        </p:txBody>
      </p:sp>
    </p:spTree>
    <p:extLst>
      <p:ext uri="{BB962C8B-B14F-4D97-AF65-F5344CB8AC3E}">
        <p14:creationId xmlns:p14="http://schemas.microsoft.com/office/powerpoint/2010/main" val="2565478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73828-7395-8A4E-A753-F2A3A5B8F4A3}"/>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407A90E8-A2C4-294D-9634-EC7F43A6A399}"/>
              </a:ext>
            </a:extLst>
          </p:cNvPr>
          <p:cNvSpPr>
            <a:spLocks noGrp="1"/>
          </p:cNvSpPr>
          <p:nvPr>
            <p:ph type="dt" sz="half" idx="10"/>
          </p:nvPr>
        </p:nvSpPr>
        <p:spPr/>
        <p:txBody>
          <a:bodyPr/>
          <a:lstStyle/>
          <a:p>
            <a:fld id="{C9E0FBE3-6DF3-6F45-9DB4-CAE0379CB1C6}" type="datetimeFigureOut">
              <a:rPr lang="en-GB" smtClean="0"/>
              <a:t>25/03/2022</a:t>
            </a:fld>
            <a:endParaRPr lang="en-GB"/>
          </a:p>
        </p:txBody>
      </p:sp>
      <p:sp>
        <p:nvSpPr>
          <p:cNvPr id="4" name="Footer Placeholder 3">
            <a:extLst>
              <a:ext uri="{FF2B5EF4-FFF2-40B4-BE49-F238E27FC236}">
                <a16:creationId xmlns:a16="http://schemas.microsoft.com/office/drawing/2014/main" id="{56B09DBD-2EAD-044F-8A2D-FECE3D1F0EF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29FB302-0F8A-7C4C-9EF0-3D0983B12744}"/>
              </a:ext>
            </a:extLst>
          </p:cNvPr>
          <p:cNvSpPr>
            <a:spLocks noGrp="1"/>
          </p:cNvSpPr>
          <p:nvPr>
            <p:ph type="sldNum" sz="quarter" idx="12"/>
          </p:nvPr>
        </p:nvSpPr>
        <p:spPr/>
        <p:txBody>
          <a:bodyPr/>
          <a:lstStyle/>
          <a:p>
            <a:fld id="{6856722D-FA4B-BF47-84B3-D6C583E03A37}" type="slidenum">
              <a:rPr lang="en-GB" smtClean="0"/>
              <a:t>‹#›</a:t>
            </a:fld>
            <a:endParaRPr lang="en-GB"/>
          </a:p>
        </p:txBody>
      </p:sp>
    </p:spTree>
    <p:extLst>
      <p:ext uri="{BB962C8B-B14F-4D97-AF65-F5344CB8AC3E}">
        <p14:creationId xmlns:p14="http://schemas.microsoft.com/office/powerpoint/2010/main" val="1682721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0D3D2F-E17C-4D44-85DD-5E5C2ABCDA9C}"/>
              </a:ext>
            </a:extLst>
          </p:cNvPr>
          <p:cNvSpPr>
            <a:spLocks noGrp="1"/>
          </p:cNvSpPr>
          <p:nvPr>
            <p:ph type="dt" sz="half" idx="10"/>
          </p:nvPr>
        </p:nvSpPr>
        <p:spPr/>
        <p:txBody>
          <a:bodyPr/>
          <a:lstStyle/>
          <a:p>
            <a:fld id="{C9E0FBE3-6DF3-6F45-9DB4-CAE0379CB1C6}" type="datetimeFigureOut">
              <a:rPr lang="en-GB" smtClean="0"/>
              <a:t>25/03/2022</a:t>
            </a:fld>
            <a:endParaRPr lang="en-GB"/>
          </a:p>
        </p:txBody>
      </p:sp>
      <p:sp>
        <p:nvSpPr>
          <p:cNvPr id="3" name="Footer Placeholder 2">
            <a:extLst>
              <a:ext uri="{FF2B5EF4-FFF2-40B4-BE49-F238E27FC236}">
                <a16:creationId xmlns:a16="http://schemas.microsoft.com/office/drawing/2014/main" id="{429599E2-7692-6E47-BC7F-60B9CE859D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F5AED88-B97E-F24C-8FB4-0CC87A17EB3F}"/>
              </a:ext>
            </a:extLst>
          </p:cNvPr>
          <p:cNvSpPr>
            <a:spLocks noGrp="1"/>
          </p:cNvSpPr>
          <p:nvPr>
            <p:ph type="sldNum" sz="quarter" idx="12"/>
          </p:nvPr>
        </p:nvSpPr>
        <p:spPr/>
        <p:txBody>
          <a:bodyPr/>
          <a:lstStyle/>
          <a:p>
            <a:fld id="{6856722D-FA4B-BF47-84B3-D6C583E03A37}" type="slidenum">
              <a:rPr lang="en-GB" smtClean="0"/>
              <a:t>‹#›</a:t>
            </a:fld>
            <a:endParaRPr lang="en-GB"/>
          </a:p>
        </p:txBody>
      </p:sp>
    </p:spTree>
    <p:extLst>
      <p:ext uri="{BB962C8B-B14F-4D97-AF65-F5344CB8AC3E}">
        <p14:creationId xmlns:p14="http://schemas.microsoft.com/office/powerpoint/2010/main" val="2300810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571C-EC06-2447-8913-0D3487B3A87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2C0B40AF-1012-A840-829D-B76F32996A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9A721659-ED17-F241-A51D-C882C0481E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BD9A349-3B2E-0B44-86CF-B4C204F70E57}"/>
              </a:ext>
            </a:extLst>
          </p:cNvPr>
          <p:cNvSpPr>
            <a:spLocks noGrp="1"/>
          </p:cNvSpPr>
          <p:nvPr>
            <p:ph type="dt" sz="half" idx="10"/>
          </p:nvPr>
        </p:nvSpPr>
        <p:spPr/>
        <p:txBody>
          <a:bodyPr/>
          <a:lstStyle/>
          <a:p>
            <a:fld id="{C9E0FBE3-6DF3-6F45-9DB4-CAE0379CB1C6}" type="datetimeFigureOut">
              <a:rPr lang="en-GB" smtClean="0"/>
              <a:t>25/03/2022</a:t>
            </a:fld>
            <a:endParaRPr lang="en-GB"/>
          </a:p>
        </p:txBody>
      </p:sp>
      <p:sp>
        <p:nvSpPr>
          <p:cNvPr id="6" name="Footer Placeholder 5">
            <a:extLst>
              <a:ext uri="{FF2B5EF4-FFF2-40B4-BE49-F238E27FC236}">
                <a16:creationId xmlns:a16="http://schemas.microsoft.com/office/drawing/2014/main" id="{E227569A-DCB3-A74F-B1C8-50DF3F91F56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AE53042-D67C-FC40-9254-52035AB1B0B6}"/>
              </a:ext>
            </a:extLst>
          </p:cNvPr>
          <p:cNvSpPr>
            <a:spLocks noGrp="1"/>
          </p:cNvSpPr>
          <p:nvPr>
            <p:ph type="sldNum" sz="quarter" idx="12"/>
          </p:nvPr>
        </p:nvSpPr>
        <p:spPr/>
        <p:txBody>
          <a:bodyPr/>
          <a:lstStyle/>
          <a:p>
            <a:fld id="{6856722D-FA4B-BF47-84B3-D6C583E03A37}" type="slidenum">
              <a:rPr lang="en-GB" smtClean="0"/>
              <a:t>‹#›</a:t>
            </a:fld>
            <a:endParaRPr lang="en-GB"/>
          </a:p>
        </p:txBody>
      </p:sp>
    </p:spTree>
    <p:extLst>
      <p:ext uri="{BB962C8B-B14F-4D97-AF65-F5344CB8AC3E}">
        <p14:creationId xmlns:p14="http://schemas.microsoft.com/office/powerpoint/2010/main" val="502650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393CF-2976-964F-AA1E-F7E7D97756F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6C01996-B4D5-2848-9F56-AB0801CBE4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6130808-360F-674A-9C68-167CF1F4F5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1EDF112-C3D5-FD48-83AC-3C1E492A3E68}"/>
              </a:ext>
            </a:extLst>
          </p:cNvPr>
          <p:cNvSpPr>
            <a:spLocks noGrp="1"/>
          </p:cNvSpPr>
          <p:nvPr>
            <p:ph type="dt" sz="half" idx="10"/>
          </p:nvPr>
        </p:nvSpPr>
        <p:spPr/>
        <p:txBody>
          <a:bodyPr/>
          <a:lstStyle/>
          <a:p>
            <a:fld id="{C9E0FBE3-6DF3-6F45-9DB4-CAE0379CB1C6}" type="datetimeFigureOut">
              <a:rPr lang="en-GB" smtClean="0"/>
              <a:t>25/03/2022</a:t>
            </a:fld>
            <a:endParaRPr lang="en-GB"/>
          </a:p>
        </p:txBody>
      </p:sp>
      <p:sp>
        <p:nvSpPr>
          <p:cNvPr id="6" name="Footer Placeholder 5">
            <a:extLst>
              <a:ext uri="{FF2B5EF4-FFF2-40B4-BE49-F238E27FC236}">
                <a16:creationId xmlns:a16="http://schemas.microsoft.com/office/drawing/2014/main" id="{D85E3B5C-93D9-714B-B31A-83CC0F1CEB8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4D77A34-BFFE-D845-AA26-CB3EEBFD00CC}"/>
              </a:ext>
            </a:extLst>
          </p:cNvPr>
          <p:cNvSpPr>
            <a:spLocks noGrp="1"/>
          </p:cNvSpPr>
          <p:nvPr>
            <p:ph type="sldNum" sz="quarter" idx="12"/>
          </p:nvPr>
        </p:nvSpPr>
        <p:spPr/>
        <p:txBody>
          <a:bodyPr/>
          <a:lstStyle/>
          <a:p>
            <a:fld id="{6856722D-FA4B-BF47-84B3-D6C583E03A37}" type="slidenum">
              <a:rPr lang="en-GB" smtClean="0"/>
              <a:t>‹#›</a:t>
            </a:fld>
            <a:endParaRPr lang="en-GB"/>
          </a:p>
        </p:txBody>
      </p:sp>
    </p:spTree>
    <p:extLst>
      <p:ext uri="{BB962C8B-B14F-4D97-AF65-F5344CB8AC3E}">
        <p14:creationId xmlns:p14="http://schemas.microsoft.com/office/powerpoint/2010/main" val="4019118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BED0ED-2C99-7447-BDB1-EE2160D63A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D8B47F85-3147-5D4A-A87B-15AEC80129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53C11D6-6277-8840-876F-2552CBBD3C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E0FBE3-6DF3-6F45-9DB4-CAE0379CB1C6}" type="datetimeFigureOut">
              <a:rPr lang="en-GB" smtClean="0"/>
              <a:t>25/03/2022</a:t>
            </a:fld>
            <a:endParaRPr lang="en-GB"/>
          </a:p>
        </p:txBody>
      </p:sp>
      <p:sp>
        <p:nvSpPr>
          <p:cNvPr id="5" name="Footer Placeholder 4">
            <a:extLst>
              <a:ext uri="{FF2B5EF4-FFF2-40B4-BE49-F238E27FC236}">
                <a16:creationId xmlns:a16="http://schemas.microsoft.com/office/drawing/2014/main" id="{2660E028-C5D3-A74B-9971-AE6A2E801A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9A80B42-CA91-AD47-8D97-BE3AD12B8E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56722D-FA4B-BF47-84B3-D6C583E03A37}" type="slidenum">
              <a:rPr lang="en-GB" smtClean="0"/>
              <a:t>‹#›</a:t>
            </a:fld>
            <a:endParaRPr lang="en-GB"/>
          </a:p>
        </p:txBody>
      </p:sp>
    </p:spTree>
    <p:extLst>
      <p:ext uri="{BB962C8B-B14F-4D97-AF65-F5344CB8AC3E}">
        <p14:creationId xmlns:p14="http://schemas.microsoft.com/office/powerpoint/2010/main" val="40430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3823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E6B9-87E3-7A4E-BC37-C99414D53184}"/>
              </a:ext>
            </a:extLst>
          </p:cNvPr>
          <p:cNvSpPr>
            <a:spLocks noGrp="1"/>
          </p:cNvSpPr>
          <p:nvPr>
            <p:ph type="ctrTitle"/>
          </p:nvPr>
        </p:nvSpPr>
        <p:spPr/>
        <p:txBody>
          <a:bodyPr>
            <a:normAutofit/>
          </a:bodyPr>
          <a:lstStyle/>
          <a:p>
            <a:pPr algn="l"/>
            <a:r>
              <a:rPr lang="en-GB" sz="13800" b="1" dirty="0" err="1">
                <a:solidFill>
                  <a:schemeClr val="bg1"/>
                </a:solidFill>
              </a:rPr>
              <a:t>ReFund</a:t>
            </a:r>
            <a:r>
              <a:rPr lang="en-GB" sz="13800" b="1" dirty="0">
                <a:solidFill>
                  <a:schemeClr val="bg1"/>
                </a:solidFill>
              </a:rPr>
              <a:t> Intel</a:t>
            </a:r>
            <a:endParaRPr lang="en-GB" b="1" dirty="0">
              <a:solidFill>
                <a:schemeClr val="bg1"/>
              </a:solidFill>
            </a:endParaRPr>
          </a:p>
        </p:txBody>
      </p:sp>
      <p:sp>
        <p:nvSpPr>
          <p:cNvPr id="3" name="Subtitle 2">
            <a:extLst>
              <a:ext uri="{FF2B5EF4-FFF2-40B4-BE49-F238E27FC236}">
                <a16:creationId xmlns:a16="http://schemas.microsoft.com/office/drawing/2014/main" id="{F310DB08-D950-934C-87AD-E7B2E51F84F6}"/>
              </a:ext>
            </a:extLst>
          </p:cNvPr>
          <p:cNvSpPr>
            <a:spLocks noGrp="1"/>
          </p:cNvSpPr>
          <p:nvPr>
            <p:ph type="subTitle" idx="1"/>
          </p:nvPr>
        </p:nvSpPr>
        <p:spPr>
          <a:xfrm>
            <a:off x="1524000" y="3302493"/>
            <a:ext cx="9144000" cy="1655762"/>
          </a:xfrm>
        </p:spPr>
        <p:txBody>
          <a:bodyPr/>
          <a:lstStyle/>
          <a:p>
            <a:pPr algn="l"/>
            <a:r>
              <a:rPr lang="en-GB" dirty="0">
                <a:solidFill>
                  <a:schemeClr val="bg1"/>
                </a:solidFill>
              </a:rPr>
              <a:t>A data-driven tool to enable impactful social security support</a:t>
            </a:r>
          </a:p>
        </p:txBody>
      </p:sp>
      <p:sp>
        <p:nvSpPr>
          <p:cNvPr id="7" name="Rectangle 6">
            <a:extLst>
              <a:ext uri="{FF2B5EF4-FFF2-40B4-BE49-F238E27FC236}">
                <a16:creationId xmlns:a16="http://schemas.microsoft.com/office/drawing/2014/main" id="{54D1ABD8-77BE-FE4B-B2C1-5C835DEF1BEF}"/>
              </a:ext>
            </a:extLst>
          </p:cNvPr>
          <p:cNvSpPr/>
          <p:nvPr/>
        </p:nvSpPr>
        <p:spPr>
          <a:xfrm>
            <a:off x="3048000" y="4130374"/>
            <a:ext cx="9144000" cy="3523593"/>
          </a:xfrm>
          <a:prstGeom prst="rect">
            <a:avLst/>
          </a:prstGeom>
          <a:solidFill>
            <a:schemeClr val="accent6">
              <a:lumMod val="75000"/>
            </a:schemeClr>
          </a:solidFill>
          <a:ln w="793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3900" i="1" u="sng" dirty="0">
                <a:latin typeface="Engravers MT" panose="02090707080505020304" pitchFamily="18" charset="77"/>
                <a:ea typeface="GungsuhChe" panose="02030609000101010101" pitchFamily="49" charset="-127"/>
              </a:rPr>
              <a:t>4</a:t>
            </a:r>
            <a:r>
              <a:rPr lang="en-GB" sz="16600" i="1" u="sng" dirty="0">
                <a:latin typeface="Engravers MT" panose="02090707080505020304" pitchFamily="18" charset="77"/>
                <a:ea typeface="GungsuhChe" panose="02030609000101010101" pitchFamily="49" charset="-127"/>
              </a:rPr>
              <a:t>n</a:t>
            </a:r>
            <a:r>
              <a:rPr lang="en-GB" sz="23900" i="1" u="sng" dirty="0">
                <a:latin typeface="Engravers MT" panose="02090707080505020304" pitchFamily="18" charset="77"/>
                <a:ea typeface="GungsuhChe" panose="02030609000101010101" pitchFamily="49" charset="-127"/>
              </a:rPr>
              <a:t>N</a:t>
            </a:r>
            <a:endParaRPr lang="en-GB" sz="11500" i="1" u="sng" dirty="0">
              <a:latin typeface="Engravers MT" panose="02090707080505020304" pitchFamily="18" charset="77"/>
              <a:ea typeface="GungsuhChe" panose="02030609000101010101" pitchFamily="49" charset="-127"/>
            </a:endParaRPr>
          </a:p>
        </p:txBody>
      </p:sp>
    </p:spTree>
    <p:extLst>
      <p:ext uri="{BB962C8B-B14F-4D97-AF65-F5344CB8AC3E}">
        <p14:creationId xmlns:p14="http://schemas.microsoft.com/office/powerpoint/2010/main" val="2997100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E928-A28E-8A45-9F27-A99B9773DFE6}"/>
              </a:ext>
            </a:extLst>
          </p:cNvPr>
          <p:cNvSpPr>
            <a:spLocks noGrp="1"/>
          </p:cNvSpPr>
          <p:nvPr>
            <p:ph type="title"/>
          </p:nvPr>
        </p:nvSpPr>
        <p:spPr/>
        <p:txBody>
          <a:bodyPr/>
          <a:lstStyle/>
          <a:p>
            <a:r>
              <a:rPr lang="en-GB"/>
              <a:t>The Application</a:t>
            </a:r>
            <a:endParaRPr lang="en-GB" dirty="0"/>
          </a:p>
        </p:txBody>
      </p:sp>
      <p:grpSp>
        <p:nvGrpSpPr>
          <p:cNvPr id="7" name="Group 6">
            <a:extLst>
              <a:ext uri="{FF2B5EF4-FFF2-40B4-BE49-F238E27FC236}">
                <a16:creationId xmlns:a16="http://schemas.microsoft.com/office/drawing/2014/main" id="{E501A38A-5A38-BB4D-8B54-D47D45EEDACF}"/>
              </a:ext>
            </a:extLst>
          </p:cNvPr>
          <p:cNvGrpSpPr/>
          <p:nvPr/>
        </p:nvGrpSpPr>
        <p:grpSpPr>
          <a:xfrm>
            <a:off x="10971505" y="1"/>
            <a:ext cx="1220496" cy="6858000"/>
            <a:chOff x="10971505" y="1"/>
            <a:chExt cx="1220496" cy="6858000"/>
          </a:xfrm>
        </p:grpSpPr>
        <p:sp>
          <p:nvSpPr>
            <p:cNvPr id="8" name="Rectangle 7">
              <a:extLst>
                <a:ext uri="{FF2B5EF4-FFF2-40B4-BE49-F238E27FC236}">
                  <a16:creationId xmlns:a16="http://schemas.microsoft.com/office/drawing/2014/main" id="{D17BFCC7-52A5-C546-8185-6B9B3E4936AD}"/>
                </a:ext>
              </a:extLst>
            </p:cNvPr>
            <p:cNvSpPr/>
            <p:nvPr/>
          </p:nvSpPr>
          <p:spPr>
            <a:xfrm>
              <a:off x="10971505" y="1"/>
              <a:ext cx="1220496" cy="6858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i="1" u="sng" dirty="0">
                <a:latin typeface="Engravers MT" panose="02090707080505020304" pitchFamily="18" charset="77"/>
                <a:ea typeface="GungsuhChe" panose="02030609000101010101" pitchFamily="49" charset="-127"/>
              </a:endParaRPr>
            </a:p>
          </p:txBody>
        </p:sp>
        <p:sp>
          <p:nvSpPr>
            <p:cNvPr id="9" name="Rectangle 8">
              <a:extLst>
                <a:ext uri="{FF2B5EF4-FFF2-40B4-BE49-F238E27FC236}">
                  <a16:creationId xmlns:a16="http://schemas.microsoft.com/office/drawing/2014/main" id="{00062775-7F8E-544A-9152-97421ED506E7}"/>
                </a:ext>
              </a:extLst>
            </p:cNvPr>
            <p:cNvSpPr/>
            <p:nvPr/>
          </p:nvSpPr>
          <p:spPr>
            <a:xfrm>
              <a:off x="10971505" y="4470400"/>
              <a:ext cx="852634" cy="23876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4800" i="1" u="sng" dirty="0">
                  <a:latin typeface="Engravers MT" panose="02090707080505020304" pitchFamily="18" charset="77"/>
                  <a:ea typeface="GungsuhChe" panose="02030609000101010101" pitchFamily="49" charset="-127"/>
                </a:rPr>
                <a:t>4</a:t>
              </a:r>
              <a:r>
                <a:rPr lang="en-GB" sz="4000" i="1" u="sng" dirty="0">
                  <a:latin typeface="Engravers MT" panose="02090707080505020304" pitchFamily="18" charset="77"/>
                  <a:ea typeface="GungsuhChe" panose="02030609000101010101" pitchFamily="49" charset="-127"/>
                </a:rPr>
                <a:t>n</a:t>
              </a:r>
              <a:r>
                <a:rPr lang="en-GB" sz="4800" i="1" u="sng" dirty="0">
                  <a:latin typeface="Engravers MT" panose="02090707080505020304" pitchFamily="18" charset="77"/>
                  <a:ea typeface="GungsuhChe" panose="02030609000101010101" pitchFamily="49" charset="-127"/>
                </a:rPr>
                <a:t>N</a:t>
              </a:r>
              <a:endParaRPr lang="en-GB" sz="2800" i="1" u="sng" dirty="0">
                <a:latin typeface="Engravers MT" panose="02090707080505020304" pitchFamily="18" charset="77"/>
                <a:ea typeface="GungsuhChe" panose="02030609000101010101" pitchFamily="49" charset="-127"/>
              </a:endParaRPr>
            </a:p>
          </p:txBody>
        </p:sp>
      </p:grpSp>
      <p:sp>
        <p:nvSpPr>
          <p:cNvPr id="12" name="TextBox 11">
            <a:extLst>
              <a:ext uri="{FF2B5EF4-FFF2-40B4-BE49-F238E27FC236}">
                <a16:creationId xmlns:a16="http://schemas.microsoft.com/office/drawing/2014/main" id="{583BFE97-0EB9-8449-A725-2DC207805285}"/>
              </a:ext>
            </a:extLst>
          </p:cNvPr>
          <p:cNvSpPr txBox="1"/>
          <p:nvPr/>
        </p:nvSpPr>
        <p:spPr>
          <a:xfrm>
            <a:off x="838201" y="1310829"/>
            <a:ext cx="9765442" cy="3539430"/>
          </a:xfrm>
          <a:prstGeom prst="rect">
            <a:avLst/>
          </a:prstGeom>
          <a:noFill/>
        </p:spPr>
        <p:txBody>
          <a:bodyPr wrap="square" rtlCol="0">
            <a:spAutoFit/>
          </a:bodyPr>
          <a:lstStyle/>
          <a:p>
            <a:pPr marL="285750" indent="-285750">
              <a:buFont typeface="Arial" panose="020B0604020202020204" pitchFamily="34" charset="0"/>
              <a:buChar char="•"/>
            </a:pPr>
            <a:r>
              <a:rPr lang="en-GB" sz="2800" dirty="0"/>
              <a:t>R-Shiny Web Application</a:t>
            </a:r>
          </a:p>
          <a:p>
            <a:pPr marL="285750" indent="-285750">
              <a:buFont typeface="Arial" panose="020B0604020202020204" pitchFamily="34" charset="0"/>
              <a:buChar char="•"/>
            </a:pPr>
            <a:r>
              <a:rPr lang="en-GB" sz="2800" dirty="0"/>
              <a:t>Recommends targets for intervention</a:t>
            </a:r>
          </a:p>
          <a:p>
            <a:pPr marL="285750" indent="-285750">
              <a:buFont typeface="Arial" panose="020B0604020202020204" pitchFamily="34" charset="0"/>
              <a:buChar char="•"/>
            </a:pPr>
            <a:r>
              <a:rPr lang="en-GB" sz="2800" dirty="0"/>
              <a:t>RFII-Score as a probability of unwillingness to pay back</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2800" dirty="0"/>
          </a:p>
        </p:txBody>
      </p:sp>
      <p:pic>
        <p:nvPicPr>
          <p:cNvPr id="5" name="Picture 4">
            <a:extLst>
              <a:ext uri="{FF2B5EF4-FFF2-40B4-BE49-F238E27FC236}">
                <a16:creationId xmlns:a16="http://schemas.microsoft.com/office/drawing/2014/main" id="{21CDB746-928A-0F43-A9E5-83E5B5122833}"/>
              </a:ext>
            </a:extLst>
          </p:cNvPr>
          <p:cNvPicPr>
            <a:picLocks noChangeAspect="1"/>
          </p:cNvPicPr>
          <p:nvPr/>
        </p:nvPicPr>
        <p:blipFill>
          <a:blip r:embed="rId3"/>
          <a:stretch>
            <a:fillRect/>
          </a:stretch>
        </p:blipFill>
        <p:spPr>
          <a:xfrm>
            <a:off x="838200" y="2778242"/>
            <a:ext cx="9955927" cy="3809594"/>
          </a:xfrm>
          <a:prstGeom prst="rect">
            <a:avLst/>
          </a:prstGeom>
          <a:ln>
            <a:solidFill>
              <a:schemeClr val="tx1">
                <a:lumMod val="50000"/>
                <a:lumOff val="50000"/>
              </a:schemeClr>
            </a:solidFill>
          </a:ln>
        </p:spPr>
      </p:pic>
    </p:spTree>
    <p:extLst>
      <p:ext uri="{BB962C8B-B14F-4D97-AF65-F5344CB8AC3E}">
        <p14:creationId xmlns:p14="http://schemas.microsoft.com/office/powerpoint/2010/main" val="2288808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1C38D-862F-2D48-9550-9F0CFFEC99F2}"/>
              </a:ext>
            </a:extLst>
          </p:cNvPr>
          <p:cNvSpPr>
            <a:spLocks noGrp="1"/>
          </p:cNvSpPr>
          <p:nvPr>
            <p:ph type="title"/>
          </p:nvPr>
        </p:nvSpPr>
        <p:spPr/>
        <p:txBody>
          <a:bodyPr/>
          <a:lstStyle/>
          <a:p>
            <a:r>
              <a:rPr lang="en-GB" dirty="0"/>
              <a:t>The Model</a:t>
            </a:r>
          </a:p>
        </p:txBody>
      </p:sp>
      <p:grpSp>
        <p:nvGrpSpPr>
          <p:cNvPr id="8" name="Group 7">
            <a:extLst>
              <a:ext uri="{FF2B5EF4-FFF2-40B4-BE49-F238E27FC236}">
                <a16:creationId xmlns:a16="http://schemas.microsoft.com/office/drawing/2014/main" id="{94ADFE96-A5A2-6744-9B58-0E80748946D5}"/>
              </a:ext>
            </a:extLst>
          </p:cNvPr>
          <p:cNvGrpSpPr/>
          <p:nvPr/>
        </p:nvGrpSpPr>
        <p:grpSpPr>
          <a:xfrm>
            <a:off x="10971505" y="1"/>
            <a:ext cx="1220496" cy="6858000"/>
            <a:chOff x="10971505" y="1"/>
            <a:chExt cx="1220496" cy="6858000"/>
          </a:xfrm>
        </p:grpSpPr>
        <p:sp>
          <p:nvSpPr>
            <p:cNvPr id="9" name="Rectangle 8">
              <a:extLst>
                <a:ext uri="{FF2B5EF4-FFF2-40B4-BE49-F238E27FC236}">
                  <a16:creationId xmlns:a16="http://schemas.microsoft.com/office/drawing/2014/main" id="{22308511-D9BC-5047-A555-D35A4A0E5E49}"/>
                </a:ext>
              </a:extLst>
            </p:cNvPr>
            <p:cNvSpPr/>
            <p:nvPr/>
          </p:nvSpPr>
          <p:spPr>
            <a:xfrm>
              <a:off x="10971505" y="1"/>
              <a:ext cx="1220496" cy="6858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i="1" u="sng" dirty="0">
                <a:latin typeface="Engravers MT" panose="02090707080505020304" pitchFamily="18" charset="77"/>
                <a:ea typeface="GungsuhChe" panose="02030609000101010101" pitchFamily="49" charset="-127"/>
              </a:endParaRPr>
            </a:p>
          </p:txBody>
        </p:sp>
        <p:sp>
          <p:nvSpPr>
            <p:cNvPr id="10" name="Rectangle 9">
              <a:extLst>
                <a:ext uri="{FF2B5EF4-FFF2-40B4-BE49-F238E27FC236}">
                  <a16:creationId xmlns:a16="http://schemas.microsoft.com/office/drawing/2014/main" id="{4D128E9E-97DC-9347-86EB-7A06D20FD6D3}"/>
                </a:ext>
              </a:extLst>
            </p:cNvPr>
            <p:cNvSpPr/>
            <p:nvPr/>
          </p:nvSpPr>
          <p:spPr>
            <a:xfrm>
              <a:off x="10971505" y="4470400"/>
              <a:ext cx="852634" cy="23876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4800" i="1" u="sng" dirty="0">
                  <a:latin typeface="Engravers MT" panose="02090707080505020304" pitchFamily="18" charset="77"/>
                  <a:ea typeface="GungsuhChe" panose="02030609000101010101" pitchFamily="49" charset="-127"/>
                </a:rPr>
                <a:t>4</a:t>
              </a:r>
              <a:r>
                <a:rPr lang="en-GB" sz="4000" i="1" u="sng" dirty="0">
                  <a:latin typeface="Engravers MT" panose="02090707080505020304" pitchFamily="18" charset="77"/>
                  <a:ea typeface="GungsuhChe" panose="02030609000101010101" pitchFamily="49" charset="-127"/>
                </a:rPr>
                <a:t>n</a:t>
              </a:r>
              <a:r>
                <a:rPr lang="en-GB" sz="4800" i="1" u="sng" dirty="0">
                  <a:latin typeface="Engravers MT" panose="02090707080505020304" pitchFamily="18" charset="77"/>
                  <a:ea typeface="GungsuhChe" panose="02030609000101010101" pitchFamily="49" charset="-127"/>
                </a:rPr>
                <a:t>N</a:t>
              </a:r>
              <a:endParaRPr lang="en-GB" sz="2800" i="1" u="sng" dirty="0">
                <a:latin typeface="Engravers MT" panose="02090707080505020304" pitchFamily="18" charset="77"/>
                <a:ea typeface="GungsuhChe" panose="02030609000101010101" pitchFamily="49" charset="-127"/>
              </a:endParaRPr>
            </a:p>
          </p:txBody>
        </p:sp>
      </p:grpSp>
      <p:sp>
        <p:nvSpPr>
          <p:cNvPr id="12" name="TextBox 11">
            <a:extLst>
              <a:ext uri="{FF2B5EF4-FFF2-40B4-BE49-F238E27FC236}">
                <a16:creationId xmlns:a16="http://schemas.microsoft.com/office/drawing/2014/main" id="{231CF50E-DBFD-5648-9510-35C7801B2DF4}"/>
              </a:ext>
            </a:extLst>
          </p:cNvPr>
          <p:cNvSpPr txBox="1"/>
          <p:nvPr/>
        </p:nvSpPr>
        <p:spPr>
          <a:xfrm>
            <a:off x="783646" y="5718860"/>
            <a:ext cx="8491107" cy="830997"/>
          </a:xfrm>
          <a:prstGeom prst="rect">
            <a:avLst/>
          </a:prstGeom>
          <a:noFill/>
        </p:spPr>
        <p:txBody>
          <a:bodyPr wrap="none" rtlCol="0">
            <a:spAutoFit/>
          </a:bodyPr>
          <a:lstStyle/>
          <a:p>
            <a:r>
              <a:rPr lang="en-GB" sz="1200" dirty="0"/>
              <a:t>References:</a:t>
            </a:r>
          </a:p>
          <a:p>
            <a:r>
              <a:rPr lang="en-GB" sz="1200" dirty="0"/>
              <a:t>Murphy, K. P. (2012). Machine learning: a probabilistic perspective. Cambridge, MA: MIT Press.</a:t>
            </a:r>
          </a:p>
          <a:p>
            <a:r>
              <a:rPr lang="en-GB" sz="1200" dirty="0"/>
              <a:t>Hastie, T., </a:t>
            </a:r>
            <a:r>
              <a:rPr lang="en-GB" sz="1200" dirty="0" err="1"/>
              <a:t>Tibshirani</a:t>
            </a:r>
            <a:r>
              <a:rPr lang="en-GB" sz="1200" dirty="0"/>
              <a:t>, R.,, Friedman, J. (2001). The Elements of Statistical Learning. New York, NY, USA: Springer New York Inc.. </a:t>
            </a:r>
          </a:p>
          <a:p>
            <a:r>
              <a:rPr lang="en-GB" sz="1200" dirty="0"/>
              <a:t>Chang, W., Cheng, J., Allaire, J., </a:t>
            </a:r>
            <a:r>
              <a:rPr lang="en-GB" sz="1200" dirty="0" err="1"/>
              <a:t>Xie</a:t>
            </a:r>
            <a:r>
              <a:rPr lang="en-GB" sz="1200" dirty="0"/>
              <a:t>, Y., &amp; McPherson, J. (2017). Shiny: web application framework for R. R package version, 1(5), 2017.</a:t>
            </a:r>
          </a:p>
        </p:txBody>
      </p:sp>
      <p:sp>
        <p:nvSpPr>
          <p:cNvPr id="13" name="TextBox 12">
            <a:extLst>
              <a:ext uri="{FF2B5EF4-FFF2-40B4-BE49-F238E27FC236}">
                <a16:creationId xmlns:a16="http://schemas.microsoft.com/office/drawing/2014/main" id="{507F565D-66FC-B748-B2C7-D4C7BF12F0FB}"/>
              </a:ext>
            </a:extLst>
          </p:cNvPr>
          <p:cNvSpPr txBox="1"/>
          <p:nvPr/>
        </p:nvSpPr>
        <p:spPr>
          <a:xfrm>
            <a:off x="7401771" y="1620361"/>
            <a:ext cx="832279" cy="369332"/>
          </a:xfrm>
          <a:prstGeom prst="rect">
            <a:avLst/>
          </a:prstGeom>
          <a:noFill/>
        </p:spPr>
        <p:txBody>
          <a:bodyPr wrap="none" rtlCol="0">
            <a:spAutoFit/>
          </a:bodyPr>
          <a:lstStyle/>
          <a:p>
            <a:r>
              <a:rPr lang="en-GB" dirty="0"/>
              <a:t>Willing</a:t>
            </a:r>
          </a:p>
        </p:txBody>
      </p:sp>
      <p:sp>
        <p:nvSpPr>
          <p:cNvPr id="14" name="TextBox 13">
            <a:extLst>
              <a:ext uri="{FF2B5EF4-FFF2-40B4-BE49-F238E27FC236}">
                <a16:creationId xmlns:a16="http://schemas.microsoft.com/office/drawing/2014/main" id="{18B0CD30-C7F4-234E-906F-821295691A0B}"/>
              </a:ext>
            </a:extLst>
          </p:cNvPr>
          <p:cNvSpPr txBox="1"/>
          <p:nvPr/>
        </p:nvSpPr>
        <p:spPr>
          <a:xfrm>
            <a:off x="8658238" y="1633786"/>
            <a:ext cx="1233030" cy="369332"/>
          </a:xfrm>
          <a:prstGeom prst="rect">
            <a:avLst/>
          </a:prstGeom>
          <a:noFill/>
        </p:spPr>
        <p:txBody>
          <a:bodyPr wrap="none" rtlCol="0">
            <a:spAutoFit/>
          </a:bodyPr>
          <a:lstStyle/>
          <a:p>
            <a:r>
              <a:rPr lang="en-GB" dirty="0"/>
              <a:t>Not Willing</a:t>
            </a:r>
          </a:p>
        </p:txBody>
      </p:sp>
      <p:pic>
        <p:nvPicPr>
          <p:cNvPr id="16" name="Picture 15" descr="A picture containing graphical user interface&#10;&#10;Description automatically generated">
            <a:extLst>
              <a:ext uri="{FF2B5EF4-FFF2-40B4-BE49-F238E27FC236}">
                <a16:creationId xmlns:a16="http://schemas.microsoft.com/office/drawing/2014/main" id="{4CAE48B8-146B-D449-AFA9-4D44F0421D1C}"/>
              </a:ext>
            </a:extLst>
          </p:cNvPr>
          <p:cNvPicPr>
            <a:picLocks noChangeAspect="1"/>
          </p:cNvPicPr>
          <p:nvPr/>
        </p:nvPicPr>
        <p:blipFill rotWithShape="1">
          <a:blip r:embed="rId3"/>
          <a:srcRect l="22587" t="20497" r="27562" b="15024"/>
          <a:stretch/>
        </p:blipFill>
        <p:spPr>
          <a:xfrm>
            <a:off x="7066029" y="1946215"/>
            <a:ext cx="3057100" cy="2965570"/>
          </a:xfrm>
          <a:prstGeom prst="rect">
            <a:avLst/>
          </a:prstGeom>
        </p:spPr>
      </p:pic>
      <p:sp>
        <p:nvSpPr>
          <p:cNvPr id="17" name="TextBox 16">
            <a:extLst>
              <a:ext uri="{FF2B5EF4-FFF2-40B4-BE49-F238E27FC236}">
                <a16:creationId xmlns:a16="http://schemas.microsoft.com/office/drawing/2014/main" id="{FBCECC6F-46BA-C542-8298-6DB24E6F7791}"/>
              </a:ext>
            </a:extLst>
          </p:cNvPr>
          <p:cNvSpPr txBox="1"/>
          <p:nvPr/>
        </p:nvSpPr>
        <p:spPr>
          <a:xfrm>
            <a:off x="6604364" y="2497763"/>
            <a:ext cx="461665" cy="515526"/>
          </a:xfrm>
          <a:prstGeom prst="rect">
            <a:avLst/>
          </a:prstGeom>
          <a:noFill/>
        </p:spPr>
        <p:txBody>
          <a:bodyPr vert="vert270" wrap="none" rtlCol="0">
            <a:spAutoFit/>
          </a:bodyPr>
          <a:lstStyle/>
          <a:p>
            <a:r>
              <a:rPr lang="en-GB" dirty="0"/>
              <a:t>Able</a:t>
            </a:r>
          </a:p>
        </p:txBody>
      </p:sp>
      <p:sp>
        <p:nvSpPr>
          <p:cNvPr id="18" name="TextBox 17">
            <a:extLst>
              <a:ext uri="{FF2B5EF4-FFF2-40B4-BE49-F238E27FC236}">
                <a16:creationId xmlns:a16="http://schemas.microsoft.com/office/drawing/2014/main" id="{168331F2-1AB8-E84C-AB09-3E5943409E84}"/>
              </a:ext>
            </a:extLst>
          </p:cNvPr>
          <p:cNvSpPr txBox="1"/>
          <p:nvPr/>
        </p:nvSpPr>
        <p:spPr>
          <a:xfrm>
            <a:off x="6604364" y="3564837"/>
            <a:ext cx="461665" cy="916276"/>
          </a:xfrm>
          <a:prstGeom prst="rect">
            <a:avLst/>
          </a:prstGeom>
          <a:noFill/>
        </p:spPr>
        <p:txBody>
          <a:bodyPr vert="vert270" wrap="none" rtlCol="0">
            <a:spAutoFit/>
          </a:bodyPr>
          <a:lstStyle/>
          <a:p>
            <a:r>
              <a:rPr lang="en-GB" dirty="0"/>
              <a:t>Not Able</a:t>
            </a:r>
          </a:p>
        </p:txBody>
      </p:sp>
      <p:sp>
        <p:nvSpPr>
          <p:cNvPr id="19" name="TextBox 18">
            <a:extLst>
              <a:ext uri="{FF2B5EF4-FFF2-40B4-BE49-F238E27FC236}">
                <a16:creationId xmlns:a16="http://schemas.microsoft.com/office/drawing/2014/main" id="{A9664917-CBDB-5A47-B708-53B64B48854B}"/>
              </a:ext>
            </a:extLst>
          </p:cNvPr>
          <p:cNvSpPr txBox="1"/>
          <p:nvPr/>
        </p:nvSpPr>
        <p:spPr>
          <a:xfrm>
            <a:off x="1059828" y="1690688"/>
            <a:ext cx="5261706" cy="2677656"/>
          </a:xfrm>
          <a:prstGeom prst="rect">
            <a:avLst/>
          </a:prstGeom>
          <a:noFill/>
        </p:spPr>
        <p:txBody>
          <a:bodyPr wrap="square" rtlCol="0">
            <a:spAutoFit/>
          </a:bodyPr>
          <a:lstStyle/>
          <a:p>
            <a:pPr marL="285750" indent="-285750">
              <a:buFont typeface="Arial" panose="020B0604020202020204" pitchFamily="34" charset="0"/>
              <a:buChar char="•"/>
            </a:pPr>
            <a:r>
              <a:rPr lang="en-GB" sz="2800" dirty="0"/>
              <a:t>What do the people have in common who are able but not willing to pay back?</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r>
              <a:rPr lang="en-GB" sz="2800" dirty="0"/>
              <a:t>Can we find these people based on that similarities?</a:t>
            </a:r>
          </a:p>
        </p:txBody>
      </p:sp>
    </p:spTree>
    <p:extLst>
      <p:ext uri="{BB962C8B-B14F-4D97-AF65-F5344CB8AC3E}">
        <p14:creationId xmlns:p14="http://schemas.microsoft.com/office/powerpoint/2010/main" val="2311728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21E1E-928B-E541-890D-18B9F673C163}"/>
              </a:ext>
            </a:extLst>
          </p:cNvPr>
          <p:cNvSpPr>
            <a:spLocks noGrp="1"/>
          </p:cNvSpPr>
          <p:nvPr>
            <p:ph type="title"/>
          </p:nvPr>
        </p:nvSpPr>
        <p:spPr/>
        <p:txBody>
          <a:bodyPr/>
          <a:lstStyle/>
          <a:p>
            <a:r>
              <a:rPr lang="en-GB" dirty="0"/>
              <a:t>The Intervention</a:t>
            </a:r>
          </a:p>
        </p:txBody>
      </p:sp>
      <p:sp>
        <p:nvSpPr>
          <p:cNvPr id="3" name="Content Placeholder 2">
            <a:extLst>
              <a:ext uri="{FF2B5EF4-FFF2-40B4-BE49-F238E27FC236}">
                <a16:creationId xmlns:a16="http://schemas.microsoft.com/office/drawing/2014/main" id="{CFCB80C6-63A4-A64B-9BB5-143D8FF187ED}"/>
              </a:ext>
            </a:extLst>
          </p:cNvPr>
          <p:cNvSpPr>
            <a:spLocks noGrp="1"/>
          </p:cNvSpPr>
          <p:nvPr>
            <p:ph idx="1"/>
          </p:nvPr>
        </p:nvSpPr>
        <p:spPr>
          <a:xfrm>
            <a:off x="838200" y="1825625"/>
            <a:ext cx="9861645" cy="4351338"/>
          </a:xfrm>
        </p:spPr>
        <p:txBody>
          <a:bodyPr/>
          <a:lstStyle/>
          <a:p>
            <a:pPr>
              <a:lnSpc>
                <a:spcPct val="100000"/>
              </a:lnSpc>
              <a:spcBef>
                <a:spcPts val="0"/>
              </a:spcBef>
            </a:pPr>
            <a:r>
              <a:rPr lang="en-GB" dirty="0"/>
              <a:t>Machine learning enabled communication strategy during consultations</a:t>
            </a:r>
          </a:p>
          <a:p>
            <a:pPr>
              <a:lnSpc>
                <a:spcPct val="100000"/>
              </a:lnSpc>
              <a:spcBef>
                <a:spcPts val="0"/>
              </a:spcBef>
            </a:pPr>
            <a:endParaRPr lang="en-GB" dirty="0"/>
          </a:p>
          <a:p>
            <a:pPr>
              <a:lnSpc>
                <a:spcPct val="100000"/>
              </a:lnSpc>
              <a:spcBef>
                <a:spcPts val="0"/>
              </a:spcBef>
            </a:pPr>
            <a:r>
              <a:rPr lang="en-GB" dirty="0"/>
              <a:t>Fundraising techniques as applied by NGOs</a:t>
            </a:r>
          </a:p>
          <a:p>
            <a:pPr>
              <a:lnSpc>
                <a:spcPct val="100000"/>
              </a:lnSpc>
              <a:spcBef>
                <a:spcPts val="0"/>
              </a:spcBef>
            </a:pPr>
            <a:endParaRPr lang="en-GB" dirty="0"/>
          </a:p>
          <a:p>
            <a:pPr>
              <a:lnSpc>
                <a:spcPct val="100000"/>
              </a:lnSpc>
              <a:spcBef>
                <a:spcPts val="0"/>
              </a:spcBef>
            </a:pPr>
            <a:r>
              <a:rPr lang="en-GB" dirty="0"/>
              <a:t>Harnessing group dynamics and gamification</a:t>
            </a:r>
            <a:endParaRPr lang="en-GB" dirty="0">
              <a:highlight>
                <a:srgbClr val="FFFF00"/>
              </a:highlight>
            </a:endParaRPr>
          </a:p>
          <a:p>
            <a:pPr>
              <a:lnSpc>
                <a:spcPct val="100000"/>
              </a:lnSpc>
              <a:spcBef>
                <a:spcPts val="0"/>
              </a:spcBef>
            </a:pPr>
            <a:endParaRPr lang="en-GB" dirty="0"/>
          </a:p>
        </p:txBody>
      </p:sp>
      <p:grpSp>
        <p:nvGrpSpPr>
          <p:cNvPr id="7" name="Group 6">
            <a:extLst>
              <a:ext uri="{FF2B5EF4-FFF2-40B4-BE49-F238E27FC236}">
                <a16:creationId xmlns:a16="http://schemas.microsoft.com/office/drawing/2014/main" id="{899A956D-8C6F-BB42-AA30-9B3F5FEEA2A3}"/>
              </a:ext>
            </a:extLst>
          </p:cNvPr>
          <p:cNvGrpSpPr/>
          <p:nvPr/>
        </p:nvGrpSpPr>
        <p:grpSpPr>
          <a:xfrm>
            <a:off x="10971505" y="1"/>
            <a:ext cx="1220496" cy="6858000"/>
            <a:chOff x="10971505" y="1"/>
            <a:chExt cx="1220496" cy="6858000"/>
          </a:xfrm>
        </p:grpSpPr>
        <p:sp>
          <p:nvSpPr>
            <p:cNvPr id="8" name="Rectangle 7">
              <a:extLst>
                <a:ext uri="{FF2B5EF4-FFF2-40B4-BE49-F238E27FC236}">
                  <a16:creationId xmlns:a16="http://schemas.microsoft.com/office/drawing/2014/main" id="{6525CD55-91D7-A246-81D9-C962CDE04547}"/>
                </a:ext>
              </a:extLst>
            </p:cNvPr>
            <p:cNvSpPr/>
            <p:nvPr/>
          </p:nvSpPr>
          <p:spPr>
            <a:xfrm>
              <a:off x="10971505" y="1"/>
              <a:ext cx="1220496" cy="6858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i="1" u="sng" dirty="0">
                <a:latin typeface="Engravers MT" panose="02090707080505020304" pitchFamily="18" charset="77"/>
                <a:ea typeface="GungsuhChe" panose="02030609000101010101" pitchFamily="49" charset="-127"/>
              </a:endParaRPr>
            </a:p>
          </p:txBody>
        </p:sp>
        <p:sp>
          <p:nvSpPr>
            <p:cNvPr id="9" name="Rectangle 8">
              <a:extLst>
                <a:ext uri="{FF2B5EF4-FFF2-40B4-BE49-F238E27FC236}">
                  <a16:creationId xmlns:a16="http://schemas.microsoft.com/office/drawing/2014/main" id="{5BA911ED-3686-3942-8AAA-646FC3A4C7E8}"/>
                </a:ext>
              </a:extLst>
            </p:cNvPr>
            <p:cNvSpPr/>
            <p:nvPr/>
          </p:nvSpPr>
          <p:spPr>
            <a:xfrm>
              <a:off x="10971505" y="4470400"/>
              <a:ext cx="852634" cy="23876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4800" i="1" u="sng" dirty="0">
                  <a:latin typeface="Engravers MT" panose="02090707080505020304" pitchFamily="18" charset="77"/>
                  <a:ea typeface="GungsuhChe" panose="02030609000101010101" pitchFamily="49" charset="-127"/>
                </a:rPr>
                <a:t>4</a:t>
              </a:r>
              <a:r>
                <a:rPr lang="en-GB" sz="4000" i="1" u="sng" dirty="0">
                  <a:latin typeface="Engravers MT" panose="02090707080505020304" pitchFamily="18" charset="77"/>
                  <a:ea typeface="GungsuhChe" panose="02030609000101010101" pitchFamily="49" charset="-127"/>
                </a:rPr>
                <a:t>n</a:t>
              </a:r>
              <a:r>
                <a:rPr lang="en-GB" sz="4800" i="1" u="sng" dirty="0">
                  <a:latin typeface="Engravers MT" panose="02090707080505020304" pitchFamily="18" charset="77"/>
                  <a:ea typeface="GungsuhChe" panose="02030609000101010101" pitchFamily="49" charset="-127"/>
                </a:rPr>
                <a:t>N</a:t>
              </a:r>
              <a:endParaRPr lang="en-GB" sz="2800" i="1" u="sng" dirty="0">
                <a:latin typeface="Engravers MT" panose="02090707080505020304" pitchFamily="18" charset="77"/>
                <a:ea typeface="GungsuhChe" panose="02030609000101010101" pitchFamily="49" charset="-127"/>
              </a:endParaRPr>
            </a:p>
          </p:txBody>
        </p:sp>
      </p:grpSp>
    </p:spTree>
    <p:extLst>
      <p:ext uri="{BB962C8B-B14F-4D97-AF65-F5344CB8AC3E}">
        <p14:creationId xmlns:p14="http://schemas.microsoft.com/office/powerpoint/2010/main" val="956194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38234"/>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E49060-BDA9-7044-8C38-834B0281AE46}"/>
              </a:ext>
            </a:extLst>
          </p:cNvPr>
          <p:cNvSpPr/>
          <p:nvPr/>
        </p:nvSpPr>
        <p:spPr>
          <a:xfrm>
            <a:off x="1099930" y="927652"/>
            <a:ext cx="4876800" cy="50888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ct val="150000"/>
              </a:lnSpc>
            </a:pPr>
            <a:r>
              <a:rPr lang="en-GB" sz="3200" dirty="0">
                <a:solidFill>
                  <a:schemeClr val="tx1"/>
                </a:solidFill>
              </a:rPr>
              <a:t>Thank you &amp; give it a try!</a:t>
            </a:r>
          </a:p>
          <a:p>
            <a:pPr algn="ctr">
              <a:lnSpc>
                <a:spcPct val="150000"/>
              </a:lnSpc>
            </a:pPr>
            <a:endParaRPr lang="en-GB" sz="400" dirty="0">
              <a:solidFill>
                <a:schemeClr val="tx1"/>
              </a:solidFill>
            </a:endParaRPr>
          </a:p>
        </p:txBody>
      </p:sp>
      <p:grpSp>
        <p:nvGrpSpPr>
          <p:cNvPr id="5" name="Group 4">
            <a:extLst>
              <a:ext uri="{FF2B5EF4-FFF2-40B4-BE49-F238E27FC236}">
                <a16:creationId xmlns:a16="http://schemas.microsoft.com/office/drawing/2014/main" id="{05A4AE86-17A8-6640-A6DB-375B4B7B5ADE}"/>
              </a:ext>
            </a:extLst>
          </p:cNvPr>
          <p:cNvGrpSpPr/>
          <p:nvPr/>
        </p:nvGrpSpPr>
        <p:grpSpPr>
          <a:xfrm>
            <a:off x="10971505" y="1"/>
            <a:ext cx="1220496" cy="6858000"/>
            <a:chOff x="10971505" y="1"/>
            <a:chExt cx="1220496" cy="6858000"/>
          </a:xfrm>
        </p:grpSpPr>
        <p:sp>
          <p:nvSpPr>
            <p:cNvPr id="6" name="Rectangle 5">
              <a:extLst>
                <a:ext uri="{FF2B5EF4-FFF2-40B4-BE49-F238E27FC236}">
                  <a16:creationId xmlns:a16="http://schemas.microsoft.com/office/drawing/2014/main" id="{9A23AB66-88FF-E642-BB74-E9891A4C3D94}"/>
                </a:ext>
              </a:extLst>
            </p:cNvPr>
            <p:cNvSpPr/>
            <p:nvPr/>
          </p:nvSpPr>
          <p:spPr>
            <a:xfrm>
              <a:off x="10971505" y="1"/>
              <a:ext cx="1220496" cy="6858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i="1" u="sng" dirty="0">
                <a:latin typeface="Engravers MT" panose="02090707080505020304" pitchFamily="18" charset="77"/>
                <a:ea typeface="GungsuhChe" panose="02030609000101010101" pitchFamily="49" charset="-127"/>
              </a:endParaRPr>
            </a:p>
          </p:txBody>
        </p:sp>
        <p:sp>
          <p:nvSpPr>
            <p:cNvPr id="7" name="Rectangle 6">
              <a:extLst>
                <a:ext uri="{FF2B5EF4-FFF2-40B4-BE49-F238E27FC236}">
                  <a16:creationId xmlns:a16="http://schemas.microsoft.com/office/drawing/2014/main" id="{22149C22-F1EB-A949-9767-FABAD3CC7954}"/>
                </a:ext>
              </a:extLst>
            </p:cNvPr>
            <p:cNvSpPr/>
            <p:nvPr/>
          </p:nvSpPr>
          <p:spPr>
            <a:xfrm>
              <a:off x="10971505" y="4470400"/>
              <a:ext cx="852634" cy="23876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4800" i="1" u="sng" dirty="0">
                  <a:latin typeface="Engravers MT" panose="02090707080505020304" pitchFamily="18" charset="77"/>
                  <a:ea typeface="GungsuhChe" panose="02030609000101010101" pitchFamily="49" charset="-127"/>
                </a:rPr>
                <a:t>4</a:t>
              </a:r>
              <a:r>
                <a:rPr lang="en-GB" sz="4000" i="1" u="sng" dirty="0">
                  <a:latin typeface="Engravers MT" panose="02090707080505020304" pitchFamily="18" charset="77"/>
                  <a:ea typeface="GungsuhChe" panose="02030609000101010101" pitchFamily="49" charset="-127"/>
                </a:rPr>
                <a:t>n</a:t>
              </a:r>
              <a:r>
                <a:rPr lang="en-GB" sz="4800" i="1" u="sng" dirty="0">
                  <a:latin typeface="Engravers MT" panose="02090707080505020304" pitchFamily="18" charset="77"/>
                  <a:ea typeface="GungsuhChe" panose="02030609000101010101" pitchFamily="49" charset="-127"/>
                </a:rPr>
                <a:t>N</a:t>
              </a:r>
              <a:endParaRPr lang="en-GB" sz="2800" i="1" u="sng" dirty="0">
                <a:latin typeface="Engravers MT" panose="02090707080505020304" pitchFamily="18" charset="77"/>
                <a:ea typeface="GungsuhChe" panose="02030609000101010101" pitchFamily="49" charset="-127"/>
              </a:endParaRPr>
            </a:p>
          </p:txBody>
        </p:sp>
      </p:grpSp>
      <p:pic>
        <p:nvPicPr>
          <p:cNvPr id="10" name="Picture 9" descr="Qr code&#10;&#10;Description automatically generated">
            <a:extLst>
              <a:ext uri="{FF2B5EF4-FFF2-40B4-BE49-F238E27FC236}">
                <a16:creationId xmlns:a16="http://schemas.microsoft.com/office/drawing/2014/main" id="{34AB7C50-962D-784F-B2E5-262EEF781479}"/>
              </a:ext>
            </a:extLst>
          </p:cNvPr>
          <p:cNvPicPr>
            <a:picLocks noChangeAspect="1"/>
          </p:cNvPicPr>
          <p:nvPr/>
        </p:nvPicPr>
        <p:blipFill>
          <a:blip r:embed="rId3"/>
          <a:stretch>
            <a:fillRect/>
          </a:stretch>
        </p:blipFill>
        <p:spPr>
          <a:xfrm>
            <a:off x="1500808" y="1199736"/>
            <a:ext cx="4075043" cy="4075043"/>
          </a:xfrm>
          <a:prstGeom prst="rect">
            <a:avLst/>
          </a:prstGeom>
        </p:spPr>
      </p:pic>
      <p:pic>
        <p:nvPicPr>
          <p:cNvPr id="12" name="Picture 11" descr="A person wearing glasses&#10;&#10;Description automatically generated with low confidence">
            <a:extLst>
              <a:ext uri="{FF2B5EF4-FFF2-40B4-BE49-F238E27FC236}">
                <a16:creationId xmlns:a16="http://schemas.microsoft.com/office/drawing/2014/main" id="{A5CE7FB3-9817-3D4B-8D1B-30DC82BC6666}"/>
              </a:ext>
            </a:extLst>
          </p:cNvPr>
          <p:cNvPicPr>
            <a:picLocks noChangeAspect="1"/>
          </p:cNvPicPr>
          <p:nvPr/>
        </p:nvPicPr>
        <p:blipFill>
          <a:blip r:embed="rId4"/>
          <a:stretch>
            <a:fillRect/>
          </a:stretch>
        </p:blipFill>
        <p:spPr>
          <a:xfrm>
            <a:off x="6381876" y="816103"/>
            <a:ext cx="2295000" cy="226440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1026" name="Picture 2">
            <a:extLst>
              <a:ext uri="{FF2B5EF4-FFF2-40B4-BE49-F238E27FC236}">
                <a16:creationId xmlns:a16="http://schemas.microsoft.com/office/drawing/2014/main" id="{94509273-E4DD-C84B-88C2-95AD6AFA6BF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718" t="408" r="7326" b="-408"/>
          <a:stretch/>
        </p:blipFill>
        <p:spPr bwMode="auto">
          <a:xfrm>
            <a:off x="9077397" y="816103"/>
            <a:ext cx="2320425" cy="226503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4" name="Picture 13" descr="A picture containing person, indoor, white&#10;&#10;Description automatically generated">
            <a:extLst>
              <a:ext uri="{FF2B5EF4-FFF2-40B4-BE49-F238E27FC236}">
                <a16:creationId xmlns:a16="http://schemas.microsoft.com/office/drawing/2014/main" id="{4936D860-1039-D14B-900C-93E6E1DB670D}"/>
              </a:ext>
            </a:extLst>
          </p:cNvPr>
          <p:cNvPicPr>
            <a:picLocks noChangeAspect="1"/>
          </p:cNvPicPr>
          <p:nvPr/>
        </p:nvPicPr>
        <p:blipFill rotWithShape="1">
          <a:blip r:embed="rId6"/>
          <a:srcRect t="3992" b="5316"/>
          <a:stretch/>
        </p:blipFill>
        <p:spPr>
          <a:xfrm>
            <a:off x="6334779" y="3595332"/>
            <a:ext cx="2277333" cy="226440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16" name="Picture 15" descr="A person smiling for the camera&#10;&#10;Description automatically generated with medium confidence">
            <a:extLst>
              <a:ext uri="{FF2B5EF4-FFF2-40B4-BE49-F238E27FC236}">
                <a16:creationId xmlns:a16="http://schemas.microsoft.com/office/drawing/2014/main" id="{4FBE2826-EBEC-9A47-9A11-738BBC222DD0}"/>
              </a:ext>
            </a:extLst>
          </p:cNvPr>
          <p:cNvPicPr>
            <a:picLocks noChangeAspect="1"/>
          </p:cNvPicPr>
          <p:nvPr/>
        </p:nvPicPr>
        <p:blipFill rotWithShape="1">
          <a:blip r:embed="rId7"/>
          <a:srcRect b="16572"/>
          <a:stretch/>
        </p:blipFill>
        <p:spPr>
          <a:xfrm>
            <a:off x="8965536" y="3595332"/>
            <a:ext cx="2274209" cy="226440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2" name="TextBox 1">
            <a:extLst>
              <a:ext uri="{FF2B5EF4-FFF2-40B4-BE49-F238E27FC236}">
                <a16:creationId xmlns:a16="http://schemas.microsoft.com/office/drawing/2014/main" id="{B2AAA35B-4EC9-DA4B-B347-088B1A80D351}"/>
              </a:ext>
            </a:extLst>
          </p:cNvPr>
          <p:cNvSpPr txBox="1"/>
          <p:nvPr/>
        </p:nvSpPr>
        <p:spPr>
          <a:xfrm>
            <a:off x="6572944" y="3130648"/>
            <a:ext cx="1912863" cy="369332"/>
          </a:xfrm>
          <a:prstGeom prst="rect">
            <a:avLst/>
          </a:prstGeom>
          <a:noFill/>
        </p:spPr>
        <p:txBody>
          <a:bodyPr wrap="square" rtlCol="0">
            <a:spAutoFit/>
          </a:bodyPr>
          <a:lstStyle/>
          <a:p>
            <a:pPr algn="ctr"/>
            <a:r>
              <a:rPr lang="de-DE" dirty="0">
                <a:solidFill>
                  <a:schemeClr val="bg1"/>
                </a:solidFill>
              </a:rPr>
              <a:t>Selcuk Taskin</a:t>
            </a:r>
          </a:p>
        </p:txBody>
      </p:sp>
      <p:sp>
        <p:nvSpPr>
          <p:cNvPr id="13" name="TextBox 12">
            <a:extLst>
              <a:ext uri="{FF2B5EF4-FFF2-40B4-BE49-F238E27FC236}">
                <a16:creationId xmlns:a16="http://schemas.microsoft.com/office/drawing/2014/main" id="{81D7FC1A-B90C-EB46-B153-71C708092AFE}"/>
              </a:ext>
            </a:extLst>
          </p:cNvPr>
          <p:cNvSpPr txBox="1"/>
          <p:nvPr/>
        </p:nvSpPr>
        <p:spPr>
          <a:xfrm>
            <a:off x="9281177" y="3130648"/>
            <a:ext cx="1912863" cy="369332"/>
          </a:xfrm>
          <a:prstGeom prst="rect">
            <a:avLst/>
          </a:prstGeom>
          <a:noFill/>
        </p:spPr>
        <p:txBody>
          <a:bodyPr wrap="square" rtlCol="0">
            <a:spAutoFit/>
          </a:bodyPr>
          <a:lstStyle/>
          <a:p>
            <a:pPr algn="ctr"/>
            <a:r>
              <a:rPr lang="de-DE" dirty="0" err="1">
                <a:solidFill>
                  <a:schemeClr val="bg1"/>
                </a:solidFill>
              </a:rPr>
              <a:t>Shangen</a:t>
            </a:r>
            <a:r>
              <a:rPr lang="de-DE" dirty="0">
                <a:solidFill>
                  <a:schemeClr val="bg1"/>
                </a:solidFill>
              </a:rPr>
              <a:t> Li</a:t>
            </a:r>
          </a:p>
        </p:txBody>
      </p:sp>
      <p:sp>
        <p:nvSpPr>
          <p:cNvPr id="15" name="TextBox 14">
            <a:extLst>
              <a:ext uri="{FF2B5EF4-FFF2-40B4-BE49-F238E27FC236}">
                <a16:creationId xmlns:a16="http://schemas.microsoft.com/office/drawing/2014/main" id="{D40F9AF9-9F2D-EF46-83D6-6AD7333F1FA3}"/>
              </a:ext>
            </a:extLst>
          </p:cNvPr>
          <p:cNvSpPr txBox="1"/>
          <p:nvPr/>
        </p:nvSpPr>
        <p:spPr>
          <a:xfrm>
            <a:off x="6511217" y="5862460"/>
            <a:ext cx="1912863" cy="369332"/>
          </a:xfrm>
          <a:prstGeom prst="rect">
            <a:avLst/>
          </a:prstGeom>
          <a:noFill/>
        </p:spPr>
        <p:txBody>
          <a:bodyPr wrap="square" rtlCol="0">
            <a:spAutoFit/>
          </a:bodyPr>
          <a:lstStyle/>
          <a:p>
            <a:pPr algn="ctr"/>
            <a:r>
              <a:rPr lang="de-DE" dirty="0">
                <a:solidFill>
                  <a:schemeClr val="bg1"/>
                </a:solidFill>
              </a:rPr>
              <a:t>Jasmin </a:t>
            </a:r>
            <a:r>
              <a:rPr lang="de-DE" dirty="0" err="1">
                <a:solidFill>
                  <a:schemeClr val="bg1"/>
                </a:solidFill>
              </a:rPr>
              <a:t>Bürkler</a:t>
            </a:r>
            <a:endParaRPr lang="de-DE" dirty="0">
              <a:solidFill>
                <a:schemeClr val="bg1"/>
              </a:solidFill>
            </a:endParaRPr>
          </a:p>
        </p:txBody>
      </p:sp>
      <p:sp>
        <p:nvSpPr>
          <p:cNvPr id="17" name="TextBox 16">
            <a:extLst>
              <a:ext uri="{FF2B5EF4-FFF2-40B4-BE49-F238E27FC236}">
                <a16:creationId xmlns:a16="http://schemas.microsoft.com/office/drawing/2014/main" id="{389F3975-844D-F64F-ACE0-3861145D0FB5}"/>
              </a:ext>
            </a:extLst>
          </p:cNvPr>
          <p:cNvSpPr txBox="1"/>
          <p:nvPr/>
        </p:nvSpPr>
        <p:spPr>
          <a:xfrm>
            <a:off x="9143401" y="5911156"/>
            <a:ext cx="1912863" cy="369332"/>
          </a:xfrm>
          <a:prstGeom prst="rect">
            <a:avLst/>
          </a:prstGeom>
          <a:noFill/>
        </p:spPr>
        <p:txBody>
          <a:bodyPr wrap="square" rtlCol="0">
            <a:spAutoFit/>
          </a:bodyPr>
          <a:lstStyle/>
          <a:p>
            <a:pPr algn="ctr"/>
            <a:r>
              <a:rPr lang="de-DE" dirty="0" err="1">
                <a:solidFill>
                  <a:schemeClr val="bg1"/>
                </a:solidFill>
              </a:rPr>
              <a:t>Flurin</a:t>
            </a:r>
            <a:r>
              <a:rPr lang="de-DE" dirty="0">
                <a:solidFill>
                  <a:schemeClr val="bg1"/>
                </a:solidFill>
              </a:rPr>
              <a:t> </a:t>
            </a:r>
            <a:r>
              <a:rPr lang="de-DE" dirty="0" err="1">
                <a:solidFill>
                  <a:schemeClr val="bg1"/>
                </a:solidFill>
              </a:rPr>
              <a:t>Jacomet</a:t>
            </a:r>
            <a:endParaRPr lang="de-DE" dirty="0">
              <a:solidFill>
                <a:schemeClr val="bg1"/>
              </a:solidFill>
            </a:endParaRPr>
          </a:p>
        </p:txBody>
      </p:sp>
    </p:spTree>
    <p:extLst>
      <p:ext uri="{BB962C8B-B14F-4D97-AF65-F5344CB8AC3E}">
        <p14:creationId xmlns:p14="http://schemas.microsoft.com/office/powerpoint/2010/main" val="2396772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TotalTime>
  <Words>661</Words>
  <Application>Microsoft Macintosh PowerPoint</Application>
  <PresentationFormat>Widescreen</PresentationFormat>
  <Paragraphs>57</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Engravers MT</vt:lpstr>
      <vt:lpstr>Office Theme</vt:lpstr>
      <vt:lpstr>ReFund Intel</vt:lpstr>
      <vt:lpstr>The Application</vt:lpstr>
      <vt:lpstr>The Model</vt:lpstr>
      <vt:lpstr>The Intervention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sdf</dc:title>
  <dc:creator>Flurin Jacomet</dc:creator>
  <cp:lastModifiedBy>Taskin Selcuk (I-HR-HOP)</cp:lastModifiedBy>
  <cp:revision>5</cp:revision>
  <dcterms:created xsi:type="dcterms:W3CDTF">2022-03-24T20:18:13Z</dcterms:created>
  <dcterms:modified xsi:type="dcterms:W3CDTF">2022-03-25T08:35:12Z</dcterms:modified>
</cp:coreProperties>
</file>