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xml" ContentType="application/vnd.openxmlformats-officedocument.presentationml.tags+xml"/>
  <Override PartName="/ppt/notesSlides/notesSlide47.xml" ContentType="application/vnd.openxmlformats-officedocument.presentationml.notesSlide+xml"/>
  <Override PartName="/ppt/tags/tag4.xml" ContentType="application/vnd.openxmlformats-officedocument.presentationml.tags+xml"/>
  <Override PartName="/ppt/notesSlides/notesSlide48.xml" ContentType="application/vnd.openxmlformats-officedocument.presentationml.notesSlide+xml"/>
  <Override PartName="/ppt/tags/tag5.xml" ContentType="application/vnd.openxmlformats-officedocument.presentationml.tags+xml"/>
  <Override PartName="/ppt/notesSlides/notesSlide49.xml" ContentType="application/vnd.openxmlformats-officedocument.presentationml.notesSlide+xml"/>
  <Override PartName="/ppt/tags/tag6.xml" ContentType="application/vnd.openxmlformats-officedocument.presentationml.tags+xml"/>
  <Override PartName="/ppt/notesSlides/notesSlide50.xml" ContentType="application/vnd.openxmlformats-officedocument.presentationml.notesSlide+xml"/>
  <Override PartName="/ppt/tags/tag7.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8.xml" ContentType="application/vnd.openxmlformats-officedocument.presentationml.tags+xml"/>
  <Override PartName="/ppt/notesSlides/notesSlide53.xml" ContentType="application/vnd.openxmlformats-officedocument.presentationml.notesSlide+xml"/>
  <Override PartName="/ppt/tags/tag9.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0.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11.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2.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3.xml" ContentType="application/vnd.openxmlformats-officedocument.presentationml.tags+xml"/>
  <Override PartName="/ppt/notesSlides/notesSlide63.xml" ContentType="application/vnd.openxmlformats-officedocument.presentationml.notesSlide+xml"/>
  <Override PartName="/ppt/tags/tag14.xml" ContentType="application/vnd.openxmlformats-officedocument.presentationml.tags+xml"/>
  <Override PartName="/ppt/notesSlides/notesSlide64.xml" ContentType="application/vnd.openxmlformats-officedocument.presentationml.notesSlide+xml"/>
  <Override PartName="/ppt/tags/tag15.xml" ContentType="application/vnd.openxmlformats-officedocument.presentationml.tags+xml"/>
  <Override PartName="/ppt/notesSlides/notesSlide65.xml" ContentType="application/vnd.openxmlformats-officedocument.presentationml.notesSlide+xml"/>
  <Override PartName="/ppt/tags/tag16.xml" ContentType="application/vnd.openxmlformats-officedocument.presentationml.tags+xml"/>
  <Override PartName="/ppt/notesSlides/notesSlide66.xml" ContentType="application/vnd.openxmlformats-officedocument.presentationml.notesSlide+xml"/>
  <Override PartName="/ppt/tags/tag17.xml" ContentType="application/vnd.openxmlformats-officedocument.presentationml.tags+xml"/>
  <Override PartName="/ppt/notesSlides/notesSlide67.xml" ContentType="application/vnd.openxmlformats-officedocument.presentationml.notesSlide+xml"/>
  <Override PartName="/ppt/tags/tag18.xml" ContentType="application/vnd.openxmlformats-officedocument.presentationml.tags+xml"/>
  <Override PartName="/ppt/notesSlides/notesSlide68.xml" ContentType="application/vnd.openxmlformats-officedocument.presentationml.notesSlide+xml"/>
  <Override PartName="/ppt/tags/tag19.xml" ContentType="application/vnd.openxmlformats-officedocument.presentationml.tags+xml"/>
  <Override PartName="/ppt/notesSlides/notesSlide69.xml" ContentType="application/vnd.openxmlformats-officedocument.presentationml.notesSlide+xml"/>
  <Override PartName="/ppt/tags/tag20.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21.xml" ContentType="application/vnd.openxmlformats-officedocument.presentationml.tags+xml"/>
  <Override PartName="/ppt/notesSlides/notesSlide72.xml" ContentType="application/vnd.openxmlformats-officedocument.presentationml.notesSlide+xml"/>
  <Override PartName="/ppt/tags/tag22.xml" ContentType="application/vnd.openxmlformats-officedocument.presentationml.tags+xml"/>
  <Override PartName="/ppt/notesSlides/notesSlide73.xml" ContentType="application/vnd.openxmlformats-officedocument.presentationml.notesSlide+xml"/>
  <Override PartName="/ppt/tags/tag23.xml" ContentType="application/vnd.openxmlformats-officedocument.presentationml.tags+xml"/>
  <Override PartName="/ppt/notesSlides/notesSlide74.xml" ContentType="application/vnd.openxmlformats-officedocument.presentationml.notesSlide+xml"/>
  <Override PartName="/ppt/tags/tag24.xml" ContentType="application/vnd.openxmlformats-officedocument.presentationml.tags+xml"/>
  <Override PartName="/ppt/notesSlides/notesSlide75.xml" ContentType="application/vnd.openxmlformats-officedocument.presentationml.notesSlide+xml"/>
  <Override PartName="/ppt/tags/tag25.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88"/>
  </p:notesMasterIdLst>
  <p:handoutMasterIdLst>
    <p:handoutMasterId r:id="rId89"/>
  </p:handoutMasterIdLst>
  <p:sldIdLst>
    <p:sldId id="256" r:id="rId8"/>
    <p:sldId id="257"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54"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7" r:id="rId69"/>
    <p:sldId id="336"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270" r:id="rId87"/>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EBEBEB"/>
    <a:srgbClr val="151515"/>
    <a:srgbClr val="C7000B"/>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668" autoAdjust="0"/>
  </p:normalViewPr>
  <p:slideViewPr>
    <p:cSldViewPr snapToGrid="0" snapToObjects="1">
      <p:cViewPr varScale="1">
        <p:scale>
          <a:sx n="54" d="100"/>
          <a:sy n="54" d="100"/>
        </p:scale>
        <p:origin x="36" y="7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3528" y="96"/>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handoutMaster" Target="handoutMasters/handoutMaster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presProps" Target="presProp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11/1/2020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图像占位符 7"/>
          <p:cNvSpPr>
            <a:spLocks noGrp="1" noRot="1" noChangeAspect="1"/>
          </p:cNvSpPr>
          <p:nvPr>
            <p:ph type="sldImg"/>
          </p:nvPr>
        </p:nvSpPr>
        <p:spPr>
          <a:xfrm>
            <a:off x="742950" y="717550"/>
            <a:ext cx="5557838" cy="3125788"/>
          </a:xfrm>
        </p:spPr>
      </p:sp>
      <p:sp>
        <p:nvSpPr>
          <p:cNvPr id="9" name="备注占位符 8"/>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298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74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常用用法：</a:t>
            </a:r>
          </a:p>
          <a:p>
            <a:pPr lvl="1"/>
            <a:r>
              <a:rPr lang="en-US" altLang="zh-CN" smtClean="0"/>
              <a:t>useradd -D                            </a:t>
            </a:r>
            <a:r>
              <a:rPr lang="zh-CN" altLang="en-US" smtClean="0"/>
              <a:t>显示创建用户所使用的默认值</a:t>
            </a:r>
          </a:p>
          <a:p>
            <a:pPr lvl="1"/>
            <a:r>
              <a:rPr lang="en-US" altLang="zh-CN" smtClean="0"/>
              <a:t>useradd -D -g 500	</a:t>
            </a:r>
            <a:r>
              <a:rPr lang="zh-CN" altLang="en-US" smtClean="0"/>
              <a:t>修改创建用户所使用的默认值</a:t>
            </a:r>
          </a:p>
          <a:p>
            <a:pPr lvl="1"/>
            <a:r>
              <a:rPr lang="en-US" altLang="zh-CN" smtClean="0"/>
              <a:t>useradd user1	</a:t>
            </a:r>
            <a:r>
              <a:rPr lang="zh-CN" altLang="en-US" smtClean="0"/>
              <a:t>创建名为</a:t>
            </a:r>
            <a:r>
              <a:rPr lang="en-US" altLang="zh-CN" smtClean="0"/>
              <a:t>user1 </a:t>
            </a:r>
            <a:r>
              <a:rPr lang="zh-CN" altLang="en-US" smtClean="0"/>
              <a:t>的用户</a:t>
            </a:r>
          </a:p>
          <a:p>
            <a:pPr lvl="1"/>
            <a:r>
              <a:rPr lang="en-US" altLang="zh-CN" smtClean="0"/>
              <a:t>useradd -m user1	</a:t>
            </a:r>
            <a:r>
              <a:rPr lang="zh-CN" altLang="en-US" smtClean="0"/>
              <a:t>创建时给用户创建家目录</a:t>
            </a:r>
          </a:p>
          <a:p>
            <a:pPr lvl="1"/>
            <a:r>
              <a:rPr lang="en-US" altLang="zh-CN" smtClean="0"/>
              <a:t>useradd -M user1	</a:t>
            </a:r>
            <a:r>
              <a:rPr lang="zh-CN" altLang="en-US" smtClean="0"/>
              <a:t>创建时不创建用户的家目录</a:t>
            </a:r>
          </a:p>
          <a:p>
            <a:pPr lvl="1"/>
            <a:r>
              <a:rPr lang="en-US" altLang="zh-CN" smtClean="0"/>
              <a:t>useradd -d / user1	</a:t>
            </a:r>
            <a:r>
              <a:rPr lang="zh-CN" altLang="en-US" smtClean="0"/>
              <a:t>指定新用户的家目录为根目录</a:t>
            </a:r>
          </a:p>
          <a:p>
            <a:pPr lvl="1"/>
            <a:r>
              <a:rPr lang="en-US" altLang="zh-CN" smtClean="0"/>
              <a:t>useradd -u 501 user1	</a:t>
            </a:r>
            <a:r>
              <a:rPr lang="zh-CN" altLang="en-US" smtClean="0"/>
              <a:t>指定新用户的</a:t>
            </a:r>
            <a:r>
              <a:rPr lang="en-US" altLang="zh-CN" smtClean="0"/>
              <a:t>uid</a:t>
            </a:r>
          </a:p>
          <a:p>
            <a:pPr lvl="1"/>
            <a:r>
              <a:rPr lang="en-US" altLang="zh-CN" smtClean="0"/>
              <a:t>useradd -g g1 user1	</a:t>
            </a:r>
            <a:r>
              <a:rPr lang="zh-CN" altLang="en-US" smtClean="0"/>
              <a:t>指定新用户的</a:t>
            </a:r>
            <a:r>
              <a:rPr lang="en-US" altLang="zh-CN" smtClean="0"/>
              <a:t>gid</a:t>
            </a:r>
            <a:r>
              <a:rPr lang="zh-CN" altLang="en-US" smtClean="0"/>
              <a:t>，该组必须先存在</a:t>
            </a:r>
          </a:p>
          <a:p>
            <a:pPr lvl="1"/>
            <a:r>
              <a:rPr lang="en-US" altLang="zh-CN" smtClean="0"/>
              <a:t>useradd -G g1,g2,g3 user1	</a:t>
            </a:r>
            <a:r>
              <a:rPr lang="zh-CN" altLang="en-US" smtClean="0"/>
              <a:t>把用户加到</a:t>
            </a:r>
            <a:r>
              <a:rPr lang="en-US" altLang="zh-CN" smtClean="0"/>
              <a:t>g1, g2, g3 </a:t>
            </a:r>
            <a:r>
              <a:rPr lang="zh-CN" altLang="en-US" smtClean="0"/>
              <a:t>三个附加组里</a:t>
            </a:r>
          </a:p>
          <a:p>
            <a:pPr lvl="1"/>
            <a:r>
              <a:rPr lang="en-US" altLang="zh-CN" smtClean="0"/>
              <a:t>useradd -o -u 100 user1	-o </a:t>
            </a:r>
            <a:r>
              <a:rPr lang="zh-CN" altLang="en-US" smtClean="0"/>
              <a:t>允许</a:t>
            </a:r>
            <a:r>
              <a:rPr lang="en-US" altLang="zh-CN" smtClean="0"/>
              <a:t>uid </a:t>
            </a:r>
            <a:r>
              <a:rPr lang="zh-CN" altLang="en-US" smtClean="0"/>
              <a:t>重复</a:t>
            </a:r>
          </a:p>
          <a:p>
            <a:pPr lvl="1"/>
            <a:r>
              <a:rPr lang="en-US" altLang="zh-CN" smtClean="0"/>
              <a:t>useradd -s /bin/python user1	      </a:t>
            </a:r>
            <a:r>
              <a:rPr lang="zh-CN" altLang="en-US" smtClean="0"/>
              <a:t>使用指定的</a:t>
            </a:r>
            <a:r>
              <a:rPr lang="en-US" altLang="zh-CN" smtClean="0"/>
              <a:t>shell </a:t>
            </a:r>
            <a:r>
              <a:rPr lang="zh-CN" altLang="en-US" smtClean="0"/>
              <a:t>程序</a:t>
            </a:r>
            <a:endParaRPr lang="en-US" altLang="zh-CN" smtClean="0"/>
          </a:p>
          <a:p>
            <a:r>
              <a:rPr lang="zh-CN" altLang="en-US" smtClean="0"/>
              <a:t>配置文件</a:t>
            </a:r>
            <a:r>
              <a:rPr lang="en-US" altLang="zh-CN" smtClean="0"/>
              <a:t> /etc/login.defs </a:t>
            </a:r>
            <a:r>
              <a:rPr lang="zh-CN" altLang="en-US" smtClean="0"/>
              <a:t>也影响着创建新用户的各项参数。</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14173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常用用法：</a:t>
            </a:r>
          </a:p>
          <a:p>
            <a:pPr lvl="1"/>
            <a:r>
              <a:rPr lang="en-US" altLang="zh-CN" smtClean="0"/>
              <a:t>useradd -D                            </a:t>
            </a:r>
            <a:r>
              <a:rPr lang="zh-CN" altLang="en-US" smtClean="0"/>
              <a:t>显示创建用户所使用的默认值</a:t>
            </a:r>
          </a:p>
          <a:p>
            <a:pPr lvl="1"/>
            <a:r>
              <a:rPr lang="en-US" altLang="zh-CN" smtClean="0"/>
              <a:t>useradd -D -g 500	</a:t>
            </a:r>
            <a:r>
              <a:rPr lang="zh-CN" altLang="en-US" smtClean="0"/>
              <a:t>修改创建用户所使用的默认值</a:t>
            </a:r>
          </a:p>
          <a:p>
            <a:pPr lvl="1"/>
            <a:r>
              <a:rPr lang="en-US" altLang="zh-CN" smtClean="0"/>
              <a:t>useradd user1	</a:t>
            </a:r>
            <a:r>
              <a:rPr lang="zh-CN" altLang="en-US" smtClean="0"/>
              <a:t>创建名为</a:t>
            </a:r>
            <a:r>
              <a:rPr lang="en-US" altLang="zh-CN" smtClean="0"/>
              <a:t>user1 </a:t>
            </a:r>
            <a:r>
              <a:rPr lang="zh-CN" altLang="en-US" smtClean="0"/>
              <a:t>的用户</a:t>
            </a:r>
          </a:p>
          <a:p>
            <a:pPr lvl="1"/>
            <a:r>
              <a:rPr lang="en-US" altLang="zh-CN" smtClean="0"/>
              <a:t>useradd -m user1	</a:t>
            </a:r>
            <a:r>
              <a:rPr lang="zh-CN" altLang="en-US" smtClean="0"/>
              <a:t>创建时给用户创建家目录</a:t>
            </a:r>
          </a:p>
          <a:p>
            <a:pPr lvl="1"/>
            <a:r>
              <a:rPr lang="en-US" altLang="zh-CN" smtClean="0"/>
              <a:t>useradd -M user1	</a:t>
            </a:r>
            <a:r>
              <a:rPr lang="zh-CN" altLang="en-US" smtClean="0"/>
              <a:t>创建时不创建用户的家目录</a:t>
            </a:r>
          </a:p>
          <a:p>
            <a:pPr lvl="1"/>
            <a:r>
              <a:rPr lang="en-US" altLang="zh-CN" smtClean="0"/>
              <a:t>useradd -d / user1	</a:t>
            </a:r>
            <a:r>
              <a:rPr lang="zh-CN" altLang="en-US" smtClean="0"/>
              <a:t>指定新用户的家目录为根目录</a:t>
            </a:r>
          </a:p>
          <a:p>
            <a:pPr lvl="1"/>
            <a:r>
              <a:rPr lang="en-US" altLang="zh-CN" smtClean="0"/>
              <a:t>useradd -u 501 user1	</a:t>
            </a:r>
            <a:r>
              <a:rPr lang="zh-CN" altLang="en-US" smtClean="0"/>
              <a:t>指定新用户的</a:t>
            </a:r>
            <a:r>
              <a:rPr lang="en-US" altLang="zh-CN" smtClean="0"/>
              <a:t>uid</a:t>
            </a:r>
          </a:p>
          <a:p>
            <a:pPr lvl="1"/>
            <a:r>
              <a:rPr lang="en-US" altLang="zh-CN" smtClean="0"/>
              <a:t>useradd -g g1 user1	</a:t>
            </a:r>
            <a:r>
              <a:rPr lang="zh-CN" altLang="en-US" smtClean="0"/>
              <a:t>指定新用户的</a:t>
            </a:r>
            <a:r>
              <a:rPr lang="en-US" altLang="zh-CN" smtClean="0"/>
              <a:t>gid</a:t>
            </a:r>
            <a:r>
              <a:rPr lang="zh-CN" altLang="en-US" smtClean="0"/>
              <a:t>，该组必须先存在</a:t>
            </a:r>
          </a:p>
          <a:p>
            <a:pPr lvl="1"/>
            <a:r>
              <a:rPr lang="en-US" altLang="zh-CN" smtClean="0"/>
              <a:t>useradd -G g1,g2,g3 user1	</a:t>
            </a:r>
            <a:r>
              <a:rPr lang="zh-CN" altLang="en-US" smtClean="0"/>
              <a:t>把用户加到</a:t>
            </a:r>
            <a:r>
              <a:rPr lang="en-US" altLang="zh-CN" smtClean="0"/>
              <a:t>g1, g2, g3 </a:t>
            </a:r>
            <a:r>
              <a:rPr lang="zh-CN" altLang="en-US" smtClean="0"/>
              <a:t>三个附加组里</a:t>
            </a:r>
          </a:p>
          <a:p>
            <a:pPr lvl="1"/>
            <a:r>
              <a:rPr lang="en-US" altLang="zh-CN" smtClean="0"/>
              <a:t>useradd -o -u 100 user1         -o </a:t>
            </a:r>
            <a:r>
              <a:rPr lang="zh-CN" altLang="en-US" smtClean="0"/>
              <a:t>允许</a:t>
            </a:r>
            <a:r>
              <a:rPr lang="en-US" altLang="zh-CN" smtClean="0"/>
              <a:t>uid </a:t>
            </a:r>
            <a:r>
              <a:rPr lang="zh-CN" altLang="en-US" smtClean="0"/>
              <a:t>重复</a:t>
            </a:r>
          </a:p>
          <a:p>
            <a:pPr lvl="1"/>
            <a:r>
              <a:rPr lang="en-US" altLang="zh-CN" smtClean="0"/>
              <a:t>useradd -s /bin/python user1	     </a:t>
            </a:r>
            <a:r>
              <a:rPr lang="zh-CN" altLang="en-US" smtClean="0"/>
              <a:t>使用指定的</a:t>
            </a:r>
            <a:r>
              <a:rPr lang="en-US" altLang="zh-CN" smtClean="0"/>
              <a:t>shell </a:t>
            </a:r>
            <a:r>
              <a:rPr lang="zh-CN" altLang="en-US" smtClean="0"/>
              <a:t>程序</a:t>
            </a:r>
            <a:endParaRPr lang="en-US" altLang="zh-CN" smtClean="0"/>
          </a:p>
          <a:p>
            <a:r>
              <a:rPr lang="zh-CN" altLang="en-US" smtClean="0"/>
              <a:t>配置文件</a:t>
            </a:r>
            <a:r>
              <a:rPr lang="en-US" altLang="zh-CN" smtClean="0"/>
              <a:t> /etc/login.defs </a:t>
            </a:r>
            <a:r>
              <a:rPr lang="zh-CN" altLang="en-US" smtClean="0"/>
              <a:t>也影响着创建新用户的各项参数。</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19618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用户基本信息保存在数据库 </a:t>
            </a:r>
            <a:r>
              <a:rPr lang="en-US" altLang="zh-CN" smtClean="0"/>
              <a:t>/etc/passwd </a:t>
            </a:r>
            <a:r>
              <a:rPr lang="zh-CN" altLang="en-US" smtClean="0"/>
              <a:t>中，其记录由用冒号分隔的</a:t>
            </a:r>
            <a:r>
              <a:rPr lang="en-US" altLang="zh-CN" smtClean="0"/>
              <a:t>7</a:t>
            </a:r>
            <a:r>
              <a:rPr lang="zh-CN" altLang="en-US" smtClean="0"/>
              <a:t>个字段组成：</a:t>
            </a:r>
          </a:p>
          <a:p>
            <a:pPr lvl="1"/>
            <a:r>
              <a:rPr lang="en-US" altLang="zh-CN" smtClean="0"/>
              <a:t>name:password:uid:gid:comment:home:shell</a:t>
            </a:r>
          </a:p>
          <a:p>
            <a:pPr lvl="1"/>
            <a:r>
              <a:rPr lang="zh-CN" altLang="en-US" smtClean="0"/>
              <a:t>命令 </a:t>
            </a:r>
            <a:r>
              <a:rPr lang="en-US" altLang="zh-CN" smtClean="0"/>
              <a:t>usermod </a:t>
            </a:r>
            <a:r>
              <a:rPr lang="zh-CN" altLang="en-US" smtClean="0"/>
              <a:t>可以修改其中的</a:t>
            </a:r>
            <a:r>
              <a:rPr lang="en-US" altLang="zh-CN" smtClean="0"/>
              <a:t>6</a:t>
            </a:r>
            <a:r>
              <a:rPr lang="zh-CN" altLang="en-US" smtClean="0"/>
              <a:t>个字段。</a:t>
            </a:r>
          </a:p>
          <a:p>
            <a:r>
              <a:rPr lang="zh-CN" altLang="en-US" smtClean="0"/>
              <a:t>其他参数说明：</a:t>
            </a:r>
            <a:endParaRPr lang="en-US" altLang="zh-CN" smtClean="0"/>
          </a:p>
          <a:p>
            <a:pPr lvl="1"/>
            <a:r>
              <a:rPr lang="en-US" altLang="zh-CN" smtClean="0"/>
              <a:t>-c&lt;</a:t>
            </a:r>
            <a:r>
              <a:rPr lang="zh-CN" altLang="en-US" smtClean="0"/>
              <a:t>备注</a:t>
            </a:r>
            <a:r>
              <a:rPr lang="en-US" altLang="zh-CN" smtClean="0"/>
              <a:t>&gt; </a:t>
            </a:r>
            <a:r>
              <a:rPr lang="zh-CN" altLang="en-US" smtClean="0"/>
              <a:t>　       修改用户帐号的备注文字。</a:t>
            </a:r>
          </a:p>
          <a:p>
            <a:pPr lvl="1"/>
            <a:r>
              <a:rPr lang="en-US" altLang="zh-CN" smtClean="0"/>
              <a:t>-d</a:t>
            </a:r>
            <a:r>
              <a:rPr lang="zh-CN" altLang="en-US" smtClean="0"/>
              <a:t>登入目录</a:t>
            </a:r>
            <a:r>
              <a:rPr lang="en-US" altLang="zh-CN" smtClean="0"/>
              <a:t>&gt; </a:t>
            </a:r>
            <a:r>
              <a:rPr lang="zh-CN" altLang="en-US" smtClean="0"/>
              <a:t>　  修改用户登入时的目录。</a:t>
            </a:r>
          </a:p>
          <a:p>
            <a:pPr lvl="1"/>
            <a:r>
              <a:rPr lang="en-US" altLang="zh-CN" smtClean="0"/>
              <a:t>-e&lt;</a:t>
            </a:r>
            <a:r>
              <a:rPr lang="zh-CN" altLang="en-US" smtClean="0"/>
              <a:t>有效期限</a:t>
            </a:r>
            <a:r>
              <a:rPr lang="en-US" altLang="zh-CN" smtClean="0"/>
              <a:t>&gt; </a:t>
            </a:r>
            <a:r>
              <a:rPr lang="zh-CN" altLang="en-US" smtClean="0"/>
              <a:t>　修改帐号的有效期限。</a:t>
            </a:r>
          </a:p>
          <a:p>
            <a:pPr lvl="1"/>
            <a:r>
              <a:rPr lang="en-US" altLang="zh-CN" smtClean="0"/>
              <a:t>-f&lt;</a:t>
            </a:r>
            <a:r>
              <a:rPr lang="zh-CN" altLang="en-US" smtClean="0"/>
              <a:t>缓冲天数</a:t>
            </a:r>
            <a:r>
              <a:rPr lang="en-US" altLang="zh-CN" smtClean="0"/>
              <a:t>&gt;  </a:t>
            </a:r>
            <a:r>
              <a:rPr lang="zh-CN" altLang="en-US" smtClean="0"/>
              <a:t>　修改在密码过期后多少天即关闭该帐号。</a:t>
            </a:r>
          </a:p>
          <a:p>
            <a:pPr lvl="1"/>
            <a:r>
              <a:rPr lang="en-US" altLang="zh-CN" smtClean="0"/>
              <a:t>-g&lt;</a:t>
            </a:r>
            <a:r>
              <a:rPr lang="zh-CN" altLang="en-US" smtClean="0"/>
              <a:t>群组</a:t>
            </a:r>
            <a:r>
              <a:rPr lang="en-US" altLang="zh-CN" smtClean="0"/>
              <a:t>&gt; </a:t>
            </a:r>
            <a:r>
              <a:rPr lang="zh-CN" altLang="en-US" smtClean="0"/>
              <a:t>　       修改用户所属的群组。</a:t>
            </a:r>
          </a:p>
          <a:p>
            <a:pPr lvl="1"/>
            <a:r>
              <a:rPr lang="en-US" altLang="zh-CN" smtClean="0"/>
              <a:t>-G&lt;</a:t>
            </a:r>
            <a:r>
              <a:rPr lang="zh-CN" altLang="en-US" smtClean="0"/>
              <a:t>群组</a:t>
            </a:r>
            <a:r>
              <a:rPr lang="en-US" altLang="zh-CN" smtClean="0"/>
              <a:t>&gt; </a:t>
            </a:r>
            <a:r>
              <a:rPr lang="zh-CN" altLang="en-US" smtClean="0"/>
              <a:t>　       修改用户所属的附加群组。</a:t>
            </a:r>
          </a:p>
          <a:p>
            <a:pPr lvl="1"/>
            <a:r>
              <a:rPr lang="en-US" altLang="zh-CN" smtClean="0"/>
              <a:t>-l&lt;</a:t>
            </a:r>
            <a:r>
              <a:rPr lang="zh-CN" altLang="en-US" smtClean="0"/>
              <a:t>帐号名称</a:t>
            </a:r>
            <a:r>
              <a:rPr lang="en-US" altLang="zh-CN" smtClean="0"/>
              <a:t>&gt;  </a:t>
            </a:r>
            <a:r>
              <a:rPr lang="zh-CN" altLang="en-US" smtClean="0"/>
              <a:t>　修改用户帐号名称。</a:t>
            </a:r>
          </a:p>
          <a:p>
            <a:pPr lvl="1"/>
            <a:r>
              <a:rPr lang="en-US" altLang="zh-CN" smtClean="0"/>
              <a:t>-L </a:t>
            </a:r>
            <a:r>
              <a:rPr lang="zh-CN" altLang="en-US" smtClean="0"/>
              <a:t>　                   锁定用户密码，使密码无效。</a:t>
            </a:r>
          </a:p>
          <a:p>
            <a:pPr lvl="1"/>
            <a:r>
              <a:rPr lang="en-US" altLang="zh-CN" smtClean="0"/>
              <a:t>-s&lt;shell&gt; </a:t>
            </a:r>
            <a:r>
              <a:rPr lang="zh-CN" altLang="en-US" smtClean="0"/>
              <a:t>　       修改用户登入后所使用的</a:t>
            </a:r>
            <a:r>
              <a:rPr lang="en-US" altLang="zh-CN" smtClean="0"/>
              <a:t>shell</a:t>
            </a:r>
            <a:r>
              <a:rPr lang="zh-CN" altLang="en-US" smtClean="0"/>
              <a:t>。</a:t>
            </a:r>
          </a:p>
          <a:p>
            <a:pPr lvl="1"/>
            <a:r>
              <a:rPr lang="en-US" altLang="zh-CN" smtClean="0"/>
              <a:t>-u&lt;uid&gt; </a:t>
            </a:r>
            <a:r>
              <a:rPr lang="zh-CN" altLang="en-US" smtClean="0"/>
              <a:t>　         修改用户</a:t>
            </a:r>
            <a:r>
              <a:rPr lang="en-US" altLang="zh-CN" smtClean="0"/>
              <a:t>ID</a:t>
            </a:r>
            <a:r>
              <a:rPr lang="zh-CN" altLang="en-US" smtClean="0"/>
              <a:t>。</a:t>
            </a:r>
          </a:p>
          <a:p>
            <a:pPr lvl="1"/>
            <a:r>
              <a:rPr lang="en-US" altLang="zh-CN" smtClean="0"/>
              <a:t>-U </a:t>
            </a:r>
            <a:r>
              <a:rPr lang="zh-CN" altLang="en-US" smtClean="0"/>
              <a:t>　                  解除密码锁定。</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96138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常用用法：</a:t>
            </a:r>
          </a:p>
          <a:p>
            <a:pPr lvl="1"/>
            <a:r>
              <a:rPr lang="en-US" altLang="zh-CN" smtClean="0"/>
              <a:t>useradd -D     	</a:t>
            </a:r>
            <a:r>
              <a:rPr lang="zh-CN" altLang="en-US" smtClean="0"/>
              <a:t>显示创建用户所使用的默认值</a:t>
            </a:r>
          </a:p>
          <a:p>
            <a:pPr lvl="1"/>
            <a:r>
              <a:rPr lang="en-US" altLang="zh-CN" smtClean="0"/>
              <a:t>useradd -D -g 500	</a:t>
            </a:r>
            <a:r>
              <a:rPr lang="zh-CN" altLang="en-US" smtClean="0"/>
              <a:t>修改创建用户所使用的默认值</a:t>
            </a:r>
          </a:p>
          <a:p>
            <a:pPr lvl="1"/>
            <a:r>
              <a:rPr lang="en-US" altLang="zh-CN" smtClean="0"/>
              <a:t>useradd user1	</a:t>
            </a:r>
            <a:r>
              <a:rPr lang="zh-CN" altLang="en-US" smtClean="0"/>
              <a:t>创建名为</a:t>
            </a:r>
            <a:r>
              <a:rPr lang="en-US" altLang="zh-CN" smtClean="0"/>
              <a:t>user1 </a:t>
            </a:r>
            <a:r>
              <a:rPr lang="zh-CN" altLang="en-US" smtClean="0"/>
              <a:t>的用户</a:t>
            </a:r>
          </a:p>
          <a:p>
            <a:pPr lvl="1"/>
            <a:r>
              <a:rPr lang="en-US" altLang="zh-CN" smtClean="0"/>
              <a:t>useradd -m user1	</a:t>
            </a:r>
            <a:r>
              <a:rPr lang="zh-CN" altLang="en-US" smtClean="0"/>
              <a:t>创建时给用户创建家目录</a:t>
            </a:r>
          </a:p>
          <a:p>
            <a:pPr lvl="1"/>
            <a:r>
              <a:rPr lang="en-US" altLang="zh-CN" smtClean="0"/>
              <a:t>useradd -M user1	</a:t>
            </a:r>
            <a:r>
              <a:rPr lang="zh-CN" altLang="en-US" smtClean="0"/>
              <a:t>创建时不创建用户的家目录</a:t>
            </a:r>
          </a:p>
          <a:p>
            <a:pPr lvl="1"/>
            <a:r>
              <a:rPr lang="en-US" altLang="zh-CN" smtClean="0"/>
              <a:t>useradd -d / user1	</a:t>
            </a:r>
            <a:r>
              <a:rPr lang="zh-CN" altLang="en-US" smtClean="0"/>
              <a:t>指定新用户的家目录为根目录</a:t>
            </a:r>
          </a:p>
          <a:p>
            <a:pPr lvl="1"/>
            <a:r>
              <a:rPr lang="en-US" altLang="zh-CN" smtClean="0"/>
              <a:t>useradd -u 501 user1	</a:t>
            </a:r>
            <a:r>
              <a:rPr lang="zh-CN" altLang="en-US" smtClean="0"/>
              <a:t>指定新用户的</a:t>
            </a:r>
            <a:r>
              <a:rPr lang="en-US" altLang="zh-CN" smtClean="0"/>
              <a:t>uid</a:t>
            </a:r>
          </a:p>
          <a:p>
            <a:pPr lvl="1"/>
            <a:r>
              <a:rPr lang="en-US" altLang="zh-CN" smtClean="0"/>
              <a:t>useradd -g g1 user1	</a:t>
            </a:r>
            <a:r>
              <a:rPr lang="zh-CN" altLang="en-US" smtClean="0"/>
              <a:t>指定新用户的</a:t>
            </a:r>
            <a:r>
              <a:rPr lang="en-US" altLang="zh-CN" smtClean="0"/>
              <a:t>gid</a:t>
            </a:r>
            <a:r>
              <a:rPr lang="zh-CN" altLang="en-US" smtClean="0"/>
              <a:t>，该组必须先存在</a:t>
            </a:r>
          </a:p>
          <a:p>
            <a:pPr lvl="1"/>
            <a:r>
              <a:rPr lang="en-US" altLang="zh-CN" smtClean="0"/>
              <a:t>useradd -G g1,g2,g3 user1	</a:t>
            </a:r>
            <a:r>
              <a:rPr lang="zh-CN" altLang="en-US" smtClean="0"/>
              <a:t>把用户加到</a:t>
            </a:r>
            <a:r>
              <a:rPr lang="en-US" altLang="zh-CN" smtClean="0"/>
              <a:t>g1, g2, g3 </a:t>
            </a:r>
            <a:r>
              <a:rPr lang="zh-CN" altLang="en-US" smtClean="0"/>
              <a:t>三个附加组里</a:t>
            </a:r>
          </a:p>
          <a:p>
            <a:pPr lvl="1"/>
            <a:r>
              <a:rPr lang="en-US" altLang="zh-CN" smtClean="0"/>
              <a:t>useradd -o -u 100 user1	-o </a:t>
            </a:r>
            <a:r>
              <a:rPr lang="zh-CN" altLang="en-US" smtClean="0"/>
              <a:t>允许</a:t>
            </a:r>
            <a:r>
              <a:rPr lang="en-US" altLang="zh-CN" smtClean="0"/>
              <a:t>uid </a:t>
            </a:r>
            <a:r>
              <a:rPr lang="zh-CN" altLang="en-US" smtClean="0"/>
              <a:t>重复</a:t>
            </a:r>
          </a:p>
          <a:p>
            <a:pPr lvl="1"/>
            <a:r>
              <a:rPr lang="en-US" altLang="zh-CN" smtClean="0"/>
              <a:t>useradd -s /bin/python user1	</a:t>
            </a:r>
            <a:r>
              <a:rPr lang="zh-CN" altLang="en-US" smtClean="0"/>
              <a:t>使用指定的</a:t>
            </a:r>
            <a:r>
              <a:rPr lang="en-US" altLang="zh-CN" smtClean="0"/>
              <a:t>shell </a:t>
            </a:r>
            <a:r>
              <a:rPr lang="zh-CN" altLang="en-US" smtClean="0"/>
              <a:t>程序</a:t>
            </a:r>
            <a:endParaRPr lang="en-US" altLang="zh-CN" smtClean="0"/>
          </a:p>
          <a:p>
            <a:r>
              <a:rPr lang="zh-CN" altLang="en-US" smtClean="0"/>
              <a:t>配置文件</a:t>
            </a:r>
            <a:r>
              <a:rPr lang="en-US" altLang="zh-CN" smtClean="0"/>
              <a:t> /etc/login.defs </a:t>
            </a:r>
            <a:r>
              <a:rPr lang="zh-CN" altLang="en-US" smtClean="0"/>
              <a:t>也影响着创建新用户的各项参数。</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031999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如果想同时删除该用户的主目录以及其中所有内容，要使用</a:t>
            </a:r>
            <a:r>
              <a:rPr lang="en-US" altLang="zh-CN" smtClean="0"/>
              <a:t>-r</a:t>
            </a:r>
            <a:r>
              <a:rPr lang="zh-CN" altLang="en-US" smtClean="0"/>
              <a:t>参数递归删除。</a:t>
            </a:r>
            <a:endParaRPr lang="en-US" altLang="zh-CN" smtClean="0"/>
          </a:p>
          <a:p>
            <a:r>
              <a:rPr lang="zh-CN" altLang="en-US" smtClean="0"/>
              <a:t>不建议直接删除已经进入系统的用户，如果需要强制删除，请使用 </a:t>
            </a:r>
            <a:r>
              <a:rPr lang="en-US" altLang="zh-CN" smtClean="0"/>
              <a:t>userdel -f Test</a:t>
            </a:r>
            <a:r>
              <a:rPr lang="zh-CN" altLang="en-US" smtClean="0"/>
              <a:t> 命令。</a:t>
            </a:r>
            <a:endParaRPr lang="en-US" altLang="zh-CN" smtClean="0"/>
          </a:p>
          <a:p>
            <a:r>
              <a:rPr lang="zh-CN" altLang="en-US" smtClean="0"/>
              <a:t>若输入删除操作命令时，没有加入参数选项，则仅仅会删除用户账号，而不删除相关文件</a:t>
            </a:r>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13441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常用用法：</a:t>
            </a:r>
          </a:p>
          <a:p>
            <a:pPr lvl="1"/>
            <a:r>
              <a:rPr lang="en-US" altLang="zh-CN" smtClean="0"/>
              <a:t>useradd -D                         	</a:t>
            </a:r>
            <a:r>
              <a:rPr lang="zh-CN" altLang="en-US" smtClean="0"/>
              <a:t>显示创建用户所使用的默认值</a:t>
            </a:r>
          </a:p>
          <a:p>
            <a:pPr lvl="1"/>
            <a:r>
              <a:rPr lang="en-US" altLang="zh-CN" smtClean="0"/>
              <a:t>useradd -D -g 500	</a:t>
            </a:r>
            <a:r>
              <a:rPr lang="zh-CN" altLang="en-US" smtClean="0"/>
              <a:t>修改创建用户所使用的默认值</a:t>
            </a:r>
          </a:p>
          <a:p>
            <a:pPr lvl="1"/>
            <a:r>
              <a:rPr lang="en-US" altLang="zh-CN" smtClean="0"/>
              <a:t>useradd user1		</a:t>
            </a:r>
            <a:r>
              <a:rPr lang="zh-CN" altLang="en-US" smtClean="0"/>
              <a:t>创建名为</a:t>
            </a:r>
            <a:r>
              <a:rPr lang="en-US" altLang="zh-CN" smtClean="0"/>
              <a:t>user1 </a:t>
            </a:r>
            <a:r>
              <a:rPr lang="zh-CN" altLang="en-US" smtClean="0"/>
              <a:t>的用户</a:t>
            </a:r>
          </a:p>
          <a:p>
            <a:pPr lvl="1"/>
            <a:r>
              <a:rPr lang="en-US" altLang="zh-CN" smtClean="0"/>
              <a:t>useradd -m user1	</a:t>
            </a:r>
            <a:r>
              <a:rPr lang="zh-CN" altLang="en-US" smtClean="0"/>
              <a:t>创建时给用户创建家目录</a:t>
            </a:r>
          </a:p>
          <a:p>
            <a:pPr lvl="1"/>
            <a:r>
              <a:rPr lang="en-US" altLang="zh-CN" smtClean="0"/>
              <a:t>useradd -M user1	</a:t>
            </a:r>
            <a:r>
              <a:rPr lang="zh-CN" altLang="en-US" smtClean="0"/>
              <a:t>创建时不创建用户的家目录</a:t>
            </a:r>
          </a:p>
          <a:p>
            <a:pPr lvl="1"/>
            <a:r>
              <a:rPr lang="en-US" altLang="zh-CN" smtClean="0"/>
              <a:t>useradd -d / user1	</a:t>
            </a:r>
            <a:r>
              <a:rPr lang="zh-CN" altLang="en-US" smtClean="0"/>
              <a:t>指定新用户的家目录为根目录</a:t>
            </a:r>
          </a:p>
          <a:p>
            <a:pPr lvl="1"/>
            <a:r>
              <a:rPr lang="en-US" altLang="zh-CN" smtClean="0"/>
              <a:t>useradd -u 501 user1	</a:t>
            </a:r>
            <a:r>
              <a:rPr lang="zh-CN" altLang="en-US" smtClean="0"/>
              <a:t>指定新用户的</a:t>
            </a:r>
            <a:r>
              <a:rPr lang="en-US" altLang="zh-CN" smtClean="0"/>
              <a:t>uid</a:t>
            </a:r>
          </a:p>
          <a:p>
            <a:pPr lvl="1"/>
            <a:r>
              <a:rPr lang="en-US" altLang="zh-CN" smtClean="0"/>
              <a:t>useradd -g g1 user1	</a:t>
            </a:r>
            <a:r>
              <a:rPr lang="zh-CN" altLang="en-US" smtClean="0"/>
              <a:t>指定新用户的</a:t>
            </a:r>
            <a:r>
              <a:rPr lang="en-US" altLang="zh-CN" smtClean="0"/>
              <a:t>gid</a:t>
            </a:r>
            <a:r>
              <a:rPr lang="zh-CN" altLang="en-US" smtClean="0"/>
              <a:t>，该组必须先存在</a:t>
            </a:r>
          </a:p>
          <a:p>
            <a:pPr lvl="1"/>
            <a:r>
              <a:rPr lang="en-US" altLang="zh-CN" smtClean="0"/>
              <a:t>useradd -G g1,g2,g3 user1	</a:t>
            </a:r>
            <a:r>
              <a:rPr lang="zh-CN" altLang="en-US" smtClean="0"/>
              <a:t>把用户加到</a:t>
            </a:r>
            <a:r>
              <a:rPr lang="en-US" altLang="zh-CN" smtClean="0"/>
              <a:t>g1, g2, g3 </a:t>
            </a:r>
            <a:r>
              <a:rPr lang="zh-CN" altLang="en-US" smtClean="0"/>
              <a:t>三个附加组里</a:t>
            </a:r>
          </a:p>
          <a:p>
            <a:pPr lvl="1"/>
            <a:r>
              <a:rPr lang="en-US" altLang="zh-CN" smtClean="0"/>
              <a:t>useradd -o -u 100 user1          	-o </a:t>
            </a:r>
            <a:r>
              <a:rPr lang="zh-CN" altLang="en-US" smtClean="0"/>
              <a:t>允许</a:t>
            </a:r>
            <a:r>
              <a:rPr lang="en-US" altLang="zh-CN" smtClean="0"/>
              <a:t>uid </a:t>
            </a:r>
            <a:r>
              <a:rPr lang="zh-CN" altLang="en-US" smtClean="0"/>
              <a:t>重复</a:t>
            </a:r>
          </a:p>
          <a:p>
            <a:pPr lvl="1"/>
            <a:r>
              <a:rPr lang="en-US" altLang="zh-CN" smtClean="0"/>
              <a:t>useradd -s /bin/python user1	</a:t>
            </a:r>
            <a:r>
              <a:rPr lang="zh-CN" altLang="en-US" smtClean="0"/>
              <a:t>使用指定的</a:t>
            </a:r>
            <a:r>
              <a:rPr lang="en-US" altLang="zh-CN" smtClean="0"/>
              <a:t>shell </a:t>
            </a:r>
            <a:r>
              <a:rPr lang="zh-CN" altLang="en-US" smtClean="0"/>
              <a:t>程序</a:t>
            </a:r>
            <a:endParaRPr lang="en-US" altLang="zh-CN" smtClean="0"/>
          </a:p>
          <a:p>
            <a:r>
              <a:rPr lang="zh-CN" altLang="en-US" smtClean="0"/>
              <a:t>配置文件</a:t>
            </a:r>
            <a:r>
              <a:rPr lang="en-US" altLang="zh-CN" smtClean="0"/>
              <a:t> /etc/login.defs </a:t>
            </a:r>
            <a:r>
              <a:rPr lang="zh-CN" altLang="en-US" smtClean="0"/>
              <a:t>也影响着创建新用户的各项参数。</a:t>
            </a:r>
          </a:p>
          <a:p>
            <a:endParaRPr lang="zh-CN" altLang="en-US"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55400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注意：</a:t>
            </a:r>
            <a:r>
              <a:rPr lang="en-US" altLang="zh-CN" smtClean="0"/>
              <a:t>passwd</a:t>
            </a:r>
            <a:r>
              <a:rPr lang="zh-CN" altLang="en-US" smtClean="0"/>
              <a:t>命令行操作需在</a:t>
            </a:r>
            <a:r>
              <a:rPr lang="en-US" altLang="zh-CN" smtClean="0"/>
              <a:t>root</a:t>
            </a:r>
            <a:r>
              <a:rPr lang="zh-CN" altLang="en-US" smtClean="0"/>
              <a:t>权限下进行</a:t>
            </a:r>
            <a:endParaRPr lang="en-US" altLang="zh-CN" smtClean="0"/>
          </a:p>
          <a:p>
            <a:pPr lvl="0"/>
            <a:r>
              <a:rPr lang="zh-CN" altLang="en-US" smtClean="0"/>
              <a:t>其他参数选项：</a:t>
            </a:r>
            <a:endParaRPr lang="en-US" altLang="zh-CN" smtClean="0"/>
          </a:p>
          <a:p>
            <a:pPr lvl="1"/>
            <a:r>
              <a:rPr lang="en-US" altLang="zh-CN" smtClean="0"/>
              <a:t>-f             </a:t>
            </a:r>
            <a:r>
              <a:rPr lang="zh-CN" altLang="en-US" smtClean="0"/>
              <a:t>强制执行</a:t>
            </a:r>
            <a:endParaRPr lang="en-US" altLang="zh-CN" smtClean="0"/>
          </a:p>
          <a:p>
            <a:pPr lvl="1"/>
            <a:r>
              <a:rPr lang="en-US" altLang="zh-CN" smtClean="0"/>
              <a:t>-k            </a:t>
            </a:r>
            <a:r>
              <a:rPr lang="zh-CN" altLang="en-US" smtClean="0"/>
              <a:t>保留即将过期的用户在期满后仍能使用</a:t>
            </a:r>
            <a:endParaRPr lang="en-US" altLang="zh-CN" smtClean="0"/>
          </a:p>
          <a:p>
            <a:pPr lvl="1"/>
            <a:r>
              <a:rPr lang="en-US" altLang="zh-CN" smtClean="0"/>
              <a:t>-g            </a:t>
            </a:r>
            <a:r>
              <a:rPr lang="zh-CN" altLang="en-US" smtClean="0"/>
              <a:t>修改群组密码</a:t>
            </a:r>
            <a:endParaRPr lang="en-US" altLang="zh-CN" smtClean="0"/>
          </a:p>
          <a:p>
            <a:pPr lvl="1"/>
            <a:r>
              <a:rPr lang="en-US" altLang="zh-CN" smtClean="0"/>
              <a:t>-e            </a:t>
            </a:r>
            <a:r>
              <a:rPr lang="zh-CN" altLang="en-US" smtClean="0"/>
              <a:t>使密码过期</a:t>
            </a:r>
            <a:endParaRPr lang="en-US" altLang="zh-CN" smtClean="0"/>
          </a:p>
          <a:p>
            <a:pPr lvl="1"/>
            <a:r>
              <a:rPr lang="en-US" altLang="zh-CN" smtClean="0"/>
              <a:t>-l             </a:t>
            </a:r>
            <a:r>
              <a:rPr lang="zh-CN" altLang="en-US" smtClean="0"/>
              <a:t>锁定用户密码，被锁定的用户不能登录</a:t>
            </a:r>
            <a:endParaRPr lang="en-US" altLang="zh-CN" smtClean="0"/>
          </a:p>
          <a:p>
            <a:pPr lvl="1"/>
            <a:r>
              <a:rPr lang="en-US" altLang="zh-CN" smtClean="0"/>
              <a:t>-u            </a:t>
            </a:r>
            <a:r>
              <a:rPr lang="zh-CN" altLang="en-US" smtClean="0"/>
              <a:t>接触用户密码的锁定状态</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450273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常用用法：</a:t>
            </a:r>
          </a:p>
          <a:p>
            <a:pPr lvl="1"/>
            <a:r>
              <a:rPr lang="en-US" altLang="zh-CN" smtClean="0"/>
              <a:t>useradd -D                          	</a:t>
            </a:r>
            <a:r>
              <a:rPr lang="zh-CN" altLang="en-US" smtClean="0"/>
              <a:t>显示创建用户所使用的默认值</a:t>
            </a:r>
          </a:p>
          <a:p>
            <a:pPr lvl="1"/>
            <a:r>
              <a:rPr lang="en-US" altLang="zh-CN" smtClean="0"/>
              <a:t>useradd -D -g 500	</a:t>
            </a:r>
            <a:r>
              <a:rPr lang="zh-CN" altLang="en-US" smtClean="0"/>
              <a:t>修改创建用户所使用的默认值</a:t>
            </a:r>
          </a:p>
          <a:p>
            <a:pPr lvl="1"/>
            <a:r>
              <a:rPr lang="en-US" altLang="zh-CN" smtClean="0"/>
              <a:t>useradd user1	</a:t>
            </a:r>
            <a:r>
              <a:rPr lang="zh-CN" altLang="en-US" smtClean="0"/>
              <a:t>创建名为</a:t>
            </a:r>
            <a:r>
              <a:rPr lang="en-US" altLang="zh-CN" smtClean="0"/>
              <a:t>user1 </a:t>
            </a:r>
            <a:r>
              <a:rPr lang="zh-CN" altLang="en-US" smtClean="0"/>
              <a:t>的用户</a:t>
            </a:r>
          </a:p>
          <a:p>
            <a:pPr lvl="1"/>
            <a:r>
              <a:rPr lang="en-US" altLang="zh-CN" smtClean="0"/>
              <a:t>useradd -m user1	</a:t>
            </a:r>
            <a:r>
              <a:rPr lang="zh-CN" altLang="en-US" smtClean="0"/>
              <a:t>创建时给用户创建家目录</a:t>
            </a:r>
          </a:p>
          <a:p>
            <a:pPr lvl="1"/>
            <a:r>
              <a:rPr lang="en-US" altLang="zh-CN" smtClean="0"/>
              <a:t>useradd -M user1	</a:t>
            </a:r>
            <a:r>
              <a:rPr lang="zh-CN" altLang="en-US" smtClean="0"/>
              <a:t>创建时不创建用户的家目录</a:t>
            </a:r>
          </a:p>
          <a:p>
            <a:pPr lvl="1"/>
            <a:r>
              <a:rPr lang="en-US" altLang="zh-CN" smtClean="0"/>
              <a:t>useradd -d / user1	</a:t>
            </a:r>
            <a:r>
              <a:rPr lang="zh-CN" altLang="en-US" smtClean="0"/>
              <a:t>指定新用户的家目录为根目录</a:t>
            </a:r>
          </a:p>
          <a:p>
            <a:pPr lvl="1"/>
            <a:r>
              <a:rPr lang="en-US" altLang="zh-CN" smtClean="0"/>
              <a:t>useradd -u 501 user1	</a:t>
            </a:r>
            <a:r>
              <a:rPr lang="zh-CN" altLang="en-US" smtClean="0"/>
              <a:t>指定新用户的</a:t>
            </a:r>
            <a:r>
              <a:rPr lang="en-US" altLang="zh-CN" smtClean="0"/>
              <a:t>uid</a:t>
            </a:r>
          </a:p>
          <a:p>
            <a:pPr lvl="1"/>
            <a:r>
              <a:rPr lang="en-US" altLang="zh-CN" smtClean="0"/>
              <a:t>useradd -g g1 user1	</a:t>
            </a:r>
            <a:r>
              <a:rPr lang="zh-CN" altLang="en-US" smtClean="0"/>
              <a:t>指定新用户的</a:t>
            </a:r>
            <a:r>
              <a:rPr lang="en-US" altLang="zh-CN" smtClean="0"/>
              <a:t>gid</a:t>
            </a:r>
            <a:r>
              <a:rPr lang="zh-CN" altLang="en-US" smtClean="0"/>
              <a:t>，该组必须先存在</a:t>
            </a:r>
          </a:p>
          <a:p>
            <a:pPr lvl="1"/>
            <a:r>
              <a:rPr lang="en-US" altLang="zh-CN" smtClean="0"/>
              <a:t>useradd -G g1,g2,g3 user1	</a:t>
            </a:r>
            <a:r>
              <a:rPr lang="zh-CN" altLang="en-US" smtClean="0"/>
              <a:t>把用户加到</a:t>
            </a:r>
            <a:r>
              <a:rPr lang="en-US" altLang="zh-CN" smtClean="0"/>
              <a:t>g1, g2, g3 </a:t>
            </a:r>
            <a:r>
              <a:rPr lang="zh-CN" altLang="en-US" smtClean="0"/>
              <a:t>三个附加组里</a:t>
            </a:r>
          </a:p>
          <a:p>
            <a:pPr lvl="1"/>
            <a:r>
              <a:rPr lang="en-US" altLang="zh-CN" smtClean="0"/>
              <a:t>useradd -o -u 100 user1              	-o </a:t>
            </a:r>
            <a:r>
              <a:rPr lang="zh-CN" altLang="en-US" smtClean="0"/>
              <a:t>允许</a:t>
            </a:r>
            <a:r>
              <a:rPr lang="en-US" altLang="zh-CN" smtClean="0"/>
              <a:t>uid </a:t>
            </a:r>
            <a:r>
              <a:rPr lang="zh-CN" altLang="en-US" smtClean="0"/>
              <a:t>重复</a:t>
            </a:r>
          </a:p>
          <a:p>
            <a:pPr lvl="1"/>
            <a:r>
              <a:rPr lang="en-US" altLang="zh-CN" smtClean="0"/>
              <a:t>useradd -s /bin/python user1	</a:t>
            </a:r>
            <a:r>
              <a:rPr lang="zh-CN" altLang="en-US" smtClean="0"/>
              <a:t>使用指定的</a:t>
            </a:r>
            <a:r>
              <a:rPr lang="en-US" altLang="zh-CN" smtClean="0"/>
              <a:t>shell </a:t>
            </a:r>
            <a:r>
              <a:rPr lang="zh-CN" altLang="en-US" smtClean="0"/>
              <a:t>程序</a:t>
            </a:r>
            <a:endParaRPr lang="en-US" altLang="zh-CN" smtClean="0"/>
          </a:p>
          <a:p>
            <a:r>
              <a:rPr lang="zh-CN" altLang="en-US" smtClean="0"/>
              <a:t>配置文件</a:t>
            </a:r>
            <a:r>
              <a:rPr lang="en-US" altLang="zh-CN" smtClean="0"/>
              <a:t> /etc/login.defs </a:t>
            </a:r>
            <a:r>
              <a:rPr lang="zh-CN" altLang="en-US" smtClean="0"/>
              <a:t>也影响着创建新用户的各项参数。</a:t>
            </a:r>
          </a:p>
          <a:p>
            <a:endParaRPr lang="zh-CN" altLang="en-US"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77508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348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用户组是具有相同特征用户的逻辑集合，有时我们需要让多个用户具有相同的权限，比如查看、修改某一个文件的权限，一种方法是分别对多个用户进行文件访问授权，如果有</a:t>
            </a:r>
            <a:r>
              <a:rPr lang="en-US" altLang="zh-CN" smtClean="0"/>
              <a:t>10</a:t>
            </a:r>
            <a:r>
              <a:rPr lang="zh-CN" altLang="en-US" smtClean="0"/>
              <a:t>个用户的话，就需要授权</a:t>
            </a:r>
            <a:r>
              <a:rPr lang="en-US" altLang="zh-CN" smtClean="0"/>
              <a:t>10</a:t>
            </a:r>
            <a:r>
              <a:rPr lang="zh-CN" altLang="en-US" smtClean="0"/>
              <a:t>次，显然这种方法不太合理；另一种方法是建立一个组，让这个组具有查看、修改此文件的权限，然后将所有需要访问此文件的用户放入这个组中，那么所有用户就具有了和组一样的权限。这就是用户组，将用户分组是</a:t>
            </a:r>
            <a:r>
              <a:rPr lang="en-US" altLang="zh-CN" smtClean="0"/>
              <a:t>Linux </a:t>
            </a:r>
            <a:r>
              <a:rPr lang="zh-CN" altLang="en-US" smtClean="0"/>
              <a:t>系统中对用户进行管理及控制访问权限的一种手段，通过定义用户组，在很大程度上简化了管理工作。</a:t>
            </a:r>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161254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sym typeface="+mn-lt"/>
              </a:rPr>
              <a:t>每个系统预留的</a:t>
            </a:r>
            <a:r>
              <a:rPr lang="en-US" altLang="zh-CN" smtClean="0">
                <a:sym typeface="+mn-lt"/>
              </a:rPr>
              <a:t>GID</a:t>
            </a:r>
            <a:r>
              <a:rPr lang="zh-CN" altLang="en-US" smtClean="0">
                <a:sym typeface="+mn-lt"/>
              </a:rPr>
              <a:t>都有所不同，比如</a:t>
            </a:r>
            <a:r>
              <a:rPr lang="en-US" altLang="zh-CN" smtClean="0">
                <a:sym typeface="+mn-lt"/>
              </a:rPr>
              <a:t>Fedora </a:t>
            </a:r>
            <a:r>
              <a:rPr lang="zh-CN" altLang="en-US" smtClean="0">
                <a:sym typeface="+mn-lt"/>
              </a:rPr>
              <a:t>预留了</a:t>
            </a:r>
            <a:r>
              <a:rPr lang="en-US" altLang="zh-CN" smtClean="0">
                <a:sym typeface="+mn-lt"/>
              </a:rPr>
              <a:t>500</a:t>
            </a:r>
            <a:r>
              <a:rPr lang="zh-CN" altLang="en-US" smtClean="0">
                <a:sym typeface="+mn-lt"/>
              </a:rPr>
              <a:t>个</a:t>
            </a:r>
            <a:endParaRPr lang="en-US" altLang="zh-CN" smtClean="0">
              <a:sym typeface="+mn-lt"/>
            </a:endParaRPr>
          </a:p>
          <a:p>
            <a:pPr lvl="0"/>
            <a:r>
              <a:rPr lang="zh-CN" altLang="en-US" smtClean="0">
                <a:sym typeface="+mn-lt"/>
              </a:rPr>
              <a:t>在创建目录和文件时，会使用默认的用户组</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567151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linux</a:t>
            </a:r>
            <a:r>
              <a:rPr lang="zh-CN" altLang="en-US" smtClean="0"/>
              <a:t>用户组的分类</a:t>
            </a:r>
            <a:r>
              <a:rPr lang="en-US" altLang="zh-CN" smtClean="0"/>
              <a:t>:</a:t>
            </a:r>
          </a:p>
          <a:p>
            <a:pPr lvl="1"/>
            <a:r>
              <a:rPr lang="zh-CN" altLang="en-US" smtClean="0"/>
              <a:t>管理员 </a:t>
            </a:r>
            <a:r>
              <a:rPr lang="en-US" altLang="zh-CN" smtClean="0"/>
              <a:t>root :</a:t>
            </a:r>
            <a:r>
              <a:rPr lang="zh-CN" altLang="en-US" smtClean="0"/>
              <a:t>具有使用系统所有权限的用户</a:t>
            </a:r>
            <a:r>
              <a:rPr lang="en-US" altLang="zh-CN" smtClean="0"/>
              <a:t>,</a:t>
            </a:r>
            <a:r>
              <a:rPr lang="zh-CN" altLang="en-US" smtClean="0"/>
              <a:t>其</a:t>
            </a:r>
            <a:r>
              <a:rPr lang="en-US" altLang="zh-CN" smtClean="0"/>
              <a:t>UID </a:t>
            </a:r>
            <a:r>
              <a:rPr lang="zh-CN" altLang="en-US" smtClean="0"/>
              <a:t>为</a:t>
            </a:r>
            <a:r>
              <a:rPr lang="en-US" altLang="zh-CN" smtClean="0"/>
              <a:t>0.</a:t>
            </a:r>
          </a:p>
          <a:p>
            <a:pPr lvl="1"/>
            <a:r>
              <a:rPr lang="zh-CN" altLang="en-US" smtClean="0"/>
              <a:t>普通用户 </a:t>
            </a:r>
            <a:r>
              <a:rPr lang="en-US" altLang="zh-CN" smtClean="0"/>
              <a:t>: </a:t>
            </a:r>
            <a:r>
              <a:rPr lang="zh-CN" altLang="en-US" smtClean="0"/>
              <a:t>即一般用户</a:t>
            </a:r>
            <a:r>
              <a:rPr lang="en-US" altLang="zh-CN" smtClean="0"/>
              <a:t>,</a:t>
            </a:r>
            <a:r>
              <a:rPr lang="zh-CN" altLang="en-US" smtClean="0"/>
              <a:t>其使用系统的权限受限</a:t>
            </a:r>
            <a:r>
              <a:rPr lang="en-US" altLang="zh-CN" smtClean="0"/>
              <a:t>,</a:t>
            </a:r>
            <a:r>
              <a:rPr lang="zh-CN" altLang="en-US" smtClean="0"/>
              <a:t>其</a:t>
            </a:r>
            <a:r>
              <a:rPr lang="en-US" altLang="zh-CN" smtClean="0"/>
              <a:t>UID</a:t>
            </a:r>
            <a:r>
              <a:rPr lang="zh-CN" altLang="en-US" smtClean="0"/>
              <a:t>为</a:t>
            </a:r>
            <a:r>
              <a:rPr lang="en-US" altLang="zh-CN" smtClean="0"/>
              <a:t>500-60000</a:t>
            </a:r>
            <a:r>
              <a:rPr lang="zh-CN" altLang="en-US" smtClean="0"/>
              <a:t>之间</a:t>
            </a:r>
            <a:r>
              <a:rPr lang="en-US" altLang="zh-CN" smtClean="0"/>
              <a:t>.</a:t>
            </a:r>
          </a:p>
          <a:p>
            <a:pPr lvl="1"/>
            <a:r>
              <a:rPr lang="zh-CN" altLang="en-US" smtClean="0"/>
              <a:t>系统用户 </a:t>
            </a:r>
            <a:r>
              <a:rPr lang="en-US" altLang="zh-CN" smtClean="0"/>
              <a:t>:</a:t>
            </a:r>
            <a:r>
              <a:rPr lang="zh-CN" altLang="en-US" smtClean="0"/>
              <a:t>保障系统运行的用户</a:t>
            </a:r>
            <a:r>
              <a:rPr lang="en-US" altLang="zh-CN" smtClean="0"/>
              <a:t>,</a:t>
            </a:r>
            <a:r>
              <a:rPr lang="zh-CN" altLang="en-US" smtClean="0"/>
              <a:t>一般不提供密码登录系统</a:t>
            </a:r>
            <a:r>
              <a:rPr lang="en-US" altLang="zh-CN" smtClean="0"/>
              <a:t>,</a:t>
            </a:r>
            <a:r>
              <a:rPr lang="zh-CN" altLang="en-US" smtClean="0"/>
              <a:t>其</a:t>
            </a:r>
            <a:r>
              <a:rPr lang="en-US" altLang="zh-CN" smtClean="0"/>
              <a:t>UID</a:t>
            </a:r>
            <a:r>
              <a:rPr lang="zh-CN" altLang="en-US" smtClean="0"/>
              <a:t>为</a:t>
            </a:r>
            <a:r>
              <a:rPr lang="en-US" altLang="zh-CN" smtClean="0"/>
              <a:t>1-499</a:t>
            </a:r>
            <a:r>
              <a:rPr lang="zh-CN" altLang="en-US" smtClean="0"/>
              <a:t>之间</a:t>
            </a:r>
            <a:r>
              <a:rPr lang="en-US" altLang="zh-CN" smtClean="0"/>
              <a:t>.</a:t>
            </a:r>
          </a:p>
          <a:p>
            <a:r>
              <a:rPr lang="zh-CN" altLang="en-US" smtClean="0"/>
              <a:t>注</a:t>
            </a:r>
            <a:r>
              <a:rPr lang="en-US" altLang="zh-CN" smtClean="0"/>
              <a:t>:</a:t>
            </a:r>
            <a:r>
              <a:rPr lang="zh-CN" altLang="en-US" smtClean="0"/>
              <a:t>私有组可以变成普通用户组</a:t>
            </a:r>
            <a:r>
              <a:rPr lang="en-US" altLang="zh-CN" smtClean="0"/>
              <a:t>,</a:t>
            </a:r>
            <a:r>
              <a:rPr lang="zh-CN" altLang="en-US" smtClean="0"/>
              <a:t>当把其他用户加入到该组中</a:t>
            </a:r>
            <a:r>
              <a:rPr lang="en-US" altLang="zh-CN" smtClean="0"/>
              <a:t>,</a:t>
            </a:r>
            <a:r>
              <a:rPr lang="zh-CN" altLang="en-US" smtClean="0"/>
              <a:t>则其就变成了普通组</a:t>
            </a:r>
          </a:p>
          <a:p>
            <a:r>
              <a:rPr lang="zh-CN" altLang="en-US" smtClean="0"/>
              <a:t>将用户分组是 </a:t>
            </a:r>
            <a:r>
              <a:rPr lang="en-US" altLang="zh-CN" smtClean="0"/>
              <a:t>Linux </a:t>
            </a:r>
            <a:r>
              <a:rPr lang="zh-CN" altLang="en-US" smtClean="0"/>
              <a:t>系统中对用户进行管理及控制访问权限的一种手段，通过定义用户组，很多程序上简化了对用户的管理工作。</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6030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一对一：某个用户可以是某个组的唯一成员；</a:t>
            </a:r>
            <a:endParaRPr lang="en-US" altLang="zh-CN" smtClean="0"/>
          </a:p>
          <a:p>
            <a:r>
              <a:rPr lang="zh-CN" altLang="en-US" smtClean="0"/>
              <a:t>多对一：多个用户可以是某个唯一的组的成员，不归属其它用户组；比如</a:t>
            </a:r>
            <a:r>
              <a:rPr lang="en-US" altLang="zh-CN" smtClean="0"/>
              <a:t>beinan</a:t>
            </a:r>
            <a:r>
              <a:rPr lang="zh-CN" altLang="en-US" smtClean="0"/>
              <a:t>和</a:t>
            </a:r>
            <a:r>
              <a:rPr lang="en-US" altLang="zh-CN" smtClean="0"/>
              <a:t>linuxsir</a:t>
            </a:r>
            <a:r>
              <a:rPr lang="zh-CN" altLang="en-US" smtClean="0"/>
              <a:t>两个用户只归属于</a:t>
            </a:r>
            <a:r>
              <a:rPr lang="en-US" altLang="zh-CN" smtClean="0"/>
              <a:t>beinan</a:t>
            </a:r>
            <a:r>
              <a:rPr lang="zh-CN" altLang="en-US" smtClean="0"/>
              <a:t>用户组；</a:t>
            </a:r>
            <a:endParaRPr lang="en-US" altLang="zh-CN" smtClean="0"/>
          </a:p>
          <a:p>
            <a:r>
              <a:rPr lang="zh-CN" altLang="en-US" smtClean="0"/>
              <a:t>一对多：某个用户可以是多个用户组的成员；比如</a:t>
            </a:r>
            <a:r>
              <a:rPr lang="en-US" altLang="zh-CN" smtClean="0"/>
              <a:t>beinan</a:t>
            </a:r>
            <a:r>
              <a:rPr lang="zh-CN" altLang="en-US" smtClean="0"/>
              <a:t>可以是</a:t>
            </a:r>
            <a:r>
              <a:rPr lang="en-US" altLang="zh-CN" smtClean="0"/>
              <a:t>root</a:t>
            </a:r>
            <a:r>
              <a:rPr lang="zh-CN" altLang="en-US" smtClean="0"/>
              <a:t>组成员，也可以是</a:t>
            </a:r>
            <a:r>
              <a:rPr lang="en-US" altLang="zh-CN" smtClean="0"/>
              <a:t>linuxsir</a:t>
            </a:r>
            <a:r>
              <a:rPr lang="zh-CN" altLang="en-US" smtClean="0"/>
              <a:t>用户组成员，还可以是</a:t>
            </a:r>
            <a:r>
              <a:rPr lang="en-US" altLang="zh-CN" smtClean="0"/>
              <a:t>adm</a:t>
            </a:r>
            <a:r>
              <a:rPr lang="zh-CN" altLang="en-US" smtClean="0"/>
              <a:t>用户组成员；</a:t>
            </a:r>
            <a:endParaRPr lang="en-US" altLang="zh-CN" smtClean="0"/>
          </a:p>
          <a:p>
            <a:r>
              <a:rPr lang="zh-CN" altLang="en-US" smtClean="0"/>
              <a:t>多对多：多个用户对应多个用户组，并且几个用户可以是归属相同的组；其实多对多的关系是前面三条的扩展；理解了上面的三条，这条也能理解；</a:t>
            </a:r>
            <a:br>
              <a:rPr lang="zh-CN" altLang="en-US" smtClean="0"/>
            </a:br>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86723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3661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0716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其它选项：</a:t>
            </a:r>
            <a:endParaRPr lang="en-US" altLang="zh-CN" smtClean="0"/>
          </a:p>
          <a:p>
            <a:pPr lvl="1"/>
            <a:r>
              <a:rPr lang="en-US" altLang="zh-CN" smtClean="0"/>
              <a:t> -R, --root CHROOT_DIR         chroot </a:t>
            </a:r>
            <a:r>
              <a:rPr lang="zh-CN" altLang="en-US" smtClean="0"/>
              <a:t>到的目录</a:t>
            </a:r>
          </a:p>
          <a:p>
            <a:pPr lvl="1"/>
            <a:r>
              <a:rPr lang="zh-CN" altLang="en-US" smtClean="0"/>
              <a:t>  </a:t>
            </a:r>
            <a:r>
              <a:rPr lang="en-US" altLang="zh-CN" smtClean="0"/>
              <a:t>-P, --prefix PREFIX_DIR       directory prefix</a:t>
            </a:r>
          </a:p>
          <a:p>
            <a:pPr lvl="1"/>
            <a:r>
              <a:rPr lang="en-US" altLang="zh-CN" smtClean="0"/>
              <a:t> -K, --key KEY=VALUE           </a:t>
            </a:r>
            <a:r>
              <a:rPr lang="zh-CN" altLang="en-US" smtClean="0"/>
              <a:t>不使用 </a:t>
            </a:r>
            <a:r>
              <a:rPr lang="en-US" altLang="zh-CN" smtClean="0"/>
              <a:t>/etc/login.defs </a:t>
            </a:r>
            <a:r>
              <a:rPr lang="zh-CN" altLang="en-US" smtClean="0"/>
              <a:t>中的默认值</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06461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常用用法：</a:t>
            </a:r>
          </a:p>
          <a:p>
            <a:pPr lvl="1"/>
            <a:r>
              <a:rPr lang="en-US" altLang="zh-CN" smtClean="0"/>
              <a:t>useradd -D                            </a:t>
            </a:r>
            <a:r>
              <a:rPr lang="zh-CN" altLang="en-US" smtClean="0"/>
              <a:t>显示创建用户所使用的默认值</a:t>
            </a:r>
          </a:p>
          <a:p>
            <a:pPr lvl="1"/>
            <a:r>
              <a:rPr lang="en-US" altLang="zh-CN" smtClean="0"/>
              <a:t>useradd -D -g 500	</a:t>
            </a:r>
            <a:r>
              <a:rPr lang="zh-CN" altLang="en-US" smtClean="0"/>
              <a:t>修改创建用户所使用的默认值</a:t>
            </a:r>
          </a:p>
          <a:p>
            <a:pPr lvl="1"/>
            <a:r>
              <a:rPr lang="en-US" altLang="zh-CN" smtClean="0"/>
              <a:t>useradd user1	</a:t>
            </a:r>
            <a:r>
              <a:rPr lang="zh-CN" altLang="en-US" smtClean="0"/>
              <a:t>创建名为</a:t>
            </a:r>
            <a:r>
              <a:rPr lang="en-US" altLang="zh-CN" smtClean="0"/>
              <a:t>user1 </a:t>
            </a:r>
            <a:r>
              <a:rPr lang="zh-CN" altLang="en-US" smtClean="0"/>
              <a:t>的用户</a:t>
            </a:r>
          </a:p>
          <a:p>
            <a:pPr lvl="1"/>
            <a:r>
              <a:rPr lang="en-US" altLang="zh-CN" smtClean="0"/>
              <a:t>useradd -m user1	</a:t>
            </a:r>
            <a:r>
              <a:rPr lang="zh-CN" altLang="en-US" smtClean="0"/>
              <a:t>创建时给用户创建家目录</a:t>
            </a:r>
          </a:p>
          <a:p>
            <a:pPr lvl="1"/>
            <a:r>
              <a:rPr lang="en-US" altLang="zh-CN" smtClean="0"/>
              <a:t>useradd -M user1	</a:t>
            </a:r>
            <a:r>
              <a:rPr lang="zh-CN" altLang="en-US" smtClean="0"/>
              <a:t>创建时不创建用户的家目录</a:t>
            </a:r>
          </a:p>
          <a:p>
            <a:pPr lvl="1"/>
            <a:r>
              <a:rPr lang="en-US" altLang="zh-CN" smtClean="0"/>
              <a:t>useradd -d / user1	</a:t>
            </a:r>
            <a:r>
              <a:rPr lang="zh-CN" altLang="en-US" smtClean="0"/>
              <a:t>指定新用户的家目录为根目录</a:t>
            </a:r>
          </a:p>
          <a:p>
            <a:pPr lvl="1"/>
            <a:r>
              <a:rPr lang="en-US" altLang="zh-CN" smtClean="0"/>
              <a:t>useradd -u 501 user1	</a:t>
            </a:r>
            <a:r>
              <a:rPr lang="zh-CN" altLang="en-US" smtClean="0"/>
              <a:t>指定新用户的</a:t>
            </a:r>
            <a:r>
              <a:rPr lang="en-US" altLang="zh-CN" smtClean="0"/>
              <a:t>uid</a:t>
            </a:r>
          </a:p>
          <a:p>
            <a:pPr lvl="1"/>
            <a:r>
              <a:rPr lang="en-US" altLang="zh-CN" smtClean="0"/>
              <a:t>useradd -g g1 user1	</a:t>
            </a:r>
            <a:r>
              <a:rPr lang="zh-CN" altLang="en-US" smtClean="0"/>
              <a:t>指定新用户的</a:t>
            </a:r>
            <a:r>
              <a:rPr lang="en-US" altLang="zh-CN" smtClean="0"/>
              <a:t>gid</a:t>
            </a:r>
            <a:r>
              <a:rPr lang="zh-CN" altLang="en-US" smtClean="0"/>
              <a:t>，该组必须先存在</a:t>
            </a:r>
          </a:p>
          <a:p>
            <a:pPr lvl="1"/>
            <a:r>
              <a:rPr lang="en-US" altLang="zh-CN" smtClean="0"/>
              <a:t>useradd -G g1,g2,g3 user1	</a:t>
            </a:r>
            <a:r>
              <a:rPr lang="zh-CN" altLang="en-US" smtClean="0"/>
              <a:t>把用户加到</a:t>
            </a:r>
            <a:r>
              <a:rPr lang="en-US" altLang="zh-CN" smtClean="0"/>
              <a:t>g1, g2, g3 </a:t>
            </a:r>
            <a:r>
              <a:rPr lang="zh-CN" altLang="en-US" smtClean="0"/>
              <a:t>三个附加组里</a:t>
            </a:r>
          </a:p>
          <a:p>
            <a:pPr lvl="1"/>
            <a:r>
              <a:rPr lang="en-US" altLang="zh-CN" smtClean="0"/>
              <a:t>useradd -o -u 100 user1	-o </a:t>
            </a:r>
            <a:r>
              <a:rPr lang="zh-CN" altLang="en-US" smtClean="0"/>
              <a:t>允许</a:t>
            </a:r>
            <a:r>
              <a:rPr lang="en-US" altLang="zh-CN" smtClean="0"/>
              <a:t>uid </a:t>
            </a:r>
            <a:r>
              <a:rPr lang="zh-CN" altLang="en-US" smtClean="0"/>
              <a:t>重复</a:t>
            </a:r>
          </a:p>
          <a:p>
            <a:pPr lvl="1"/>
            <a:r>
              <a:rPr lang="en-US" altLang="zh-CN" smtClean="0"/>
              <a:t>useradd -s /bin/python user1	 </a:t>
            </a:r>
            <a:r>
              <a:rPr lang="zh-CN" altLang="en-US" smtClean="0"/>
              <a:t>使用指定的</a:t>
            </a:r>
            <a:r>
              <a:rPr lang="en-US" altLang="zh-CN" smtClean="0"/>
              <a:t>shell </a:t>
            </a:r>
            <a:r>
              <a:rPr lang="zh-CN" altLang="en-US" smtClean="0"/>
              <a:t>程序</a:t>
            </a:r>
            <a:endParaRPr lang="en-US" altLang="zh-CN" smtClean="0"/>
          </a:p>
          <a:p>
            <a:r>
              <a:rPr lang="zh-CN" altLang="en-US" smtClean="0"/>
              <a:t>配置文件</a:t>
            </a:r>
            <a:r>
              <a:rPr lang="en-US" altLang="zh-CN" smtClean="0"/>
              <a:t> /etc/login.defs </a:t>
            </a:r>
            <a:r>
              <a:rPr lang="zh-CN" altLang="en-US" smtClean="0"/>
              <a:t>也影响着创建新用户的各项参数。</a:t>
            </a:r>
          </a:p>
          <a:p>
            <a:endParaRPr lang="zh-CN" altLang="en-US"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13066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72972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常用用法：</a:t>
            </a:r>
          </a:p>
          <a:p>
            <a:pPr lvl="1"/>
            <a:r>
              <a:rPr lang="en-US" altLang="zh-CN" smtClean="0"/>
              <a:t>useradd -D                            </a:t>
            </a:r>
            <a:r>
              <a:rPr lang="zh-CN" altLang="en-US" smtClean="0"/>
              <a:t>显示创建用户所使用的默认值</a:t>
            </a:r>
          </a:p>
          <a:p>
            <a:pPr lvl="1"/>
            <a:r>
              <a:rPr lang="en-US" altLang="zh-CN" smtClean="0"/>
              <a:t>useradd -D -g 500	</a:t>
            </a:r>
            <a:r>
              <a:rPr lang="zh-CN" altLang="en-US" smtClean="0"/>
              <a:t>修改创建用户所使用的默认值</a:t>
            </a:r>
          </a:p>
          <a:p>
            <a:pPr lvl="1"/>
            <a:r>
              <a:rPr lang="en-US" altLang="zh-CN" smtClean="0"/>
              <a:t>useradd user1	</a:t>
            </a:r>
            <a:r>
              <a:rPr lang="zh-CN" altLang="en-US" smtClean="0"/>
              <a:t>创建名为</a:t>
            </a:r>
            <a:r>
              <a:rPr lang="en-US" altLang="zh-CN" smtClean="0"/>
              <a:t>user1 </a:t>
            </a:r>
            <a:r>
              <a:rPr lang="zh-CN" altLang="en-US" smtClean="0"/>
              <a:t>的用户</a:t>
            </a:r>
          </a:p>
          <a:p>
            <a:pPr lvl="1"/>
            <a:r>
              <a:rPr lang="en-US" altLang="zh-CN" smtClean="0"/>
              <a:t>useradd -m user1	</a:t>
            </a:r>
            <a:r>
              <a:rPr lang="zh-CN" altLang="en-US" smtClean="0"/>
              <a:t>创建时给用户创建家目录</a:t>
            </a:r>
          </a:p>
          <a:p>
            <a:pPr lvl="1"/>
            <a:r>
              <a:rPr lang="en-US" altLang="zh-CN" smtClean="0"/>
              <a:t>useradd -M user1	</a:t>
            </a:r>
            <a:r>
              <a:rPr lang="zh-CN" altLang="en-US" smtClean="0"/>
              <a:t>创建时不创建用户的家目录</a:t>
            </a:r>
          </a:p>
          <a:p>
            <a:pPr lvl="1"/>
            <a:r>
              <a:rPr lang="en-US" altLang="zh-CN" smtClean="0"/>
              <a:t>useradd -d / user1	</a:t>
            </a:r>
            <a:r>
              <a:rPr lang="zh-CN" altLang="en-US" smtClean="0"/>
              <a:t>指定新用户的家目录为根目录</a:t>
            </a:r>
          </a:p>
          <a:p>
            <a:pPr lvl="1"/>
            <a:r>
              <a:rPr lang="en-US" altLang="zh-CN" smtClean="0"/>
              <a:t>useradd -u 501 user1	</a:t>
            </a:r>
            <a:r>
              <a:rPr lang="zh-CN" altLang="en-US" smtClean="0"/>
              <a:t>指定新用户的</a:t>
            </a:r>
            <a:r>
              <a:rPr lang="en-US" altLang="zh-CN" smtClean="0"/>
              <a:t>uid</a:t>
            </a:r>
          </a:p>
          <a:p>
            <a:pPr lvl="1"/>
            <a:r>
              <a:rPr lang="en-US" altLang="zh-CN" smtClean="0"/>
              <a:t>useradd -g g1 user1	</a:t>
            </a:r>
            <a:r>
              <a:rPr lang="zh-CN" altLang="en-US" smtClean="0"/>
              <a:t>指定新用户的</a:t>
            </a:r>
            <a:r>
              <a:rPr lang="en-US" altLang="zh-CN" smtClean="0"/>
              <a:t>gid</a:t>
            </a:r>
            <a:r>
              <a:rPr lang="zh-CN" altLang="en-US" smtClean="0"/>
              <a:t>，该组必须先存在</a:t>
            </a:r>
          </a:p>
          <a:p>
            <a:pPr lvl="1"/>
            <a:r>
              <a:rPr lang="en-US" altLang="zh-CN" smtClean="0"/>
              <a:t>useradd -G g1,g2,g3 user1	</a:t>
            </a:r>
            <a:r>
              <a:rPr lang="zh-CN" altLang="en-US" smtClean="0"/>
              <a:t>把用户加到</a:t>
            </a:r>
            <a:r>
              <a:rPr lang="en-US" altLang="zh-CN" smtClean="0"/>
              <a:t>g1, g2, g3 </a:t>
            </a:r>
            <a:r>
              <a:rPr lang="zh-CN" altLang="en-US" smtClean="0"/>
              <a:t>三个附加组里</a:t>
            </a:r>
          </a:p>
          <a:p>
            <a:pPr lvl="1"/>
            <a:r>
              <a:rPr lang="en-US" altLang="zh-CN" smtClean="0"/>
              <a:t>useradd -o -u 100 user1              	-o </a:t>
            </a:r>
            <a:r>
              <a:rPr lang="zh-CN" altLang="en-US" smtClean="0"/>
              <a:t>允许</a:t>
            </a:r>
            <a:r>
              <a:rPr lang="en-US" altLang="zh-CN" smtClean="0"/>
              <a:t>uid </a:t>
            </a:r>
            <a:r>
              <a:rPr lang="zh-CN" altLang="en-US" smtClean="0"/>
              <a:t>重复</a:t>
            </a:r>
          </a:p>
          <a:p>
            <a:pPr lvl="1"/>
            <a:r>
              <a:rPr lang="en-US" altLang="zh-CN" smtClean="0"/>
              <a:t>useradd -s /bin/python user1	 </a:t>
            </a:r>
            <a:r>
              <a:rPr lang="zh-CN" altLang="en-US" smtClean="0"/>
              <a:t>使用指定的</a:t>
            </a:r>
            <a:r>
              <a:rPr lang="en-US" altLang="zh-CN" smtClean="0"/>
              <a:t>shell </a:t>
            </a:r>
            <a:r>
              <a:rPr lang="zh-CN" altLang="en-US" smtClean="0"/>
              <a:t>程序</a:t>
            </a:r>
            <a:endParaRPr lang="en-US" altLang="zh-CN" smtClean="0"/>
          </a:p>
          <a:p>
            <a:r>
              <a:rPr lang="zh-CN" altLang="en-US" smtClean="0"/>
              <a:t>配置文件</a:t>
            </a:r>
            <a:r>
              <a:rPr lang="en-US" altLang="zh-CN" smtClean="0"/>
              <a:t> /etc/login.defs </a:t>
            </a:r>
            <a:r>
              <a:rPr lang="zh-CN" altLang="en-US" smtClean="0"/>
              <a:t>也影响着创建新用户的各项参数。</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9990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26417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功能说明：用于删除指定的用户组，此命令不能删除用户归属的主用户组。</a:t>
            </a:r>
            <a:endParaRPr lang="en-US" altLang="zh-CN"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329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常用用法：</a:t>
            </a:r>
          </a:p>
          <a:p>
            <a:pPr lvl="1"/>
            <a:r>
              <a:rPr lang="en-US" altLang="zh-CN" smtClean="0"/>
              <a:t>useradd -D                            </a:t>
            </a:r>
            <a:r>
              <a:rPr lang="zh-CN" altLang="en-US" smtClean="0"/>
              <a:t>显示创建用户所使用的默认值</a:t>
            </a:r>
          </a:p>
          <a:p>
            <a:pPr lvl="1"/>
            <a:r>
              <a:rPr lang="en-US" altLang="zh-CN" smtClean="0"/>
              <a:t>useradd -D -g 500	</a:t>
            </a:r>
            <a:r>
              <a:rPr lang="zh-CN" altLang="en-US" smtClean="0"/>
              <a:t>修改创建用户所使用的默认值</a:t>
            </a:r>
          </a:p>
          <a:p>
            <a:pPr lvl="1"/>
            <a:r>
              <a:rPr lang="en-US" altLang="zh-CN" smtClean="0"/>
              <a:t>useradd user1	</a:t>
            </a:r>
            <a:r>
              <a:rPr lang="zh-CN" altLang="en-US" smtClean="0"/>
              <a:t>创建名为</a:t>
            </a:r>
            <a:r>
              <a:rPr lang="en-US" altLang="zh-CN" smtClean="0"/>
              <a:t>user1 </a:t>
            </a:r>
            <a:r>
              <a:rPr lang="zh-CN" altLang="en-US" smtClean="0"/>
              <a:t>的用户</a:t>
            </a:r>
          </a:p>
          <a:p>
            <a:pPr lvl="1"/>
            <a:r>
              <a:rPr lang="en-US" altLang="zh-CN" smtClean="0"/>
              <a:t>useradd -m user1	</a:t>
            </a:r>
            <a:r>
              <a:rPr lang="zh-CN" altLang="en-US" smtClean="0"/>
              <a:t>创建时给用户创建家目录</a:t>
            </a:r>
          </a:p>
          <a:p>
            <a:pPr lvl="1"/>
            <a:r>
              <a:rPr lang="en-US" altLang="zh-CN" smtClean="0"/>
              <a:t>useradd -M user1	</a:t>
            </a:r>
            <a:r>
              <a:rPr lang="zh-CN" altLang="en-US" smtClean="0"/>
              <a:t>创建时不创建用户的家目录</a:t>
            </a:r>
          </a:p>
          <a:p>
            <a:pPr lvl="1"/>
            <a:r>
              <a:rPr lang="en-US" altLang="zh-CN" smtClean="0"/>
              <a:t>useradd -d / user1	</a:t>
            </a:r>
            <a:r>
              <a:rPr lang="zh-CN" altLang="en-US" smtClean="0"/>
              <a:t>指定新用户的家目录为根目录</a:t>
            </a:r>
          </a:p>
          <a:p>
            <a:pPr lvl="1"/>
            <a:r>
              <a:rPr lang="en-US" altLang="zh-CN" smtClean="0"/>
              <a:t>useradd -u 501 user1	</a:t>
            </a:r>
            <a:r>
              <a:rPr lang="zh-CN" altLang="en-US" smtClean="0"/>
              <a:t>指定新用户的</a:t>
            </a:r>
            <a:r>
              <a:rPr lang="en-US" altLang="zh-CN" smtClean="0"/>
              <a:t>uid</a:t>
            </a:r>
          </a:p>
          <a:p>
            <a:pPr lvl="1"/>
            <a:r>
              <a:rPr lang="en-US" altLang="zh-CN" smtClean="0"/>
              <a:t>useradd -g g1 user1	</a:t>
            </a:r>
            <a:r>
              <a:rPr lang="zh-CN" altLang="en-US" smtClean="0"/>
              <a:t>指定新用户的</a:t>
            </a:r>
            <a:r>
              <a:rPr lang="en-US" altLang="zh-CN" smtClean="0"/>
              <a:t>gid</a:t>
            </a:r>
            <a:r>
              <a:rPr lang="zh-CN" altLang="en-US" smtClean="0"/>
              <a:t>，该组必须先存在</a:t>
            </a:r>
          </a:p>
          <a:p>
            <a:pPr lvl="1"/>
            <a:r>
              <a:rPr lang="en-US" altLang="zh-CN" smtClean="0"/>
              <a:t>useradd -G g1,g2,g3 user1	 </a:t>
            </a:r>
            <a:r>
              <a:rPr lang="zh-CN" altLang="en-US" smtClean="0"/>
              <a:t>把用户加到</a:t>
            </a:r>
            <a:r>
              <a:rPr lang="en-US" altLang="zh-CN" smtClean="0"/>
              <a:t>g1, g2, g3 </a:t>
            </a:r>
            <a:r>
              <a:rPr lang="zh-CN" altLang="en-US" smtClean="0"/>
              <a:t>三个附加组里</a:t>
            </a:r>
          </a:p>
          <a:p>
            <a:pPr lvl="1"/>
            <a:r>
              <a:rPr lang="en-US" altLang="zh-CN" smtClean="0"/>
              <a:t>useradd -o -u 100 user1	-o </a:t>
            </a:r>
            <a:r>
              <a:rPr lang="zh-CN" altLang="en-US" smtClean="0"/>
              <a:t>允许</a:t>
            </a:r>
            <a:r>
              <a:rPr lang="en-US" altLang="zh-CN" smtClean="0"/>
              <a:t>uid </a:t>
            </a:r>
            <a:r>
              <a:rPr lang="zh-CN" altLang="en-US" smtClean="0"/>
              <a:t>重复</a:t>
            </a:r>
          </a:p>
          <a:p>
            <a:pPr lvl="1"/>
            <a:r>
              <a:rPr lang="en-US" altLang="zh-CN" smtClean="0"/>
              <a:t>useradd -s /bin/python user1	 </a:t>
            </a:r>
            <a:r>
              <a:rPr lang="zh-CN" altLang="en-US" smtClean="0"/>
              <a:t>使用指定的</a:t>
            </a:r>
            <a:r>
              <a:rPr lang="en-US" altLang="zh-CN" smtClean="0"/>
              <a:t>shell </a:t>
            </a:r>
            <a:r>
              <a:rPr lang="zh-CN" altLang="en-US" smtClean="0"/>
              <a:t>程序</a:t>
            </a:r>
            <a:endParaRPr lang="en-US" altLang="zh-CN" smtClean="0"/>
          </a:p>
          <a:p>
            <a:r>
              <a:rPr lang="zh-CN" altLang="en-US" smtClean="0"/>
              <a:t>配置文件</a:t>
            </a:r>
            <a:r>
              <a:rPr lang="en-US" altLang="zh-CN" smtClean="0"/>
              <a:t> /etc/login.defs </a:t>
            </a:r>
            <a:r>
              <a:rPr lang="zh-CN" altLang="en-US" smtClean="0"/>
              <a:t>也影响着创建新用户的各项参数。</a:t>
            </a:r>
          </a:p>
          <a:p>
            <a:endParaRPr lang="zh-CN" altLang="en-US"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003521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添加用户到某一个组 可以使用 </a:t>
            </a:r>
            <a:r>
              <a:rPr lang="en-US" altLang="zh-CN" smtClean="0"/>
              <a:t>usermod -G group_name user_name</a:t>
            </a:r>
            <a:r>
              <a:rPr lang="zh-CN" altLang="en-US" smtClean="0"/>
              <a:t> 这个命令可以添加一个用户到指定的组，但是以前添加的组就会清空掉。</a:t>
            </a:r>
          </a:p>
          <a:p>
            <a:r>
              <a:rPr lang="zh-CN" altLang="en-US" smtClean="0"/>
              <a:t>所以想要添加一个用户到一个组，同时保留以前添加的组时，请使用 </a:t>
            </a:r>
            <a:r>
              <a:rPr lang="en-US" altLang="zh-CN" smtClean="0"/>
              <a:t>gpasswd </a:t>
            </a:r>
            <a:r>
              <a:rPr lang="zh-CN" altLang="en-US" smtClean="0"/>
              <a:t>这个命令来添加操作用户</a:t>
            </a:r>
          </a:p>
          <a:p>
            <a:pPr lvl="0"/>
            <a:r>
              <a:rPr lang="en-US" altLang="zh-CN" smtClean="0"/>
              <a:t>chroot</a:t>
            </a:r>
            <a:r>
              <a:rPr lang="zh-CN" altLang="en-US" smtClean="0"/>
              <a:t>，即 </a:t>
            </a:r>
            <a:r>
              <a:rPr lang="en-US" altLang="zh-CN" smtClean="0"/>
              <a:t>change root directory (</a:t>
            </a:r>
            <a:r>
              <a:rPr lang="zh-CN" altLang="en-US" smtClean="0"/>
              <a:t>更改 </a:t>
            </a:r>
            <a:r>
              <a:rPr lang="en-US" altLang="zh-CN" smtClean="0"/>
              <a:t>root </a:t>
            </a:r>
            <a:r>
              <a:rPr lang="zh-CN" altLang="en-US" smtClean="0"/>
              <a:t>目录</a:t>
            </a:r>
            <a:r>
              <a:rPr lang="en-US" altLang="zh-CN" smtClean="0"/>
              <a:t>)</a:t>
            </a:r>
            <a:r>
              <a:rPr lang="zh-CN" altLang="en-US" smtClean="0"/>
              <a:t>。在 </a:t>
            </a:r>
            <a:r>
              <a:rPr lang="en-US" altLang="zh-CN" smtClean="0"/>
              <a:t>linux </a:t>
            </a:r>
            <a:r>
              <a:rPr lang="zh-CN" altLang="en-US" smtClean="0"/>
              <a:t>系统中，系统默认的目录结构都是以 </a:t>
            </a:r>
            <a:r>
              <a:rPr lang="en-US" altLang="zh-CN" smtClean="0"/>
              <a:t>`/`</a:t>
            </a:r>
            <a:r>
              <a:rPr lang="zh-CN" altLang="en-US" smtClean="0"/>
              <a:t>，即是以根 </a:t>
            </a:r>
            <a:r>
              <a:rPr lang="en-US" altLang="zh-CN" smtClean="0"/>
              <a:t>(root) </a:t>
            </a:r>
            <a:r>
              <a:rPr lang="zh-CN" altLang="en-US" smtClean="0"/>
              <a:t>开始的。而在使用 </a:t>
            </a:r>
            <a:r>
              <a:rPr lang="en-US" altLang="zh-CN" smtClean="0"/>
              <a:t>chroot </a:t>
            </a:r>
            <a:r>
              <a:rPr lang="zh-CN" altLang="en-US" smtClean="0"/>
              <a:t>之后，系统的目录结构将以指定的位置作为 </a:t>
            </a:r>
            <a:r>
              <a:rPr lang="en-US" altLang="zh-CN" smtClean="0"/>
              <a:t>`/` </a:t>
            </a:r>
            <a:r>
              <a:rPr lang="zh-CN" altLang="en-US" smtClean="0"/>
              <a:t>位置。</a:t>
            </a:r>
            <a:endParaRPr lang="en-US" altLang="zh-CN" smtClean="0"/>
          </a:p>
          <a:p>
            <a:r>
              <a:rPr lang="en-US" altLang="zh-CN" smtClean="0"/>
              <a:t>Chroot</a:t>
            </a:r>
            <a:r>
              <a:rPr lang="zh-CN" altLang="en-US" smtClean="0"/>
              <a:t>的好处：</a:t>
            </a:r>
            <a:endParaRPr lang="en-US" altLang="zh-CN" smtClean="0"/>
          </a:p>
          <a:p>
            <a:pPr lvl="1"/>
            <a:r>
              <a:rPr lang="zh-CN" altLang="en-US" smtClean="0"/>
              <a:t>增加了系统的安全性，限制了用户的权力；</a:t>
            </a:r>
            <a:endParaRPr lang="en-US" altLang="zh-CN" smtClean="0"/>
          </a:p>
          <a:p>
            <a:pPr lvl="1"/>
            <a:r>
              <a:rPr lang="zh-CN" altLang="en-US" smtClean="0"/>
              <a:t>建立一个与原系统隔离的系统目录结构，方便用户的开发；</a:t>
            </a:r>
            <a:endParaRPr lang="en-US" altLang="zh-CN" smtClean="0"/>
          </a:p>
          <a:p>
            <a:pPr lvl="1"/>
            <a:r>
              <a:rPr lang="zh-CN" altLang="en-US" smtClean="0"/>
              <a:t>切换系统的根目录位置，引导 </a:t>
            </a:r>
            <a:r>
              <a:rPr lang="en-US" altLang="zh-CN" smtClean="0"/>
              <a:t>Linux </a:t>
            </a:r>
            <a:r>
              <a:rPr lang="zh-CN" altLang="en-US" smtClean="0"/>
              <a:t>系统启动以及急救系统等。</a:t>
            </a:r>
            <a:endParaRPr lang="en-US" altLang="zh-CN" smtClean="0"/>
          </a:p>
          <a:p>
            <a:endParaRPr lang="en-US" altLang="zh-CN"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635194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常用用法：</a:t>
            </a:r>
          </a:p>
          <a:p>
            <a:pPr lvl="1"/>
            <a:r>
              <a:rPr lang="en-US" altLang="zh-CN" smtClean="0"/>
              <a:t>useradd -D                           </a:t>
            </a:r>
            <a:r>
              <a:rPr lang="zh-CN" altLang="en-US" smtClean="0"/>
              <a:t>显示创建用户所使用的默认值</a:t>
            </a:r>
          </a:p>
          <a:p>
            <a:pPr lvl="1"/>
            <a:r>
              <a:rPr lang="en-US" altLang="zh-CN" smtClean="0"/>
              <a:t>useradd -D -g 500	</a:t>
            </a:r>
            <a:r>
              <a:rPr lang="zh-CN" altLang="en-US" smtClean="0"/>
              <a:t>修改创建用户所使用的默认值</a:t>
            </a:r>
          </a:p>
          <a:p>
            <a:pPr lvl="1"/>
            <a:r>
              <a:rPr lang="en-US" altLang="zh-CN" smtClean="0"/>
              <a:t>useradd user1	</a:t>
            </a:r>
            <a:r>
              <a:rPr lang="zh-CN" altLang="en-US" smtClean="0"/>
              <a:t>创建名为</a:t>
            </a:r>
            <a:r>
              <a:rPr lang="en-US" altLang="zh-CN" smtClean="0"/>
              <a:t>user1 </a:t>
            </a:r>
            <a:r>
              <a:rPr lang="zh-CN" altLang="en-US" smtClean="0"/>
              <a:t>的用户</a:t>
            </a:r>
          </a:p>
          <a:p>
            <a:pPr lvl="1"/>
            <a:r>
              <a:rPr lang="en-US" altLang="zh-CN" smtClean="0"/>
              <a:t>useradd -m user1	</a:t>
            </a:r>
            <a:r>
              <a:rPr lang="zh-CN" altLang="en-US" smtClean="0"/>
              <a:t>创建时给用户创建家目录</a:t>
            </a:r>
          </a:p>
          <a:p>
            <a:pPr lvl="1"/>
            <a:r>
              <a:rPr lang="en-US" altLang="zh-CN" smtClean="0"/>
              <a:t>useradd -M user1	</a:t>
            </a:r>
            <a:r>
              <a:rPr lang="zh-CN" altLang="en-US" smtClean="0"/>
              <a:t>创建时不创建用户的家目录</a:t>
            </a:r>
          </a:p>
          <a:p>
            <a:pPr lvl="1"/>
            <a:r>
              <a:rPr lang="en-US" altLang="zh-CN" smtClean="0"/>
              <a:t>useradd -d / user1	</a:t>
            </a:r>
            <a:r>
              <a:rPr lang="zh-CN" altLang="en-US" smtClean="0"/>
              <a:t>指定新用户的家目录为根目录</a:t>
            </a:r>
          </a:p>
          <a:p>
            <a:pPr lvl="1"/>
            <a:r>
              <a:rPr lang="en-US" altLang="zh-CN" smtClean="0"/>
              <a:t>useradd -u 501 user1	</a:t>
            </a:r>
            <a:r>
              <a:rPr lang="zh-CN" altLang="en-US" smtClean="0"/>
              <a:t>指定新用户的</a:t>
            </a:r>
            <a:r>
              <a:rPr lang="en-US" altLang="zh-CN" smtClean="0"/>
              <a:t>uid</a:t>
            </a:r>
          </a:p>
          <a:p>
            <a:pPr lvl="1"/>
            <a:r>
              <a:rPr lang="en-US" altLang="zh-CN" smtClean="0"/>
              <a:t>useradd -g g1 user1	</a:t>
            </a:r>
            <a:r>
              <a:rPr lang="zh-CN" altLang="en-US" smtClean="0"/>
              <a:t>指定新用户的</a:t>
            </a:r>
            <a:r>
              <a:rPr lang="en-US" altLang="zh-CN" smtClean="0"/>
              <a:t>gid</a:t>
            </a:r>
            <a:r>
              <a:rPr lang="zh-CN" altLang="en-US" smtClean="0"/>
              <a:t>，该组必须先存在</a:t>
            </a:r>
          </a:p>
          <a:p>
            <a:pPr lvl="1"/>
            <a:r>
              <a:rPr lang="en-US" altLang="zh-CN" smtClean="0"/>
              <a:t>useradd -G g1,g2,g3 user1	</a:t>
            </a:r>
            <a:r>
              <a:rPr lang="zh-CN" altLang="en-US" smtClean="0"/>
              <a:t>把用户加到</a:t>
            </a:r>
            <a:r>
              <a:rPr lang="en-US" altLang="zh-CN" smtClean="0"/>
              <a:t>g1, g2, g3 </a:t>
            </a:r>
            <a:r>
              <a:rPr lang="zh-CN" altLang="en-US" smtClean="0"/>
              <a:t>三个附加组里</a:t>
            </a:r>
          </a:p>
          <a:p>
            <a:pPr lvl="1"/>
            <a:r>
              <a:rPr lang="en-US" altLang="zh-CN" smtClean="0"/>
              <a:t>useradd -o -u 100 user1	-o </a:t>
            </a:r>
            <a:r>
              <a:rPr lang="zh-CN" altLang="en-US" smtClean="0"/>
              <a:t>允许</a:t>
            </a:r>
            <a:r>
              <a:rPr lang="en-US" altLang="zh-CN" smtClean="0"/>
              <a:t>uid </a:t>
            </a:r>
            <a:r>
              <a:rPr lang="zh-CN" altLang="en-US" smtClean="0"/>
              <a:t>重复</a:t>
            </a:r>
          </a:p>
          <a:p>
            <a:pPr lvl="1"/>
            <a:r>
              <a:rPr lang="en-US" altLang="zh-CN" smtClean="0"/>
              <a:t>useradd -s /bin/python user1	</a:t>
            </a:r>
            <a:r>
              <a:rPr lang="zh-CN" altLang="en-US" smtClean="0"/>
              <a:t>使用指定的</a:t>
            </a:r>
            <a:r>
              <a:rPr lang="en-US" altLang="zh-CN" smtClean="0"/>
              <a:t>shell </a:t>
            </a:r>
            <a:r>
              <a:rPr lang="zh-CN" altLang="en-US" smtClean="0"/>
              <a:t>程序</a:t>
            </a:r>
            <a:endParaRPr lang="en-US" altLang="zh-CN" smtClean="0"/>
          </a:p>
          <a:p>
            <a:r>
              <a:rPr lang="zh-CN" altLang="en-US" smtClean="0"/>
              <a:t>配置文件</a:t>
            </a:r>
            <a:r>
              <a:rPr lang="en-US" altLang="zh-CN" smtClean="0"/>
              <a:t> /etc/login.defs </a:t>
            </a:r>
            <a:r>
              <a:rPr lang="zh-CN" altLang="en-US" smtClean="0"/>
              <a:t>也影响着创建新用户的各项参数。</a:t>
            </a:r>
          </a:p>
          <a:p>
            <a:endParaRPr lang="zh-CN" altLang="en-US" smtClean="0"/>
          </a:p>
          <a:p>
            <a:endParaRPr lang="zh-CN" altLang="en-US" dirty="0"/>
          </a:p>
        </p:txBody>
      </p:sp>
      <p:sp>
        <p:nvSpPr>
          <p:cNvPr id="7" name="幻灯片图像占位符 6"/>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023065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7401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65756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778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50000"/>
              </a:lnSpc>
            </a:pPr>
            <a:r>
              <a:rPr lang="en-US" altLang="zh-CN" dirty="0" smtClean="0"/>
              <a:t>/</a:t>
            </a:r>
            <a:r>
              <a:rPr lang="en-US" altLang="zh-CN" dirty="0" err="1" smtClean="0"/>
              <a:t>etc</a:t>
            </a:r>
            <a:r>
              <a:rPr lang="en-US" altLang="zh-CN" dirty="0" smtClean="0"/>
              <a:t>/</a:t>
            </a:r>
            <a:r>
              <a:rPr lang="en-US" altLang="zh-CN" dirty="0" err="1" smtClean="0"/>
              <a:t>passwd</a:t>
            </a:r>
            <a:r>
              <a:rPr lang="en-US" altLang="zh-CN" dirty="0" smtClean="0"/>
              <a:t> </a:t>
            </a:r>
            <a:r>
              <a:rPr lang="zh-CN" altLang="en-US" dirty="0" smtClean="0"/>
              <a:t>由：分割成</a:t>
            </a:r>
            <a:r>
              <a:rPr lang="en-US" altLang="zh-CN" dirty="0" smtClean="0"/>
              <a:t>7</a:t>
            </a:r>
            <a:r>
              <a:rPr lang="zh-CN" altLang="en-US" dirty="0" smtClean="0"/>
              <a:t>个字段，每个字段的具体含义是</a:t>
            </a:r>
            <a:r>
              <a:rPr lang="en-US" altLang="zh-CN" dirty="0" smtClean="0"/>
              <a:t>:</a:t>
            </a:r>
          </a:p>
          <a:p>
            <a:pPr lvl="1">
              <a:lnSpc>
                <a:spcPct val="150000"/>
              </a:lnSpc>
            </a:pPr>
            <a:r>
              <a:rPr lang="zh-CN" altLang="en-US" dirty="0" smtClean="0"/>
              <a:t>用户名（如第一行中的</a:t>
            </a:r>
            <a:r>
              <a:rPr lang="en-US" altLang="zh-CN" dirty="0" smtClean="0"/>
              <a:t>root</a:t>
            </a:r>
            <a:r>
              <a:rPr lang="zh-CN" altLang="en-US" dirty="0" smtClean="0"/>
              <a:t>就是用户名）。用户名字符可以是大小写字母、数字、减号（不能出现在首位）、点以及下划线，其他字符不合法。虽然用户名中可以出现点，但不建议使用，尤其是首位为点时，另外减号也不建议使用，因为容易造成混淆。</a:t>
            </a:r>
          </a:p>
          <a:p>
            <a:pPr lvl="1">
              <a:lnSpc>
                <a:spcPct val="150000"/>
              </a:lnSpc>
            </a:pPr>
            <a:r>
              <a:rPr lang="zh-CN" altLang="en-US" dirty="0" smtClean="0"/>
              <a:t>存放该用户的密码。早期的</a:t>
            </a:r>
            <a:r>
              <a:rPr lang="en-US" altLang="zh-CN" dirty="0" err="1" smtClean="0"/>
              <a:t>lunix</a:t>
            </a:r>
            <a:r>
              <a:rPr lang="zh-CN" altLang="en-US" dirty="0" smtClean="0"/>
              <a:t>系统口令确实是存放在这里，但是基于对安全因素的考虑，之后就将密码存放到 </a:t>
            </a:r>
            <a:r>
              <a:rPr lang="en-US" altLang="zh-CN" dirty="0" smtClean="0"/>
              <a:t>/</a:t>
            </a:r>
            <a:r>
              <a:rPr lang="en-US" altLang="zh-CN" dirty="0" err="1" smtClean="0"/>
              <a:t>etc</a:t>
            </a:r>
            <a:r>
              <a:rPr lang="en-US" altLang="zh-CN" dirty="0" smtClean="0"/>
              <a:t>/shadow</a:t>
            </a:r>
            <a:r>
              <a:rPr lang="zh-CN" altLang="en-US" dirty="0" smtClean="0"/>
              <a:t>中了，此处的</a:t>
            </a:r>
            <a:r>
              <a:rPr lang="en-US" altLang="zh-CN" dirty="0" smtClean="0"/>
              <a:t>x</a:t>
            </a:r>
            <a:r>
              <a:rPr lang="zh-CN" altLang="en-US" dirty="0" smtClean="0"/>
              <a:t>对应的就是</a:t>
            </a:r>
            <a:r>
              <a:rPr lang="en-US" altLang="zh-CN" dirty="0" smtClean="0"/>
              <a:t>/</a:t>
            </a:r>
            <a:r>
              <a:rPr lang="en-US" altLang="zh-CN" dirty="0" err="1" smtClean="0"/>
              <a:t>etc</a:t>
            </a:r>
            <a:r>
              <a:rPr lang="en-US" altLang="zh-CN" dirty="0" smtClean="0"/>
              <a:t>/shadow</a:t>
            </a:r>
            <a:r>
              <a:rPr lang="zh-CN" altLang="en-US" dirty="0" smtClean="0"/>
              <a:t>文件中的密码</a:t>
            </a:r>
          </a:p>
          <a:p>
            <a:pPr lvl="1">
              <a:lnSpc>
                <a:spcPct val="150000"/>
              </a:lnSpc>
            </a:pPr>
            <a:r>
              <a:rPr lang="zh-CN" altLang="en-US" dirty="0" smtClean="0"/>
              <a:t>这个数字代表用户标识号，也叫做</a:t>
            </a:r>
            <a:r>
              <a:rPr lang="en-US" altLang="zh-CN" dirty="0" smtClean="0"/>
              <a:t>UID</a:t>
            </a:r>
            <a:r>
              <a:rPr lang="zh-CN" altLang="en-US" dirty="0" smtClean="0"/>
              <a:t>。系统就是通过这个数字来对用户进行识别，</a:t>
            </a:r>
            <a:r>
              <a:rPr lang="en-US" altLang="zh-CN" dirty="0" smtClean="0"/>
              <a:t>0</a:t>
            </a:r>
            <a:r>
              <a:rPr lang="zh-CN" altLang="en-US" dirty="0" smtClean="0"/>
              <a:t>就是</a:t>
            </a:r>
            <a:r>
              <a:rPr lang="en-US" altLang="zh-CN" dirty="0" smtClean="0"/>
              <a:t>root</a:t>
            </a:r>
            <a:r>
              <a:rPr lang="zh-CN" altLang="en-US" dirty="0" smtClean="0"/>
              <a:t>，我们可以修改</a:t>
            </a:r>
            <a:r>
              <a:rPr lang="en-US" altLang="zh-CN" dirty="0" smtClean="0"/>
              <a:t>test</a:t>
            </a:r>
            <a:r>
              <a:rPr lang="zh-CN" altLang="en-US" dirty="0" smtClean="0"/>
              <a:t>用户的</a:t>
            </a:r>
            <a:r>
              <a:rPr lang="en-US" altLang="zh-CN" dirty="0" smtClean="0"/>
              <a:t>UID</a:t>
            </a:r>
            <a:r>
              <a:rPr lang="zh-CN" altLang="en-US" dirty="0" smtClean="0"/>
              <a:t>为</a:t>
            </a:r>
            <a:r>
              <a:rPr lang="en-US" altLang="zh-CN" dirty="0" smtClean="0"/>
              <a:t>0</a:t>
            </a:r>
            <a:r>
              <a:rPr lang="zh-CN" altLang="en-US" dirty="0" smtClean="0"/>
              <a:t>，此时系统就会认为</a:t>
            </a:r>
            <a:r>
              <a:rPr lang="en-US" altLang="zh-CN" dirty="0" smtClean="0"/>
              <a:t>root</a:t>
            </a:r>
            <a:r>
              <a:rPr lang="zh-CN" altLang="en-US" dirty="0" smtClean="0"/>
              <a:t>和</a:t>
            </a:r>
            <a:r>
              <a:rPr lang="en-US" altLang="zh-CN" dirty="0" smtClean="0"/>
              <a:t>test</a:t>
            </a:r>
            <a:r>
              <a:rPr lang="zh-CN" altLang="en-US" dirty="0" smtClean="0"/>
              <a:t>为同一个账户。通常</a:t>
            </a:r>
            <a:r>
              <a:rPr lang="en-US" altLang="zh-CN" dirty="0" smtClean="0"/>
              <a:t>UID</a:t>
            </a:r>
            <a:r>
              <a:rPr lang="zh-CN" altLang="en-US" dirty="0" smtClean="0"/>
              <a:t>的取值范围是</a:t>
            </a:r>
            <a:r>
              <a:rPr lang="en-US" altLang="zh-CN" dirty="0" smtClean="0"/>
              <a:t>0~65535(</a:t>
            </a:r>
            <a:r>
              <a:rPr lang="zh-CN" altLang="en-US" dirty="0" smtClean="0"/>
              <a:t>但实际上已经可以支持到</a:t>
            </a:r>
            <a:r>
              <a:rPr lang="en-US" altLang="zh-CN" dirty="0" smtClean="0"/>
              <a:t>4294967294)</a:t>
            </a:r>
            <a:r>
              <a:rPr lang="zh-CN" altLang="en-US" dirty="0" smtClean="0"/>
              <a:t>，</a:t>
            </a:r>
            <a:r>
              <a:rPr lang="en-US" altLang="zh-CN" dirty="0" smtClean="0"/>
              <a:t>0</a:t>
            </a:r>
            <a:r>
              <a:rPr lang="zh-CN" altLang="en-US" dirty="0" smtClean="0"/>
              <a:t>是超级用户（</a:t>
            </a:r>
            <a:r>
              <a:rPr lang="en-US" altLang="zh-CN" dirty="0" smtClean="0"/>
              <a:t>root</a:t>
            </a:r>
            <a:r>
              <a:rPr lang="zh-CN" altLang="en-US" dirty="0" smtClean="0"/>
              <a:t>）的标识号，</a:t>
            </a:r>
            <a:r>
              <a:rPr lang="en-US" altLang="zh-CN" dirty="0" smtClean="0"/>
              <a:t>1~499</a:t>
            </a:r>
            <a:r>
              <a:rPr lang="zh-CN" altLang="en-US" dirty="0" smtClean="0"/>
              <a:t>为系统用户保留，普通用户的标识号从</a:t>
            </a:r>
            <a:r>
              <a:rPr lang="en-US" altLang="zh-CN" dirty="0" smtClean="0"/>
              <a:t>500</a:t>
            </a:r>
            <a:r>
              <a:rPr lang="zh-CN" altLang="en-US" dirty="0" smtClean="0"/>
              <a:t>开始，如果我们自定义建立一个普通用户，你会看到该账户的标识号是大于或等于</a:t>
            </a:r>
            <a:r>
              <a:rPr lang="en-US" altLang="zh-CN" dirty="0" smtClean="0"/>
              <a:t>500</a:t>
            </a:r>
            <a:r>
              <a:rPr lang="zh-CN" altLang="en-US" dirty="0" smtClean="0"/>
              <a:t>的。</a:t>
            </a: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6700538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728663"/>
            <a:ext cx="5580062" cy="4784070"/>
          </a:xfrm>
        </p:spPr>
        <p:txBody>
          <a:bodyPr/>
          <a:lstStyle/>
          <a:p>
            <a:pPr lvl="1">
              <a:lnSpc>
                <a:spcPct val="100000"/>
              </a:lnSpc>
            </a:pPr>
            <a:r>
              <a:rPr lang="zh-CN" altLang="en-US" dirty="0" smtClean="0"/>
              <a:t>代表用户组标识，也叫做</a:t>
            </a:r>
            <a:r>
              <a:rPr lang="en-US" altLang="zh-CN" dirty="0" smtClean="0"/>
              <a:t>GID</a:t>
            </a:r>
            <a:r>
              <a:rPr lang="zh-CN" altLang="en-US" dirty="0" smtClean="0"/>
              <a:t>。这个字段对应着</a:t>
            </a:r>
            <a:r>
              <a:rPr lang="en-US" altLang="zh-CN" dirty="0" smtClean="0"/>
              <a:t>/</a:t>
            </a:r>
            <a:r>
              <a:rPr lang="en-US" altLang="zh-CN" dirty="0" err="1" smtClean="0"/>
              <a:t>etc</a:t>
            </a:r>
            <a:r>
              <a:rPr lang="en-US" altLang="zh-CN" dirty="0" smtClean="0"/>
              <a:t>/group </a:t>
            </a:r>
            <a:r>
              <a:rPr lang="zh-CN" altLang="en-US" dirty="0" smtClean="0"/>
              <a:t>中的一条记录，其实</a:t>
            </a:r>
            <a:r>
              <a:rPr lang="en-US" altLang="zh-CN" dirty="0" smtClean="0"/>
              <a:t>/</a:t>
            </a:r>
            <a:r>
              <a:rPr lang="en-US" altLang="zh-CN" dirty="0" err="1" smtClean="0"/>
              <a:t>etc</a:t>
            </a:r>
            <a:r>
              <a:rPr lang="en-US" altLang="zh-CN" dirty="0" smtClean="0"/>
              <a:t>/group</a:t>
            </a:r>
            <a:r>
              <a:rPr lang="zh-CN" altLang="en-US" dirty="0" smtClean="0"/>
              <a:t>和</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基本上是类似的。</a:t>
            </a:r>
          </a:p>
          <a:p>
            <a:pPr lvl="1">
              <a:lnSpc>
                <a:spcPct val="100000"/>
              </a:lnSpc>
            </a:pPr>
            <a:r>
              <a:rPr lang="zh-CN" altLang="en-US" dirty="0" smtClean="0"/>
              <a:t>备注信息，该字段没有实际意义，主要记录该用户的一些属性，例如姓名、电话、地址等等。</a:t>
            </a:r>
          </a:p>
          <a:p>
            <a:pPr lvl="1">
              <a:lnSpc>
                <a:spcPct val="100000"/>
              </a:lnSpc>
            </a:pPr>
            <a:r>
              <a:rPr lang="zh-CN" altLang="en-US" dirty="0" smtClean="0"/>
              <a:t>用户的</a:t>
            </a:r>
            <a:r>
              <a:rPr lang="en-US" altLang="zh-CN" dirty="0" smtClean="0"/>
              <a:t>home</a:t>
            </a:r>
            <a:r>
              <a:rPr lang="zh-CN" altLang="en-US" dirty="0" smtClean="0"/>
              <a:t>目录，当用户登录时就处在这个目录下。</a:t>
            </a:r>
            <a:r>
              <a:rPr lang="en-US" altLang="zh-CN" dirty="0" smtClean="0"/>
              <a:t>root</a:t>
            </a:r>
            <a:r>
              <a:rPr lang="zh-CN" altLang="en-US" dirty="0" smtClean="0"/>
              <a:t>的</a:t>
            </a:r>
            <a:r>
              <a:rPr lang="en-US" altLang="zh-CN" dirty="0" smtClean="0"/>
              <a:t>home</a:t>
            </a:r>
            <a:r>
              <a:rPr lang="zh-CN" altLang="en-US" dirty="0" smtClean="0"/>
              <a:t>目录是</a:t>
            </a:r>
            <a:r>
              <a:rPr lang="en-US" altLang="zh-CN" dirty="0" smtClean="0"/>
              <a:t>/root</a:t>
            </a:r>
            <a:r>
              <a:rPr lang="zh-CN" altLang="en-US" dirty="0" smtClean="0"/>
              <a:t>，普通用户的家目录是</a:t>
            </a:r>
            <a:r>
              <a:rPr lang="en-US" altLang="zh-CN" dirty="0" smtClean="0"/>
              <a:t>/home/username</a:t>
            </a:r>
            <a:r>
              <a:rPr lang="zh-CN" altLang="en-US" dirty="0" smtClean="0"/>
              <a:t>，这个字段是可以自定义的，比如你建立一个普通用户</a:t>
            </a:r>
            <a:r>
              <a:rPr lang="en-US" altLang="zh-CN" dirty="0" smtClean="0"/>
              <a:t>test1</a:t>
            </a:r>
            <a:r>
              <a:rPr lang="zh-CN" altLang="en-US" dirty="0" smtClean="0"/>
              <a:t>，要想让</a:t>
            </a:r>
            <a:r>
              <a:rPr lang="en-US" altLang="zh-CN" dirty="0" smtClean="0"/>
              <a:t>test1</a:t>
            </a:r>
            <a:r>
              <a:rPr lang="zh-CN" altLang="en-US" dirty="0" smtClean="0"/>
              <a:t>的家目录在</a:t>
            </a:r>
            <a:r>
              <a:rPr lang="en-US" altLang="zh-CN" dirty="0" smtClean="0"/>
              <a:t>/data</a:t>
            </a:r>
            <a:r>
              <a:rPr lang="zh-CN" altLang="en-US" dirty="0" smtClean="0"/>
              <a:t>目录下，只要修改</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文件中</a:t>
            </a:r>
            <a:r>
              <a:rPr lang="en-US" altLang="zh-CN" dirty="0" smtClean="0"/>
              <a:t>test1</a:t>
            </a:r>
            <a:r>
              <a:rPr lang="zh-CN" altLang="en-US" dirty="0" smtClean="0"/>
              <a:t>那行中的该字段为</a:t>
            </a:r>
            <a:r>
              <a:rPr lang="en-US" altLang="zh-CN" dirty="0" smtClean="0"/>
              <a:t>/data</a:t>
            </a:r>
            <a:r>
              <a:rPr lang="zh-CN" altLang="en-US" dirty="0" smtClean="0"/>
              <a:t>即可。</a:t>
            </a:r>
          </a:p>
          <a:p>
            <a:pPr lvl="1">
              <a:lnSpc>
                <a:spcPct val="100000"/>
              </a:lnSpc>
            </a:pPr>
            <a:r>
              <a:rPr lang="en-US" altLang="zh-CN" dirty="0" smtClean="0"/>
              <a:t>shell</a:t>
            </a:r>
            <a:r>
              <a:rPr lang="zh-CN" altLang="en-US" dirty="0" smtClean="0"/>
              <a:t>，用户登录后要启动一个进程，用来将用户下达的指令传给内核，这就是</a:t>
            </a:r>
            <a:r>
              <a:rPr lang="en-US" altLang="zh-CN" dirty="0" smtClean="0"/>
              <a:t>shell</a:t>
            </a:r>
            <a:r>
              <a:rPr lang="zh-CN" altLang="en-US" dirty="0" smtClean="0"/>
              <a:t>。</a:t>
            </a:r>
            <a:r>
              <a:rPr lang="en-US" altLang="zh-CN" dirty="0" smtClean="0"/>
              <a:t>Linux</a:t>
            </a:r>
            <a:r>
              <a:rPr lang="zh-CN" altLang="en-US" dirty="0" smtClean="0"/>
              <a:t>的</a:t>
            </a:r>
            <a:r>
              <a:rPr lang="en-US" altLang="zh-CN" dirty="0" smtClean="0"/>
              <a:t>shell</a:t>
            </a:r>
            <a:r>
              <a:rPr lang="zh-CN" altLang="en-US" dirty="0" smtClean="0"/>
              <a:t>有很多种</a:t>
            </a:r>
            <a:r>
              <a:rPr lang="en-US" altLang="zh-CN" dirty="0" err="1" smtClean="0"/>
              <a:t>sh</a:t>
            </a:r>
            <a:r>
              <a:rPr lang="en-US" altLang="zh-CN" dirty="0" smtClean="0"/>
              <a:t>, </a:t>
            </a:r>
            <a:r>
              <a:rPr lang="en-US" altLang="zh-CN" dirty="0" err="1" smtClean="0"/>
              <a:t>csh</a:t>
            </a:r>
            <a:r>
              <a:rPr lang="en-US" altLang="zh-CN" dirty="0" smtClean="0"/>
              <a:t>, </a:t>
            </a:r>
            <a:r>
              <a:rPr lang="en-US" altLang="zh-CN" dirty="0" err="1" smtClean="0"/>
              <a:t>ksh</a:t>
            </a:r>
            <a:r>
              <a:rPr lang="en-US" altLang="zh-CN" dirty="0" smtClean="0"/>
              <a:t>, </a:t>
            </a:r>
            <a:r>
              <a:rPr lang="en-US" altLang="zh-CN" dirty="0" err="1" smtClean="0"/>
              <a:t>tcsh</a:t>
            </a:r>
            <a:r>
              <a:rPr lang="en-US" altLang="zh-CN" dirty="0" smtClean="0"/>
              <a:t>, bash</a:t>
            </a:r>
            <a:r>
              <a:rPr lang="zh-CN" altLang="en-US" dirty="0" smtClean="0"/>
              <a:t>等，而</a:t>
            </a:r>
            <a:r>
              <a:rPr lang="en-US" altLang="zh-CN" dirty="0" err="1" smtClean="0"/>
              <a:t>Redhat</a:t>
            </a:r>
            <a:r>
              <a:rPr lang="en-US" altLang="zh-CN" dirty="0" smtClean="0"/>
              <a:t>/CentOS</a:t>
            </a:r>
            <a:r>
              <a:rPr lang="zh-CN" altLang="en-US" dirty="0" smtClean="0"/>
              <a:t>的</a:t>
            </a:r>
            <a:r>
              <a:rPr lang="en-US" altLang="zh-CN" dirty="0" smtClean="0"/>
              <a:t>shell</a:t>
            </a:r>
            <a:r>
              <a:rPr lang="zh-CN" altLang="en-US" dirty="0" smtClean="0"/>
              <a:t>就是</a:t>
            </a:r>
            <a:r>
              <a:rPr lang="en-US" altLang="zh-CN" dirty="0" smtClean="0"/>
              <a:t>bash</a:t>
            </a:r>
            <a:r>
              <a:rPr lang="zh-CN" altLang="en-US" dirty="0" smtClean="0"/>
              <a:t>。查看</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文件，该字段中除了</a:t>
            </a:r>
            <a:r>
              <a:rPr lang="en-US" altLang="zh-CN" dirty="0" smtClean="0"/>
              <a:t>/bin/bash</a:t>
            </a:r>
            <a:r>
              <a:rPr lang="zh-CN" altLang="en-US" dirty="0" smtClean="0"/>
              <a:t>外还有</a:t>
            </a:r>
            <a:r>
              <a:rPr lang="en-US" altLang="zh-CN" dirty="0" smtClean="0"/>
              <a:t>/</a:t>
            </a:r>
            <a:r>
              <a:rPr lang="en-US" altLang="zh-CN" dirty="0" err="1" smtClean="0"/>
              <a:t>sbin</a:t>
            </a:r>
            <a:r>
              <a:rPr lang="en-US" altLang="zh-CN" dirty="0" smtClean="0"/>
              <a:t>/</a:t>
            </a:r>
            <a:r>
              <a:rPr lang="en-US" altLang="zh-CN" dirty="0" err="1" smtClean="0"/>
              <a:t>nologin</a:t>
            </a:r>
            <a:r>
              <a:rPr lang="zh-CN" altLang="en-US" dirty="0" smtClean="0"/>
              <a:t>比较多，它表示不允许该账号登录。如果你想建立一个账号不让他登录，那么就可以把该字段改成</a:t>
            </a:r>
            <a:r>
              <a:rPr lang="en-US" altLang="zh-CN" dirty="0" smtClean="0"/>
              <a:t>/</a:t>
            </a:r>
            <a:r>
              <a:rPr lang="en-US" altLang="zh-CN" dirty="0" err="1" smtClean="0"/>
              <a:t>sbin</a:t>
            </a:r>
            <a:r>
              <a:rPr lang="en-US" altLang="zh-CN" dirty="0" smtClean="0"/>
              <a:t>/</a:t>
            </a:r>
            <a:r>
              <a:rPr lang="en-US" altLang="zh-CN" dirty="0" err="1" smtClean="0"/>
              <a:t>nologin</a:t>
            </a:r>
            <a:r>
              <a:rPr lang="zh-CN" altLang="en-US" dirty="0" smtClean="0"/>
              <a:t>，默认是</a:t>
            </a:r>
            <a:r>
              <a:rPr lang="en-US" altLang="zh-CN" dirty="0" smtClean="0"/>
              <a:t>/bin/bash.</a:t>
            </a:r>
            <a:endParaRPr lang="zh-CN" altLang="en-US" dirty="0" smtClean="0"/>
          </a:p>
          <a:p>
            <a:pPr>
              <a:lnSpc>
                <a:spcPct val="100000"/>
              </a:lnSpc>
            </a:pPr>
            <a:endParaRPr lang="zh-CN" altLang="en-US" dirty="0" smtClean="0"/>
          </a:p>
          <a:p>
            <a:pPr>
              <a:lnSpc>
                <a:spcPct val="100000"/>
              </a:lnSpc>
            </a:pPr>
            <a:endParaRPr lang="zh-CN" altLang="en-US" dirty="0"/>
          </a:p>
        </p:txBody>
      </p:sp>
    </p:spTree>
    <p:extLst>
      <p:ext uri="{BB962C8B-B14F-4D97-AF65-F5344CB8AC3E}">
        <p14:creationId xmlns:p14="http://schemas.microsoft.com/office/powerpoint/2010/main" val="1368701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在安装系统时，默认会自动开启</a:t>
            </a:r>
            <a:r>
              <a:rPr lang="en-US" altLang="zh-CN" smtClean="0"/>
              <a:t>shadow</a:t>
            </a:r>
            <a:r>
              <a:rPr lang="zh-CN" altLang="en-US" smtClean="0"/>
              <a:t>保护，若是发现未启用</a:t>
            </a:r>
            <a:r>
              <a:rPr lang="en-US" altLang="zh-CN" smtClean="0"/>
              <a:t>shadow</a:t>
            </a:r>
            <a:r>
              <a:rPr lang="zh-CN" altLang="en-US" smtClean="0"/>
              <a:t>保护，可以通过</a:t>
            </a:r>
            <a:r>
              <a:rPr lang="en-US" altLang="zh-CN" smtClean="0"/>
              <a:t>pwconv</a:t>
            </a:r>
            <a:r>
              <a:rPr lang="zh-CN" altLang="en-US" smtClean="0"/>
              <a:t>来启用，当然也可以通过</a:t>
            </a:r>
            <a:r>
              <a:rPr lang="en-US" altLang="zh-CN" smtClean="0"/>
              <a:t>pwunconv</a:t>
            </a:r>
            <a:r>
              <a:rPr lang="zh-CN" altLang="en-US" smtClean="0"/>
              <a:t>来取消</a:t>
            </a:r>
            <a:r>
              <a:rPr lang="en-US" altLang="zh-CN" smtClean="0"/>
              <a:t>shadow</a:t>
            </a:r>
            <a:r>
              <a:rPr lang="zh-CN" altLang="en-US" smtClean="0"/>
              <a:t>保护（这里说到的操作仅允许</a:t>
            </a:r>
            <a:r>
              <a:rPr lang="en-US" altLang="zh-CN" smtClean="0"/>
              <a:t>root</a:t>
            </a:r>
            <a:r>
              <a:rPr lang="zh-CN" altLang="en-US" smtClean="0"/>
              <a:t>用户执行）</a:t>
            </a:r>
            <a:endParaRPr lang="en-US" altLang="zh-CN"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527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77656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我们常常会因为某些原因忘记自己的账号密码，这个时候该怎么办？难道我们就不能再次使用这个账户了吗？其实是有解决办法的，可以通过</a:t>
            </a:r>
            <a:r>
              <a:rPr lang="en-US" altLang="zh-CN" smtClean="0"/>
              <a:t>root</a:t>
            </a:r>
            <a:r>
              <a:rPr lang="zh-CN" altLang="en-US" smtClean="0"/>
              <a:t>账户来解决这个问题，它可以在不知道密码的情况下，重新为你配置好指定账户的密码（这步是利用了</a:t>
            </a:r>
            <a:r>
              <a:rPr lang="en-US" altLang="zh-CN" smtClean="0"/>
              <a:t>root</a:t>
            </a:r>
            <a:r>
              <a:rPr lang="zh-CN" altLang="en-US" smtClean="0"/>
              <a:t>的身份使用</a:t>
            </a:r>
            <a:r>
              <a:rPr lang="en-US" altLang="zh-CN" smtClean="0"/>
              <a:t>passwd</a:t>
            </a:r>
            <a:r>
              <a:rPr lang="zh-CN" altLang="en-US" smtClean="0"/>
              <a:t>命令）</a:t>
            </a:r>
            <a:endParaRPr lang="en-US" altLang="zh-CN" smtClean="0"/>
          </a:p>
          <a:p>
            <a:r>
              <a:rPr lang="zh-CN" altLang="en-US" smtClean="0"/>
              <a:t>但是若是</a:t>
            </a:r>
            <a:r>
              <a:rPr lang="en-US" altLang="zh-CN" smtClean="0"/>
              <a:t>root</a:t>
            </a:r>
            <a:r>
              <a:rPr lang="zh-CN" altLang="en-US" smtClean="0"/>
              <a:t>账户的密码忘记了，我们就需要重新启动进入单用户模式，系统会提供对应的</a:t>
            </a:r>
            <a:r>
              <a:rPr lang="en-US" altLang="zh-CN" smtClean="0"/>
              <a:t>bash</a:t>
            </a:r>
            <a:r>
              <a:rPr lang="zh-CN" altLang="en-US" smtClean="0"/>
              <a:t>接口，那么此时呢，我们就可以利用</a:t>
            </a:r>
            <a:r>
              <a:rPr lang="en-US" altLang="zh-CN" smtClean="0"/>
              <a:t>passwd</a:t>
            </a:r>
            <a:r>
              <a:rPr lang="zh-CN" altLang="en-US" smtClean="0"/>
              <a:t>命令来修改账户密码；也可以通过挂载根目录的形式，来修改</a:t>
            </a:r>
            <a:r>
              <a:rPr lang="en-US" altLang="zh-CN" smtClean="0"/>
              <a:t>/etc/shadow</a:t>
            </a:r>
            <a:r>
              <a:rPr lang="zh-CN" altLang="en-US" smtClean="0"/>
              <a:t>，从而将账户的</a:t>
            </a:r>
            <a:r>
              <a:rPr lang="en-US" altLang="zh-CN" smtClean="0"/>
              <a:t>root</a:t>
            </a:r>
            <a:r>
              <a:rPr lang="zh-CN" altLang="en-US" smtClean="0"/>
              <a:t>密码清空，这个方式可以使得</a:t>
            </a:r>
            <a:r>
              <a:rPr lang="en-US" altLang="zh-CN" smtClean="0"/>
              <a:t>root</a:t>
            </a:r>
            <a:r>
              <a:rPr lang="zh-CN" altLang="en-US" smtClean="0"/>
              <a:t>账户不需要密码就可以登录，这里建议登陆后来使用</a:t>
            </a:r>
            <a:r>
              <a:rPr lang="en-US" altLang="zh-CN" smtClean="0"/>
              <a:t>passwd</a:t>
            </a:r>
            <a:r>
              <a:rPr lang="zh-CN" altLang="en-US" smtClean="0"/>
              <a:t>命令配置对应的</a:t>
            </a:r>
            <a:r>
              <a:rPr lang="en-US" altLang="zh-CN" smtClean="0"/>
              <a:t>root</a:t>
            </a:r>
            <a:r>
              <a:rPr lang="zh-CN" altLang="en-US" smtClean="0"/>
              <a:t>密码</a:t>
            </a:r>
            <a:endParaRPr lang="en-US" altLang="zh-CN" smtClean="0"/>
          </a:p>
          <a:p>
            <a:r>
              <a:rPr lang="zh-CN" altLang="en-US" smtClean="0"/>
              <a:t>加密的密码：这里可以看到</a:t>
            </a:r>
            <a:r>
              <a:rPr lang="en-US" altLang="zh-CN" smtClean="0"/>
              <a:t>3</a:t>
            </a:r>
            <a:r>
              <a:rPr lang="zh-CN" altLang="en-US" smtClean="0"/>
              <a:t>类，分别是字符串、*和！！其中，字符串就是加密过的密码文件。星号代表帐号被锁定，双叹号表示这个密码已经过期了。字符串是以</a:t>
            </a:r>
            <a:r>
              <a:rPr lang="en-US" altLang="zh-CN" smtClean="0"/>
              <a:t>$6$</a:t>
            </a:r>
            <a:r>
              <a:rPr lang="zh-CN" altLang="en-US" smtClean="0"/>
              <a:t>开头的，表明是用</a:t>
            </a:r>
            <a:r>
              <a:rPr lang="en-US" altLang="zh-CN" smtClean="0"/>
              <a:t>SHA-512</a:t>
            </a:r>
            <a:r>
              <a:rPr lang="zh-CN" altLang="en-US" smtClean="0"/>
              <a:t>加密的，</a:t>
            </a:r>
            <a:r>
              <a:rPr lang="en-US" altLang="zh-CN" smtClean="0"/>
              <a:t>$1$ </a:t>
            </a:r>
            <a:r>
              <a:rPr lang="zh-CN" altLang="en-US" smtClean="0"/>
              <a:t>表明是用</a:t>
            </a:r>
            <a:r>
              <a:rPr lang="en-US" altLang="zh-CN" smtClean="0"/>
              <a:t>MD5</a:t>
            </a:r>
            <a:r>
              <a:rPr lang="zh-CN" altLang="en-US" smtClean="0"/>
              <a:t>加密的、</a:t>
            </a:r>
            <a:r>
              <a:rPr lang="en-US" altLang="zh-CN" smtClean="0"/>
              <a:t>$2$ </a:t>
            </a:r>
            <a:r>
              <a:rPr lang="zh-CN" altLang="en-US" smtClean="0"/>
              <a:t>是用</a:t>
            </a:r>
            <a:r>
              <a:rPr lang="en-US" altLang="zh-CN" smtClean="0"/>
              <a:t>Blowfish</a:t>
            </a:r>
            <a:r>
              <a:rPr lang="zh-CN" altLang="en-US" smtClean="0"/>
              <a:t>加密的、</a:t>
            </a:r>
            <a:r>
              <a:rPr lang="en-US" altLang="zh-CN" smtClean="0"/>
              <a:t>$5$</a:t>
            </a:r>
            <a:r>
              <a:rPr lang="zh-CN" altLang="en-US" smtClean="0"/>
              <a:t>是用</a:t>
            </a:r>
            <a:r>
              <a:rPr lang="en-US" altLang="zh-CN" smtClean="0"/>
              <a:t>SHA-256</a:t>
            </a:r>
            <a:r>
              <a:rPr lang="zh-CN" altLang="en-US" smtClean="0"/>
              <a:t>加密的。 </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408598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5375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3265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组名，也就是是用户组的名称，有字母或数字构成。同 </a:t>
            </a:r>
            <a:r>
              <a:rPr lang="en-US" altLang="zh-CN" smtClean="0"/>
              <a:t>/etc/passwd </a:t>
            </a:r>
            <a:r>
              <a:rPr lang="zh-CN" altLang="en-US" smtClean="0"/>
              <a:t>中的用户名一样，组名也不能重复。</a:t>
            </a:r>
            <a:endParaRPr lang="en-US" altLang="zh-CN" smtClean="0"/>
          </a:p>
          <a:p>
            <a:r>
              <a:rPr lang="zh-CN" altLang="en-US" smtClean="0"/>
              <a:t>组密码和 </a:t>
            </a:r>
            <a:r>
              <a:rPr lang="en-US" altLang="zh-CN" smtClean="0"/>
              <a:t>/etc/passwd </a:t>
            </a:r>
            <a:r>
              <a:rPr lang="zh-CN" altLang="en-US" smtClean="0"/>
              <a:t>文件一样，这里的 </a:t>
            </a:r>
            <a:r>
              <a:rPr lang="en-US" altLang="zh-CN" smtClean="0"/>
              <a:t>“x” </a:t>
            </a:r>
            <a:r>
              <a:rPr lang="zh-CN" altLang="en-US" smtClean="0"/>
              <a:t>仅仅是密码标识，真正加密后的组密码默认保存在 </a:t>
            </a:r>
            <a:r>
              <a:rPr lang="en-US" altLang="zh-CN" smtClean="0"/>
              <a:t>/etc/gshadow </a:t>
            </a:r>
            <a:r>
              <a:rPr lang="zh-CN" altLang="en-US" smtClean="0"/>
              <a:t>文件中。</a:t>
            </a:r>
            <a:endParaRPr lang="en-US" altLang="zh-CN" smtClean="0"/>
          </a:p>
          <a:p>
            <a:r>
              <a:rPr lang="zh-CN" altLang="en-US" smtClean="0"/>
              <a:t>用户组密码主要是用来指定组管理员的，由于系统中的账号可能会非常多，</a:t>
            </a:r>
            <a:r>
              <a:rPr lang="en-US" altLang="zh-CN" smtClean="0"/>
              <a:t>root </a:t>
            </a:r>
            <a:r>
              <a:rPr lang="zh-CN" altLang="en-US" smtClean="0"/>
              <a:t>用户可能没有时间进行用户的组调整，这时可以给用户组指定组管理员，如果有用户需要加入或退出某用户组，可以由该组的组管理员替代 </a:t>
            </a:r>
            <a:r>
              <a:rPr lang="en-US" altLang="zh-CN" smtClean="0"/>
              <a:t>root </a:t>
            </a:r>
            <a:r>
              <a:rPr lang="zh-CN" altLang="en-US" smtClean="0"/>
              <a:t>进行管理。但是这项功能目前很少使用，我们也很少设置组密码。如果需要赋予某用户调整某个用户组的权限，则可以使用 </a:t>
            </a:r>
            <a:r>
              <a:rPr lang="en-US" altLang="zh-CN" smtClean="0"/>
              <a:t>sudo </a:t>
            </a:r>
            <a:r>
              <a:rPr lang="zh-CN" altLang="en-US" smtClean="0"/>
              <a:t>命令代替。</a:t>
            </a:r>
            <a:endParaRPr lang="en-US" altLang="zh-CN" smtClean="0"/>
          </a:p>
          <a:p>
            <a:r>
              <a:rPr lang="zh-CN" altLang="en-US" smtClean="0"/>
              <a:t>组</a:t>
            </a:r>
            <a:r>
              <a:rPr lang="en-US" altLang="zh-CN" smtClean="0"/>
              <a:t>ID (GID)</a:t>
            </a:r>
            <a:r>
              <a:rPr lang="zh-CN" altLang="en-US" smtClean="0"/>
              <a:t>就是群组的 </a:t>
            </a:r>
            <a:r>
              <a:rPr lang="en-US" altLang="zh-CN" smtClean="0"/>
              <a:t>ID </a:t>
            </a:r>
            <a:r>
              <a:rPr lang="zh-CN" altLang="en-US" smtClean="0"/>
              <a:t>号，</a:t>
            </a:r>
            <a:r>
              <a:rPr lang="en-US" altLang="zh-CN" smtClean="0"/>
              <a:t>Linux </a:t>
            </a:r>
            <a:r>
              <a:rPr lang="zh-CN" altLang="en-US" smtClean="0"/>
              <a:t>系统就是通过 </a:t>
            </a:r>
            <a:r>
              <a:rPr lang="en-US" altLang="zh-CN" smtClean="0"/>
              <a:t>GID </a:t>
            </a:r>
            <a:r>
              <a:rPr lang="zh-CN" altLang="en-US" smtClean="0"/>
              <a:t>来区分用户组的，同用户名一样，组名也只是为了便于管理员记忆。这里的组 </a:t>
            </a:r>
            <a:r>
              <a:rPr lang="en-US" altLang="zh-CN" smtClean="0"/>
              <a:t>GID </a:t>
            </a:r>
            <a:r>
              <a:rPr lang="zh-CN" altLang="en-US" smtClean="0"/>
              <a:t>与 </a:t>
            </a:r>
            <a:r>
              <a:rPr lang="en-US" altLang="zh-CN" smtClean="0"/>
              <a:t>/etc/passwd </a:t>
            </a:r>
            <a:r>
              <a:rPr lang="zh-CN" altLang="en-US" smtClean="0"/>
              <a:t>文件中第 </a:t>
            </a:r>
            <a:r>
              <a:rPr lang="en-US" altLang="zh-CN" smtClean="0"/>
              <a:t>4 </a:t>
            </a:r>
            <a:r>
              <a:rPr lang="zh-CN" altLang="en-US" smtClean="0"/>
              <a:t>个字段的 </a:t>
            </a:r>
            <a:r>
              <a:rPr lang="en-US" altLang="zh-CN" smtClean="0"/>
              <a:t>GID </a:t>
            </a:r>
            <a:r>
              <a:rPr lang="zh-CN" altLang="en-US" smtClean="0"/>
              <a:t>相对应，实际上，</a:t>
            </a:r>
            <a:r>
              <a:rPr lang="en-US" altLang="zh-CN" smtClean="0"/>
              <a:t>/etc/passwd </a:t>
            </a:r>
            <a:r>
              <a:rPr lang="zh-CN" altLang="en-US" smtClean="0"/>
              <a:t>文件中使用 </a:t>
            </a:r>
            <a:r>
              <a:rPr lang="en-US" altLang="zh-CN" smtClean="0"/>
              <a:t>GID </a:t>
            </a:r>
            <a:r>
              <a:rPr lang="zh-CN" altLang="en-US" smtClean="0"/>
              <a:t>对应的群组名，就是通过此文件对应得到的。</a:t>
            </a:r>
            <a:endParaRPr lang="en-US" altLang="zh-CN" smtClean="0"/>
          </a:p>
          <a:p>
            <a:r>
              <a:rPr lang="zh-CN" altLang="en-US" smtClean="0"/>
              <a:t>组中的用户列表，此字段列出每个群组包含的所有用户。需要注意的是，如果该用户组是这个用户的初始组，则该用户不会写入这个字段，可以这么理解，该字段显示的用户都是这个用户组的附加用户。</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183894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89170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组名，同 </a:t>
            </a:r>
            <a:r>
              <a:rPr lang="en-US" altLang="zh-CN" smtClean="0"/>
              <a:t>/etc/group </a:t>
            </a:r>
            <a:r>
              <a:rPr lang="zh-CN" altLang="en-US" smtClean="0"/>
              <a:t>文件中的组名相对应。</a:t>
            </a:r>
            <a:endParaRPr lang="en-US" altLang="zh-CN" smtClean="0"/>
          </a:p>
          <a:p>
            <a:r>
              <a:rPr lang="zh-CN" altLang="en-US" smtClean="0"/>
              <a:t>组密码，对于大多数用户来说，通常不设置组密码，因此该字段常为空，但有时为 </a:t>
            </a:r>
            <a:r>
              <a:rPr lang="en-US" altLang="zh-CN" smtClean="0"/>
              <a:t>"!"</a:t>
            </a:r>
            <a:r>
              <a:rPr lang="zh-CN" altLang="en-US" smtClean="0"/>
              <a:t>，指的是该群组没有组密码，也不设有群组管理员。</a:t>
            </a:r>
            <a:endParaRPr lang="en-US" altLang="zh-CN" smtClean="0"/>
          </a:p>
          <a:p>
            <a:r>
              <a:rPr lang="zh-CN" altLang="en-US" smtClean="0"/>
              <a:t>组管理员，从系统管理员的角度来说，该文件最大的功能就是创建群组管理员。</a:t>
            </a:r>
            <a:br>
              <a:rPr lang="zh-CN" altLang="en-US" smtClean="0"/>
            </a:br>
            <a:r>
              <a:rPr lang="zh-CN" altLang="en-US" smtClean="0"/>
              <a:t>考虑到 </a:t>
            </a:r>
            <a:r>
              <a:rPr lang="en-US" altLang="zh-CN" smtClean="0"/>
              <a:t>Linux </a:t>
            </a:r>
            <a:r>
              <a:rPr lang="zh-CN" altLang="en-US" smtClean="0"/>
              <a:t>系统中账号太多，而超级管理员 </a:t>
            </a:r>
            <a:r>
              <a:rPr lang="en-US" altLang="zh-CN" smtClean="0"/>
              <a:t>root </a:t>
            </a:r>
            <a:r>
              <a:rPr lang="zh-CN" altLang="en-US" smtClean="0"/>
              <a:t>可能比较忙碌，因此当有用户想要加入某群组时，</a:t>
            </a:r>
            <a:r>
              <a:rPr lang="en-US" altLang="zh-CN" smtClean="0"/>
              <a:t>root </a:t>
            </a:r>
            <a:r>
              <a:rPr lang="zh-CN" altLang="en-US" smtClean="0"/>
              <a:t>或许不能及时作出回应。这种情况下，如果有群组管理员，那么他就能将用户加入自己管理的群组中，也就免去麻烦 </a:t>
            </a:r>
            <a:r>
              <a:rPr lang="en-US" altLang="zh-CN" smtClean="0"/>
              <a:t>root </a:t>
            </a:r>
            <a:r>
              <a:rPr lang="zh-CN" altLang="en-US" smtClean="0"/>
              <a:t>了。由于目前有 </a:t>
            </a:r>
            <a:r>
              <a:rPr lang="en-US" altLang="zh-CN" smtClean="0"/>
              <a:t>sudo </a:t>
            </a:r>
            <a:r>
              <a:rPr lang="zh-CN" altLang="en-US" smtClean="0"/>
              <a:t>之类的工具，因此群组管理员的这个功能已经很少使用了。</a:t>
            </a:r>
            <a:endParaRPr lang="en-US" altLang="zh-CN" smtClean="0"/>
          </a:p>
          <a:p>
            <a:r>
              <a:rPr lang="zh-CN" altLang="en-US" smtClean="0"/>
              <a:t>组中的附加用户，该字段显示这个用户组中有哪些附加用户，和 </a:t>
            </a:r>
            <a:r>
              <a:rPr lang="en-US" altLang="zh-CN" smtClean="0"/>
              <a:t>/etc/group </a:t>
            </a:r>
            <a:r>
              <a:rPr lang="zh-CN" altLang="en-US" smtClean="0"/>
              <a:t>文件中附加组显示内容相同。</a:t>
            </a:r>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0425344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01478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通过权限的设定可以划分出以下三种访问方式来限制用户的访问权限：</a:t>
            </a:r>
            <a:endParaRPr lang="en-US" altLang="zh-CN" smtClean="0"/>
          </a:p>
          <a:p>
            <a:pPr lvl="1"/>
            <a:r>
              <a:rPr lang="zh-CN" altLang="en-US" smtClean="0"/>
              <a:t>只允许自己访问</a:t>
            </a:r>
            <a:endParaRPr lang="en-US" altLang="zh-CN" smtClean="0"/>
          </a:p>
          <a:p>
            <a:pPr lvl="1"/>
            <a:r>
              <a:rPr lang="zh-CN" altLang="en-US" smtClean="0"/>
              <a:t>允许一个指定的用户组中的用户访问</a:t>
            </a:r>
            <a:endParaRPr lang="en-US" altLang="zh-CN" smtClean="0"/>
          </a:p>
          <a:p>
            <a:pPr lvl="1"/>
            <a:r>
              <a:rPr lang="zh-CN" altLang="en-US" smtClean="0"/>
              <a:t>允许系统中的任意用户访问</a:t>
            </a:r>
            <a:endParaRPr lang="en-US" altLang="zh-CN"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405107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017104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36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081302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a:t>
            </a:r>
            <a:r>
              <a:rPr lang="zh-CN" altLang="en-US" smtClean="0"/>
              <a:t>（</a:t>
            </a:r>
            <a:r>
              <a:rPr lang="en-US" altLang="zh-CN" smtClean="0"/>
              <a:t>read</a:t>
            </a:r>
            <a:r>
              <a:rPr lang="zh-CN" altLang="en-US" smtClean="0"/>
              <a:t>）读权限 对应数字</a:t>
            </a:r>
            <a:r>
              <a:rPr lang="en-US" altLang="zh-CN" smtClean="0"/>
              <a:t>4</a:t>
            </a:r>
            <a:r>
              <a:rPr lang="zh-CN" altLang="en-US" smtClean="0"/>
              <a:t> </a:t>
            </a:r>
            <a:endParaRPr lang="en-US" altLang="zh-CN" smtClean="0"/>
          </a:p>
          <a:p>
            <a:r>
              <a:rPr lang="en-US" altLang="zh-CN" smtClean="0"/>
              <a:t>w</a:t>
            </a:r>
            <a:r>
              <a:rPr lang="zh-CN" altLang="en-US" smtClean="0"/>
              <a:t>（</a:t>
            </a:r>
            <a:r>
              <a:rPr lang="en-US" altLang="zh-CN" smtClean="0"/>
              <a:t>write</a:t>
            </a:r>
            <a:r>
              <a:rPr lang="zh-CN" altLang="en-US" smtClean="0"/>
              <a:t>）写权限 对应数字</a:t>
            </a:r>
            <a:r>
              <a:rPr lang="en-US" altLang="zh-CN" smtClean="0"/>
              <a:t>2</a:t>
            </a:r>
            <a:r>
              <a:rPr lang="zh-CN" altLang="en-US" smtClean="0"/>
              <a:t> </a:t>
            </a:r>
            <a:endParaRPr lang="en-US" altLang="zh-CN" smtClean="0"/>
          </a:p>
          <a:p>
            <a:r>
              <a:rPr lang="en-US" altLang="zh-CN" smtClean="0"/>
              <a:t>x</a:t>
            </a:r>
            <a:r>
              <a:rPr lang="zh-CN" altLang="en-US" smtClean="0"/>
              <a:t> （</a:t>
            </a:r>
            <a:r>
              <a:rPr lang="en-US" altLang="zh-CN" smtClean="0"/>
              <a:t>execute</a:t>
            </a:r>
            <a:r>
              <a:rPr lang="zh-CN" altLang="en-US" smtClean="0"/>
              <a:t>）执行权限 对应数字</a:t>
            </a:r>
            <a:r>
              <a:rPr lang="en-US" altLang="zh-CN" smtClean="0"/>
              <a:t>1</a:t>
            </a:r>
            <a:r>
              <a:rPr lang="zh-CN" altLang="en-US" smtClean="0"/>
              <a:t> </a:t>
            </a:r>
            <a:endParaRPr lang="en-US" altLang="zh-CN" smtClean="0"/>
          </a:p>
          <a:p>
            <a:r>
              <a:rPr lang="zh-CN" altLang="en-US" smtClean="0"/>
              <a:t>“</a:t>
            </a:r>
            <a:r>
              <a:rPr lang="en-US" altLang="zh-CN" smtClean="0"/>
              <a:t>-</a:t>
            </a:r>
            <a:r>
              <a:rPr lang="zh-CN" altLang="en-US" smtClean="0"/>
              <a:t>”（没有任何权限）对应数字</a:t>
            </a:r>
            <a:r>
              <a:rPr lang="en-US" altLang="zh-CN" smtClean="0"/>
              <a:t>0</a:t>
            </a:r>
          </a:p>
          <a:p>
            <a:r>
              <a:rPr lang="zh-CN" altLang="en-US" smtClean="0"/>
              <a:t>每个文件的属性由从左到右依次为</a:t>
            </a:r>
            <a:r>
              <a:rPr lang="en-US" altLang="zh-CN" smtClean="0"/>
              <a:t>0-9</a:t>
            </a:r>
            <a:r>
              <a:rPr lang="zh-CN" altLang="en-US" smtClean="0"/>
              <a:t>字符组成</a:t>
            </a:r>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941532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读权限（</a:t>
            </a:r>
            <a:r>
              <a:rPr lang="en-US" altLang="zh-CN" smtClean="0"/>
              <a:t>Read</a:t>
            </a:r>
            <a:r>
              <a:rPr lang="zh-CN" altLang="en-US" smtClean="0"/>
              <a:t>）</a:t>
            </a:r>
            <a:endParaRPr lang="en-US" altLang="zh-CN" smtClean="0"/>
          </a:p>
          <a:p>
            <a:pPr lvl="1"/>
            <a:r>
              <a:rPr lang="zh-CN" altLang="en-US" smtClean="0"/>
              <a:t>针对于文件，具有读取文件实际内容的权限</a:t>
            </a:r>
            <a:endParaRPr lang="en-US" altLang="zh-CN" smtClean="0"/>
          </a:p>
          <a:p>
            <a:pPr lvl="1"/>
            <a:r>
              <a:rPr lang="zh-CN" altLang="en-US" smtClean="0"/>
              <a:t>针对于目录，具有读取目录结构列表的权限</a:t>
            </a:r>
            <a:endParaRPr lang="en-US" altLang="zh-CN" smtClean="0"/>
          </a:p>
          <a:p>
            <a:r>
              <a:rPr lang="zh-CN" altLang="en-US" smtClean="0"/>
              <a:t>写权限（</a:t>
            </a:r>
            <a:r>
              <a:rPr lang="en-US" altLang="zh-CN" smtClean="0"/>
              <a:t>Write</a:t>
            </a:r>
            <a:r>
              <a:rPr lang="zh-CN" altLang="en-US" smtClean="0"/>
              <a:t>）</a:t>
            </a:r>
            <a:endParaRPr lang="en-US" altLang="zh-CN" smtClean="0"/>
          </a:p>
          <a:p>
            <a:pPr lvl="1"/>
            <a:r>
              <a:rPr lang="zh-CN" altLang="en-US" smtClean="0"/>
              <a:t>针对于文件，具有编辑、增加或修改文件内容的权限</a:t>
            </a:r>
            <a:endParaRPr lang="en-US" altLang="zh-CN" smtClean="0"/>
          </a:p>
          <a:p>
            <a:pPr lvl="1"/>
            <a:r>
              <a:rPr lang="zh-CN" altLang="en-US" smtClean="0"/>
              <a:t>针对于目录，具有修改、删除或移动目录内文件的权限</a:t>
            </a:r>
            <a:endParaRPr lang="en-US" altLang="zh-CN" smtClean="0"/>
          </a:p>
          <a:p>
            <a:r>
              <a:rPr lang="zh-CN" altLang="en-US" smtClean="0"/>
              <a:t>执行权限（</a:t>
            </a:r>
            <a:r>
              <a:rPr lang="en-US" altLang="zh-CN" smtClean="0"/>
              <a:t>Execute</a:t>
            </a:r>
            <a:r>
              <a:rPr lang="zh-CN" altLang="en-US" smtClean="0"/>
              <a:t>）</a:t>
            </a:r>
            <a:endParaRPr lang="en-US" altLang="zh-CN" smtClean="0"/>
          </a:p>
          <a:p>
            <a:pPr lvl="1"/>
            <a:r>
              <a:rPr lang="zh-CN" altLang="en-US" smtClean="0"/>
              <a:t>针对于文件，具有执行文件的权限</a:t>
            </a:r>
            <a:endParaRPr lang="en-US" altLang="zh-CN" smtClean="0"/>
          </a:p>
          <a:p>
            <a:pPr lvl="1"/>
            <a:r>
              <a:rPr lang="zh-CN" altLang="en-US" smtClean="0"/>
              <a:t>针对于目录，具有进入目录的权限</a:t>
            </a:r>
            <a:endParaRPr lang="en-US" altLang="zh-CN" smtClean="0"/>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66534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956355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41090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9883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89339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chown [-cfhvR] [--help] [--version] user[:group] file...</a:t>
            </a:r>
          </a:p>
          <a:p>
            <a:r>
              <a:rPr lang="en-US" altLang="zh-CN" smtClean="0"/>
              <a:t>-c : </a:t>
            </a:r>
            <a:r>
              <a:rPr lang="zh-CN" altLang="en-US" smtClean="0"/>
              <a:t>显示更改的部分的信息</a:t>
            </a:r>
          </a:p>
          <a:p>
            <a:r>
              <a:rPr lang="en-US" altLang="zh-CN" smtClean="0"/>
              <a:t>-f : </a:t>
            </a:r>
            <a:r>
              <a:rPr lang="zh-CN" altLang="en-US" smtClean="0"/>
              <a:t>忽略错误信息</a:t>
            </a:r>
          </a:p>
          <a:p>
            <a:r>
              <a:rPr lang="en-US" altLang="zh-CN" smtClean="0"/>
              <a:t>-h :</a:t>
            </a:r>
            <a:r>
              <a:rPr lang="zh-CN" altLang="en-US" smtClean="0"/>
              <a:t>修复符号链接</a:t>
            </a:r>
          </a:p>
          <a:p>
            <a:r>
              <a:rPr lang="en-US" altLang="zh-CN" smtClean="0"/>
              <a:t>-v : </a:t>
            </a:r>
            <a:r>
              <a:rPr lang="zh-CN" altLang="en-US" smtClean="0"/>
              <a:t>显示详细的处理信息</a:t>
            </a:r>
          </a:p>
          <a:p>
            <a:r>
              <a:rPr lang="en-US" altLang="zh-CN" smtClean="0"/>
              <a:t>-R : </a:t>
            </a:r>
            <a:r>
              <a:rPr lang="zh-CN" altLang="en-US" smtClean="0"/>
              <a:t>处理指定目录以及其子目录下的所有文件</a:t>
            </a:r>
          </a:p>
          <a:p>
            <a:r>
              <a:rPr lang="en-US" altLang="zh-CN" smtClean="0"/>
              <a:t>--help : </a:t>
            </a:r>
            <a:r>
              <a:rPr lang="zh-CN" altLang="en-US" smtClean="0"/>
              <a:t>显示辅助说明</a:t>
            </a:r>
          </a:p>
          <a:p>
            <a:r>
              <a:rPr lang="en-US" altLang="zh-CN" smtClean="0"/>
              <a:t>--version : </a:t>
            </a:r>
            <a:r>
              <a:rPr lang="zh-CN" altLang="en-US" smtClean="0"/>
              <a:t>显示版本</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041346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07344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-c</a:t>
            </a:r>
            <a:r>
              <a:rPr lang="zh-CN" altLang="en-US" smtClean="0"/>
              <a:t>或</a:t>
            </a:r>
            <a:r>
              <a:rPr lang="en-US" altLang="zh-CN" smtClean="0"/>
              <a:t>--changes </a:t>
            </a:r>
            <a:r>
              <a:rPr lang="zh-CN" altLang="en-US" smtClean="0"/>
              <a:t>效果类似</a:t>
            </a:r>
            <a:r>
              <a:rPr lang="en-US" altLang="zh-CN" smtClean="0"/>
              <a:t>"-v"</a:t>
            </a:r>
            <a:r>
              <a:rPr lang="zh-CN" altLang="en-US" smtClean="0"/>
              <a:t>参数，但仅回报更改的部分。</a:t>
            </a:r>
          </a:p>
          <a:p>
            <a:r>
              <a:rPr lang="en-US" altLang="zh-CN" smtClean="0"/>
              <a:t>-f</a:t>
            </a:r>
            <a:r>
              <a:rPr lang="zh-CN" altLang="en-US" smtClean="0"/>
              <a:t>或</a:t>
            </a:r>
            <a:r>
              <a:rPr lang="en-US" altLang="zh-CN" smtClean="0"/>
              <a:t>--quiet</a:t>
            </a:r>
            <a:r>
              <a:rPr lang="zh-CN" altLang="en-US" smtClean="0"/>
              <a:t>或</a:t>
            </a:r>
            <a:r>
              <a:rPr lang="en-US" altLang="zh-CN" smtClean="0"/>
              <a:t>--silent </a:t>
            </a:r>
            <a:r>
              <a:rPr lang="zh-CN" altLang="en-US" smtClean="0"/>
              <a:t>　不显示错误信息。</a:t>
            </a:r>
          </a:p>
          <a:p>
            <a:r>
              <a:rPr lang="en-US" altLang="zh-CN" smtClean="0"/>
              <a:t>-h</a:t>
            </a:r>
            <a:r>
              <a:rPr lang="zh-CN" altLang="en-US" smtClean="0"/>
              <a:t>或</a:t>
            </a:r>
            <a:r>
              <a:rPr lang="en-US" altLang="zh-CN" smtClean="0"/>
              <a:t>--no-dereference </a:t>
            </a:r>
            <a:r>
              <a:rPr lang="zh-CN" altLang="en-US" smtClean="0"/>
              <a:t>　只对符号连接的文件作修改，而不更动其他任何相关文件。</a:t>
            </a:r>
          </a:p>
          <a:p>
            <a:r>
              <a:rPr lang="en-US" altLang="zh-CN" smtClean="0"/>
              <a:t>-R</a:t>
            </a:r>
            <a:r>
              <a:rPr lang="zh-CN" altLang="en-US" smtClean="0"/>
              <a:t>或</a:t>
            </a:r>
            <a:r>
              <a:rPr lang="en-US" altLang="zh-CN" smtClean="0"/>
              <a:t>--recursive </a:t>
            </a:r>
            <a:r>
              <a:rPr lang="zh-CN" altLang="en-US" smtClean="0"/>
              <a:t>　递归处理，将指定目录下的所有文件及子目录一并处理。</a:t>
            </a:r>
          </a:p>
          <a:p>
            <a:r>
              <a:rPr lang="en-US" altLang="zh-CN" smtClean="0"/>
              <a:t>-v</a:t>
            </a:r>
            <a:r>
              <a:rPr lang="zh-CN" altLang="en-US" smtClean="0"/>
              <a:t>或</a:t>
            </a:r>
            <a:r>
              <a:rPr lang="en-US" altLang="zh-CN" smtClean="0"/>
              <a:t>--verbose </a:t>
            </a:r>
            <a:r>
              <a:rPr lang="zh-CN" altLang="en-US" smtClean="0"/>
              <a:t>　显示指令执行过程。</a:t>
            </a:r>
          </a:p>
          <a:p>
            <a:r>
              <a:rPr lang="en-US" altLang="zh-CN" smtClean="0"/>
              <a:t>--help </a:t>
            </a:r>
            <a:r>
              <a:rPr lang="zh-CN" altLang="en-US" smtClean="0"/>
              <a:t>　在线帮助。</a:t>
            </a:r>
          </a:p>
          <a:p>
            <a:r>
              <a:rPr lang="en-US" altLang="zh-CN" smtClean="0"/>
              <a:t>--reference=&lt;</a:t>
            </a:r>
            <a:r>
              <a:rPr lang="zh-CN" altLang="en-US" smtClean="0"/>
              <a:t>参考文件或目录</a:t>
            </a:r>
            <a:r>
              <a:rPr lang="en-US" altLang="zh-CN" smtClean="0"/>
              <a:t>&gt; </a:t>
            </a:r>
            <a:r>
              <a:rPr lang="zh-CN" altLang="en-US" smtClean="0"/>
              <a:t>　把指定文件或目录的所属群组全部设成和参考文件或目录的所属群组相同。</a:t>
            </a:r>
          </a:p>
          <a:p>
            <a:r>
              <a:rPr lang="en-US" altLang="zh-CN" smtClean="0"/>
              <a:t>--version </a:t>
            </a:r>
            <a:r>
              <a:rPr lang="zh-CN" altLang="en-US" smtClean="0"/>
              <a:t>　显示版本信息。</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054665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655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用户组是具有相同特征用户的逻辑集合，有时我们需要让多个用户具有相同的权限，比如查看、修改某一个文件的权限，一种方法是分别对多个用户进行文件访问授权，如果有</a:t>
            </a:r>
            <a:r>
              <a:rPr lang="en-US" altLang="zh-CN" smtClean="0"/>
              <a:t>10</a:t>
            </a:r>
            <a:r>
              <a:rPr lang="zh-CN" altLang="en-US" smtClean="0"/>
              <a:t>个用户的话，就需要授权</a:t>
            </a:r>
            <a:r>
              <a:rPr lang="en-US" altLang="zh-CN" smtClean="0"/>
              <a:t>10</a:t>
            </a:r>
            <a:r>
              <a:rPr lang="zh-CN" altLang="en-US" smtClean="0"/>
              <a:t>次，显然这种方法不太合理；另一种方法是建立一个组，让这个组具有查看、修改此文件的权限，然后将所有需要访问此文件的用户放入这个组中，那么所有用户就具有了和组一样的权限。这就是用户组，将用户分组是</a:t>
            </a:r>
            <a:r>
              <a:rPr lang="en-US" altLang="zh-CN" smtClean="0"/>
              <a:t>Linux </a:t>
            </a:r>
            <a:r>
              <a:rPr lang="zh-CN" altLang="en-US" smtClean="0"/>
              <a:t>系统中对用户进行管理及控制访问权限的一种手段，通过定义用户组，在很大程度上简化了管理工作。</a:t>
            </a:r>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093592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-c</a:t>
            </a:r>
            <a:r>
              <a:rPr lang="zh-CN" altLang="en-US" smtClean="0"/>
              <a:t>或</a:t>
            </a:r>
            <a:r>
              <a:rPr lang="en-US" altLang="zh-CN" smtClean="0"/>
              <a:t>--changes </a:t>
            </a:r>
            <a:r>
              <a:rPr lang="zh-CN" altLang="en-US" smtClean="0"/>
              <a:t>效果类似</a:t>
            </a:r>
            <a:r>
              <a:rPr lang="en-US" altLang="zh-CN" smtClean="0"/>
              <a:t>"-v"</a:t>
            </a:r>
            <a:r>
              <a:rPr lang="zh-CN" altLang="en-US" smtClean="0"/>
              <a:t>参数，但仅回报更改的部分。</a:t>
            </a:r>
          </a:p>
          <a:p>
            <a:r>
              <a:rPr lang="en-US" altLang="zh-CN" smtClean="0"/>
              <a:t>-f</a:t>
            </a:r>
            <a:r>
              <a:rPr lang="zh-CN" altLang="en-US" smtClean="0"/>
              <a:t>或</a:t>
            </a:r>
            <a:r>
              <a:rPr lang="en-US" altLang="zh-CN" smtClean="0"/>
              <a:t>--quiet</a:t>
            </a:r>
            <a:r>
              <a:rPr lang="zh-CN" altLang="en-US" smtClean="0"/>
              <a:t>或</a:t>
            </a:r>
            <a:r>
              <a:rPr lang="en-US" altLang="zh-CN" smtClean="0"/>
              <a:t>--silent </a:t>
            </a:r>
            <a:r>
              <a:rPr lang="zh-CN" altLang="en-US" smtClean="0"/>
              <a:t>　不显示错误信息。</a:t>
            </a:r>
          </a:p>
          <a:p>
            <a:r>
              <a:rPr lang="en-US" altLang="zh-CN" smtClean="0"/>
              <a:t>-h</a:t>
            </a:r>
            <a:r>
              <a:rPr lang="zh-CN" altLang="en-US" smtClean="0"/>
              <a:t>或</a:t>
            </a:r>
            <a:r>
              <a:rPr lang="en-US" altLang="zh-CN" smtClean="0"/>
              <a:t>--no-dereference </a:t>
            </a:r>
            <a:r>
              <a:rPr lang="zh-CN" altLang="en-US" smtClean="0"/>
              <a:t>　只对符号连接的文件作修改，而不更动其他任何相关文件。</a:t>
            </a:r>
          </a:p>
          <a:p>
            <a:r>
              <a:rPr lang="en-US" altLang="zh-CN" smtClean="0"/>
              <a:t>-R</a:t>
            </a:r>
            <a:r>
              <a:rPr lang="zh-CN" altLang="en-US" smtClean="0"/>
              <a:t>或</a:t>
            </a:r>
            <a:r>
              <a:rPr lang="en-US" altLang="zh-CN" smtClean="0"/>
              <a:t>--recursive </a:t>
            </a:r>
            <a:r>
              <a:rPr lang="zh-CN" altLang="en-US" smtClean="0"/>
              <a:t>　递归处理，将指定目录下的所有文件及子目录一并处理。</a:t>
            </a:r>
          </a:p>
          <a:p>
            <a:r>
              <a:rPr lang="en-US" altLang="zh-CN" smtClean="0"/>
              <a:t>-v</a:t>
            </a:r>
            <a:r>
              <a:rPr lang="zh-CN" altLang="en-US" smtClean="0"/>
              <a:t>或</a:t>
            </a:r>
            <a:r>
              <a:rPr lang="en-US" altLang="zh-CN" smtClean="0"/>
              <a:t>--verbose </a:t>
            </a:r>
            <a:r>
              <a:rPr lang="zh-CN" altLang="en-US" smtClean="0"/>
              <a:t>　显示指令执行过程。</a:t>
            </a:r>
          </a:p>
          <a:p>
            <a:r>
              <a:rPr lang="en-US" altLang="zh-CN" smtClean="0"/>
              <a:t>--help </a:t>
            </a:r>
            <a:r>
              <a:rPr lang="zh-CN" altLang="en-US" smtClean="0"/>
              <a:t>　在线帮助。</a:t>
            </a:r>
          </a:p>
          <a:p>
            <a:r>
              <a:rPr lang="en-US" altLang="zh-CN" smtClean="0"/>
              <a:t>--reference=&lt;</a:t>
            </a:r>
            <a:r>
              <a:rPr lang="zh-CN" altLang="en-US" smtClean="0"/>
              <a:t>参考文件或目录</a:t>
            </a:r>
            <a:r>
              <a:rPr lang="en-US" altLang="zh-CN" smtClean="0"/>
              <a:t>&gt; </a:t>
            </a:r>
            <a:r>
              <a:rPr lang="zh-CN" altLang="en-US" smtClean="0"/>
              <a:t>　把指定文件或目录的所属群组全部设成和参考文件或目录的所属群组相同。</a:t>
            </a:r>
          </a:p>
          <a:p>
            <a:r>
              <a:rPr lang="en-US" altLang="zh-CN" smtClean="0"/>
              <a:t>--version </a:t>
            </a:r>
            <a:r>
              <a:rPr lang="zh-CN" altLang="en-US" smtClean="0"/>
              <a:t>　显示版本信息。</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959649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7965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55543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sym typeface="+mn-lt"/>
              </a:rPr>
              <a:t>使用 </a:t>
            </a:r>
            <a:r>
              <a:rPr lang="en-US" altLang="zh-CN" smtClean="0">
                <a:sym typeface="+mn-lt"/>
              </a:rPr>
              <a:t>ACL </a:t>
            </a:r>
            <a:r>
              <a:rPr lang="zh-CN" altLang="en-US" smtClean="0">
                <a:sym typeface="+mn-lt"/>
              </a:rPr>
              <a:t>必须要由文件系统支持，目前绝大多数的文件系统都支持：</a:t>
            </a:r>
            <a:endParaRPr lang="en-US" altLang="zh-CN" smtClean="0">
              <a:sym typeface="+mn-lt"/>
            </a:endParaRPr>
          </a:p>
          <a:p>
            <a:pPr lvl="1"/>
            <a:r>
              <a:rPr lang="en-US" altLang="zh-CN" smtClean="0">
                <a:sym typeface="+mn-lt"/>
              </a:rPr>
              <a:t>Ext3\ext4</a:t>
            </a:r>
          </a:p>
          <a:p>
            <a:pPr lvl="1"/>
            <a:r>
              <a:rPr lang="en-US" altLang="zh-CN" smtClean="0">
                <a:sym typeface="+mn-lt"/>
              </a:rPr>
              <a:t>Xfs\zfs</a:t>
            </a:r>
            <a:endParaRPr lang="en-US" altLang="zh-CN" smtClean="0"/>
          </a:p>
          <a:p>
            <a:r>
              <a:rPr lang="zh-CN" altLang="en-US" smtClean="0"/>
              <a:t>针对文件所有者分配</a:t>
            </a:r>
          </a:p>
          <a:p>
            <a:r>
              <a:rPr lang="zh-CN" altLang="en-US" smtClean="0"/>
              <a:t>针对文件所属的组群分配</a:t>
            </a:r>
          </a:p>
          <a:p>
            <a:r>
              <a:rPr lang="zh-CN" altLang="en-US" smtClean="0"/>
              <a:t>针对额外用户分配</a:t>
            </a:r>
          </a:p>
          <a:p>
            <a:r>
              <a:rPr lang="zh-CN" altLang="en-US" smtClean="0"/>
              <a:t>针对额外组群分配</a:t>
            </a:r>
          </a:p>
          <a:p>
            <a:r>
              <a:rPr lang="zh-CN" altLang="en-US" smtClean="0"/>
              <a:t>其他用户分配</a:t>
            </a:r>
          </a:p>
          <a:p>
            <a:r>
              <a:rPr lang="zh-CN" altLang="en-US" smtClean="0"/>
              <a:t>最大访问权限</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6514340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sym typeface="+mn-lt"/>
              </a:rPr>
              <a:t>使用 </a:t>
            </a:r>
            <a:r>
              <a:rPr lang="en-US" altLang="zh-CN" smtClean="0">
                <a:sym typeface="+mn-lt"/>
              </a:rPr>
              <a:t>ACL </a:t>
            </a:r>
            <a:r>
              <a:rPr lang="zh-CN" altLang="en-US" smtClean="0">
                <a:sym typeface="+mn-lt"/>
              </a:rPr>
              <a:t>必须要由文件系统支持，目前绝大多数的文件系统都支持：</a:t>
            </a:r>
            <a:endParaRPr lang="en-US" altLang="zh-CN" smtClean="0">
              <a:sym typeface="+mn-lt"/>
            </a:endParaRPr>
          </a:p>
          <a:p>
            <a:pPr lvl="1"/>
            <a:r>
              <a:rPr lang="en-US" altLang="zh-CN" smtClean="0">
                <a:sym typeface="+mn-lt"/>
              </a:rPr>
              <a:t>Ext3\ext4</a:t>
            </a:r>
          </a:p>
          <a:p>
            <a:pPr lvl="1"/>
            <a:r>
              <a:rPr lang="en-US" altLang="zh-CN" smtClean="0">
                <a:sym typeface="+mn-lt"/>
              </a:rPr>
              <a:t>Xfs\zfs</a:t>
            </a:r>
            <a:endParaRPr lang="zh-CN" altLang="en-US" smtClean="0">
              <a:sym typeface="+mn-lt"/>
            </a:endParaRP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605220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sym typeface="+mn-lt"/>
              </a:rPr>
              <a:t>相关参数：</a:t>
            </a:r>
            <a:endParaRPr lang="en-US" altLang="zh-CN" smtClean="0">
              <a:sym typeface="+mn-lt"/>
            </a:endParaRPr>
          </a:p>
          <a:p>
            <a:pPr lvl="1"/>
            <a:r>
              <a:rPr lang="en-US" altLang="zh-CN" smtClean="0"/>
              <a:t>-a, --access </a:t>
            </a:r>
            <a:r>
              <a:rPr lang="zh-CN" altLang="en-US" smtClean="0"/>
              <a:t>仅显示文件访问控制列表</a:t>
            </a:r>
            <a:endParaRPr lang="en-US" altLang="zh-CN" smtClean="0"/>
          </a:p>
          <a:p>
            <a:pPr lvl="1"/>
            <a:r>
              <a:rPr lang="en-US" altLang="zh-CN" smtClean="0"/>
              <a:t>-d, --default </a:t>
            </a:r>
            <a:r>
              <a:rPr lang="zh-CN" altLang="en-US" smtClean="0"/>
              <a:t>仅显示默认的访问控制列表</a:t>
            </a:r>
            <a:endParaRPr lang="en-US" altLang="zh-CN" smtClean="0"/>
          </a:p>
          <a:p>
            <a:pPr lvl="1"/>
            <a:r>
              <a:rPr lang="en-US" altLang="zh-CN" smtClean="0"/>
              <a:t>-c, --omit-header </a:t>
            </a:r>
            <a:r>
              <a:rPr lang="zh-CN" altLang="en-US" smtClean="0"/>
              <a:t>不显示注释表头</a:t>
            </a:r>
            <a:endParaRPr lang="en-US" altLang="zh-CN" smtClean="0"/>
          </a:p>
          <a:p>
            <a:pPr lvl="1"/>
            <a:r>
              <a:rPr lang="en-US" altLang="zh-CN" smtClean="0"/>
              <a:t>-e, --all-effective </a:t>
            </a:r>
            <a:r>
              <a:rPr lang="zh-CN" altLang="en-US" smtClean="0"/>
              <a:t>显示所有的有效权限</a:t>
            </a:r>
            <a:endParaRPr lang="en-US" altLang="zh-CN" smtClean="0"/>
          </a:p>
          <a:p>
            <a:pPr lvl="1"/>
            <a:r>
              <a:rPr lang="en-US" altLang="zh-CN" smtClean="0"/>
              <a:t>-E, --no-effective </a:t>
            </a:r>
            <a:r>
              <a:rPr lang="zh-CN" altLang="en-US" smtClean="0"/>
              <a:t>显示无效权限</a:t>
            </a:r>
            <a:endParaRPr lang="en-US" altLang="zh-CN" smtClean="0"/>
          </a:p>
          <a:p>
            <a:pPr lvl="1"/>
            <a:r>
              <a:rPr lang="en-US" altLang="zh-CN" smtClean="0"/>
              <a:t>-s, --skip-base </a:t>
            </a:r>
            <a:r>
              <a:rPr lang="zh-CN" altLang="en-US" smtClean="0"/>
              <a:t>跳过只有基条目</a:t>
            </a:r>
            <a:r>
              <a:rPr lang="en-US" altLang="zh-CN" smtClean="0"/>
              <a:t>(base entries)</a:t>
            </a:r>
            <a:r>
              <a:rPr lang="zh-CN" altLang="en-US" smtClean="0"/>
              <a:t>的文件</a:t>
            </a:r>
            <a:endParaRPr lang="en-US" altLang="zh-CN" smtClean="0"/>
          </a:p>
          <a:p>
            <a:pPr lvl="1"/>
            <a:r>
              <a:rPr lang="en-US" altLang="zh-CN" smtClean="0"/>
              <a:t>-R, --recursive </a:t>
            </a:r>
            <a:r>
              <a:rPr lang="zh-CN" altLang="en-US" smtClean="0"/>
              <a:t>递归显示子目录</a:t>
            </a:r>
            <a:endParaRPr lang="en-US" altLang="zh-CN" smtClean="0"/>
          </a:p>
          <a:p>
            <a:pPr lvl="1"/>
            <a:r>
              <a:rPr lang="en-US" altLang="zh-CN" smtClean="0"/>
              <a:t>-L, --logical </a:t>
            </a:r>
            <a:r>
              <a:rPr lang="zh-CN" altLang="en-US" smtClean="0"/>
              <a:t>逻辑遍历</a:t>
            </a:r>
            <a:r>
              <a:rPr lang="en-US" altLang="zh-CN" smtClean="0"/>
              <a:t>(</a:t>
            </a:r>
            <a:r>
              <a:rPr lang="zh-CN" altLang="en-US" smtClean="0"/>
              <a:t>跟随符号链接</a:t>
            </a:r>
            <a:r>
              <a:rPr lang="en-US" altLang="zh-CN" smtClean="0"/>
              <a:t>)</a:t>
            </a:r>
          </a:p>
          <a:p>
            <a:pPr lvl="1"/>
            <a:r>
              <a:rPr lang="en-US" altLang="zh-CN" smtClean="0"/>
              <a:t>-P, --physical </a:t>
            </a:r>
            <a:r>
              <a:rPr lang="zh-CN" altLang="en-US" smtClean="0"/>
              <a:t>物理遍历</a:t>
            </a:r>
            <a:r>
              <a:rPr lang="en-US" altLang="zh-CN" smtClean="0"/>
              <a:t>(</a:t>
            </a:r>
            <a:r>
              <a:rPr lang="zh-CN" altLang="en-US" smtClean="0"/>
              <a:t>不跟随符号链接</a:t>
            </a:r>
            <a:r>
              <a:rPr lang="en-US" altLang="zh-CN" smtClean="0"/>
              <a:t>)</a:t>
            </a:r>
          </a:p>
          <a:p>
            <a:pPr lvl="1"/>
            <a:r>
              <a:rPr lang="en-US" altLang="zh-CN" smtClean="0"/>
              <a:t>-t, --tabular </a:t>
            </a:r>
            <a:r>
              <a:rPr lang="zh-CN" altLang="en-US" smtClean="0"/>
              <a:t>使用制表符分隔的输出格式</a:t>
            </a:r>
            <a:endParaRPr lang="en-US" altLang="zh-CN" smtClean="0"/>
          </a:p>
          <a:p>
            <a:pPr lvl="1"/>
            <a:r>
              <a:rPr lang="en-US" altLang="zh-CN" smtClean="0"/>
              <a:t>-n, --numeric </a:t>
            </a:r>
            <a:r>
              <a:rPr lang="zh-CN" altLang="en-US" smtClean="0"/>
              <a:t>显示数字的用户</a:t>
            </a:r>
            <a:r>
              <a:rPr lang="en-US" altLang="zh-CN" smtClean="0"/>
              <a:t>/</a:t>
            </a:r>
            <a:r>
              <a:rPr lang="zh-CN" altLang="en-US" smtClean="0"/>
              <a:t>组标识</a:t>
            </a:r>
            <a:endParaRPr lang="en-US" altLang="zh-CN" smtClean="0"/>
          </a:p>
          <a:p>
            <a:pPr lvl="1"/>
            <a:r>
              <a:rPr lang="en-US" altLang="zh-CN" smtClean="0"/>
              <a:t>-p, --absolute-names </a:t>
            </a:r>
            <a:r>
              <a:rPr lang="zh-CN" altLang="en-US" smtClean="0"/>
              <a:t>不去除路径前的 </a:t>
            </a:r>
            <a:r>
              <a:rPr lang="en-US" altLang="zh-CN" smtClean="0"/>
              <a:t>'/' </a:t>
            </a:r>
            <a:r>
              <a:rPr lang="zh-CN" altLang="en-US" smtClean="0"/>
              <a:t>符号</a:t>
            </a:r>
            <a:endParaRPr lang="en-US" altLang="zh-CN" smtClean="0"/>
          </a:p>
          <a:p>
            <a:pPr lvl="1"/>
            <a:r>
              <a:rPr lang="en-US" altLang="zh-CN" smtClean="0"/>
              <a:t>-v, --version </a:t>
            </a:r>
            <a:r>
              <a:rPr lang="zh-CN" altLang="en-US" smtClean="0"/>
              <a:t>显示版本并退出</a:t>
            </a:r>
            <a:endParaRPr lang="en-US" altLang="zh-CN" smtClean="0"/>
          </a:p>
          <a:p>
            <a:pPr lvl="1"/>
            <a:r>
              <a:rPr lang="en-US" altLang="zh-CN" smtClean="0"/>
              <a:t>-h, --help </a:t>
            </a:r>
            <a:r>
              <a:rPr lang="zh-CN" altLang="en-US" smtClean="0"/>
              <a:t>显示本帮助信息</a:t>
            </a:r>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1245806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816672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06322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649692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612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通常普通用户的</a:t>
            </a:r>
            <a:r>
              <a:rPr lang="en-US" altLang="zh-CN" dirty="0" smtClean="0"/>
              <a:t>UID</a:t>
            </a:r>
            <a:r>
              <a:rPr lang="zh-CN" altLang="en-US" dirty="0" smtClean="0"/>
              <a:t>大于</a:t>
            </a:r>
            <a:r>
              <a:rPr lang="en-US" altLang="zh-CN" dirty="0" smtClean="0"/>
              <a:t>1000</a:t>
            </a:r>
            <a:r>
              <a:rPr lang="zh-CN" altLang="en-US" dirty="0" smtClean="0"/>
              <a:t>，因为在添加普通用户时，系统默认用户</a:t>
            </a:r>
            <a:r>
              <a:rPr lang="en-US" altLang="zh-CN" dirty="0" smtClean="0"/>
              <a:t>ID</a:t>
            </a:r>
            <a:r>
              <a:rPr lang="zh-CN" altLang="en-US" dirty="0" smtClean="0"/>
              <a:t>从</a:t>
            </a:r>
            <a:r>
              <a:rPr lang="en-US" altLang="zh-CN" smtClean="0"/>
              <a:t>1000</a:t>
            </a:r>
            <a:r>
              <a:rPr lang="zh-CN" altLang="en-US" dirty="0" smtClean="0"/>
              <a:t>开始编号。 根用户也就是</a:t>
            </a:r>
            <a:r>
              <a:rPr lang="en-US" altLang="zh-CN" dirty="0" smtClean="0"/>
              <a:t>root</a:t>
            </a:r>
            <a:r>
              <a:rPr lang="zh-CN" altLang="en-US" dirty="0" smtClean="0"/>
              <a:t>用户，它的</a:t>
            </a:r>
            <a:r>
              <a:rPr lang="en-US" altLang="zh-CN" dirty="0" smtClean="0"/>
              <a:t>ID</a:t>
            </a:r>
            <a:r>
              <a:rPr lang="zh-CN" altLang="en-US" dirty="0" smtClean="0"/>
              <a:t>是</a:t>
            </a:r>
            <a:r>
              <a:rPr lang="en-US" altLang="zh-CN" dirty="0" smtClean="0"/>
              <a:t>0</a:t>
            </a:r>
            <a:r>
              <a:rPr lang="zh-CN" altLang="en-US" dirty="0" smtClean="0"/>
              <a:t>，也被称为超级用户，</a:t>
            </a:r>
            <a:r>
              <a:rPr lang="en-US" altLang="zh-CN" dirty="0" smtClean="0"/>
              <a:t>root</a:t>
            </a:r>
            <a:r>
              <a:rPr lang="zh-CN" altLang="en-US" dirty="0" smtClean="0"/>
              <a:t>账户拥有对系统的完全控制权：可以修改、删除任何文件，运行任何命令。所以</a:t>
            </a:r>
            <a:r>
              <a:rPr lang="en-US" altLang="zh-CN" dirty="0" smtClean="0"/>
              <a:t>root</a:t>
            </a:r>
            <a:r>
              <a:rPr lang="zh-CN" altLang="en-US" dirty="0" smtClean="0"/>
              <a:t>用户也是系统里面最具危险性的用户，</a:t>
            </a:r>
            <a:r>
              <a:rPr lang="en-US" altLang="zh-CN" dirty="0" smtClean="0"/>
              <a:t>root</a:t>
            </a:r>
            <a:r>
              <a:rPr lang="zh-CN" altLang="en-US" dirty="0" smtClean="0"/>
              <a:t>用户甚至可以在系统正常运行时删除所有文件系统，造成无法挽回的灾难。所以一般情况下，使用</a:t>
            </a:r>
            <a:r>
              <a:rPr lang="en-US" altLang="zh-CN" dirty="0" smtClean="0"/>
              <a:t>root</a:t>
            </a:r>
            <a:r>
              <a:rPr lang="zh-CN" altLang="en-US" dirty="0" smtClean="0"/>
              <a:t>用户登录系统时需要十分小心。</a:t>
            </a:r>
            <a:endParaRPr lang="en-US" altLang="zh-CN" dirty="0" smtClean="0"/>
          </a:p>
          <a:p>
            <a:pPr lvl="0"/>
            <a:r>
              <a:rPr lang="en-US" altLang="zh-CN" dirty="0" smtClean="0"/>
              <a:t>root</a:t>
            </a:r>
            <a:r>
              <a:rPr lang="zh-CN" altLang="en-US" dirty="0" smtClean="0"/>
              <a:t>可以超越任何用户和用户组来对文件或目录进行读取、修改或删除（在系统正常的许可范围内）；对可执行程序的执行、终止；对硬件设备的添加、创建和移除等；也可以对文件和目录进行属主和权限进行修改，以适合系统管理的需要（因为</a:t>
            </a:r>
            <a:r>
              <a:rPr lang="en-US" altLang="zh-CN" dirty="0" smtClean="0"/>
              <a:t>root</a:t>
            </a:r>
            <a:r>
              <a:rPr lang="zh-CN" altLang="en-US" dirty="0" smtClean="0"/>
              <a:t>是系统中权限最高的特权用户）。</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052027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642921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891062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91668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925385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431449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参数说明：</a:t>
            </a:r>
          </a:p>
          <a:p>
            <a:pPr lvl="1"/>
            <a:r>
              <a:rPr lang="en-US" altLang="zh-CN" smtClean="0"/>
              <a:t>-V </a:t>
            </a:r>
            <a:r>
              <a:rPr lang="zh-CN" altLang="en-US" smtClean="0"/>
              <a:t>显示版本编号</a:t>
            </a:r>
          </a:p>
          <a:p>
            <a:pPr lvl="1"/>
            <a:r>
              <a:rPr lang="en-US" altLang="zh-CN" smtClean="0"/>
              <a:t>-h </a:t>
            </a:r>
            <a:r>
              <a:rPr lang="zh-CN" altLang="en-US" smtClean="0"/>
              <a:t>会显示版本编号及指令的使用方式说明</a:t>
            </a:r>
          </a:p>
          <a:p>
            <a:pPr lvl="1"/>
            <a:r>
              <a:rPr lang="en-US" altLang="zh-CN" smtClean="0"/>
              <a:t>-l </a:t>
            </a:r>
            <a:r>
              <a:rPr lang="zh-CN" altLang="en-US" smtClean="0"/>
              <a:t>显示出自己（执行 </a:t>
            </a:r>
            <a:r>
              <a:rPr lang="en-US" altLang="zh-CN" smtClean="0"/>
              <a:t>sudo </a:t>
            </a:r>
            <a:r>
              <a:rPr lang="zh-CN" altLang="en-US" smtClean="0"/>
              <a:t>的使用者）的权限</a:t>
            </a:r>
          </a:p>
          <a:p>
            <a:pPr lvl="1"/>
            <a:r>
              <a:rPr lang="en-US" altLang="zh-CN" smtClean="0"/>
              <a:t>-v </a:t>
            </a:r>
            <a:r>
              <a:rPr lang="zh-CN" altLang="en-US" smtClean="0"/>
              <a:t>因为 </a:t>
            </a:r>
            <a:r>
              <a:rPr lang="en-US" altLang="zh-CN" smtClean="0"/>
              <a:t>sudo </a:t>
            </a:r>
            <a:r>
              <a:rPr lang="zh-CN" altLang="en-US" smtClean="0"/>
              <a:t>在第一次执行时或是在 </a:t>
            </a:r>
            <a:r>
              <a:rPr lang="en-US" altLang="zh-CN" smtClean="0"/>
              <a:t>N </a:t>
            </a:r>
            <a:r>
              <a:rPr lang="zh-CN" altLang="en-US" smtClean="0"/>
              <a:t>分钟内没有执行（</a:t>
            </a:r>
            <a:r>
              <a:rPr lang="en-US" altLang="zh-CN" smtClean="0"/>
              <a:t>N </a:t>
            </a:r>
            <a:r>
              <a:rPr lang="zh-CN" altLang="en-US" smtClean="0"/>
              <a:t>预设为五）会问密码，这个参数是重新做一次确认，如果超过 </a:t>
            </a:r>
            <a:r>
              <a:rPr lang="en-US" altLang="zh-CN" smtClean="0"/>
              <a:t>N </a:t>
            </a:r>
            <a:r>
              <a:rPr lang="zh-CN" altLang="en-US" smtClean="0"/>
              <a:t>分钟，也会问密码</a:t>
            </a:r>
          </a:p>
          <a:p>
            <a:pPr lvl="1"/>
            <a:r>
              <a:rPr lang="en-US" altLang="zh-CN" smtClean="0"/>
              <a:t>-k </a:t>
            </a:r>
            <a:r>
              <a:rPr lang="zh-CN" altLang="en-US" smtClean="0"/>
              <a:t>将会强迫使用者在下一次执行 </a:t>
            </a:r>
            <a:r>
              <a:rPr lang="en-US" altLang="zh-CN" smtClean="0"/>
              <a:t>sudo </a:t>
            </a:r>
            <a:r>
              <a:rPr lang="zh-CN" altLang="en-US" smtClean="0"/>
              <a:t>时问密码（不论有没有超过 </a:t>
            </a:r>
            <a:r>
              <a:rPr lang="en-US" altLang="zh-CN" smtClean="0"/>
              <a:t>N </a:t>
            </a:r>
            <a:r>
              <a:rPr lang="zh-CN" altLang="en-US" smtClean="0"/>
              <a:t>分钟）</a:t>
            </a:r>
          </a:p>
          <a:p>
            <a:pPr lvl="1"/>
            <a:r>
              <a:rPr lang="en-US" altLang="zh-CN" smtClean="0"/>
              <a:t>-b </a:t>
            </a:r>
            <a:r>
              <a:rPr lang="zh-CN" altLang="en-US" smtClean="0"/>
              <a:t>将要执行的指令放在背景执行</a:t>
            </a:r>
          </a:p>
          <a:p>
            <a:pPr lvl="1"/>
            <a:r>
              <a:rPr lang="en-US" altLang="zh-CN" smtClean="0"/>
              <a:t>-p prompt </a:t>
            </a:r>
            <a:r>
              <a:rPr lang="zh-CN" altLang="en-US" smtClean="0"/>
              <a:t>可以更改问密码的提示语，其中 </a:t>
            </a:r>
            <a:r>
              <a:rPr lang="en-US" altLang="zh-CN" smtClean="0"/>
              <a:t>%u </a:t>
            </a:r>
            <a:r>
              <a:rPr lang="zh-CN" altLang="en-US" smtClean="0"/>
              <a:t>会代换为使用者的帐号名称， </a:t>
            </a:r>
            <a:r>
              <a:rPr lang="en-US" altLang="zh-CN" smtClean="0"/>
              <a:t>%h </a:t>
            </a:r>
            <a:r>
              <a:rPr lang="zh-CN" altLang="en-US" smtClean="0"/>
              <a:t>会显示主机名称</a:t>
            </a:r>
          </a:p>
          <a:p>
            <a:pPr lvl="1"/>
            <a:r>
              <a:rPr lang="en-US" altLang="zh-CN" smtClean="0"/>
              <a:t>-u username/#uid </a:t>
            </a:r>
            <a:r>
              <a:rPr lang="zh-CN" altLang="en-US" smtClean="0"/>
              <a:t>不加此参数，代表要以 </a:t>
            </a:r>
            <a:r>
              <a:rPr lang="en-US" altLang="zh-CN" smtClean="0"/>
              <a:t>root </a:t>
            </a:r>
            <a:r>
              <a:rPr lang="zh-CN" altLang="en-US" smtClean="0"/>
              <a:t>的身份执行指令，而加了此参数，可以以 </a:t>
            </a:r>
            <a:r>
              <a:rPr lang="en-US" altLang="zh-CN" smtClean="0"/>
              <a:t>username </a:t>
            </a:r>
            <a:r>
              <a:rPr lang="zh-CN" altLang="en-US" smtClean="0"/>
              <a:t>的身份执行指令（</a:t>
            </a:r>
            <a:r>
              <a:rPr lang="en-US" altLang="zh-CN" smtClean="0"/>
              <a:t>#uid </a:t>
            </a:r>
            <a:r>
              <a:rPr lang="zh-CN" altLang="en-US" smtClean="0"/>
              <a:t>为该 </a:t>
            </a:r>
            <a:r>
              <a:rPr lang="en-US" altLang="zh-CN" smtClean="0"/>
              <a:t>username </a:t>
            </a:r>
            <a:r>
              <a:rPr lang="zh-CN" altLang="en-US" smtClean="0"/>
              <a:t>的使用者号码）</a:t>
            </a:r>
          </a:p>
          <a:p>
            <a:pPr lvl="1"/>
            <a:r>
              <a:rPr lang="en-US" altLang="zh-CN" smtClean="0"/>
              <a:t>-s </a:t>
            </a:r>
            <a:r>
              <a:rPr lang="zh-CN" altLang="en-US" smtClean="0"/>
              <a:t>执行环境变数中的 </a:t>
            </a:r>
            <a:r>
              <a:rPr lang="en-US" altLang="zh-CN" smtClean="0"/>
              <a:t>SHELL </a:t>
            </a:r>
            <a:r>
              <a:rPr lang="zh-CN" altLang="en-US" smtClean="0"/>
              <a:t>所指定的 </a:t>
            </a:r>
            <a:r>
              <a:rPr lang="en-US" altLang="zh-CN" smtClean="0"/>
              <a:t>shell </a:t>
            </a:r>
            <a:r>
              <a:rPr lang="zh-CN" altLang="en-US" smtClean="0"/>
              <a:t>，或是 </a:t>
            </a:r>
            <a:r>
              <a:rPr lang="en-US" altLang="zh-CN" smtClean="0"/>
              <a:t>/etc/passwd </a:t>
            </a:r>
            <a:r>
              <a:rPr lang="zh-CN" altLang="en-US" smtClean="0"/>
              <a:t>里所指定的 </a:t>
            </a:r>
            <a:r>
              <a:rPr lang="en-US" altLang="zh-CN" smtClean="0"/>
              <a:t>shell</a:t>
            </a:r>
          </a:p>
          <a:p>
            <a:pPr lvl="1"/>
            <a:r>
              <a:rPr lang="en-US" altLang="zh-CN" smtClean="0"/>
              <a:t>-H </a:t>
            </a:r>
            <a:r>
              <a:rPr lang="zh-CN" altLang="en-US" smtClean="0"/>
              <a:t>将环境变数中的 </a:t>
            </a:r>
            <a:r>
              <a:rPr lang="en-US" altLang="zh-CN" smtClean="0"/>
              <a:t>HOME </a:t>
            </a:r>
            <a:r>
              <a:rPr lang="zh-CN" altLang="en-US" smtClean="0"/>
              <a:t>（家目录）指定为要变更身份的使用者家目录（如不加 </a:t>
            </a:r>
            <a:r>
              <a:rPr lang="en-US" altLang="zh-CN" smtClean="0"/>
              <a:t>-u </a:t>
            </a:r>
            <a:r>
              <a:rPr lang="zh-CN" altLang="en-US" smtClean="0"/>
              <a:t>参数就是系统管理者 </a:t>
            </a:r>
            <a:r>
              <a:rPr lang="en-US" altLang="zh-CN" smtClean="0"/>
              <a:t>root </a:t>
            </a:r>
            <a:r>
              <a:rPr lang="zh-CN" altLang="en-US" smtClean="0"/>
              <a:t>）</a:t>
            </a:r>
          </a:p>
          <a:p>
            <a:r>
              <a:rPr lang="en-US" altLang="zh-CN" smtClean="0"/>
              <a:t>command </a:t>
            </a:r>
            <a:r>
              <a:rPr lang="zh-CN" altLang="en-US" smtClean="0"/>
              <a:t>要以系统管理者身份（或以 </a:t>
            </a:r>
            <a:r>
              <a:rPr lang="en-US" altLang="zh-CN" smtClean="0"/>
              <a:t>-u </a:t>
            </a:r>
            <a:r>
              <a:rPr lang="zh-CN" altLang="en-US" smtClean="0"/>
              <a:t>更改为其他人）执行的指令</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334662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67751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D</a:t>
            </a:r>
          </a:p>
          <a:p>
            <a:pPr lvl="1"/>
            <a:r>
              <a:rPr lang="en-US" altLang="zh-CN" smtClean="0"/>
              <a:t>A</a:t>
            </a:r>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274013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06239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745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linux</a:t>
            </a:r>
            <a:r>
              <a:rPr lang="zh-CN" altLang="en-US" smtClean="0"/>
              <a:t>用户组的分类</a:t>
            </a:r>
            <a:r>
              <a:rPr lang="en-US" altLang="zh-CN" smtClean="0"/>
              <a:t>:</a:t>
            </a:r>
          </a:p>
          <a:p>
            <a:pPr lvl="1"/>
            <a:r>
              <a:rPr lang="zh-CN" altLang="en-US" smtClean="0"/>
              <a:t>管理员 </a:t>
            </a:r>
            <a:r>
              <a:rPr lang="en-US" altLang="zh-CN" smtClean="0"/>
              <a:t>root :</a:t>
            </a:r>
            <a:r>
              <a:rPr lang="zh-CN" altLang="en-US" smtClean="0"/>
              <a:t>具有使用系统所有权限的用户</a:t>
            </a:r>
            <a:r>
              <a:rPr lang="en-US" altLang="zh-CN" smtClean="0"/>
              <a:t>,</a:t>
            </a:r>
            <a:r>
              <a:rPr lang="zh-CN" altLang="en-US" smtClean="0"/>
              <a:t>其</a:t>
            </a:r>
            <a:r>
              <a:rPr lang="en-US" altLang="zh-CN" smtClean="0"/>
              <a:t>UID </a:t>
            </a:r>
            <a:r>
              <a:rPr lang="zh-CN" altLang="en-US" smtClean="0"/>
              <a:t>为</a:t>
            </a:r>
            <a:r>
              <a:rPr lang="en-US" altLang="zh-CN" smtClean="0"/>
              <a:t>0.</a:t>
            </a:r>
          </a:p>
          <a:p>
            <a:pPr lvl="1"/>
            <a:r>
              <a:rPr lang="zh-CN" altLang="en-US" smtClean="0"/>
              <a:t>普通用户 </a:t>
            </a:r>
            <a:r>
              <a:rPr lang="en-US" altLang="zh-CN" smtClean="0"/>
              <a:t>: </a:t>
            </a:r>
            <a:r>
              <a:rPr lang="zh-CN" altLang="en-US" smtClean="0"/>
              <a:t>即一般用户</a:t>
            </a:r>
            <a:r>
              <a:rPr lang="en-US" altLang="zh-CN" smtClean="0"/>
              <a:t>,</a:t>
            </a:r>
            <a:r>
              <a:rPr lang="zh-CN" altLang="en-US" smtClean="0"/>
              <a:t>其使用系统的权限受限</a:t>
            </a:r>
            <a:r>
              <a:rPr lang="en-US" altLang="zh-CN" smtClean="0"/>
              <a:t>,</a:t>
            </a:r>
            <a:r>
              <a:rPr lang="zh-CN" altLang="en-US" smtClean="0"/>
              <a:t>其</a:t>
            </a:r>
            <a:r>
              <a:rPr lang="en-US" altLang="zh-CN" smtClean="0"/>
              <a:t>UID</a:t>
            </a:r>
            <a:r>
              <a:rPr lang="zh-CN" altLang="en-US" smtClean="0"/>
              <a:t>为</a:t>
            </a:r>
            <a:r>
              <a:rPr lang="en-US" altLang="zh-CN" smtClean="0"/>
              <a:t>500-60000</a:t>
            </a:r>
            <a:r>
              <a:rPr lang="zh-CN" altLang="en-US" smtClean="0"/>
              <a:t>之间</a:t>
            </a:r>
            <a:r>
              <a:rPr lang="en-US" altLang="zh-CN" smtClean="0"/>
              <a:t>.</a:t>
            </a:r>
          </a:p>
          <a:p>
            <a:pPr lvl="1"/>
            <a:r>
              <a:rPr lang="zh-CN" altLang="en-US" smtClean="0"/>
              <a:t>系统用户 </a:t>
            </a:r>
            <a:r>
              <a:rPr lang="en-US" altLang="zh-CN" smtClean="0"/>
              <a:t>:</a:t>
            </a:r>
            <a:r>
              <a:rPr lang="zh-CN" altLang="en-US" smtClean="0"/>
              <a:t>保障系统运行的用户</a:t>
            </a:r>
            <a:r>
              <a:rPr lang="en-US" altLang="zh-CN" smtClean="0"/>
              <a:t>,</a:t>
            </a:r>
            <a:r>
              <a:rPr lang="zh-CN" altLang="en-US" smtClean="0"/>
              <a:t>一般不提供密码登录系统</a:t>
            </a:r>
            <a:r>
              <a:rPr lang="en-US" altLang="zh-CN" smtClean="0"/>
              <a:t>,</a:t>
            </a:r>
            <a:r>
              <a:rPr lang="zh-CN" altLang="en-US" smtClean="0"/>
              <a:t>其</a:t>
            </a:r>
            <a:r>
              <a:rPr lang="en-US" altLang="zh-CN" smtClean="0"/>
              <a:t>UID</a:t>
            </a:r>
            <a:r>
              <a:rPr lang="zh-CN" altLang="en-US" smtClean="0"/>
              <a:t>为</a:t>
            </a:r>
            <a:r>
              <a:rPr lang="en-US" altLang="zh-CN" smtClean="0"/>
              <a:t>1-499</a:t>
            </a:r>
            <a:r>
              <a:rPr lang="zh-CN" altLang="en-US" smtClean="0"/>
              <a:t>之间</a:t>
            </a:r>
            <a:r>
              <a:rPr lang="en-US" altLang="zh-CN" smtClean="0"/>
              <a:t>.</a:t>
            </a:r>
          </a:p>
          <a:p>
            <a:r>
              <a:rPr lang="zh-CN" altLang="en-US" smtClean="0"/>
              <a:t>用户组分类</a:t>
            </a:r>
            <a:r>
              <a:rPr lang="en-US" altLang="zh-CN" smtClean="0"/>
              <a:t>;</a:t>
            </a:r>
          </a:p>
          <a:p>
            <a:pPr lvl="1"/>
            <a:r>
              <a:rPr lang="zh-CN" altLang="en-US" smtClean="0"/>
              <a:t>普通用户组</a:t>
            </a:r>
            <a:r>
              <a:rPr lang="en-US" altLang="zh-CN" smtClean="0"/>
              <a:t>:</a:t>
            </a:r>
            <a:r>
              <a:rPr lang="zh-CN" altLang="en-US" smtClean="0"/>
              <a:t>可以加入多个用户</a:t>
            </a:r>
          </a:p>
          <a:p>
            <a:pPr lvl="1"/>
            <a:r>
              <a:rPr lang="zh-CN" altLang="en-US" smtClean="0"/>
              <a:t>系统组</a:t>
            </a:r>
            <a:r>
              <a:rPr lang="en-US" altLang="zh-CN" smtClean="0"/>
              <a:t>:</a:t>
            </a:r>
            <a:r>
              <a:rPr lang="zh-CN" altLang="en-US" smtClean="0"/>
              <a:t>一般加入一些系统用户</a:t>
            </a:r>
          </a:p>
          <a:p>
            <a:pPr lvl="1"/>
            <a:r>
              <a:rPr lang="zh-CN" altLang="en-US" smtClean="0"/>
              <a:t>私有组</a:t>
            </a:r>
            <a:r>
              <a:rPr lang="en-US" altLang="zh-CN" smtClean="0"/>
              <a:t>(</a:t>
            </a:r>
            <a:r>
              <a:rPr lang="zh-CN" altLang="en-US" smtClean="0"/>
              <a:t>也称基本组</a:t>
            </a:r>
            <a:r>
              <a:rPr lang="en-US" altLang="zh-CN" smtClean="0"/>
              <a:t>):</a:t>
            </a:r>
            <a:r>
              <a:rPr lang="zh-CN" altLang="en-US" smtClean="0"/>
              <a:t>当创建用户时</a:t>
            </a:r>
            <a:r>
              <a:rPr lang="en-US" altLang="zh-CN" smtClean="0"/>
              <a:t>,</a:t>
            </a:r>
            <a:r>
              <a:rPr lang="zh-CN" altLang="en-US" smtClean="0"/>
              <a:t>如果没有为其指明所属组</a:t>
            </a:r>
            <a:r>
              <a:rPr lang="en-US" altLang="zh-CN" smtClean="0"/>
              <a:t>,</a:t>
            </a:r>
            <a:r>
              <a:rPr lang="zh-CN" altLang="en-US" smtClean="0"/>
              <a:t>则就为其定义一个私有的用户组</a:t>
            </a:r>
            <a:r>
              <a:rPr lang="en-US" altLang="zh-CN" smtClean="0"/>
              <a:t>,</a:t>
            </a:r>
            <a:r>
              <a:rPr lang="zh-CN" altLang="en-US" smtClean="0"/>
              <a:t>起名称与用户名同名</a:t>
            </a:r>
            <a:r>
              <a:rPr lang="en-US" altLang="zh-CN" smtClean="0"/>
              <a:t>.</a:t>
            </a:r>
            <a:r>
              <a:rPr lang="zh-CN" altLang="en-US" smtClean="0"/>
              <a:t>注</a:t>
            </a:r>
            <a:r>
              <a:rPr lang="en-US" altLang="zh-CN" smtClean="0"/>
              <a:t>:</a:t>
            </a:r>
            <a:r>
              <a:rPr lang="zh-CN" altLang="en-US" smtClean="0"/>
              <a:t>私有组可以变成普通用户组</a:t>
            </a:r>
            <a:r>
              <a:rPr lang="en-US" altLang="zh-CN" smtClean="0"/>
              <a:t>,</a:t>
            </a:r>
            <a:r>
              <a:rPr lang="zh-CN" altLang="en-US" smtClean="0"/>
              <a:t>当把其他用户加入到该组中</a:t>
            </a:r>
            <a:r>
              <a:rPr lang="en-US" altLang="zh-CN" smtClean="0"/>
              <a:t>,</a:t>
            </a:r>
            <a:r>
              <a:rPr lang="zh-CN" altLang="en-US" smtClean="0"/>
              <a:t>则其就变成了普通组</a:t>
            </a:r>
          </a:p>
          <a:p>
            <a:r>
              <a:rPr lang="zh-CN" altLang="en-US" smtClean="0"/>
              <a:t>将用户分组是 </a:t>
            </a:r>
            <a:r>
              <a:rPr lang="en-US" altLang="zh-CN" smtClean="0"/>
              <a:t>Linux </a:t>
            </a:r>
            <a:r>
              <a:rPr lang="zh-CN" altLang="en-US" smtClean="0"/>
              <a:t>系统中对用户进行管理及控制访问权限的一种手段，通过定义用户组，很多程序上简化了对用户的管理工作。</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759174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58638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8462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67692">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xmlns=""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hyperlink" Target="https://openeuler.org/zh/docs/20.03_LTS/docs/Releasenotes/release_notes.html" TargetMode="External"/><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占位符 5"/>
          <p:cNvSpPr>
            <a:spLocks noGrp="1"/>
          </p:cNvSpPr>
          <p:nvPr>
            <p:ph type="body" sz="quarter" idx="17"/>
          </p:nvPr>
        </p:nvSpPr>
        <p:spPr/>
        <p:txBody>
          <a:bodyPr/>
          <a:lstStyle/>
          <a:p>
            <a:endParaRPr lang="zh-CN" altLang="en-US"/>
          </a:p>
        </p:txBody>
      </p:sp>
      <p:sp>
        <p:nvSpPr>
          <p:cNvPr id="7" name="文本占位符 6"/>
          <p:cNvSpPr>
            <a:spLocks noGrp="1"/>
          </p:cNvSpPr>
          <p:nvPr>
            <p:ph type="body" sz="quarter" idx="18"/>
          </p:nvPr>
        </p:nvSpPr>
        <p:spPr/>
        <p:txBody>
          <a:bodyPr/>
          <a:lstStyle/>
          <a:p>
            <a:endParaRPr lang="zh-CN" altLang="en-US"/>
          </a:p>
        </p:txBody>
      </p:sp>
      <p:sp>
        <p:nvSpPr>
          <p:cNvPr id="8" name="文本占位符 7"/>
          <p:cNvSpPr>
            <a:spLocks noGrp="1"/>
          </p:cNvSpPr>
          <p:nvPr>
            <p:ph type="body" sz="quarter" idx="19"/>
          </p:nvPr>
        </p:nvSpPr>
        <p:spPr/>
        <p:txBody>
          <a:bodyPr/>
          <a:lstStyle/>
          <a:p>
            <a:endParaRPr lang="zh-CN" altLang="en-US"/>
          </a:p>
        </p:txBody>
      </p:sp>
      <p:sp>
        <p:nvSpPr>
          <p:cNvPr id="9" name="文本占位符 8"/>
          <p:cNvSpPr>
            <a:spLocks noGrp="1"/>
          </p:cNvSpPr>
          <p:nvPr>
            <p:ph type="body" sz="quarter" idx="20"/>
          </p:nvPr>
        </p:nvSpPr>
        <p:spPr/>
        <p:txBody>
          <a:bodyPr/>
          <a:lstStyle/>
          <a:p>
            <a:endParaRPr lang="zh-CN" altLang="en-US"/>
          </a:p>
        </p:txBody>
      </p:sp>
      <p:sp>
        <p:nvSpPr>
          <p:cNvPr id="2" name="文本占位符 1"/>
          <p:cNvSpPr>
            <a:spLocks noGrp="1"/>
          </p:cNvSpPr>
          <p:nvPr>
            <p:ph type="body" sz="quarter" idx="13"/>
          </p:nvPr>
        </p:nvSpPr>
        <p:spPr/>
        <p:txBody>
          <a:bodyPr/>
          <a:lstStyle/>
          <a:p>
            <a:r>
              <a:rPr lang="zh-CN" altLang="en-US" dirty="0" smtClean="0"/>
              <a:t>马阳</a:t>
            </a:r>
            <a:r>
              <a:rPr lang="en-US" altLang="zh-CN" dirty="0"/>
              <a:t>/WX765970</a:t>
            </a:r>
            <a:endParaRPr lang="zh-CN" altLang="en-US" dirty="0"/>
          </a:p>
        </p:txBody>
      </p:sp>
      <p:sp>
        <p:nvSpPr>
          <p:cNvPr id="3" name="文本占位符 2"/>
          <p:cNvSpPr>
            <a:spLocks noGrp="1"/>
          </p:cNvSpPr>
          <p:nvPr>
            <p:ph type="body" sz="quarter" idx="14"/>
          </p:nvPr>
        </p:nvSpPr>
        <p:spPr/>
        <p:txBody>
          <a:bodyPr/>
          <a:lstStyle/>
          <a:p>
            <a:r>
              <a:rPr lang="en-US" altLang="zh-CN" dirty="0" smtClean="0"/>
              <a:t>2020.10.8</a:t>
            </a:r>
            <a:endParaRPr lang="zh-CN" altLang="en-US" dirty="0"/>
          </a:p>
        </p:txBody>
      </p:sp>
      <p:sp>
        <p:nvSpPr>
          <p:cNvPr id="4" name="文本占位符 3"/>
          <p:cNvSpPr>
            <a:spLocks noGrp="1"/>
          </p:cNvSpPr>
          <p:nvPr>
            <p:ph type="body" sz="quarter" idx="15"/>
          </p:nvPr>
        </p:nvSpPr>
        <p:spPr/>
        <p:txBody>
          <a:bodyPr/>
          <a:lstStyle/>
          <a:p>
            <a:r>
              <a:rPr lang="zh-CN" altLang="en-US" dirty="0" smtClean="0"/>
              <a:t>赵磊</a:t>
            </a:r>
            <a:r>
              <a:rPr lang="en-US" altLang="zh-CN" dirty="0"/>
              <a:t>/00527640</a:t>
            </a:r>
            <a:endParaRPr lang="zh-CN" altLang="en-US" dirty="0"/>
          </a:p>
        </p:txBody>
      </p:sp>
      <p:sp>
        <p:nvSpPr>
          <p:cNvPr id="5" name="文本占位符 4"/>
          <p:cNvSpPr>
            <a:spLocks noGrp="1"/>
          </p:cNvSpPr>
          <p:nvPr>
            <p:ph type="body" sz="quarter" idx="16"/>
          </p:nvPr>
        </p:nvSpPr>
        <p:spPr/>
        <p:txBody>
          <a:bodyPr/>
          <a:lstStyle/>
          <a:p>
            <a:endParaRPr lang="zh-CN" altLang="en-US"/>
          </a:p>
        </p:txBody>
      </p:sp>
      <p:sp>
        <p:nvSpPr>
          <p:cNvPr id="10" name="文本占位符 9"/>
          <p:cNvSpPr>
            <a:spLocks noGrp="1"/>
          </p:cNvSpPr>
          <p:nvPr>
            <p:ph type="body" sz="quarter" idx="21"/>
          </p:nvPr>
        </p:nvSpPr>
        <p:spPr/>
        <p:txBody>
          <a:bodyPr/>
          <a:lstStyle/>
          <a:p>
            <a:endParaRPr lang="zh-CN" altLang="en-US"/>
          </a:p>
        </p:txBody>
      </p:sp>
      <p:sp>
        <p:nvSpPr>
          <p:cNvPr id="11" name="文本占位符 10"/>
          <p:cNvSpPr>
            <a:spLocks noGrp="1"/>
          </p:cNvSpPr>
          <p:nvPr>
            <p:ph type="body" sz="quarter" idx="22"/>
          </p:nvPr>
        </p:nvSpPr>
        <p:spPr/>
        <p:txBody>
          <a:bodyPr/>
          <a:lstStyle/>
          <a:p>
            <a:endParaRPr lang="zh-CN" altLang="en-US"/>
          </a:p>
        </p:txBody>
      </p:sp>
      <p:sp>
        <p:nvSpPr>
          <p:cNvPr id="12" name="文本占位符 11"/>
          <p:cNvSpPr>
            <a:spLocks noGrp="1"/>
          </p:cNvSpPr>
          <p:nvPr>
            <p:ph type="body" sz="quarter" idx="23"/>
          </p:nvPr>
        </p:nvSpPr>
        <p:spPr/>
        <p:txBody>
          <a:bodyPr/>
          <a:lstStyle/>
          <a:p>
            <a:endParaRPr lang="zh-CN" altLang="en-US"/>
          </a:p>
        </p:txBody>
      </p:sp>
      <p:sp>
        <p:nvSpPr>
          <p:cNvPr id="13" name="文本占位符 12"/>
          <p:cNvSpPr>
            <a:spLocks noGrp="1"/>
          </p:cNvSpPr>
          <p:nvPr>
            <p:ph type="body" sz="quarter" idx="24"/>
          </p:nvPr>
        </p:nvSpPr>
        <p:spPr/>
        <p:txBody>
          <a:bodyPr/>
          <a:lstStyle/>
          <a:p>
            <a:endParaRPr lang="zh-CN" altLang="en-US"/>
          </a:p>
        </p:txBody>
      </p:sp>
      <p:sp>
        <p:nvSpPr>
          <p:cNvPr id="14" name="文本占位符 13"/>
          <p:cNvSpPr>
            <a:spLocks noGrp="1"/>
          </p:cNvSpPr>
          <p:nvPr>
            <p:ph type="body" sz="quarter" idx="25"/>
          </p:nvPr>
        </p:nvSpPr>
        <p:spPr/>
        <p:txBody>
          <a:bodyPr/>
          <a:lstStyle/>
          <a:p>
            <a:endParaRPr lang="zh-CN" altLang="en-US"/>
          </a:p>
        </p:txBody>
      </p:sp>
      <p:sp>
        <p:nvSpPr>
          <p:cNvPr id="15" name="文本占位符 14"/>
          <p:cNvSpPr>
            <a:spLocks noGrp="1"/>
          </p:cNvSpPr>
          <p:nvPr>
            <p:ph type="body" sz="quarter" idx="26"/>
          </p:nvPr>
        </p:nvSpPr>
        <p:spPr/>
        <p:txBody>
          <a:bodyPr/>
          <a:lstStyle/>
          <a:p>
            <a:endParaRPr lang="zh-CN" altLang="en-US"/>
          </a:p>
        </p:txBody>
      </p:sp>
      <p:sp>
        <p:nvSpPr>
          <p:cNvPr id="16" name="文本占位符 15"/>
          <p:cNvSpPr>
            <a:spLocks noGrp="1"/>
          </p:cNvSpPr>
          <p:nvPr>
            <p:ph type="body" sz="quarter" idx="27"/>
          </p:nvPr>
        </p:nvSpPr>
        <p:spPr/>
        <p:txBody>
          <a:bodyPr/>
          <a:lstStyle/>
          <a:p>
            <a:endParaRPr lang="zh-CN" altLang="en-US"/>
          </a:p>
        </p:txBody>
      </p:sp>
      <p:sp>
        <p:nvSpPr>
          <p:cNvPr id="17" name="文本占位符 16"/>
          <p:cNvSpPr>
            <a:spLocks noGrp="1"/>
          </p:cNvSpPr>
          <p:nvPr>
            <p:ph type="body" sz="quarter" idx="28"/>
          </p:nvPr>
        </p:nvSpPr>
        <p:spPr/>
        <p:txBody>
          <a:bodyPr/>
          <a:lstStyle/>
          <a:p>
            <a:endParaRPr lang="zh-CN" altLang="en-US"/>
          </a:p>
        </p:txBody>
      </p:sp>
      <p:sp>
        <p:nvSpPr>
          <p:cNvPr id="18" name="文本占位符 17"/>
          <p:cNvSpPr>
            <a:spLocks noGrp="1"/>
          </p:cNvSpPr>
          <p:nvPr>
            <p:ph type="body" sz="quarter" idx="29"/>
          </p:nvPr>
        </p:nvSpPr>
        <p:spPr/>
        <p:txBody>
          <a:bodyPr/>
          <a:lstStyle/>
          <a:p>
            <a:endParaRPr lang="zh-CN" altLang="en-US"/>
          </a:p>
        </p:txBody>
      </p:sp>
      <p:sp>
        <p:nvSpPr>
          <p:cNvPr id="19" name="文本占位符 18"/>
          <p:cNvSpPr>
            <a:spLocks noGrp="1"/>
          </p:cNvSpPr>
          <p:nvPr>
            <p:ph type="body" sz="quarter" idx="30"/>
          </p:nvPr>
        </p:nvSpPr>
        <p:spPr/>
        <p:txBody>
          <a:bodyPr/>
          <a:lstStyle/>
          <a:p>
            <a:endParaRPr lang="zh-CN" altLang="en-US"/>
          </a:p>
        </p:txBody>
      </p:sp>
      <p:sp>
        <p:nvSpPr>
          <p:cNvPr id="20" name="文本占位符 19"/>
          <p:cNvSpPr>
            <a:spLocks noGrp="1"/>
          </p:cNvSpPr>
          <p:nvPr>
            <p:ph type="body" sz="quarter" idx="31"/>
          </p:nvPr>
        </p:nvSpPr>
        <p:spPr/>
        <p:txBody>
          <a:bodyPr/>
          <a:lstStyle/>
          <a:p>
            <a:endParaRPr lang="zh-CN" altLang="en-US"/>
          </a:p>
        </p:txBody>
      </p:sp>
      <p:sp>
        <p:nvSpPr>
          <p:cNvPr id="21" name="文本占位符 20"/>
          <p:cNvSpPr>
            <a:spLocks noGrp="1"/>
          </p:cNvSpPr>
          <p:nvPr>
            <p:ph type="body" sz="quarter" idx="32"/>
          </p:nvPr>
        </p:nvSpPr>
        <p:spPr/>
        <p:txBody>
          <a:bodyPr/>
          <a:lstStyle/>
          <a:p>
            <a:endParaRPr lang="zh-CN" altLang="en-US"/>
          </a:p>
        </p:txBody>
      </p:sp>
      <p:sp>
        <p:nvSpPr>
          <p:cNvPr id="22" name="文本占位符 21"/>
          <p:cNvSpPr>
            <a:spLocks noGrp="1"/>
          </p:cNvSpPr>
          <p:nvPr>
            <p:ph type="body" sz="quarter" idx="33"/>
          </p:nvPr>
        </p:nvSpPr>
        <p:spPr/>
        <p:txBody>
          <a:bodyPr/>
          <a:lstStyle/>
          <a:p>
            <a:endParaRPr lang="zh-CN" altLang="en-US"/>
          </a:p>
        </p:txBody>
      </p:sp>
      <p:sp>
        <p:nvSpPr>
          <p:cNvPr id="23" name="文本占位符 22"/>
          <p:cNvSpPr>
            <a:spLocks noGrp="1"/>
          </p:cNvSpPr>
          <p:nvPr>
            <p:ph type="body" sz="quarter" idx="34"/>
          </p:nvPr>
        </p:nvSpPr>
        <p:spPr/>
        <p:txBody>
          <a:bodyPr/>
          <a:lstStyle/>
          <a:p>
            <a:endParaRPr lang="zh-CN" altLang="en-US"/>
          </a:p>
        </p:txBody>
      </p:sp>
      <p:sp>
        <p:nvSpPr>
          <p:cNvPr id="24" name="文本占位符 23"/>
          <p:cNvSpPr>
            <a:spLocks noGrp="1"/>
          </p:cNvSpPr>
          <p:nvPr>
            <p:ph type="body" sz="quarter" idx="35"/>
          </p:nvPr>
        </p:nvSpPr>
        <p:spPr/>
        <p:txBody>
          <a:bodyPr/>
          <a:lstStyle/>
          <a:p>
            <a:endParaRPr lang="zh-CN" altLang="en-US"/>
          </a:p>
        </p:txBody>
      </p:sp>
      <p:sp>
        <p:nvSpPr>
          <p:cNvPr id="25" name="文本占位符 24"/>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1149700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管理用户</a:t>
            </a:r>
            <a:endParaRPr lang="zh-CN" altLang="en-US" dirty="0"/>
          </a:p>
        </p:txBody>
      </p:sp>
      <p:sp>
        <p:nvSpPr>
          <p:cNvPr id="3" name="文本占位符 2"/>
          <p:cNvSpPr>
            <a:spLocks noGrp="1"/>
          </p:cNvSpPr>
          <p:nvPr>
            <p:ph type="body" sz="quarter" idx="10"/>
          </p:nvPr>
        </p:nvSpPr>
        <p:spPr/>
        <p:txBody>
          <a:bodyPr/>
          <a:lstStyle/>
          <a:p>
            <a:r>
              <a:rPr lang="zh-CN" altLang="en-US" sz="2200" dirty="0" smtClean="0"/>
              <a:t>在</a:t>
            </a:r>
            <a:r>
              <a:rPr lang="en-US" altLang="zh-CN" sz="2200" dirty="0" smtClean="0"/>
              <a:t>Linux</a:t>
            </a:r>
            <a:r>
              <a:rPr lang="zh-CN" altLang="en-US" sz="2200" dirty="0" smtClean="0"/>
              <a:t>系统中，每个普通用户都有一个账号，包括用户名、密码和主目录等信息。除此之外，还有一些系统本身创建的特殊用户，具有特殊的存在意义，其中最重要的用户就是管理员账户，默认的用户名为</a:t>
            </a:r>
            <a:r>
              <a:rPr lang="en-US" altLang="zh-CN" sz="2200" dirty="0" smtClean="0"/>
              <a:t>root</a:t>
            </a:r>
            <a:r>
              <a:rPr lang="zh-CN" altLang="en-US" sz="2200" dirty="0" smtClean="0"/>
              <a:t>（也就是超级用户）。</a:t>
            </a:r>
            <a:endParaRPr lang="en-US" altLang="zh-CN" sz="1100" dirty="0"/>
          </a:p>
          <a:p>
            <a:r>
              <a:rPr lang="zh-CN" altLang="en-US" sz="2200" dirty="0" smtClean="0"/>
              <a:t>通过</a:t>
            </a:r>
            <a:r>
              <a:rPr lang="zh-CN" altLang="en-US" sz="2200" dirty="0"/>
              <a:t>操作命令行能够对用户文件进行创建、修改、删除更改密码等</a:t>
            </a:r>
            <a:r>
              <a:rPr lang="zh-CN" altLang="en-US" sz="2200" dirty="0" smtClean="0"/>
              <a:t>操作。</a:t>
            </a:r>
            <a:endParaRPr lang="en-US" altLang="zh-CN" sz="2200" dirty="0"/>
          </a:p>
          <a:p>
            <a:endParaRPr lang="en-US" altLang="zh-CN" sz="1600" dirty="0"/>
          </a:p>
        </p:txBody>
      </p:sp>
    </p:spTree>
    <p:custDataLst>
      <p:tags r:id="rId1"/>
    </p:custDataLst>
    <p:extLst>
      <p:ext uri="{BB962C8B-B14F-4D97-AF65-F5344CB8AC3E}">
        <p14:creationId xmlns:p14="http://schemas.microsoft.com/office/powerpoint/2010/main" val="4033392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创建用户 </a:t>
            </a:r>
            <a:r>
              <a:rPr lang="en-US" altLang="zh-CN" dirty="0" smtClean="0"/>
              <a:t>- </a:t>
            </a:r>
            <a:r>
              <a:rPr lang="en-US" altLang="zh-CN" dirty="0" err="1" smtClean="0"/>
              <a:t>useradd</a:t>
            </a:r>
            <a:endParaRPr lang="zh-CN" altLang="en-US" dirty="0"/>
          </a:p>
        </p:txBody>
      </p:sp>
      <p:sp>
        <p:nvSpPr>
          <p:cNvPr id="3" name="文本占位符 2"/>
          <p:cNvSpPr>
            <a:spLocks noGrp="1"/>
          </p:cNvSpPr>
          <p:nvPr>
            <p:ph type="body" sz="quarter" idx="10"/>
          </p:nvPr>
        </p:nvSpPr>
        <p:spPr/>
        <p:txBody>
          <a:bodyPr/>
          <a:lstStyle/>
          <a:p>
            <a:r>
              <a:rPr lang="en-US" altLang="zh-CN" sz="2200" dirty="0" err="1"/>
              <a:t>u</a:t>
            </a:r>
            <a:r>
              <a:rPr lang="en-US" altLang="zh-CN" sz="2200" dirty="0" err="1" smtClean="0"/>
              <a:t>seradd</a:t>
            </a:r>
            <a:r>
              <a:rPr lang="zh-CN" altLang="en-US" sz="2200" dirty="0" smtClean="0"/>
              <a:t>命令可用来创建用户账号，并保存在</a:t>
            </a:r>
            <a:r>
              <a:rPr lang="en-US" altLang="zh-CN" sz="2200" dirty="0" smtClean="0"/>
              <a:t>/etc/</a:t>
            </a:r>
            <a:r>
              <a:rPr lang="en-US" altLang="zh-CN" sz="2200" dirty="0" err="1" smtClean="0"/>
              <a:t>passwd</a:t>
            </a:r>
            <a:r>
              <a:rPr lang="zh-CN" altLang="en-US" sz="2200" dirty="0"/>
              <a:t>文件</a:t>
            </a:r>
            <a:r>
              <a:rPr lang="zh-CN" altLang="en-US" sz="2200" dirty="0" smtClean="0"/>
              <a:t>中。</a:t>
            </a:r>
            <a:endParaRPr lang="en-US" altLang="zh-CN" sz="2200" dirty="0"/>
          </a:p>
          <a:p>
            <a:r>
              <a:rPr lang="zh-CN" altLang="en-US" sz="2200" dirty="0" smtClean="0"/>
              <a:t>语法：</a:t>
            </a:r>
            <a:r>
              <a:rPr lang="en-US" altLang="zh-CN" sz="2200" dirty="0" err="1"/>
              <a:t>useradd</a:t>
            </a:r>
            <a:r>
              <a:rPr lang="en-US" altLang="zh-CN" sz="2200" dirty="0"/>
              <a:t> [options] </a:t>
            </a:r>
            <a:r>
              <a:rPr lang="en-US" altLang="zh-CN" sz="2200" dirty="0" err="1" smtClean="0"/>
              <a:t>user_name</a:t>
            </a:r>
            <a:r>
              <a:rPr lang="zh-CN" altLang="en-US" sz="2200" dirty="0" smtClean="0"/>
              <a:t>。</a:t>
            </a:r>
            <a:endParaRPr lang="en-US" altLang="zh-CN" sz="2200" dirty="0"/>
          </a:p>
          <a:p>
            <a:pPr marL="655200" indent="-252000">
              <a:buFont typeface="Wingdings" panose="05000000000000000000" pitchFamily="2" charset="2"/>
              <a:buChar char="p"/>
            </a:pPr>
            <a:r>
              <a:rPr lang="zh-CN" altLang="en-US" sz="1600" dirty="0" smtClean="0"/>
              <a:t>其中的命令选项说明如下：</a:t>
            </a:r>
            <a:endParaRPr lang="en-US" altLang="zh-CN" sz="1600" dirty="0" smtClean="0"/>
          </a:p>
          <a:p>
            <a:pPr marL="655200" indent="-252000">
              <a:buFont typeface="Wingdings" panose="05000000000000000000" pitchFamily="2" charset="2"/>
              <a:buChar char="p"/>
            </a:pPr>
            <a:r>
              <a:rPr lang="en-US" altLang="zh-CN" sz="1600" dirty="0" smtClean="0"/>
              <a:t>-u </a:t>
            </a:r>
            <a:r>
              <a:rPr lang="zh-CN" altLang="en-US" sz="1600" dirty="0" smtClean="0"/>
              <a:t>指定用户</a:t>
            </a:r>
            <a:r>
              <a:rPr lang="en-US" altLang="zh-CN" sz="1600" dirty="0" smtClean="0"/>
              <a:t>UID</a:t>
            </a:r>
          </a:p>
          <a:p>
            <a:pPr marL="655200" indent="-252000">
              <a:buFont typeface="Wingdings" panose="05000000000000000000" pitchFamily="2" charset="2"/>
              <a:buChar char="p"/>
            </a:pPr>
            <a:r>
              <a:rPr lang="en-US" altLang="zh-CN" sz="1600" dirty="0" smtClean="0"/>
              <a:t>-o </a:t>
            </a:r>
            <a:r>
              <a:rPr lang="zh-CN" altLang="en-US" sz="1600" dirty="0" smtClean="0"/>
              <a:t>配合“</a:t>
            </a:r>
            <a:r>
              <a:rPr lang="en-US" altLang="zh-CN" sz="1600" dirty="0" smtClean="0"/>
              <a:t>-u</a:t>
            </a:r>
            <a:r>
              <a:rPr lang="zh-CN" altLang="en-US" sz="1600" dirty="0" smtClean="0"/>
              <a:t>”属性，允许</a:t>
            </a:r>
            <a:r>
              <a:rPr lang="en-US" altLang="zh-CN" sz="1600" dirty="0" smtClean="0"/>
              <a:t>UID</a:t>
            </a:r>
            <a:r>
              <a:rPr lang="zh-CN" altLang="en-US" sz="1600" dirty="0" smtClean="0"/>
              <a:t>重复</a:t>
            </a:r>
            <a:endParaRPr lang="en-US" altLang="zh-CN" sz="1600" dirty="0" smtClean="0"/>
          </a:p>
          <a:p>
            <a:pPr marL="655200" indent="-252000">
              <a:buFont typeface="Wingdings" panose="05000000000000000000" pitchFamily="2" charset="2"/>
              <a:buChar char="p"/>
            </a:pPr>
            <a:r>
              <a:rPr lang="en-US" altLang="zh-CN" sz="1600" dirty="0" smtClean="0"/>
              <a:t>-g </a:t>
            </a:r>
            <a:r>
              <a:rPr lang="zh-CN" altLang="en-US" sz="1600" dirty="0" smtClean="0"/>
              <a:t>指明</a:t>
            </a:r>
            <a:r>
              <a:rPr lang="zh-CN" altLang="en-US" sz="1600" dirty="0"/>
              <a:t>用户所属基本组，既可为用户组名，也可为</a:t>
            </a:r>
            <a:r>
              <a:rPr lang="en-US" altLang="zh-CN" sz="1600" dirty="0"/>
              <a:t>GID</a:t>
            </a:r>
            <a:r>
              <a:rPr lang="zh-CN" altLang="en-US" sz="1600" dirty="0"/>
              <a:t>（该组必须已存在）</a:t>
            </a:r>
          </a:p>
          <a:p>
            <a:pPr marL="655200" indent="-252000">
              <a:buFont typeface="Wingdings" panose="05000000000000000000" pitchFamily="2" charset="2"/>
              <a:buChar char="p"/>
            </a:pPr>
            <a:r>
              <a:rPr lang="en-US" altLang="zh-CN" sz="1600" dirty="0" smtClean="0"/>
              <a:t>-d </a:t>
            </a:r>
            <a:r>
              <a:rPr lang="zh-CN" altLang="en-US" sz="1600" dirty="0" smtClean="0"/>
              <a:t>指定</a:t>
            </a:r>
            <a:r>
              <a:rPr lang="zh-CN" altLang="en-US" sz="1600" dirty="0"/>
              <a:t>用户的</a:t>
            </a:r>
            <a:r>
              <a:rPr lang="en-US" altLang="zh-CN" sz="1600" dirty="0"/>
              <a:t>home</a:t>
            </a:r>
            <a:r>
              <a:rPr lang="zh-CN" altLang="en-US" sz="1600" dirty="0"/>
              <a:t>目录，并自动创建用户</a:t>
            </a:r>
            <a:r>
              <a:rPr lang="en-US" altLang="zh-CN" sz="1600" dirty="0"/>
              <a:t>home</a:t>
            </a:r>
            <a:r>
              <a:rPr lang="zh-CN" altLang="en-US" sz="1600" dirty="0"/>
              <a:t>目录</a:t>
            </a:r>
          </a:p>
          <a:p>
            <a:pPr marL="655200" indent="-252000">
              <a:buFont typeface="Wingdings" panose="05000000000000000000" pitchFamily="2" charset="2"/>
              <a:buChar char="p"/>
            </a:pPr>
            <a:r>
              <a:rPr lang="en-US" altLang="zh-CN" sz="1600" dirty="0" smtClean="0"/>
              <a:t>-s </a:t>
            </a:r>
            <a:r>
              <a:rPr lang="zh-CN" altLang="en-US" sz="1600" dirty="0" smtClean="0"/>
              <a:t>指明</a:t>
            </a:r>
            <a:r>
              <a:rPr lang="zh-CN" altLang="en-US" sz="1600" dirty="0"/>
              <a:t>用户的默认</a:t>
            </a:r>
            <a:r>
              <a:rPr lang="en-US" altLang="zh-CN" sz="1600" dirty="0"/>
              <a:t>shell</a:t>
            </a:r>
            <a:r>
              <a:rPr lang="zh-CN" altLang="en-US" sz="1600" dirty="0"/>
              <a:t>程序</a:t>
            </a:r>
          </a:p>
          <a:p>
            <a:pPr marL="655200" indent="-252000">
              <a:buFont typeface="Wingdings" panose="05000000000000000000" pitchFamily="2" charset="2"/>
              <a:buChar char="p"/>
            </a:pPr>
            <a:r>
              <a:rPr lang="en-US" altLang="zh-CN" sz="1600" dirty="0" smtClean="0"/>
              <a:t>-D </a:t>
            </a:r>
            <a:r>
              <a:rPr lang="zh-CN" altLang="en-US" sz="1600" dirty="0" smtClean="0"/>
              <a:t>显示</a:t>
            </a:r>
            <a:r>
              <a:rPr lang="zh-CN" altLang="en-US" sz="1600" dirty="0">
                <a:cs typeface="+mn-ea"/>
                <a:sym typeface="+mn-lt"/>
              </a:rPr>
              <a:t>或更改默认</a:t>
            </a:r>
            <a:r>
              <a:rPr lang="zh-CN" altLang="en-US" sz="1600" dirty="0" smtClean="0">
                <a:cs typeface="+mn-ea"/>
                <a:sym typeface="+mn-lt"/>
              </a:rPr>
              <a:t>配置</a:t>
            </a:r>
            <a:endParaRPr lang="zh-CN" altLang="en-US" sz="1600" dirty="0">
              <a:cs typeface="+mn-ea"/>
              <a:sym typeface="+mn-lt"/>
            </a:endParaRPr>
          </a:p>
        </p:txBody>
      </p:sp>
    </p:spTree>
    <p:extLst>
      <p:ext uri="{BB962C8B-B14F-4D97-AF65-F5344CB8AC3E}">
        <p14:creationId xmlns:p14="http://schemas.microsoft.com/office/powerpoint/2010/main" val="656716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创建用户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创建一个用户</a:t>
            </a:r>
            <a:r>
              <a:rPr lang="en-US" altLang="zh-CN" sz="2200" dirty="0" smtClean="0">
                <a:cs typeface="+mn-ea"/>
                <a:sym typeface="+mn-lt"/>
              </a:rPr>
              <a:t>user</a:t>
            </a:r>
            <a:r>
              <a:rPr lang="zh-CN" altLang="en-US" sz="2200" dirty="0" smtClean="0">
                <a:cs typeface="+mn-ea"/>
                <a:sym typeface="+mn-lt"/>
              </a:rPr>
              <a:t>：</a:t>
            </a:r>
            <a:endParaRPr lang="en-US" altLang="zh-CN" sz="2200" dirty="0" smtClean="0">
              <a:cs typeface="+mn-ea"/>
              <a:sym typeface="+mn-lt"/>
            </a:endParaRPr>
          </a:p>
          <a:p>
            <a:pPr marL="745200">
              <a:buFont typeface="Wingdings" panose="05000000000000000000" pitchFamily="2" charset="2"/>
              <a:buChar char="p"/>
            </a:pPr>
            <a:r>
              <a:rPr lang="zh-CN" altLang="en-US" sz="1800" dirty="0" smtClean="0">
                <a:cs typeface="+mn-ea"/>
                <a:sym typeface="+mn-lt"/>
              </a:rPr>
              <a:t>命令为：</a:t>
            </a:r>
            <a:r>
              <a:rPr lang="en-US" altLang="zh-CN" sz="1800" dirty="0" err="1" smtClean="0">
                <a:cs typeface="+mn-ea"/>
                <a:sym typeface="+mn-lt"/>
              </a:rPr>
              <a:t>useradd</a:t>
            </a:r>
            <a:r>
              <a:rPr lang="en-US" altLang="zh-CN" sz="1800" dirty="0" smtClean="0">
                <a:cs typeface="+mn-ea"/>
                <a:sym typeface="+mn-lt"/>
              </a:rPr>
              <a:t> </a:t>
            </a:r>
            <a:r>
              <a:rPr lang="en-US" altLang="zh-CN" sz="1800" dirty="0">
                <a:cs typeface="+mn-ea"/>
                <a:sym typeface="+mn-lt"/>
              </a:rPr>
              <a:t>user</a:t>
            </a:r>
            <a:endParaRPr lang="en-US" altLang="zh-CN" sz="18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800" dirty="0" smtClean="0">
                <a:cs typeface="+mn-ea"/>
                <a:sym typeface="+mn-lt"/>
              </a:rPr>
              <a:t>通过</a:t>
            </a:r>
            <a:r>
              <a:rPr lang="en-US" altLang="zh-CN" sz="1800" dirty="0" smtClean="0">
                <a:cs typeface="+mn-ea"/>
                <a:sym typeface="+mn-lt"/>
              </a:rPr>
              <a:t>cat /etc/</a:t>
            </a:r>
            <a:r>
              <a:rPr lang="en-US" altLang="zh-CN" sz="1800" dirty="0" err="1" smtClean="0">
                <a:cs typeface="+mn-ea"/>
                <a:sym typeface="+mn-lt"/>
              </a:rPr>
              <a:t>passwd</a:t>
            </a:r>
            <a:r>
              <a:rPr lang="zh-CN" altLang="en-US" sz="1800" dirty="0" smtClean="0">
                <a:cs typeface="+mn-ea"/>
                <a:sym typeface="+mn-lt"/>
              </a:rPr>
              <a:t>命令查看是否创建成功，显示用户</a:t>
            </a:r>
            <a:r>
              <a:rPr lang="en-US" altLang="zh-CN" sz="1800" dirty="0" smtClean="0">
                <a:cs typeface="+mn-ea"/>
                <a:sym typeface="+mn-lt"/>
              </a:rPr>
              <a:t>user</a:t>
            </a:r>
            <a:r>
              <a:rPr lang="zh-CN" altLang="en-US" sz="1800" dirty="0" smtClean="0">
                <a:cs typeface="+mn-ea"/>
                <a:sym typeface="+mn-lt"/>
              </a:rPr>
              <a:t>已创建。</a:t>
            </a:r>
            <a:endParaRPr lang="en-US" altLang="zh-CN" sz="18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zh-CN" altLang="en-US" sz="1600" dirty="0">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1635235157"/>
              </p:ext>
            </p:extLst>
          </p:nvPr>
        </p:nvGraphicFramePr>
        <p:xfrm>
          <a:off x="931881" y="2152770"/>
          <a:ext cx="8128000" cy="37084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useradd</a:t>
                      </a:r>
                      <a:r>
                        <a:rPr lang="en-US" altLang="zh-CN" sz="1600" b="0" dirty="0" smtClean="0">
                          <a:solidFill>
                            <a:schemeClr val="tx1"/>
                          </a:solidFill>
                        </a:rPr>
                        <a:t> user</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299975049"/>
              </p:ext>
            </p:extLst>
          </p:nvPr>
        </p:nvGraphicFramePr>
        <p:xfrm>
          <a:off x="931881" y="3069337"/>
          <a:ext cx="8128000" cy="155448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cat /etc/</a:t>
                      </a:r>
                      <a:r>
                        <a:rPr lang="en-US" altLang="zh-CN" sz="1600" b="0" dirty="0" err="1" smtClean="0">
                          <a:solidFill>
                            <a:schemeClr val="tx1"/>
                          </a:solidFill>
                        </a:rPr>
                        <a:t>passwd</a:t>
                      </a:r>
                      <a:endParaRPr lang="en-US" altLang="zh-CN" sz="1600" b="0" dirty="0" smtClean="0">
                        <a:solidFill>
                          <a:schemeClr val="tx1"/>
                        </a:solidFill>
                      </a:endParaRPr>
                    </a:p>
                    <a:p>
                      <a:endParaRPr lang="en-US" altLang="zh-CN" sz="1600" b="0" dirty="0" smtClean="0">
                        <a:solidFill>
                          <a:schemeClr val="tx1"/>
                        </a:solidFill>
                      </a:endParaRPr>
                    </a:p>
                    <a:p>
                      <a:r>
                        <a:rPr lang="en-US" altLang="zh-CN" sz="1600" b="0" dirty="0" smtClean="0">
                          <a:solidFill>
                            <a:schemeClr val="tx1"/>
                          </a:solidFill>
                        </a:rPr>
                        <a:t>dbus:x:980:980:System Message Bus:/:/</a:t>
                      </a:r>
                      <a:r>
                        <a:rPr lang="en-US" altLang="zh-CN" sz="1600" b="0" dirty="0" err="1" smtClean="0">
                          <a:solidFill>
                            <a:schemeClr val="tx1"/>
                          </a:solidFill>
                        </a:rPr>
                        <a:t>usr</a:t>
                      </a:r>
                      <a:r>
                        <a:rPr lang="en-US" altLang="zh-CN" sz="1600" b="0" dirty="0" smtClean="0">
                          <a:solidFill>
                            <a:schemeClr val="tx1"/>
                          </a:solidFill>
                        </a:rPr>
                        <a:t>/</a:t>
                      </a:r>
                      <a:r>
                        <a:rPr lang="en-US" altLang="zh-CN" sz="1600" b="0" dirty="0" err="1" smtClean="0">
                          <a:solidFill>
                            <a:schemeClr val="tx1"/>
                          </a:solidFill>
                        </a:rPr>
                        <a:t>sbin</a:t>
                      </a:r>
                      <a:r>
                        <a:rPr lang="en-US" altLang="zh-CN" sz="1600" b="0" dirty="0" smtClean="0">
                          <a:solidFill>
                            <a:schemeClr val="tx1"/>
                          </a:solidFill>
                        </a:rPr>
                        <a:t>/</a:t>
                      </a:r>
                      <a:r>
                        <a:rPr lang="en-US" altLang="zh-CN" sz="1600" b="0" dirty="0" err="1" smtClean="0">
                          <a:solidFill>
                            <a:schemeClr val="tx1"/>
                          </a:solidFill>
                        </a:rPr>
                        <a:t>nologin</a:t>
                      </a:r>
                      <a:endParaRPr lang="en-US" altLang="zh-CN" sz="1600" b="0" dirty="0" smtClean="0">
                        <a:solidFill>
                          <a:schemeClr val="tx1"/>
                        </a:solidFill>
                      </a:endParaRPr>
                    </a:p>
                    <a:p>
                      <a:r>
                        <a:rPr lang="en-US" altLang="zh-CN" sz="1600" b="0" dirty="0" smtClean="0">
                          <a:solidFill>
                            <a:schemeClr val="tx1"/>
                          </a:solidFill>
                        </a:rPr>
                        <a:t>test:x:1000:1000::/home/test:/bin/bash</a:t>
                      </a:r>
                    </a:p>
                    <a:p>
                      <a:r>
                        <a:rPr lang="en-US" altLang="zh-CN" sz="1600" b="0" dirty="0" smtClean="0">
                          <a:solidFill>
                            <a:schemeClr val="tx1"/>
                          </a:solidFill>
                        </a:rPr>
                        <a:t>test02:x:1001:1001::/home/test02:/bin/bash</a:t>
                      </a:r>
                    </a:p>
                    <a:p>
                      <a:r>
                        <a:rPr lang="en-US" altLang="zh-CN" sz="1600" b="0" dirty="0" smtClean="0">
                          <a:solidFill>
                            <a:schemeClr val="tx1"/>
                          </a:solidFill>
                        </a:rPr>
                        <a:t>user:x:1002:1004::/home/user:/bin/bash</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3540106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a:t>
            </a:r>
            <a:r>
              <a:rPr lang="zh-CN" altLang="en-US" dirty="0" smtClean="0"/>
              <a:t>用户 </a:t>
            </a:r>
            <a:r>
              <a:rPr lang="en-US" altLang="zh-CN" dirty="0" smtClean="0"/>
              <a:t>- </a:t>
            </a:r>
            <a:r>
              <a:rPr lang="en-US" altLang="zh-CN" dirty="0" err="1" smtClean="0"/>
              <a:t>usermod</a:t>
            </a:r>
            <a:endParaRPr lang="zh-CN" altLang="en-US" dirty="0"/>
          </a:p>
        </p:txBody>
      </p:sp>
      <p:sp>
        <p:nvSpPr>
          <p:cNvPr id="3" name="文本占位符 2"/>
          <p:cNvSpPr>
            <a:spLocks noGrp="1"/>
          </p:cNvSpPr>
          <p:nvPr>
            <p:ph type="body" sz="quarter" idx="10"/>
          </p:nvPr>
        </p:nvSpPr>
        <p:spPr/>
        <p:txBody>
          <a:bodyPr/>
          <a:lstStyle/>
          <a:p>
            <a:r>
              <a:rPr lang="en-US" altLang="zh-CN" sz="2200" dirty="0" err="1"/>
              <a:t>u</a:t>
            </a:r>
            <a:r>
              <a:rPr lang="en-US" altLang="zh-CN" sz="2200" dirty="0" err="1" smtClean="0"/>
              <a:t>sermod</a:t>
            </a:r>
            <a:r>
              <a:rPr lang="zh-CN" altLang="en-US" sz="2200" dirty="0" smtClean="0"/>
              <a:t>可用来修改用户账号的各类信息。</a:t>
            </a:r>
            <a:endParaRPr lang="en-US" altLang="zh-CN" sz="2200" dirty="0"/>
          </a:p>
          <a:p>
            <a:r>
              <a:rPr lang="zh-CN" altLang="en-US" sz="2200" dirty="0" smtClean="0"/>
              <a:t>语法：</a:t>
            </a:r>
            <a:r>
              <a:rPr lang="en-US" altLang="zh-CN" sz="2200" dirty="0" err="1"/>
              <a:t>usermod</a:t>
            </a:r>
            <a:r>
              <a:rPr lang="en-US" altLang="zh-CN" sz="2200" dirty="0"/>
              <a:t> [options] </a:t>
            </a:r>
            <a:r>
              <a:rPr lang="en-US" altLang="zh-CN" sz="2200" dirty="0" err="1" smtClean="0"/>
              <a:t>user_name</a:t>
            </a:r>
            <a:r>
              <a:rPr lang="zh-CN" altLang="en-US" sz="2200" dirty="0" smtClean="0"/>
              <a:t>。</a:t>
            </a:r>
            <a:endParaRPr lang="en-US" altLang="zh-CN" sz="2200" dirty="0"/>
          </a:p>
          <a:p>
            <a:pPr marL="655200" indent="-252000">
              <a:buFont typeface="Wingdings" panose="05000000000000000000" pitchFamily="2" charset="2"/>
              <a:buChar char="p"/>
            </a:pPr>
            <a:r>
              <a:rPr lang="zh-CN" altLang="en-US" sz="1600" dirty="0" smtClean="0"/>
              <a:t>其中</a:t>
            </a:r>
            <a:r>
              <a:rPr lang="zh-CN" altLang="en-US" sz="1600" dirty="0"/>
              <a:t>的命令选项说明如下</a:t>
            </a:r>
            <a:r>
              <a:rPr lang="zh-CN" altLang="en-US" sz="1600" dirty="0" smtClean="0"/>
              <a:t>：</a:t>
            </a:r>
            <a:endParaRPr lang="en-US" altLang="zh-CN" sz="1600" dirty="0" smtClean="0"/>
          </a:p>
          <a:p>
            <a:pPr marL="655200" indent="-252000">
              <a:buFont typeface="Wingdings" panose="05000000000000000000" pitchFamily="2" charset="2"/>
              <a:buChar char="p"/>
            </a:pPr>
            <a:r>
              <a:rPr lang="en-US" altLang="zh-CN" sz="1600" dirty="0" smtClean="0"/>
              <a:t>-u </a:t>
            </a:r>
            <a:r>
              <a:rPr lang="zh-CN" altLang="en-US" sz="1600" dirty="0" smtClean="0"/>
              <a:t>修改用户</a:t>
            </a:r>
            <a:r>
              <a:rPr lang="en-US" altLang="zh-CN" sz="1600" dirty="0" smtClean="0"/>
              <a:t>UID</a:t>
            </a:r>
          </a:p>
          <a:p>
            <a:pPr marL="655200" indent="-252000">
              <a:buFont typeface="Wingdings" panose="05000000000000000000" pitchFamily="2" charset="2"/>
              <a:buChar char="p"/>
            </a:pPr>
            <a:r>
              <a:rPr lang="en-US" altLang="zh-CN" sz="1600" dirty="0" smtClean="0"/>
              <a:t>-g </a:t>
            </a:r>
            <a:r>
              <a:rPr lang="zh-CN" altLang="en-US" sz="1600" dirty="0" smtClean="0"/>
              <a:t>修改用户所属用户组</a:t>
            </a:r>
            <a:endParaRPr lang="en-US" altLang="zh-CN" sz="1600" dirty="0" smtClean="0"/>
          </a:p>
          <a:p>
            <a:pPr marL="655200" indent="-252000">
              <a:buFont typeface="Wingdings" panose="05000000000000000000" pitchFamily="2" charset="2"/>
              <a:buChar char="p"/>
            </a:pPr>
            <a:r>
              <a:rPr lang="en-US" altLang="zh-CN" sz="1600" dirty="0" smtClean="0"/>
              <a:t>-I </a:t>
            </a:r>
            <a:r>
              <a:rPr lang="zh-CN" altLang="en-US" sz="1600" dirty="0" smtClean="0"/>
              <a:t>修改用户账号名称</a:t>
            </a:r>
            <a:endParaRPr lang="en-US" altLang="zh-CN" sz="1600" dirty="0" smtClean="0"/>
          </a:p>
          <a:p>
            <a:pPr marL="655200" indent="-252000">
              <a:buFont typeface="Wingdings" panose="05000000000000000000" pitchFamily="2" charset="2"/>
              <a:buChar char="p"/>
            </a:pPr>
            <a:r>
              <a:rPr lang="en-US" altLang="zh-CN" sz="1600" dirty="0" smtClean="0"/>
              <a:t>-d </a:t>
            </a:r>
            <a:r>
              <a:rPr lang="zh-CN" altLang="en-US" sz="1600" dirty="0" smtClean="0"/>
              <a:t>修改用户</a:t>
            </a:r>
            <a:r>
              <a:rPr lang="en-US" altLang="zh-CN" sz="1600" dirty="0" smtClean="0"/>
              <a:t>home</a:t>
            </a:r>
            <a:r>
              <a:rPr lang="zh-CN" altLang="en-US" sz="1600" dirty="0" smtClean="0"/>
              <a:t>目录</a:t>
            </a:r>
            <a:endParaRPr lang="en-US" altLang="zh-CN" sz="1600" dirty="0" smtClean="0"/>
          </a:p>
          <a:p>
            <a:pPr marL="655200" indent="-252000">
              <a:buFont typeface="Wingdings" panose="05000000000000000000" pitchFamily="2" charset="2"/>
              <a:buChar char="p"/>
            </a:pPr>
            <a:r>
              <a:rPr lang="en-US" altLang="zh-CN" sz="1600" dirty="0" smtClean="0"/>
              <a:t>-s </a:t>
            </a:r>
            <a:r>
              <a:rPr lang="zh-CN" altLang="en-US" sz="1600" dirty="0" smtClean="0"/>
              <a:t>修改用户默认</a:t>
            </a:r>
            <a:r>
              <a:rPr lang="en-US" altLang="zh-CN" sz="1600" dirty="0" smtClean="0"/>
              <a:t>shell</a:t>
            </a:r>
            <a:r>
              <a:rPr lang="zh-CN" altLang="en-US" sz="1600" dirty="0" smtClean="0"/>
              <a:t>程序</a:t>
            </a:r>
            <a:endParaRPr lang="en-US" altLang="zh-CN" sz="1600" dirty="0" smtClean="0"/>
          </a:p>
        </p:txBody>
      </p:sp>
    </p:spTree>
    <p:extLst>
      <p:ext uri="{BB962C8B-B14F-4D97-AF65-F5344CB8AC3E}">
        <p14:creationId xmlns:p14="http://schemas.microsoft.com/office/powerpoint/2010/main" val="86858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修改用户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修改一个用户</a:t>
            </a:r>
            <a:r>
              <a:rPr lang="en-US" altLang="zh-CN" sz="2200" dirty="0" smtClean="0">
                <a:cs typeface="+mn-ea"/>
                <a:sym typeface="+mn-lt"/>
              </a:rPr>
              <a:t>user</a:t>
            </a:r>
            <a:r>
              <a:rPr lang="zh-CN" altLang="en-US" sz="2200" dirty="0" smtClean="0">
                <a:cs typeface="+mn-ea"/>
                <a:sym typeface="+mn-lt"/>
              </a:rPr>
              <a:t>：</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查看修改前</a:t>
            </a:r>
            <a:r>
              <a:rPr lang="en-US" altLang="zh-CN" sz="1600" dirty="0">
                <a:cs typeface="+mn-ea"/>
                <a:sym typeface="+mn-lt"/>
              </a:rPr>
              <a:t>user</a:t>
            </a:r>
            <a:r>
              <a:rPr lang="zh-CN" altLang="en-US" sz="1600" dirty="0" smtClean="0">
                <a:cs typeface="+mn-ea"/>
                <a:sym typeface="+mn-lt"/>
              </a:rPr>
              <a:t>用户</a:t>
            </a:r>
            <a:r>
              <a:rPr lang="en-US" altLang="zh-CN" sz="1600" dirty="0" err="1" smtClean="0">
                <a:cs typeface="+mn-ea"/>
                <a:sym typeface="+mn-lt"/>
              </a:rPr>
              <a:t>uid</a:t>
            </a:r>
            <a:r>
              <a:rPr lang="zh-CN" altLang="en-US" sz="1600" dirty="0" smtClean="0">
                <a:cs typeface="+mn-ea"/>
                <a:sym typeface="+mn-lt"/>
              </a:rPr>
              <a:t>：</a:t>
            </a:r>
            <a:r>
              <a:rPr lang="en-US" altLang="zh-CN" sz="1600" dirty="0" smtClean="0">
                <a:cs typeface="+mn-ea"/>
                <a:sym typeface="+mn-lt"/>
              </a:rPr>
              <a:t>id user</a:t>
            </a:r>
            <a:r>
              <a:rPr lang="zh-CN" altLang="en-US" sz="1600" dirty="0" smtClean="0">
                <a:cs typeface="+mn-ea"/>
                <a:sym typeface="+mn-lt"/>
              </a:rPr>
              <a:t>。</a:t>
            </a: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修改</a:t>
            </a:r>
            <a:r>
              <a:rPr lang="en-US" altLang="zh-CN" sz="1600" dirty="0" err="1" smtClean="0">
                <a:cs typeface="+mn-ea"/>
                <a:sym typeface="+mn-lt"/>
              </a:rPr>
              <a:t>uid</a:t>
            </a:r>
            <a:r>
              <a:rPr lang="zh-CN" altLang="en-US" sz="1600" dirty="0" smtClean="0">
                <a:cs typeface="+mn-ea"/>
                <a:sym typeface="+mn-lt"/>
              </a:rPr>
              <a:t>为</a:t>
            </a:r>
            <a:r>
              <a:rPr lang="en-US" altLang="zh-CN" sz="1600" dirty="0" smtClean="0">
                <a:cs typeface="+mn-ea"/>
                <a:sym typeface="+mn-lt"/>
              </a:rPr>
              <a:t>1003</a:t>
            </a:r>
            <a:r>
              <a:rPr lang="zh-CN" altLang="en-US" sz="1600" dirty="0" smtClean="0">
                <a:cs typeface="+mn-ea"/>
                <a:sym typeface="+mn-lt"/>
              </a:rPr>
              <a:t>：</a:t>
            </a:r>
            <a:r>
              <a:rPr lang="en-US" altLang="zh-CN" sz="1600" dirty="0" err="1">
                <a:cs typeface="+mn-ea"/>
                <a:sym typeface="+mn-lt"/>
              </a:rPr>
              <a:t>usermod</a:t>
            </a:r>
            <a:r>
              <a:rPr lang="en-US" altLang="zh-CN" sz="1600" dirty="0">
                <a:cs typeface="+mn-ea"/>
                <a:sym typeface="+mn-lt"/>
              </a:rPr>
              <a:t> -u </a:t>
            </a:r>
            <a:r>
              <a:rPr lang="en-US" altLang="zh-CN" sz="1600" dirty="0" smtClean="0">
                <a:cs typeface="+mn-ea"/>
                <a:sym typeface="+mn-lt"/>
              </a:rPr>
              <a:t>1003 user</a:t>
            </a:r>
            <a:r>
              <a:rPr lang="zh-CN" altLang="en-US" sz="1600" dirty="0" smtClean="0">
                <a:cs typeface="+mn-ea"/>
                <a:sym typeface="+mn-lt"/>
              </a:rPr>
              <a:t>，通过查看</a:t>
            </a:r>
            <a:r>
              <a:rPr lang="en-US" altLang="zh-CN" sz="1600" dirty="0" err="1" smtClean="0">
                <a:cs typeface="+mn-ea"/>
                <a:sym typeface="+mn-lt"/>
              </a:rPr>
              <a:t>uid</a:t>
            </a:r>
            <a:r>
              <a:rPr lang="zh-CN" altLang="en-US" sz="1600" dirty="0" smtClean="0">
                <a:cs typeface="+mn-ea"/>
                <a:sym typeface="+mn-lt"/>
              </a:rPr>
              <a:t>发现已更改。</a:t>
            </a:r>
            <a:endParaRPr lang="zh-CN" altLang="en-US" sz="1600" dirty="0">
              <a:cs typeface="+mn-ea"/>
              <a:sym typeface="+mn-lt"/>
            </a:endParaRPr>
          </a:p>
        </p:txBody>
      </p:sp>
      <p:graphicFrame>
        <p:nvGraphicFramePr>
          <p:cNvPr id="4" name="表格 3"/>
          <p:cNvGraphicFramePr>
            <a:graphicFrameLocks noGrp="1"/>
          </p:cNvGraphicFramePr>
          <p:nvPr>
            <p:extLst>
              <p:ext uri="{D42A27DB-BD31-4B8C-83A1-F6EECF244321}">
                <p14:modId xmlns:p14="http://schemas.microsoft.com/office/powerpoint/2010/main" val="1480492052"/>
              </p:ext>
            </p:extLst>
          </p:nvPr>
        </p:nvGraphicFramePr>
        <p:xfrm>
          <a:off x="931881" y="2124433"/>
          <a:ext cx="8128000" cy="82296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id user</a:t>
                      </a:r>
                    </a:p>
                    <a:p>
                      <a:endParaRPr lang="en-US" altLang="zh-CN" sz="1600" b="0" dirty="0" smtClean="0">
                        <a:solidFill>
                          <a:schemeClr val="tx1"/>
                        </a:solidFill>
                      </a:endParaRPr>
                    </a:p>
                    <a:p>
                      <a:r>
                        <a:rPr lang="en-US" altLang="zh-CN" sz="1600" b="0" dirty="0" err="1" smtClean="0">
                          <a:solidFill>
                            <a:schemeClr val="tx1"/>
                          </a:solidFill>
                        </a:rPr>
                        <a:t>uid</a:t>
                      </a:r>
                      <a:r>
                        <a:rPr lang="en-US" altLang="zh-CN" sz="1600" b="0" dirty="0" smtClean="0">
                          <a:solidFill>
                            <a:schemeClr val="tx1"/>
                          </a:solidFill>
                        </a:rPr>
                        <a:t>=1002(user) </a:t>
                      </a:r>
                      <a:r>
                        <a:rPr lang="en-US" altLang="zh-CN" sz="1600" b="0" dirty="0" err="1" smtClean="0">
                          <a:solidFill>
                            <a:schemeClr val="tx1"/>
                          </a:solidFill>
                        </a:rPr>
                        <a:t>gid</a:t>
                      </a:r>
                      <a:r>
                        <a:rPr lang="en-US" altLang="zh-CN" sz="1600" b="0" dirty="0" smtClean="0">
                          <a:solidFill>
                            <a:schemeClr val="tx1"/>
                          </a:solidFill>
                        </a:rPr>
                        <a:t>=1004(user) groups=1004(user)</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894128133"/>
              </p:ext>
            </p:extLst>
          </p:nvPr>
        </p:nvGraphicFramePr>
        <p:xfrm>
          <a:off x="931881" y="3434907"/>
          <a:ext cx="8128000" cy="106680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usermod</a:t>
                      </a:r>
                      <a:r>
                        <a:rPr lang="en-US" altLang="zh-CN" sz="1600" b="0" dirty="0" smtClean="0">
                          <a:solidFill>
                            <a:schemeClr val="tx1"/>
                          </a:solidFill>
                        </a:rPr>
                        <a:t> -u 1003 user</a:t>
                      </a:r>
                    </a:p>
                    <a:p>
                      <a:endParaRPr lang="en-US" altLang="zh-CN" sz="1600" b="0" dirty="0" smtClean="0">
                        <a:solidFill>
                          <a:schemeClr val="tx1"/>
                        </a:solidFill>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id user</a:t>
                      </a:r>
                    </a:p>
                    <a:p>
                      <a:r>
                        <a:rPr lang="en-US" altLang="zh-CN" sz="1600" b="0" dirty="0" err="1" smtClean="0">
                          <a:solidFill>
                            <a:schemeClr val="tx1"/>
                          </a:solidFill>
                        </a:rPr>
                        <a:t>uid</a:t>
                      </a:r>
                      <a:r>
                        <a:rPr lang="en-US" altLang="zh-CN" sz="1600" b="0" dirty="0" smtClean="0">
                          <a:solidFill>
                            <a:schemeClr val="tx1"/>
                          </a:solidFill>
                        </a:rPr>
                        <a:t>=1003(user) </a:t>
                      </a:r>
                      <a:r>
                        <a:rPr lang="en-US" altLang="zh-CN" sz="1600" b="0" dirty="0" err="1" smtClean="0">
                          <a:solidFill>
                            <a:schemeClr val="tx1"/>
                          </a:solidFill>
                        </a:rPr>
                        <a:t>gid</a:t>
                      </a:r>
                      <a:r>
                        <a:rPr lang="en-US" altLang="zh-CN" sz="1600" b="0" dirty="0" smtClean="0">
                          <a:solidFill>
                            <a:schemeClr val="tx1"/>
                          </a:solidFill>
                        </a:rPr>
                        <a:t>=1004(user) groups=1004(user)</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1635495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a:t>
            </a:r>
            <a:r>
              <a:rPr lang="zh-CN" altLang="en-US" dirty="0" smtClean="0"/>
              <a:t>用户 </a:t>
            </a:r>
            <a:r>
              <a:rPr lang="en-US" altLang="zh-CN" dirty="0" smtClean="0"/>
              <a:t>- </a:t>
            </a:r>
            <a:r>
              <a:rPr lang="en-US" altLang="zh-CN" dirty="0" err="1" smtClean="0"/>
              <a:t>userdel</a:t>
            </a:r>
            <a:endParaRPr lang="zh-CN" altLang="en-US" dirty="0"/>
          </a:p>
        </p:txBody>
      </p:sp>
      <p:sp>
        <p:nvSpPr>
          <p:cNvPr id="3" name="文本占位符 2"/>
          <p:cNvSpPr>
            <a:spLocks noGrp="1"/>
          </p:cNvSpPr>
          <p:nvPr>
            <p:ph type="body" sz="quarter" idx="10"/>
          </p:nvPr>
        </p:nvSpPr>
        <p:spPr/>
        <p:txBody>
          <a:bodyPr/>
          <a:lstStyle/>
          <a:p>
            <a:r>
              <a:rPr lang="en-US" altLang="zh-CN" sz="2200" dirty="0" err="1" smtClean="0"/>
              <a:t>userdel</a:t>
            </a:r>
            <a:r>
              <a:rPr lang="zh-CN" altLang="en-US" sz="2200" dirty="0" smtClean="0"/>
              <a:t>用于删除指定的用户以及与该用户相关的文件。</a:t>
            </a:r>
            <a:endParaRPr lang="en-US" altLang="zh-CN" sz="2200" dirty="0" smtClean="0"/>
          </a:p>
          <a:p>
            <a:r>
              <a:rPr lang="zh-CN" altLang="en-US" sz="2200" dirty="0" smtClean="0"/>
              <a:t>语法：</a:t>
            </a:r>
            <a:r>
              <a:rPr lang="en-US" altLang="zh-CN" dirty="0" err="1"/>
              <a:t>userdel</a:t>
            </a:r>
            <a:r>
              <a:rPr lang="en-US" altLang="zh-CN" dirty="0"/>
              <a:t> [options] </a:t>
            </a:r>
            <a:r>
              <a:rPr lang="en-US" altLang="zh-CN" dirty="0" err="1" smtClean="0"/>
              <a:t>user_name</a:t>
            </a:r>
            <a:r>
              <a:rPr lang="zh-CN" altLang="en-US" dirty="0" smtClean="0"/>
              <a:t>。</a:t>
            </a:r>
            <a:endParaRPr lang="en-US" altLang="zh-CN" sz="1600" dirty="0" smtClean="0"/>
          </a:p>
          <a:p>
            <a:pPr marL="655200" indent="-252000">
              <a:buFont typeface="Wingdings" panose="05000000000000000000" pitchFamily="2" charset="2"/>
              <a:buChar char="p"/>
            </a:pPr>
            <a:r>
              <a:rPr lang="zh-CN" altLang="en-US" sz="1600" dirty="0" smtClean="0"/>
              <a:t>其中</a:t>
            </a:r>
            <a:r>
              <a:rPr lang="zh-CN" altLang="en-US" sz="1600" dirty="0"/>
              <a:t>的命令选项说明如下：</a:t>
            </a:r>
            <a:endParaRPr lang="en-US" altLang="zh-CN" sz="1600" dirty="0" smtClean="0"/>
          </a:p>
          <a:p>
            <a:pPr marL="655200" indent="-252000">
              <a:buFont typeface="Wingdings" panose="05000000000000000000" pitchFamily="2" charset="2"/>
              <a:buChar char="p"/>
            </a:pPr>
            <a:r>
              <a:rPr lang="en-US" altLang="zh-CN" sz="1600" dirty="0" smtClean="0"/>
              <a:t>-f </a:t>
            </a:r>
            <a:r>
              <a:rPr lang="zh-CN" altLang="en-US" sz="1600" dirty="0" smtClean="0"/>
              <a:t>强制</a:t>
            </a:r>
            <a:r>
              <a:rPr lang="zh-CN" altLang="en-US" sz="1600" dirty="0"/>
              <a:t>删除用户账号，即使用户当前处于登录</a:t>
            </a:r>
            <a:r>
              <a:rPr lang="zh-CN" altLang="en-US" sz="1600" dirty="0" smtClean="0"/>
              <a:t>状态</a:t>
            </a:r>
            <a:endParaRPr lang="en-US" altLang="zh-CN" sz="1600" dirty="0" smtClean="0"/>
          </a:p>
          <a:p>
            <a:pPr marL="655200" indent="-252000">
              <a:buFont typeface="Wingdings" panose="05000000000000000000" pitchFamily="2" charset="2"/>
              <a:buChar char="p"/>
            </a:pPr>
            <a:r>
              <a:rPr lang="en-US" altLang="zh-CN" sz="1600" dirty="0" smtClean="0"/>
              <a:t>-r </a:t>
            </a:r>
            <a:r>
              <a:rPr lang="zh-CN" altLang="en-US" sz="1600" dirty="0" smtClean="0"/>
              <a:t>删除</a:t>
            </a:r>
            <a:r>
              <a:rPr lang="zh-CN" altLang="en-US" sz="1600" dirty="0"/>
              <a:t>用户，同时删除与用户相关的所有</a:t>
            </a:r>
            <a:r>
              <a:rPr lang="zh-CN" altLang="en-US" sz="1600" dirty="0" smtClean="0"/>
              <a:t>文件</a:t>
            </a:r>
            <a:endParaRPr lang="en-US" altLang="zh-CN" sz="1600" dirty="0" smtClean="0"/>
          </a:p>
          <a:p>
            <a:pPr marL="655200" indent="-252000">
              <a:buFont typeface="Wingdings" panose="05000000000000000000" pitchFamily="2" charset="2"/>
              <a:buChar char="p"/>
            </a:pPr>
            <a:r>
              <a:rPr lang="en-US" altLang="zh-CN" sz="1600" dirty="0" smtClean="0"/>
              <a:t>-h </a:t>
            </a:r>
            <a:r>
              <a:rPr lang="zh-CN" altLang="en-US" sz="1600" dirty="0" smtClean="0"/>
              <a:t>显示命令</a:t>
            </a:r>
            <a:r>
              <a:rPr lang="zh-CN" altLang="en-US" sz="1600" dirty="0"/>
              <a:t>的帮助</a:t>
            </a:r>
            <a:r>
              <a:rPr lang="zh-CN" altLang="en-US" sz="1600" dirty="0" smtClean="0"/>
              <a:t>信息</a:t>
            </a:r>
            <a:endParaRPr lang="en-US" altLang="zh-CN" sz="1600" dirty="0"/>
          </a:p>
          <a:p>
            <a:pPr marL="403200" indent="0">
              <a:buNone/>
            </a:pPr>
            <a:r>
              <a:rPr lang="zh-CN" altLang="en-US" sz="1600" dirty="0" smtClean="0"/>
              <a:t>（</a:t>
            </a:r>
            <a:r>
              <a:rPr lang="en-US" altLang="zh-CN" sz="1600" dirty="0" err="1" smtClean="0"/>
              <a:t>userdel</a:t>
            </a:r>
            <a:r>
              <a:rPr lang="zh-CN" altLang="en-US" sz="1600" dirty="0"/>
              <a:t>命令用于删除指定的用户以及用户相关的文件，实际上是对系统的用户账号文件进行了</a:t>
            </a:r>
            <a:r>
              <a:rPr lang="zh-CN" altLang="en-US" sz="1600" dirty="0" smtClean="0"/>
              <a:t>修改）</a:t>
            </a:r>
            <a:endParaRPr lang="en-US" altLang="zh-CN" sz="1600" dirty="0"/>
          </a:p>
          <a:p>
            <a:pPr marL="655200" indent="-252000">
              <a:buFont typeface="Wingdings" panose="05000000000000000000" pitchFamily="2" charset="2"/>
              <a:buChar char="p"/>
            </a:pPr>
            <a:endParaRPr lang="en-US" altLang="zh-CN" sz="1600" dirty="0"/>
          </a:p>
        </p:txBody>
      </p:sp>
    </p:spTree>
    <p:extLst>
      <p:ext uri="{BB962C8B-B14F-4D97-AF65-F5344CB8AC3E}">
        <p14:creationId xmlns:p14="http://schemas.microsoft.com/office/powerpoint/2010/main" val="1780611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删除用户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删除一个测试用户：</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查看</a:t>
            </a:r>
            <a:r>
              <a:rPr lang="zh-CN" altLang="en-US" sz="1600" dirty="0">
                <a:cs typeface="+mn-ea"/>
                <a:sym typeface="+mn-lt"/>
              </a:rPr>
              <a:t>删除</a:t>
            </a:r>
            <a:r>
              <a:rPr lang="zh-CN" altLang="en-US" sz="1600" dirty="0" smtClean="0">
                <a:cs typeface="+mn-ea"/>
                <a:sym typeface="+mn-lt"/>
              </a:rPr>
              <a:t>前</a:t>
            </a:r>
            <a:r>
              <a:rPr lang="en-US" altLang="zh-CN" sz="1600" dirty="0">
                <a:cs typeface="+mn-ea"/>
                <a:sym typeface="+mn-lt"/>
              </a:rPr>
              <a:t>user</a:t>
            </a:r>
            <a:r>
              <a:rPr lang="zh-CN" altLang="en-US" sz="1600" dirty="0" smtClean="0">
                <a:cs typeface="+mn-ea"/>
                <a:sym typeface="+mn-lt"/>
              </a:rPr>
              <a:t>用户：</a:t>
            </a:r>
            <a:r>
              <a:rPr lang="en-US" altLang="zh-CN" sz="1600" dirty="0" smtClean="0">
                <a:cs typeface="+mn-ea"/>
                <a:sym typeface="+mn-lt"/>
              </a:rPr>
              <a:t>cat /</a:t>
            </a:r>
            <a:r>
              <a:rPr lang="en-US" altLang="zh-CN" sz="1600" dirty="0" err="1" smtClean="0">
                <a:cs typeface="+mn-ea"/>
                <a:sym typeface="+mn-lt"/>
              </a:rPr>
              <a:t>etc</a:t>
            </a:r>
            <a:r>
              <a:rPr lang="en-US" altLang="zh-CN" sz="1600" dirty="0" smtClean="0">
                <a:cs typeface="+mn-ea"/>
                <a:sym typeface="+mn-lt"/>
              </a:rPr>
              <a:t>/</a:t>
            </a:r>
            <a:r>
              <a:rPr lang="en-US" altLang="zh-CN" sz="1600" dirty="0" err="1" smtClean="0">
                <a:cs typeface="+mn-ea"/>
                <a:sym typeface="+mn-lt"/>
              </a:rPr>
              <a:t>passwd</a:t>
            </a:r>
            <a:r>
              <a:rPr lang="zh-CN" altLang="en-US" sz="1600" dirty="0" smtClean="0">
                <a:cs typeface="+mn-ea"/>
                <a:sym typeface="+mn-lt"/>
              </a:rPr>
              <a:t>。</a:t>
            </a: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442921" indent="0">
              <a:buNone/>
            </a:pP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err="1" smtClean="0">
                <a:cs typeface="+mn-ea"/>
                <a:sym typeface="+mn-lt"/>
              </a:rPr>
              <a:t>userdel</a:t>
            </a:r>
            <a:r>
              <a:rPr lang="zh-CN" altLang="en-US" sz="1600" dirty="0" smtClean="0">
                <a:cs typeface="+mn-ea"/>
                <a:sym typeface="+mn-lt"/>
              </a:rPr>
              <a:t>删除</a:t>
            </a:r>
            <a:r>
              <a:rPr lang="en-US" altLang="zh-CN" sz="1600" dirty="0" smtClean="0">
                <a:cs typeface="+mn-ea"/>
                <a:sym typeface="+mn-lt"/>
              </a:rPr>
              <a:t>test</a:t>
            </a:r>
            <a:r>
              <a:rPr lang="zh-CN" altLang="en-US" sz="1600" dirty="0" smtClean="0">
                <a:cs typeface="+mn-ea"/>
                <a:sym typeface="+mn-lt"/>
              </a:rPr>
              <a:t>用户：</a:t>
            </a:r>
            <a:r>
              <a:rPr lang="en-US" altLang="zh-CN" sz="1600" dirty="0" err="1" smtClean="0">
                <a:cs typeface="+mn-ea"/>
                <a:sym typeface="+mn-lt"/>
              </a:rPr>
              <a:t>userdel</a:t>
            </a:r>
            <a:r>
              <a:rPr lang="en-US" altLang="zh-CN" sz="1600" dirty="0" smtClean="0">
                <a:cs typeface="+mn-ea"/>
                <a:sym typeface="+mn-lt"/>
              </a:rPr>
              <a:t> </a:t>
            </a:r>
            <a:r>
              <a:rPr lang="en-US" altLang="zh-CN" sz="1600" dirty="0">
                <a:cs typeface="+mn-ea"/>
                <a:sym typeface="+mn-lt"/>
              </a:rPr>
              <a:t>user</a:t>
            </a:r>
            <a:r>
              <a:rPr lang="zh-CN" altLang="en-US" sz="1600" dirty="0" smtClean="0">
                <a:cs typeface="+mn-ea"/>
                <a:sym typeface="+mn-lt"/>
              </a:rPr>
              <a:t>，通过命令再次查看发现</a:t>
            </a:r>
            <a:r>
              <a:rPr lang="en-US" altLang="zh-CN" sz="1600" dirty="0" smtClean="0">
                <a:cs typeface="+mn-ea"/>
                <a:sym typeface="+mn-lt"/>
              </a:rPr>
              <a:t>user</a:t>
            </a:r>
            <a:r>
              <a:rPr lang="zh-CN" altLang="en-US" sz="1600" dirty="0" smtClean="0">
                <a:cs typeface="+mn-ea"/>
                <a:sym typeface="+mn-lt"/>
              </a:rPr>
              <a:t>用户已删除。</a:t>
            </a:r>
            <a:endParaRPr lang="zh-CN" altLang="en-US" sz="1600" dirty="0">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2002522688"/>
              </p:ext>
            </p:extLst>
          </p:nvPr>
        </p:nvGraphicFramePr>
        <p:xfrm>
          <a:off x="931881" y="2178721"/>
          <a:ext cx="8128000" cy="155448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cat /etc/</a:t>
                      </a:r>
                      <a:r>
                        <a:rPr lang="en-US" altLang="zh-CN" sz="1600" b="0" dirty="0" err="1" smtClean="0">
                          <a:solidFill>
                            <a:schemeClr val="tx1"/>
                          </a:solidFill>
                        </a:rPr>
                        <a:t>passwd</a:t>
                      </a:r>
                      <a:endParaRPr lang="en-US" altLang="zh-CN" sz="1600" b="0" dirty="0" smtClean="0">
                        <a:solidFill>
                          <a:schemeClr val="tx1"/>
                        </a:solidFill>
                      </a:endParaRPr>
                    </a:p>
                    <a:p>
                      <a:endParaRPr lang="en-US" altLang="zh-CN" sz="1600" b="0" dirty="0" smtClean="0">
                        <a:solidFill>
                          <a:schemeClr val="tx1"/>
                        </a:solidFill>
                      </a:endParaRPr>
                    </a:p>
                    <a:p>
                      <a:r>
                        <a:rPr lang="en-US" altLang="zh-CN" sz="1600" b="0" dirty="0" smtClean="0">
                          <a:solidFill>
                            <a:schemeClr val="tx1"/>
                          </a:solidFill>
                        </a:rPr>
                        <a:t>dbus:x:980:980:System Message Bus:/:/usr/</a:t>
                      </a:r>
                      <a:r>
                        <a:rPr lang="en-US" altLang="zh-CN" sz="1600" b="0" dirty="0" err="1" smtClean="0">
                          <a:solidFill>
                            <a:schemeClr val="tx1"/>
                          </a:solidFill>
                        </a:rPr>
                        <a:t>sbin</a:t>
                      </a:r>
                      <a:r>
                        <a:rPr lang="en-US" altLang="zh-CN" sz="1600" b="0" dirty="0" smtClean="0">
                          <a:solidFill>
                            <a:schemeClr val="tx1"/>
                          </a:solidFill>
                        </a:rPr>
                        <a:t>/</a:t>
                      </a:r>
                      <a:r>
                        <a:rPr lang="en-US" altLang="zh-CN" sz="1600" b="0" dirty="0" err="1" smtClean="0">
                          <a:solidFill>
                            <a:schemeClr val="tx1"/>
                          </a:solidFill>
                        </a:rPr>
                        <a:t>nologin</a:t>
                      </a:r>
                      <a:endParaRPr lang="en-US" altLang="zh-CN" sz="1600" b="0" dirty="0" smtClean="0">
                        <a:solidFill>
                          <a:schemeClr val="tx1"/>
                        </a:solidFill>
                      </a:endParaRPr>
                    </a:p>
                    <a:p>
                      <a:r>
                        <a:rPr lang="en-US" altLang="zh-CN" sz="1600" b="0" dirty="0" smtClean="0">
                          <a:solidFill>
                            <a:schemeClr val="tx1"/>
                          </a:solidFill>
                        </a:rPr>
                        <a:t>test:x:1000:1000::/home/test:/bin/bash</a:t>
                      </a:r>
                    </a:p>
                    <a:p>
                      <a:r>
                        <a:rPr lang="en-US" altLang="zh-CN" sz="1600" b="0" dirty="0" smtClean="0">
                          <a:solidFill>
                            <a:schemeClr val="tx1"/>
                          </a:solidFill>
                        </a:rPr>
                        <a:t>test02:x:1001:1001::/home/test02:/bin/bash</a:t>
                      </a:r>
                    </a:p>
                    <a:p>
                      <a:r>
                        <a:rPr lang="en-US" altLang="zh-CN" sz="1600" b="0" dirty="0" smtClean="0">
                          <a:solidFill>
                            <a:schemeClr val="tx1"/>
                          </a:solidFill>
                        </a:rPr>
                        <a:t>user:x:1002:1004::/home/user:/bin/bash</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249967532"/>
              </p:ext>
            </p:extLst>
          </p:nvPr>
        </p:nvGraphicFramePr>
        <p:xfrm>
          <a:off x="931881" y="4300172"/>
          <a:ext cx="8128000" cy="155448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userdel</a:t>
                      </a:r>
                      <a:r>
                        <a:rPr lang="en-US" altLang="zh-CN" sz="1600" b="0" dirty="0" smtClean="0">
                          <a:solidFill>
                            <a:schemeClr val="tx1"/>
                          </a:solidFill>
                        </a:rPr>
                        <a:t> user</a:t>
                      </a:r>
                    </a:p>
                    <a:p>
                      <a:endParaRPr lang="en-US" altLang="zh-CN" sz="1600" b="0" dirty="0" smtClean="0">
                        <a:solidFill>
                          <a:schemeClr val="tx1"/>
                        </a:solidFill>
                      </a:endParaRPr>
                    </a:p>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cat /etc/</a:t>
                      </a:r>
                      <a:r>
                        <a:rPr lang="en-US" altLang="zh-CN" sz="1600" b="0" dirty="0" err="1" smtClean="0">
                          <a:solidFill>
                            <a:schemeClr val="tx1"/>
                          </a:solidFill>
                        </a:rPr>
                        <a:t>passwd</a:t>
                      </a:r>
                      <a:endParaRPr lang="en-US" altLang="zh-CN" sz="1600" b="0" dirty="0" smtClean="0">
                        <a:solidFill>
                          <a:schemeClr val="tx1"/>
                        </a:solidFill>
                      </a:endParaRPr>
                    </a:p>
                    <a:p>
                      <a:r>
                        <a:rPr lang="en-US" altLang="zh-CN" sz="1600" b="0" dirty="0" smtClean="0">
                          <a:solidFill>
                            <a:schemeClr val="tx1"/>
                          </a:solidFill>
                        </a:rPr>
                        <a:t>dbus:x:980:980:System Message Bus:/:/</a:t>
                      </a:r>
                      <a:r>
                        <a:rPr lang="en-US" altLang="zh-CN" sz="1600" b="0" dirty="0" err="1" smtClean="0">
                          <a:solidFill>
                            <a:schemeClr val="tx1"/>
                          </a:solidFill>
                        </a:rPr>
                        <a:t>usr</a:t>
                      </a:r>
                      <a:r>
                        <a:rPr lang="en-US" altLang="zh-CN" sz="1600" b="0" dirty="0" smtClean="0">
                          <a:solidFill>
                            <a:schemeClr val="tx1"/>
                          </a:solidFill>
                        </a:rPr>
                        <a:t>/</a:t>
                      </a:r>
                      <a:r>
                        <a:rPr lang="en-US" altLang="zh-CN" sz="1600" b="0" dirty="0" err="1" smtClean="0">
                          <a:solidFill>
                            <a:schemeClr val="tx1"/>
                          </a:solidFill>
                        </a:rPr>
                        <a:t>sbin</a:t>
                      </a:r>
                      <a:r>
                        <a:rPr lang="en-US" altLang="zh-CN" sz="1600" b="0" dirty="0" smtClean="0">
                          <a:solidFill>
                            <a:schemeClr val="tx1"/>
                          </a:solidFill>
                        </a:rPr>
                        <a:t>/</a:t>
                      </a:r>
                      <a:r>
                        <a:rPr lang="en-US" altLang="zh-CN" sz="1600" b="0" dirty="0" err="1" smtClean="0">
                          <a:solidFill>
                            <a:schemeClr val="tx1"/>
                          </a:solidFill>
                        </a:rPr>
                        <a:t>nologin</a:t>
                      </a:r>
                      <a:endParaRPr lang="en-US" altLang="zh-CN" sz="1600" b="0" dirty="0" smtClean="0">
                        <a:solidFill>
                          <a:schemeClr val="tx1"/>
                        </a:solidFill>
                      </a:endParaRPr>
                    </a:p>
                    <a:p>
                      <a:r>
                        <a:rPr lang="en-US" altLang="zh-CN" sz="1600" b="0" dirty="0" smtClean="0">
                          <a:solidFill>
                            <a:schemeClr val="tx1"/>
                          </a:solidFill>
                        </a:rPr>
                        <a:t>test:x:1000:1000::/home/test:/bin/bash</a:t>
                      </a:r>
                    </a:p>
                    <a:p>
                      <a:r>
                        <a:rPr lang="en-US" altLang="zh-CN" sz="1600" b="0" dirty="0" smtClean="0">
                          <a:solidFill>
                            <a:schemeClr val="tx1"/>
                          </a:solidFill>
                        </a:rPr>
                        <a:t>test02:x:1001:1001::/home/test02:/bin/bash</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1313994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修改用户密码 </a:t>
            </a:r>
            <a:r>
              <a:rPr lang="en-US" altLang="zh-CN" dirty="0" smtClean="0"/>
              <a:t>- </a:t>
            </a:r>
            <a:r>
              <a:rPr lang="en-US" altLang="zh-CN" dirty="0" err="1" smtClean="0"/>
              <a:t>passwd</a:t>
            </a:r>
            <a:endParaRPr lang="zh-CN" altLang="en-US" dirty="0"/>
          </a:p>
        </p:txBody>
      </p:sp>
      <p:sp>
        <p:nvSpPr>
          <p:cNvPr id="3" name="文本占位符 2"/>
          <p:cNvSpPr>
            <a:spLocks noGrp="1"/>
          </p:cNvSpPr>
          <p:nvPr>
            <p:ph type="body" sz="quarter" idx="10"/>
          </p:nvPr>
        </p:nvSpPr>
        <p:spPr/>
        <p:txBody>
          <a:bodyPr/>
          <a:lstStyle/>
          <a:p>
            <a:r>
              <a:rPr lang="en-US" altLang="zh-CN" sz="2200" dirty="0" err="1" smtClean="0"/>
              <a:t>passwd</a:t>
            </a:r>
            <a:r>
              <a:rPr lang="zh-CN" altLang="en-US" sz="2200" dirty="0" smtClean="0"/>
              <a:t>用来修改用户的密码。</a:t>
            </a:r>
            <a:endParaRPr lang="en-US" altLang="zh-CN" sz="2200" dirty="0" smtClean="0"/>
          </a:p>
          <a:p>
            <a:r>
              <a:rPr lang="zh-CN" altLang="en-US" sz="2200" dirty="0" smtClean="0"/>
              <a:t>语法：</a:t>
            </a:r>
            <a:r>
              <a:rPr lang="en-US" altLang="zh-CN" dirty="0" err="1"/>
              <a:t>passwd</a:t>
            </a:r>
            <a:r>
              <a:rPr lang="en-US" altLang="zh-CN" dirty="0"/>
              <a:t> [OPTION…] </a:t>
            </a:r>
            <a:r>
              <a:rPr lang="en-US" altLang="zh-CN" dirty="0" err="1" smtClean="0"/>
              <a:t>user_name</a:t>
            </a:r>
            <a:r>
              <a:rPr lang="zh-CN" altLang="en-US" dirty="0" smtClean="0"/>
              <a:t>。</a:t>
            </a:r>
            <a:endParaRPr lang="en-US" altLang="zh-CN" sz="1600" dirty="0"/>
          </a:p>
          <a:p>
            <a:pPr marL="655200" indent="-252000">
              <a:buFont typeface="Wingdings" panose="05000000000000000000" pitchFamily="2" charset="2"/>
              <a:buChar char="p"/>
            </a:pPr>
            <a:r>
              <a:rPr lang="zh-CN" altLang="en-US" sz="1600" dirty="0" smtClean="0"/>
              <a:t>其中</a:t>
            </a:r>
            <a:r>
              <a:rPr lang="zh-CN" altLang="en-US" sz="1600" dirty="0"/>
              <a:t>的命令选项说明如下</a:t>
            </a:r>
            <a:r>
              <a:rPr lang="zh-CN" altLang="en-US" sz="1600" dirty="0" smtClean="0"/>
              <a:t>：</a:t>
            </a:r>
            <a:endParaRPr lang="en-US" altLang="zh-CN" sz="1600" dirty="0" smtClean="0"/>
          </a:p>
          <a:p>
            <a:pPr marL="655200" indent="-252000">
              <a:buFont typeface="Wingdings" panose="05000000000000000000" pitchFamily="2" charset="2"/>
              <a:buChar char="p"/>
            </a:pPr>
            <a:r>
              <a:rPr lang="en-US" altLang="zh-CN" sz="1600" dirty="0" smtClean="0"/>
              <a:t>-n </a:t>
            </a:r>
            <a:r>
              <a:rPr lang="zh-CN" altLang="en-US" sz="1600" dirty="0" smtClean="0"/>
              <a:t>设置修改密码最短天数</a:t>
            </a:r>
            <a:endParaRPr lang="en-US" altLang="zh-CN" sz="1600" dirty="0" smtClean="0"/>
          </a:p>
          <a:p>
            <a:pPr marL="655200" indent="-252000">
              <a:buFont typeface="Wingdings" panose="05000000000000000000" pitchFamily="2" charset="2"/>
              <a:buChar char="p"/>
            </a:pPr>
            <a:r>
              <a:rPr lang="en-US" altLang="zh-CN" sz="1600" dirty="0" smtClean="0"/>
              <a:t>-x </a:t>
            </a:r>
            <a:r>
              <a:rPr lang="zh-CN" altLang="en-US" sz="1600" dirty="0" smtClean="0"/>
              <a:t>设置修改密码最长天数</a:t>
            </a:r>
            <a:endParaRPr lang="en-US" altLang="zh-CN" sz="1600" dirty="0" smtClean="0"/>
          </a:p>
          <a:p>
            <a:pPr marL="655200" indent="-252000">
              <a:buFont typeface="Wingdings" panose="05000000000000000000" pitchFamily="2" charset="2"/>
              <a:buChar char="p"/>
            </a:pPr>
            <a:r>
              <a:rPr lang="en-US" altLang="zh-CN" sz="1600" dirty="0" smtClean="0"/>
              <a:t>-w </a:t>
            </a:r>
            <a:r>
              <a:rPr lang="zh-CN" altLang="en-US" sz="1600" dirty="0" smtClean="0"/>
              <a:t>设置用户在密码过期前多少天收到警告信息</a:t>
            </a:r>
            <a:endParaRPr lang="en-US" altLang="zh-CN" sz="1600" dirty="0" smtClean="0"/>
          </a:p>
          <a:p>
            <a:pPr marL="655200" indent="-252000">
              <a:buFont typeface="Wingdings" panose="05000000000000000000" pitchFamily="2" charset="2"/>
              <a:buChar char="p"/>
            </a:pPr>
            <a:r>
              <a:rPr lang="en-US" altLang="zh-CN" sz="1600" dirty="0" smtClean="0"/>
              <a:t>-</a:t>
            </a:r>
            <a:r>
              <a:rPr lang="en-US" altLang="zh-CN" sz="1600" dirty="0" err="1" smtClean="0"/>
              <a:t>i</a:t>
            </a:r>
            <a:r>
              <a:rPr lang="en-US" altLang="zh-CN" sz="1600" dirty="0" smtClean="0"/>
              <a:t> </a:t>
            </a:r>
            <a:r>
              <a:rPr lang="zh-CN" altLang="en-US" sz="1600" dirty="0" smtClean="0"/>
              <a:t>设置密码过期多少天后禁用账户</a:t>
            </a:r>
            <a:endParaRPr lang="en-US" altLang="zh-CN" sz="1600" dirty="0" smtClean="0"/>
          </a:p>
          <a:p>
            <a:pPr marL="655200" indent="-252000">
              <a:buFont typeface="Wingdings" panose="05000000000000000000" pitchFamily="2" charset="2"/>
              <a:buChar char="p"/>
            </a:pPr>
            <a:r>
              <a:rPr lang="en-US" altLang="zh-CN" sz="1600" dirty="0" smtClean="0"/>
              <a:t>-d </a:t>
            </a:r>
            <a:r>
              <a:rPr lang="zh-CN" altLang="en-US" sz="1600" dirty="0" smtClean="0"/>
              <a:t>删除用户密码</a:t>
            </a:r>
            <a:endParaRPr lang="en-US" altLang="zh-CN" sz="1600" dirty="0" smtClean="0"/>
          </a:p>
          <a:p>
            <a:pPr marL="655200" indent="-252000">
              <a:buFont typeface="Wingdings" panose="05000000000000000000" pitchFamily="2" charset="2"/>
              <a:buChar char="p"/>
            </a:pPr>
            <a:r>
              <a:rPr lang="en-US" altLang="zh-CN" sz="1600" dirty="0" smtClean="0"/>
              <a:t>-S </a:t>
            </a:r>
            <a:r>
              <a:rPr lang="zh-CN" altLang="en-US" sz="1600" dirty="0" smtClean="0"/>
              <a:t>显示用户密码信息</a:t>
            </a:r>
            <a:endParaRPr lang="en-US" altLang="zh-CN" sz="1600" dirty="0" smtClean="0"/>
          </a:p>
          <a:p>
            <a:pPr marL="403200" indent="0">
              <a:buNone/>
            </a:pPr>
            <a:r>
              <a:rPr lang="zh-CN" altLang="en-US" sz="1600" dirty="0" smtClean="0"/>
              <a:t>（</a:t>
            </a:r>
            <a:r>
              <a:rPr lang="en-US" altLang="zh-CN" sz="1600" dirty="0" smtClean="0"/>
              <a:t>root</a:t>
            </a:r>
            <a:r>
              <a:rPr lang="zh-CN" altLang="en-US" sz="1600" dirty="0" smtClean="0"/>
              <a:t>用户可以修改任何用户的密码，普通用户只能修改自身的密码）</a:t>
            </a:r>
            <a:endParaRPr lang="en-US" altLang="zh-CN" sz="1600" dirty="0"/>
          </a:p>
        </p:txBody>
      </p:sp>
    </p:spTree>
    <p:extLst>
      <p:ext uri="{BB962C8B-B14F-4D97-AF65-F5344CB8AC3E}">
        <p14:creationId xmlns:p14="http://schemas.microsoft.com/office/powerpoint/2010/main" val="980858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修改用户密码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a:cs typeface="+mn-ea"/>
                <a:sym typeface="+mn-lt"/>
              </a:rPr>
              <a:t>修改</a:t>
            </a:r>
            <a:r>
              <a:rPr lang="zh-CN" altLang="en-US" sz="2200" dirty="0" smtClean="0">
                <a:cs typeface="+mn-ea"/>
                <a:sym typeface="+mn-lt"/>
              </a:rPr>
              <a:t>一个测试用户的密码：</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smtClean="0">
                <a:cs typeface="+mn-ea"/>
                <a:sym typeface="+mn-lt"/>
              </a:rPr>
              <a:t>/etc/shadow</a:t>
            </a:r>
            <a:r>
              <a:rPr lang="zh-CN" altLang="en-US" sz="1600" dirty="0" smtClean="0">
                <a:cs typeface="+mn-ea"/>
                <a:sym typeface="+mn-lt"/>
              </a:rPr>
              <a:t>命令查看修改前</a:t>
            </a:r>
            <a:r>
              <a:rPr lang="en-US" altLang="zh-CN" sz="1600" dirty="0" smtClean="0">
                <a:cs typeface="+mn-ea"/>
                <a:sym typeface="+mn-lt"/>
              </a:rPr>
              <a:t>user</a:t>
            </a:r>
            <a:r>
              <a:rPr lang="zh-CN" altLang="en-US" sz="1600" dirty="0" smtClean="0">
                <a:cs typeface="+mn-ea"/>
                <a:sym typeface="+mn-lt"/>
              </a:rPr>
              <a:t>密码，发现未设置密码，显示为“！”</a:t>
            </a:r>
            <a:endParaRPr lang="en-US" altLang="zh-CN" sz="1600" dirty="0" smtClean="0">
              <a:cs typeface="+mn-ea"/>
              <a:sym typeface="+mn-lt"/>
            </a:endParaRPr>
          </a:p>
          <a:p>
            <a:pPr marL="442921" indent="0">
              <a:buNone/>
            </a:pPr>
            <a:endParaRPr lang="en-US" altLang="zh-CN" sz="1600" dirty="0" smtClean="0">
              <a:cs typeface="+mn-ea"/>
              <a:sym typeface="+mn-lt"/>
            </a:endParaRPr>
          </a:p>
          <a:p>
            <a:pPr marL="442921" indent="0">
              <a:buNone/>
            </a:pPr>
            <a:endParaRPr lang="en-US" altLang="zh-CN" sz="1600" dirty="0" smtClean="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err="1" smtClean="0">
                <a:cs typeface="+mn-ea"/>
                <a:sym typeface="+mn-lt"/>
              </a:rPr>
              <a:t>passwd</a:t>
            </a:r>
            <a:r>
              <a:rPr lang="zh-CN" altLang="en-US" sz="1600" dirty="0" smtClean="0">
                <a:cs typeface="+mn-ea"/>
                <a:sym typeface="+mn-lt"/>
              </a:rPr>
              <a:t>修改</a:t>
            </a:r>
            <a:r>
              <a:rPr lang="en-US" altLang="zh-CN" sz="1600" dirty="0" smtClean="0">
                <a:cs typeface="+mn-ea"/>
                <a:sym typeface="+mn-lt"/>
              </a:rPr>
              <a:t>user</a:t>
            </a:r>
            <a:r>
              <a:rPr lang="zh-CN" altLang="en-US" sz="1600" dirty="0" smtClean="0">
                <a:cs typeface="+mn-ea"/>
                <a:sym typeface="+mn-lt"/>
              </a:rPr>
              <a:t>用户密码：</a:t>
            </a:r>
            <a:r>
              <a:rPr lang="en-US" altLang="zh-CN" sz="1600" dirty="0" err="1" smtClean="0">
                <a:cs typeface="+mn-ea"/>
                <a:sym typeface="+mn-lt"/>
              </a:rPr>
              <a:t>passwd</a:t>
            </a:r>
            <a:r>
              <a:rPr lang="en-US" altLang="zh-CN" sz="1600" dirty="0" smtClean="0">
                <a:cs typeface="+mn-ea"/>
                <a:sym typeface="+mn-lt"/>
              </a:rPr>
              <a:t> </a:t>
            </a:r>
            <a:r>
              <a:rPr lang="en-US" altLang="zh-CN" sz="1600" dirty="0">
                <a:cs typeface="+mn-ea"/>
                <a:sym typeface="+mn-lt"/>
              </a:rPr>
              <a:t>user</a:t>
            </a: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再次通过</a:t>
            </a:r>
            <a:r>
              <a:rPr lang="en-US" altLang="zh-CN" sz="1600" dirty="0">
                <a:cs typeface="+mn-ea"/>
                <a:sym typeface="+mn-lt"/>
              </a:rPr>
              <a:t>/</a:t>
            </a:r>
            <a:r>
              <a:rPr lang="en-US" altLang="zh-CN" sz="1600" dirty="0" smtClean="0">
                <a:cs typeface="+mn-ea"/>
                <a:sym typeface="+mn-lt"/>
              </a:rPr>
              <a:t>etc/shadow</a:t>
            </a:r>
            <a:r>
              <a:rPr lang="zh-CN" altLang="en-US" sz="1600" dirty="0" smtClean="0">
                <a:cs typeface="+mn-ea"/>
                <a:sym typeface="+mn-lt"/>
              </a:rPr>
              <a:t>查看密码是否修改成功，通过查看发现密码修改成功</a:t>
            </a:r>
            <a:endParaRPr lang="zh-CN" altLang="en-US" sz="1600" dirty="0">
              <a:cs typeface="+mn-ea"/>
              <a:sym typeface="+mn-lt"/>
            </a:endParaRPr>
          </a:p>
        </p:txBody>
      </p:sp>
      <p:graphicFrame>
        <p:nvGraphicFramePr>
          <p:cNvPr id="4" name="表格 3"/>
          <p:cNvGraphicFramePr>
            <a:graphicFrameLocks noGrp="1"/>
          </p:cNvGraphicFramePr>
          <p:nvPr>
            <p:extLst>
              <p:ext uri="{D42A27DB-BD31-4B8C-83A1-F6EECF244321}">
                <p14:modId xmlns:p14="http://schemas.microsoft.com/office/powerpoint/2010/main" val="3884973359"/>
              </p:ext>
            </p:extLst>
          </p:nvPr>
        </p:nvGraphicFramePr>
        <p:xfrm>
          <a:off x="961572" y="2144320"/>
          <a:ext cx="8128000" cy="82296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cat /etc/shadow</a:t>
                      </a:r>
                    </a:p>
                    <a:p>
                      <a:endParaRPr lang="en-US" altLang="zh-CN" sz="1600" b="0" dirty="0" smtClean="0">
                        <a:solidFill>
                          <a:schemeClr val="tx1"/>
                        </a:solidFill>
                      </a:endParaRPr>
                    </a:p>
                    <a:p>
                      <a:r>
                        <a:rPr lang="en-US" altLang="zh-CN" sz="1600" b="0" dirty="0" smtClean="0">
                          <a:solidFill>
                            <a:schemeClr val="tx1"/>
                          </a:solidFill>
                        </a:rPr>
                        <a:t>user:!:18421:0:99999:7:::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445306063"/>
              </p:ext>
            </p:extLst>
          </p:nvPr>
        </p:nvGraphicFramePr>
        <p:xfrm>
          <a:off x="961572" y="3408530"/>
          <a:ext cx="8128000" cy="131064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passwd</a:t>
                      </a:r>
                      <a:r>
                        <a:rPr lang="en-US" altLang="zh-CN" sz="1600" b="0" dirty="0" smtClean="0">
                          <a:solidFill>
                            <a:schemeClr val="tx1"/>
                          </a:solidFill>
                        </a:rPr>
                        <a:t> user</a:t>
                      </a:r>
                    </a:p>
                    <a:p>
                      <a:r>
                        <a:rPr lang="en-US" altLang="zh-CN" sz="1600" b="0" dirty="0" smtClean="0">
                          <a:solidFill>
                            <a:schemeClr val="tx1"/>
                          </a:solidFill>
                        </a:rPr>
                        <a:t>Changing password for user </a:t>
                      </a:r>
                      <a:r>
                        <a:rPr lang="en-US" altLang="zh-CN" sz="1600" b="0" dirty="0" err="1" smtClean="0">
                          <a:solidFill>
                            <a:schemeClr val="tx1"/>
                          </a:solidFill>
                        </a:rPr>
                        <a:t>user</a:t>
                      </a:r>
                      <a:r>
                        <a:rPr lang="en-US" altLang="zh-CN" sz="1600" b="0" dirty="0" smtClean="0">
                          <a:solidFill>
                            <a:schemeClr val="tx1"/>
                          </a:solidFill>
                        </a:rPr>
                        <a:t>.</a:t>
                      </a:r>
                    </a:p>
                    <a:p>
                      <a:r>
                        <a:rPr lang="en-US" altLang="zh-CN" sz="1600" b="0" dirty="0" smtClean="0">
                          <a:solidFill>
                            <a:schemeClr val="tx1"/>
                          </a:solidFill>
                        </a:rPr>
                        <a:t>New password:</a:t>
                      </a:r>
                    </a:p>
                    <a:p>
                      <a:r>
                        <a:rPr lang="en-US" altLang="zh-CN" sz="1600" b="0" dirty="0" smtClean="0">
                          <a:solidFill>
                            <a:schemeClr val="tx1"/>
                          </a:solidFill>
                        </a:rPr>
                        <a:t>Retype new password:</a:t>
                      </a:r>
                    </a:p>
                    <a:p>
                      <a:r>
                        <a:rPr lang="en-US" altLang="zh-CN" sz="1600" b="0" dirty="0" err="1" smtClean="0">
                          <a:solidFill>
                            <a:schemeClr val="tx1"/>
                          </a:solidFill>
                        </a:rPr>
                        <a:t>passwd</a:t>
                      </a:r>
                      <a:r>
                        <a:rPr lang="en-US" altLang="zh-CN" sz="1600" b="0" dirty="0" smtClean="0">
                          <a:solidFill>
                            <a:schemeClr val="tx1"/>
                          </a:solidFill>
                        </a:rPr>
                        <a:t>: all authentication tokens updated successfully.</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079892838"/>
              </p:ext>
            </p:extLst>
          </p:nvPr>
        </p:nvGraphicFramePr>
        <p:xfrm>
          <a:off x="961572" y="5133975"/>
          <a:ext cx="8128000" cy="1066800"/>
        </p:xfrm>
        <a:graphic>
          <a:graphicData uri="http://schemas.openxmlformats.org/drawingml/2006/table">
            <a:tbl>
              <a:tblPr firstRow="1" bandRow="1">
                <a:tableStyleId>{72833802-FEF1-4C79-8D5D-14CF1EAF98D9}</a:tableStyleId>
              </a:tblPr>
              <a:tblGrid>
                <a:gridCol w="8128000"/>
              </a:tblGrid>
              <a:tr h="914142">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cat /etc/shadow</a:t>
                      </a:r>
                    </a:p>
                    <a:p>
                      <a:endParaRPr lang="en-US" altLang="zh-CN" sz="1600" b="0" dirty="0" smtClean="0">
                        <a:solidFill>
                          <a:schemeClr val="tx1"/>
                        </a:solidFill>
                      </a:endParaRPr>
                    </a:p>
                    <a:p>
                      <a:r>
                        <a:rPr lang="en-US" altLang="zh-CN" sz="1600" b="0" dirty="0" smtClean="0">
                          <a:solidFill>
                            <a:schemeClr val="tx1"/>
                          </a:solidFill>
                        </a:rPr>
                        <a:t>user:$6$KOrFTTStwbMS0eIG$3peFd8yIgxPyaSYi8TG8XFNUdYUdeMd60lR2hvRC6zx3dAdbEqQcnQuDoWT7ocu3Ss.zzWSrEb6cZ6Ae6b2EN/:18421:0:99999:7:::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3537427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 name="文本占位符 9"/>
          <p:cNvSpPr>
            <a:spLocks noGrp="1"/>
          </p:cNvSpPr>
          <p:nvPr>
            <p:ph type="body" sz="quarter" idx="10"/>
          </p:nvPr>
        </p:nvSpPr>
        <p:spPr/>
        <p:txBody>
          <a:bodyPr/>
          <a:lstStyle/>
          <a:p>
            <a:r>
              <a:rPr lang="zh-CN" altLang="en-US" b="1" dirty="0" smtClean="0">
                <a:cs typeface="+mn-ea"/>
                <a:sym typeface="+mn-lt"/>
              </a:rPr>
              <a:t>管理用户和组</a:t>
            </a:r>
            <a:endParaRPr lang="en-US" altLang="zh-CN" b="1" dirty="0" smtClean="0">
              <a:cs typeface="+mn-ea"/>
              <a:sym typeface="+mn-lt"/>
            </a:endParaRPr>
          </a:p>
          <a:p>
            <a:pPr marL="746100" indent="-342900">
              <a:buSzPct val="50000"/>
              <a:buFont typeface="Wingdings" panose="05000000000000000000" pitchFamily="2" charset="2"/>
              <a:buChar char="p"/>
            </a:pPr>
            <a:r>
              <a:rPr lang="zh-CN" altLang="en-US" sz="2000" dirty="0" smtClean="0">
                <a:solidFill>
                  <a:srgbClr val="7F7F7F"/>
                </a:solidFill>
                <a:cs typeface="+mn-ea"/>
                <a:sym typeface="+mn-lt"/>
              </a:rPr>
              <a:t>用户的基础概念</a:t>
            </a:r>
            <a:endParaRPr lang="en-US" altLang="zh-CN" sz="2000" dirty="0" smtClean="0">
              <a:solidFill>
                <a:srgbClr val="7F7F7F"/>
              </a:solidFill>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用户相关管理命令</a:t>
            </a:r>
            <a:endParaRPr lang="en-US" altLang="zh-CN" sz="2000" dirty="0" smtClean="0">
              <a:solidFill>
                <a:schemeClr val="bg1">
                  <a:lumMod val="50000"/>
                </a:schemeClr>
              </a:solidFill>
              <a:cs typeface="+mn-ea"/>
              <a:sym typeface="+mn-lt"/>
            </a:endParaRPr>
          </a:p>
          <a:p>
            <a:pPr marL="746100" indent="-342900">
              <a:buSzPct val="60000"/>
              <a:buFont typeface="Wingdings" panose="05000000000000000000" pitchFamily="2" charset="2"/>
              <a:buChar char="n"/>
            </a:pPr>
            <a:r>
              <a:rPr lang="zh-CN" altLang="en-US" sz="2000" dirty="0">
                <a:cs typeface="+mn-ea"/>
                <a:sym typeface="+mn-lt"/>
              </a:rPr>
              <a:t>用户</a:t>
            </a:r>
            <a:r>
              <a:rPr lang="zh-CN" altLang="en-US" sz="2000" dirty="0" smtClean="0">
                <a:cs typeface="+mn-ea"/>
                <a:sym typeface="+mn-lt"/>
              </a:rPr>
              <a:t>组的基础概念</a:t>
            </a:r>
            <a:endParaRPr lang="en-US" altLang="zh-CN" sz="2000" dirty="0" smtClean="0">
              <a:cs typeface="+mn-ea"/>
              <a:sym typeface="+mn-lt"/>
            </a:endParaRPr>
          </a:p>
          <a:p>
            <a:pPr marL="746100" indent="-342900">
              <a:buSzPct val="50000"/>
              <a:buFont typeface="Wingdings" panose="05000000000000000000" pitchFamily="2" charset="2"/>
              <a:buChar char="p"/>
            </a:pPr>
            <a:r>
              <a:rPr lang="zh-CN" altLang="en-US" sz="2000" dirty="0">
                <a:solidFill>
                  <a:schemeClr val="bg1">
                    <a:lumMod val="50000"/>
                  </a:schemeClr>
                </a:solidFill>
                <a:cs typeface="+mn-ea"/>
                <a:sym typeface="+mn-lt"/>
              </a:rPr>
              <a:t>用户</a:t>
            </a:r>
            <a:r>
              <a:rPr lang="zh-CN" altLang="en-US" sz="2000" dirty="0" smtClean="0">
                <a:solidFill>
                  <a:schemeClr val="bg1">
                    <a:lumMod val="50000"/>
                  </a:schemeClr>
                </a:solidFill>
                <a:cs typeface="+mn-ea"/>
                <a:sym typeface="+mn-lt"/>
              </a:rPr>
              <a:t>组相关管理命令</a:t>
            </a:r>
            <a:endParaRPr lang="en-US" altLang="zh-CN" sz="2000" dirty="0" smtClean="0">
              <a:solidFill>
                <a:schemeClr val="bg1">
                  <a:lumMod val="50000"/>
                </a:schemeClr>
              </a:solidFill>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用户</a:t>
            </a:r>
            <a:r>
              <a:rPr lang="zh-CN" altLang="en-US" sz="2000" dirty="0">
                <a:solidFill>
                  <a:schemeClr val="bg1">
                    <a:lumMod val="50000"/>
                  </a:schemeClr>
                </a:solidFill>
                <a:cs typeface="+mn-ea"/>
                <a:sym typeface="+mn-lt"/>
              </a:rPr>
              <a:t>和组的关联</a:t>
            </a:r>
            <a:r>
              <a:rPr lang="zh-CN" altLang="en-US" sz="2000" dirty="0" smtClean="0">
                <a:solidFill>
                  <a:schemeClr val="bg1">
                    <a:lumMod val="50000"/>
                  </a:schemeClr>
                </a:solidFill>
                <a:cs typeface="+mn-ea"/>
                <a:sym typeface="+mn-lt"/>
              </a:rPr>
              <a:t>文件</a:t>
            </a:r>
            <a:endParaRPr lang="en-US" altLang="zh-CN" sz="2000" dirty="0" smtClean="0">
              <a:solidFill>
                <a:srgbClr val="7F7F7F"/>
              </a:solidFill>
              <a:cs typeface="+mn-ea"/>
              <a:sym typeface="+mn-lt"/>
            </a:endParaRPr>
          </a:p>
          <a:p>
            <a:pPr>
              <a:buFont typeface="+mj-lt"/>
              <a:buAutoNum type="arabicPeriod" startAt="2"/>
            </a:pPr>
            <a:r>
              <a:rPr lang="zh-CN" altLang="en-US" dirty="0" smtClean="0">
                <a:solidFill>
                  <a:schemeClr val="bg1">
                    <a:lumMod val="50000"/>
                  </a:schemeClr>
                </a:solidFill>
                <a:cs typeface="+mn-ea"/>
                <a:sym typeface="+mn-lt"/>
              </a:rPr>
              <a:t>文件权限管理</a:t>
            </a:r>
            <a:endParaRPr lang="en-US" altLang="zh-CN" dirty="0" smtClean="0">
              <a:solidFill>
                <a:schemeClr val="bg1">
                  <a:lumMod val="50000"/>
                </a:schemeClr>
              </a:solidFill>
              <a:cs typeface="+mn-ea"/>
              <a:sym typeface="+mn-lt"/>
            </a:endParaRPr>
          </a:p>
          <a:p>
            <a:pPr>
              <a:buFont typeface="+mj-lt"/>
              <a:buAutoNum type="arabicPeriod" startAt="2"/>
            </a:pPr>
            <a:r>
              <a:rPr lang="zh-CN" altLang="en-US" dirty="0" smtClean="0">
                <a:solidFill>
                  <a:schemeClr val="bg1">
                    <a:lumMod val="50000"/>
                  </a:schemeClr>
                </a:solidFill>
                <a:cs typeface="+mn-ea"/>
                <a:sym typeface="+mn-lt"/>
              </a:rPr>
              <a:t>其他权限管理</a:t>
            </a:r>
            <a:endParaRPr lang="zh-CN" altLang="en-US" dirty="0"/>
          </a:p>
        </p:txBody>
      </p:sp>
    </p:spTree>
    <p:extLst>
      <p:ext uri="{BB962C8B-B14F-4D97-AF65-F5344CB8AC3E}">
        <p14:creationId xmlns:p14="http://schemas.microsoft.com/office/powerpoint/2010/main" val="184954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用户和权限管理</a:t>
            </a:r>
            <a:endParaRPr lang="zh-CN" altLang="en-US" dirty="0"/>
          </a:p>
        </p:txBody>
      </p:sp>
      <p:sp>
        <p:nvSpPr>
          <p:cNvPr id="3" name="文本占位符 2"/>
          <p:cNvSpPr>
            <a:spLocks noGrp="1"/>
          </p:cNvSpPr>
          <p:nvPr>
            <p:ph type="body" sz="quarter" idx="10"/>
          </p:nvPr>
        </p:nvSpPr>
        <p:spPr/>
        <p:txBody>
          <a:bodyPr/>
          <a:lstStyle/>
          <a:p>
            <a:endParaRPr lang="zh-CN" altLang="en-US" dirty="0"/>
          </a:p>
        </p:txBody>
      </p:sp>
    </p:spTree>
    <p:extLst>
      <p:ext uri="{BB962C8B-B14F-4D97-AF65-F5344CB8AC3E}">
        <p14:creationId xmlns:p14="http://schemas.microsoft.com/office/powerpoint/2010/main" val="208028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t>用户组的基础概念</a:t>
            </a:r>
            <a:endParaRPr lang="zh-CN" altLang="en-US" dirty="0"/>
          </a:p>
        </p:txBody>
      </p:sp>
      <p:sp>
        <p:nvSpPr>
          <p:cNvPr id="17" name="文本占位符 16"/>
          <p:cNvSpPr>
            <a:spLocks noGrp="1"/>
          </p:cNvSpPr>
          <p:nvPr>
            <p:ph type="body" sz="quarter" idx="10"/>
          </p:nvPr>
        </p:nvSpPr>
        <p:spPr/>
        <p:txBody>
          <a:bodyPr/>
          <a:lstStyle/>
          <a:p>
            <a:r>
              <a:rPr lang="zh-CN" altLang="en-US" sz="2200" dirty="0" smtClean="0"/>
              <a:t>用户组：</a:t>
            </a:r>
          </a:p>
          <a:p>
            <a:pPr lvl="1"/>
            <a:r>
              <a:rPr lang="zh-CN" altLang="en-US" sz="1600" dirty="0" smtClean="0"/>
              <a:t>具有相同特性用户的逻辑集合，通过组的形式使得具有相同特性的多个用户能够拥有相同的权限，便于管理；</a:t>
            </a:r>
            <a:endParaRPr lang="en-US" altLang="zh-CN" sz="1600" dirty="0" smtClean="0"/>
          </a:p>
          <a:p>
            <a:pPr lvl="1"/>
            <a:r>
              <a:rPr lang="zh-CN" altLang="en-US" sz="1600" dirty="0"/>
              <a:t>每一</a:t>
            </a:r>
            <a:r>
              <a:rPr lang="zh-CN" altLang="en-US" sz="1600" dirty="0" smtClean="0"/>
              <a:t>个用户都拥有自己的私有组；</a:t>
            </a:r>
            <a:endParaRPr lang="en-US" altLang="zh-CN" sz="1600" dirty="0" smtClean="0"/>
          </a:p>
          <a:p>
            <a:pPr lvl="1"/>
            <a:r>
              <a:rPr lang="zh-CN" altLang="en-US" sz="1600" dirty="0" smtClean="0"/>
              <a:t>同一组内的所有用户可以共享该组下的文件；</a:t>
            </a:r>
            <a:endParaRPr lang="en-US" altLang="zh-CN" sz="1600" dirty="0" smtClean="0"/>
          </a:p>
          <a:p>
            <a:pPr lvl="1"/>
            <a:r>
              <a:rPr lang="zh-CN" altLang="en-US" sz="1600" dirty="0"/>
              <a:t>每一</a:t>
            </a:r>
            <a:r>
              <a:rPr lang="zh-CN" altLang="en-US" sz="1600" dirty="0" smtClean="0"/>
              <a:t>个用户组都会被分配一个特有的</a:t>
            </a:r>
            <a:r>
              <a:rPr lang="en-US" altLang="zh-CN" sz="1600" dirty="0" smtClean="0"/>
              <a:t>id</a:t>
            </a:r>
            <a:r>
              <a:rPr lang="zh-CN" altLang="en-US" sz="1600" dirty="0" smtClean="0"/>
              <a:t>号</a:t>
            </a:r>
            <a:r>
              <a:rPr lang="en-US" altLang="zh-CN" sz="1600" dirty="0" smtClean="0"/>
              <a:t>-</a:t>
            </a:r>
            <a:r>
              <a:rPr lang="en-US" altLang="zh-CN" sz="1600" dirty="0" err="1" smtClean="0"/>
              <a:t>gid</a:t>
            </a:r>
            <a:r>
              <a:rPr lang="zh-CN" altLang="en-US" sz="1600" dirty="0" smtClean="0"/>
              <a:t>。</a:t>
            </a:r>
            <a:endParaRPr lang="zh-CN" altLang="en-US" sz="1600" dirty="0"/>
          </a:p>
        </p:txBody>
      </p:sp>
    </p:spTree>
    <p:extLst>
      <p:ext uri="{BB962C8B-B14F-4D97-AF65-F5344CB8AC3E}">
        <p14:creationId xmlns:p14="http://schemas.microsoft.com/office/powerpoint/2010/main" val="4035644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mn-ea"/>
                <a:sym typeface="+mn-lt"/>
              </a:rPr>
              <a:t>用户组</a:t>
            </a:r>
            <a:r>
              <a:rPr lang="en-US" altLang="zh-CN" dirty="0" smtClean="0">
                <a:cs typeface="+mn-ea"/>
                <a:sym typeface="+mn-lt"/>
              </a:rPr>
              <a:t>GID</a:t>
            </a:r>
            <a:endParaRPr lang="zh-CN" altLang="en-US" dirty="0"/>
          </a:p>
        </p:txBody>
      </p:sp>
      <p:sp>
        <p:nvSpPr>
          <p:cNvPr id="3" name="文本占位符 2"/>
          <p:cNvSpPr>
            <a:spLocks noGrp="1"/>
          </p:cNvSpPr>
          <p:nvPr>
            <p:ph type="body" sz="quarter" idx="10"/>
          </p:nvPr>
        </p:nvSpPr>
        <p:spPr/>
        <p:txBody>
          <a:bodyPr/>
          <a:lstStyle/>
          <a:p>
            <a:r>
              <a:rPr lang="zh-CN" altLang="en-US" dirty="0" smtClean="0"/>
              <a:t>用户组</a:t>
            </a:r>
            <a:r>
              <a:rPr lang="en-US" altLang="zh-CN" dirty="0" smtClean="0"/>
              <a:t>ID</a:t>
            </a:r>
            <a:r>
              <a:rPr lang="zh-CN" altLang="en-US" dirty="0" smtClean="0"/>
              <a:t>（</a:t>
            </a:r>
            <a:r>
              <a:rPr lang="en-US" altLang="zh-CN" dirty="0" smtClean="0"/>
              <a:t>Group ID</a:t>
            </a:r>
            <a:r>
              <a:rPr lang="zh-CN" altLang="en-US" dirty="0" smtClean="0"/>
              <a:t>，简称为</a:t>
            </a:r>
            <a:r>
              <a:rPr lang="en-US" altLang="zh-CN" dirty="0" smtClean="0"/>
              <a:t>GID</a:t>
            </a:r>
            <a:r>
              <a:rPr lang="zh-CN" altLang="en-US" dirty="0" smtClean="0"/>
              <a:t>）和用户</a:t>
            </a:r>
            <a:r>
              <a:rPr lang="en-US" altLang="zh-CN" dirty="0" smtClean="0"/>
              <a:t>UID</a:t>
            </a:r>
            <a:r>
              <a:rPr lang="zh-CN" altLang="en-US" dirty="0" smtClean="0"/>
              <a:t>类似，作为唯一标识符来标示系统中的一个用户组：</a:t>
            </a:r>
            <a:endParaRPr lang="en-US" altLang="zh-CN" dirty="0" smtClean="0"/>
          </a:p>
          <a:p>
            <a:pPr marL="746100" indent="-342900">
              <a:buFont typeface="Wingdings" panose="05000000000000000000" pitchFamily="2" charset="2"/>
              <a:buChar char="p"/>
            </a:pPr>
            <a:r>
              <a:rPr lang="zh-CN" altLang="en-US" sz="1600" dirty="0"/>
              <a:t>在</a:t>
            </a:r>
            <a:r>
              <a:rPr lang="zh-CN" altLang="en-US" sz="1600" dirty="0" smtClean="0"/>
              <a:t>添加账户时，默认情况下会同时建立一个与用户同名且</a:t>
            </a:r>
            <a:r>
              <a:rPr lang="en-US" altLang="zh-CN" sz="1600" dirty="0" smtClean="0"/>
              <a:t>UID</a:t>
            </a:r>
            <a:r>
              <a:rPr lang="zh-CN" altLang="en-US" sz="1600" dirty="0" smtClean="0"/>
              <a:t>和</a:t>
            </a:r>
            <a:r>
              <a:rPr lang="en-US" altLang="zh-CN" sz="1600" dirty="0" smtClean="0"/>
              <a:t>GID</a:t>
            </a:r>
            <a:r>
              <a:rPr lang="zh-CN" altLang="en-US" sz="1600" dirty="0" smtClean="0"/>
              <a:t>相同的组；</a:t>
            </a:r>
            <a:endParaRPr lang="en-US" altLang="zh-CN" sz="1600" dirty="0" smtClean="0"/>
          </a:p>
          <a:p>
            <a:pPr marL="746100" indent="-342900">
              <a:buFont typeface="Wingdings" panose="05000000000000000000" pitchFamily="2" charset="2"/>
              <a:buChar char="p"/>
            </a:pPr>
            <a:r>
              <a:rPr lang="en-US" altLang="zh-CN" sz="1600" dirty="0" smtClean="0"/>
              <a:t>GID</a:t>
            </a:r>
            <a:r>
              <a:rPr lang="zh-CN" altLang="en-US" sz="1600" dirty="0" smtClean="0"/>
              <a:t>与</a:t>
            </a:r>
            <a:r>
              <a:rPr lang="en-US" altLang="zh-CN" sz="1600" dirty="0" smtClean="0"/>
              <a:t>UID</a:t>
            </a:r>
            <a:r>
              <a:rPr lang="zh-CN" altLang="en-US" sz="1600" dirty="0"/>
              <a:t>都会</a:t>
            </a:r>
            <a:r>
              <a:rPr lang="zh-CN" altLang="en-US" sz="1600" dirty="0" smtClean="0"/>
              <a:t>将</a:t>
            </a:r>
            <a:r>
              <a:rPr lang="en-US" altLang="zh-CN" sz="1600" dirty="0" smtClean="0"/>
              <a:t>0</a:t>
            </a:r>
            <a:r>
              <a:rPr lang="zh-CN" altLang="en-US" sz="1600" dirty="0" smtClean="0"/>
              <a:t>赋予给超级用户或者具有超级用户的用户组（也就是</a:t>
            </a:r>
            <a:r>
              <a:rPr lang="en-US" altLang="zh-CN" sz="1600" dirty="0" smtClean="0"/>
              <a:t>root</a:t>
            </a:r>
            <a:r>
              <a:rPr lang="zh-CN" altLang="en-US" sz="1600" dirty="0" smtClean="0"/>
              <a:t>用户组）；</a:t>
            </a:r>
            <a:endParaRPr lang="en-US" altLang="zh-CN" sz="1600" dirty="0" smtClean="0"/>
          </a:p>
          <a:p>
            <a:pPr marL="746100" indent="-342900">
              <a:buFont typeface="Wingdings" panose="05000000000000000000" pitchFamily="2" charset="2"/>
              <a:buChar char="p"/>
            </a:pPr>
            <a:r>
              <a:rPr lang="zh-CN" altLang="en-US" sz="1600" dirty="0" smtClean="0"/>
              <a:t>系统会预留一些较前的</a:t>
            </a:r>
            <a:r>
              <a:rPr lang="en-US" altLang="zh-CN" sz="1600" dirty="0" smtClean="0"/>
              <a:t>GID</a:t>
            </a:r>
            <a:r>
              <a:rPr lang="zh-CN" altLang="en-US" sz="1600" dirty="0" smtClean="0"/>
              <a:t>给虚拟用户（也称为系统用户）。</a:t>
            </a:r>
            <a:endParaRPr lang="en-US" altLang="zh-CN" sz="1600" dirty="0"/>
          </a:p>
          <a:p>
            <a:r>
              <a:rPr lang="zh-CN" altLang="en-US" sz="2200" dirty="0" smtClean="0"/>
              <a:t>可以通过输入命令行</a:t>
            </a:r>
            <a:r>
              <a:rPr lang="en-US" altLang="zh-CN" sz="2400" dirty="0"/>
              <a:t>id [option] [</a:t>
            </a:r>
            <a:r>
              <a:rPr lang="en-US" altLang="zh-CN" sz="2400" dirty="0" err="1"/>
              <a:t>user_name</a:t>
            </a:r>
            <a:r>
              <a:rPr lang="en-US" altLang="zh-CN" sz="2400" dirty="0" smtClean="0"/>
              <a:t>]</a:t>
            </a:r>
            <a:r>
              <a:rPr lang="zh-CN" altLang="en-US" sz="2400" dirty="0" smtClean="0"/>
              <a:t>，查看用户组</a:t>
            </a:r>
            <a:r>
              <a:rPr lang="en-US" altLang="zh-CN" sz="2400" dirty="0" err="1" smtClean="0"/>
              <a:t>gid</a:t>
            </a:r>
            <a:r>
              <a:rPr lang="zh-CN" altLang="en-US" sz="2200" dirty="0" smtClean="0"/>
              <a:t>以及每个</a:t>
            </a:r>
            <a:r>
              <a:rPr lang="zh-CN" altLang="en-US" sz="2200" dirty="0"/>
              <a:t>用户</a:t>
            </a:r>
            <a:r>
              <a:rPr lang="zh-CN" altLang="en-US" sz="2200" dirty="0" smtClean="0"/>
              <a:t>组下拥有的用户数量。</a:t>
            </a:r>
            <a:endParaRPr lang="en-US" altLang="zh-CN" sz="2200" dirty="0"/>
          </a:p>
        </p:txBody>
      </p:sp>
    </p:spTree>
    <p:extLst>
      <p:ext uri="{BB962C8B-B14F-4D97-AF65-F5344CB8AC3E}">
        <p14:creationId xmlns:p14="http://schemas.microsoft.com/office/powerpoint/2010/main" val="277798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用户组分类</a:t>
            </a:r>
            <a:endParaRPr lang="zh-CN" altLang="en-US" dirty="0"/>
          </a:p>
        </p:txBody>
      </p:sp>
      <p:sp>
        <p:nvSpPr>
          <p:cNvPr id="3" name="文本占位符 2"/>
          <p:cNvSpPr>
            <a:spLocks noGrp="1"/>
          </p:cNvSpPr>
          <p:nvPr>
            <p:ph type="body" sz="quarter" idx="10"/>
          </p:nvPr>
        </p:nvSpPr>
        <p:spPr/>
        <p:txBody>
          <a:bodyPr/>
          <a:lstStyle/>
          <a:p>
            <a:r>
              <a:rPr lang="zh-CN" altLang="en-US" dirty="0" smtClean="0"/>
              <a:t>用户组分类：</a:t>
            </a:r>
            <a:endParaRPr lang="en-US" altLang="zh-CN" dirty="0" smtClean="0"/>
          </a:p>
          <a:p>
            <a:pPr marL="688950" indent="-285750">
              <a:buFont typeface="Wingdings" panose="05000000000000000000" pitchFamily="2" charset="2"/>
              <a:buChar char="p"/>
            </a:pPr>
            <a:r>
              <a:rPr lang="zh-CN" altLang="en-US" sz="1600" dirty="0" smtClean="0"/>
              <a:t>普通用户组：可以加入多个用户；</a:t>
            </a:r>
            <a:endParaRPr lang="en-US" altLang="zh-CN" sz="1600" dirty="0" smtClean="0"/>
          </a:p>
          <a:p>
            <a:pPr marL="688950" indent="-285750">
              <a:buFont typeface="Wingdings" panose="05000000000000000000" pitchFamily="2" charset="2"/>
              <a:buChar char="p"/>
            </a:pPr>
            <a:r>
              <a:rPr lang="zh-CN" altLang="en-US" sz="1600" dirty="0"/>
              <a:t>系统</a:t>
            </a:r>
            <a:r>
              <a:rPr lang="zh-CN" altLang="en-US" sz="1600" dirty="0" smtClean="0"/>
              <a:t>组：一般加入的用户为系统用户；</a:t>
            </a:r>
            <a:endParaRPr lang="en-US" altLang="zh-CN" sz="1600" dirty="0" smtClean="0"/>
          </a:p>
          <a:p>
            <a:pPr marL="688950" indent="-285750">
              <a:buFont typeface="Wingdings" panose="05000000000000000000" pitchFamily="2" charset="2"/>
              <a:buChar char="p"/>
            </a:pPr>
            <a:r>
              <a:rPr lang="zh-CN" altLang="en-US" sz="1600" dirty="0"/>
              <a:t>私有</a:t>
            </a:r>
            <a:r>
              <a:rPr lang="zh-CN" altLang="en-US" sz="1600" dirty="0" smtClean="0"/>
              <a:t>组：也称为基本组，在创建用户时，如果没有为其指明所属用户组，则会为该用户定义一个私有的用户组，且该用户组名称与用户名同名。</a:t>
            </a:r>
            <a:endParaRPr lang="zh-CN" altLang="en-US" sz="1600" dirty="0"/>
          </a:p>
        </p:txBody>
      </p:sp>
    </p:spTree>
    <p:extLst>
      <p:ext uri="{BB962C8B-B14F-4D97-AF65-F5344CB8AC3E}">
        <p14:creationId xmlns:p14="http://schemas.microsoft.com/office/powerpoint/2010/main" val="276400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用户和用户组的关系</a:t>
            </a:r>
            <a:endParaRPr lang="zh-CN" altLang="en-US" dirty="0"/>
          </a:p>
        </p:txBody>
      </p:sp>
      <p:sp>
        <p:nvSpPr>
          <p:cNvPr id="2" name="文本占位符 1"/>
          <p:cNvSpPr>
            <a:spLocks noGrp="1"/>
          </p:cNvSpPr>
          <p:nvPr>
            <p:ph type="body" sz="quarter" idx="10"/>
          </p:nvPr>
        </p:nvSpPr>
        <p:spPr/>
        <p:txBody>
          <a:bodyPr/>
          <a:lstStyle/>
          <a:p>
            <a:r>
              <a:rPr lang="zh-CN" altLang="en-US" dirty="0"/>
              <a:t>一对一：一个用户可以存在一</a:t>
            </a:r>
            <a:r>
              <a:rPr lang="zh-CN" altLang="en-US" dirty="0" smtClean="0"/>
              <a:t>个用户组</a:t>
            </a:r>
            <a:r>
              <a:rPr lang="zh-CN" altLang="en-US" dirty="0"/>
              <a:t>中</a:t>
            </a:r>
            <a:r>
              <a:rPr lang="zh-CN" altLang="en-US" dirty="0" smtClean="0"/>
              <a:t>，作为组</a:t>
            </a:r>
            <a:r>
              <a:rPr lang="zh-CN" altLang="en-US" dirty="0"/>
              <a:t>中的唯一</a:t>
            </a:r>
            <a:r>
              <a:rPr lang="zh-CN" altLang="en-US" dirty="0" smtClean="0"/>
              <a:t>成员；</a:t>
            </a:r>
            <a:endParaRPr lang="zh-CN" altLang="en-US" dirty="0"/>
          </a:p>
          <a:p>
            <a:r>
              <a:rPr lang="zh-CN" altLang="en-US" dirty="0"/>
              <a:t>一对多：一个用户可以存在多个用户组中</a:t>
            </a:r>
            <a:r>
              <a:rPr lang="zh-CN" altLang="en-US" dirty="0" smtClean="0"/>
              <a:t>，该用户具有多</a:t>
            </a:r>
            <a:r>
              <a:rPr lang="zh-CN" altLang="en-US" dirty="0"/>
              <a:t>个组的共同</a:t>
            </a:r>
            <a:r>
              <a:rPr lang="zh-CN" altLang="en-US" dirty="0" smtClean="0"/>
              <a:t>权限；</a:t>
            </a:r>
            <a:endParaRPr lang="zh-CN" altLang="en-US" dirty="0"/>
          </a:p>
          <a:p>
            <a:r>
              <a:rPr lang="zh-CN" altLang="en-US" dirty="0"/>
              <a:t>多对一：多个用户可以存在一</a:t>
            </a:r>
            <a:r>
              <a:rPr lang="zh-CN" altLang="en-US" dirty="0" smtClean="0"/>
              <a:t>个用户组</a:t>
            </a:r>
            <a:r>
              <a:rPr lang="zh-CN" altLang="en-US" dirty="0"/>
              <a:t>中，这些用户具有和组相同的</a:t>
            </a:r>
            <a:r>
              <a:rPr lang="zh-CN" altLang="en-US" dirty="0" smtClean="0"/>
              <a:t>权限；</a:t>
            </a:r>
            <a:endParaRPr lang="zh-CN" altLang="en-US" dirty="0"/>
          </a:p>
          <a:p>
            <a:r>
              <a:rPr lang="zh-CN" altLang="en-US" dirty="0"/>
              <a:t>多对多：多个用户可以存在多</a:t>
            </a:r>
            <a:r>
              <a:rPr lang="zh-CN" altLang="en-US" dirty="0" smtClean="0"/>
              <a:t>个用户组</a:t>
            </a:r>
            <a:r>
              <a:rPr lang="zh-CN" altLang="en-US" dirty="0"/>
              <a:t>中</a:t>
            </a:r>
            <a:r>
              <a:rPr lang="zh-CN" altLang="en-US" dirty="0" smtClean="0"/>
              <a:t>，</a:t>
            </a:r>
            <a:r>
              <a:rPr lang="zh-CN" altLang="en-US" dirty="0"/>
              <a:t>其实</a:t>
            </a:r>
            <a:r>
              <a:rPr lang="zh-CN" altLang="en-US" dirty="0" smtClean="0"/>
              <a:t>就是以上三种关系</a:t>
            </a:r>
            <a:r>
              <a:rPr lang="zh-CN" altLang="en-US" dirty="0"/>
              <a:t>的</a:t>
            </a:r>
            <a:r>
              <a:rPr lang="zh-CN" altLang="en-US" dirty="0" smtClean="0"/>
              <a:t>扩展。</a:t>
            </a:r>
            <a:endParaRPr lang="zh-CN" altLang="en-US" dirty="0"/>
          </a:p>
        </p:txBody>
      </p:sp>
    </p:spTree>
    <p:extLst>
      <p:ext uri="{BB962C8B-B14F-4D97-AF65-F5344CB8AC3E}">
        <p14:creationId xmlns:p14="http://schemas.microsoft.com/office/powerpoint/2010/main" val="1346325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b="1" dirty="0" smtClean="0">
                <a:cs typeface="+mn-ea"/>
                <a:sym typeface="+mn-lt"/>
              </a:rPr>
              <a:t>管理用户和组</a:t>
            </a:r>
            <a:endParaRPr lang="en-US" altLang="zh-CN" b="1" dirty="0" smtClean="0">
              <a:cs typeface="+mn-ea"/>
              <a:sym typeface="+mn-lt"/>
            </a:endParaRPr>
          </a:p>
          <a:p>
            <a:pPr marL="746100" indent="-342900">
              <a:buSzPct val="50000"/>
              <a:buFont typeface="Wingdings" panose="05000000000000000000" pitchFamily="2" charset="2"/>
              <a:buChar char="p"/>
            </a:pPr>
            <a:r>
              <a:rPr lang="zh-CN" altLang="en-US" sz="2000" dirty="0" smtClean="0">
                <a:solidFill>
                  <a:srgbClr val="7F7F7F"/>
                </a:solidFill>
                <a:cs typeface="+mn-ea"/>
                <a:sym typeface="+mn-lt"/>
              </a:rPr>
              <a:t>用户的基础概念</a:t>
            </a:r>
            <a:endParaRPr lang="en-US" altLang="zh-CN" sz="2000" dirty="0" smtClean="0">
              <a:solidFill>
                <a:srgbClr val="7F7F7F"/>
              </a:solidFill>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用户相关管理命令</a:t>
            </a:r>
            <a:endParaRPr lang="en-US" altLang="zh-CN" sz="2000" dirty="0" smtClean="0">
              <a:solidFill>
                <a:schemeClr val="bg1">
                  <a:lumMod val="50000"/>
                </a:schemeClr>
              </a:solidFill>
              <a:cs typeface="+mn-ea"/>
              <a:sym typeface="+mn-lt"/>
            </a:endParaRPr>
          </a:p>
          <a:p>
            <a:pPr marL="746100" indent="-342900">
              <a:buSzPct val="50000"/>
              <a:buFont typeface="Wingdings" panose="05000000000000000000" pitchFamily="2" charset="2"/>
              <a:buChar char="p"/>
            </a:pPr>
            <a:r>
              <a:rPr lang="zh-CN" altLang="en-US" sz="2000" dirty="0">
                <a:solidFill>
                  <a:schemeClr val="bg1">
                    <a:lumMod val="50000"/>
                  </a:schemeClr>
                </a:solidFill>
                <a:cs typeface="+mn-ea"/>
                <a:sym typeface="+mn-lt"/>
              </a:rPr>
              <a:t>用户</a:t>
            </a:r>
            <a:r>
              <a:rPr lang="zh-CN" altLang="en-US" sz="2000" dirty="0" smtClean="0">
                <a:solidFill>
                  <a:schemeClr val="bg1">
                    <a:lumMod val="50000"/>
                  </a:schemeClr>
                </a:solidFill>
                <a:cs typeface="+mn-ea"/>
                <a:sym typeface="+mn-lt"/>
              </a:rPr>
              <a:t>组的基础概念</a:t>
            </a:r>
            <a:endParaRPr lang="en-US" altLang="zh-CN" sz="2000" dirty="0" smtClean="0">
              <a:solidFill>
                <a:schemeClr val="bg1">
                  <a:lumMod val="50000"/>
                </a:schemeClr>
              </a:solidFill>
              <a:cs typeface="+mn-ea"/>
              <a:sym typeface="+mn-lt"/>
            </a:endParaRPr>
          </a:p>
          <a:p>
            <a:pPr marL="746100" indent="-342900">
              <a:buSzPct val="60000"/>
              <a:buFont typeface="Wingdings" panose="05000000000000000000" pitchFamily="2" charset="2"/>
              <a:buChar char="n"/>
            </a:pPr>
            <a:r>
              <a:rPr lang="zh-CN" altLang="en-US" sz="2000" dirty="0" smtClean="0">
                <a:cs typeface="+mn-ea"/>
                <a:sym typeface="+mn-lt"/>
              </a:rPr>
              <a:t>用户组相关管理命令</a:t>
            </a:r>
            <a:endParaRPr lang="en-US" altLang="zh-CN" sz="2000" dirty="0" smtClean="0">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用户</a:t>
            </a:r>
            <a:r>
              <a:rPr lang="zh-CN" altLang="en-US" sz="2000" dirty="0">
                <a:solidFill>
                  <a:schemeClr val="bg1">
                    <a:lumMod val="50000"/>
                  </a:schemeClr>
                </a:solidFill>
                <a:cs typeface="+mn-ea"/>
                <a:sym typeface="+mn-lt"/>
              </a:rPr>
              <a:t>和组的关联</a:t>
            </a:r>
            <a:r>
              <a:rPr lang="zh-CN" altLang="en-US" sz="2000" dirty="0" smtClean="0">
                <a:solidFill>
                  <a:schemeClr val="bg1">
                    <a:lumMod val="50000"/>
                  </a:schemeClr>
                </a:solidFill>
                <a:cs typeface="+mn-ea"/>
                <a:sym typeface="+mn-lt"/>
              </a:rPr>
              <a:t>文件</a:t>
            </a:r>
            <a:endParaRPr lang="en-US" altLang="zh-CN" sz="2000" dirty="0" smtClean="0">
              <a:cs typeface="+mn-ea"/>
              <a:sym typeface="+mn-lt"/>
            </a:endParaRPr>
          </a:p>
          <a:p>
            <a:pPr>
              <a:buFont typeface="+mj-lt"/>
              <a:buAutoNum type="arabicPeriod" startAt="2"/>
            </a:pPr>
            <a:r>
              <a:rPr lang="zh-CN" altLang="en-US" dirty="0" smtClean="0">
                <a:solidFill>
                  <a:schemeClr val="bg1">
                    <a:lumMod val="50000"/>
                  </a:schemeClr>
                </a:solidFill>
                <a:cs typeface="+mn-ea"/>
                <a:sym typeface="+mn-lt"/>
              </a:rPr>
              <a:t>文件权限管理</a:t>
            </a:r>
            <a:endParaRPr lang="en-US" altLang="zh-CN" dirty="0" smtClean="0">
              <a:solidFill>
                <a:schemeClr val="bg1">
                  <a:lumMod val="50000"/>
                </a:schemeClr>
              </a:solidFill>
              <a:cs typeface="+mn-ea"/>
              <a:sym typeface="+mn-lt"/>
            </a:endParaRPr>
          </a:p>
          <a:p>
            <a:pPr>
              <a:buFont typeface="+mj-lt"/>
              <a:buAutoNum type="arabicPeriod" startAt="2"/>
            </a:pPr>
            <a:r>
              <a:rPr lang="zh-CN" altLang="en-US" dirty="0" smtClean="0">
                <a:solidFill>
                  <a:schemeClr val="bg1">
                    <a:lumMod val="50000"/>
                  </a:schemeClr>
                </a:solidFill>
                <a:cs typeface="+mn-ea"/>
                <a:sym typeface="+mn-lt"/>
              </a:rPr>
              <a:t>其他权限管理</a:t>
            </a:r>
            <a:endParaRPr lang="zh-CN" altLang="en-US" dirty="0"/>
          </a:p>
        </p:txBody>
      </p:sp>
    </p:spTree>
    <p:extLst>
      <p:ext uri="{BB962C8B-B14F-4D97-AF65-F5344CB8AC3E}">
        <p14:creationId xmlns:p14="http://schemas.microsoft.com/office/powerpoint/2010/main" val="3400238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管理用户组</a:t>
            </a:r>
            <a:endParaRPr lang="zh-CN" altLang="en-US" dirty="0"/>
          </a:p>
        </p:txBody>
      </p:sp>
      <p:sp>
        <p:nvSpPr>
          <p:cNvPr id="3" name="文本占位符 2"/>
          <p:cNvSpPr>
            <a:spLocks noGrp="1"/>
          </p:cNvSpPr>
          <p:nvPr>
            <p:ph type="body" sz="quarter" idx="10"/>
          </p:nvPr>
        </p:nvSpPr>
        <p:spPr/>
        <p:txBody>
          <a:bodyPr/>
          <a:lstStyle/>
          <a:p>
            <a:r>
              <a:rPr lang="zh-CN" altLang="en-US" sz="2200" dirty="0" smtClean="0"/>
              <a:t>随着用户的不断增多，用户权限的把控变得复杂繁重，对系统的安全管理产生负面影响，用户组的加入，使得每一个用户至少属于一个用户组，从而便利了权限管理。</a:t>
            </a:r>
            <a:endParaRPr lang="en-US" altLang="zh-CN" sz="1100" dirty="0"/>
          </a:p>
          <a:p>
            <a:r>
              <a:rPr lang="zh-CN" altLang="en-US" dirty="0"/>
              <a:t>用户和用户组管理是系统安全管理的重要组成部分，</a:t>
            </a:r>
            <a:r>
              <a:rPr lang="zh-CN" altLang="en-US" sz="2200" dirty="0" smtClean="0"/>
              <a:t>通过</a:t>
            </a:r>
            <a:r>
              <a:rPr lang="zh-CN" altLang="en-US" sz="2200" dirty="0"/>
              <a:t>操作命令行能够对</a:t>
            </a:r>
            <a:r>
              <a:rPr lang="zh-CN" altLang="en-US" sz="2200" dirty="0" smtClean="0"/>
              <a:t>用户组文件</a:t>
            </a:r>
            <a:r>
              <a:rPr lang="zh-CN" altLang="en-US" sz="2200" dirty="0"/>
              <a:t>进行创建、修改、</a:t>
            </a:r>
            <a:r>
              <a:rPr lang="zh-CN" altLang="en-US" sz="2200" dirty="0" smtClean="0"/>
              <a:t>删除以及关联用户等操作。</a:t>
            </a:r>
            <a:endParaRPr lang="en-US" altLang="zh-CN" sz="2200" dirty="0"/>
          </a:p>
          <a:p>
            <a:endParaRPr lang="en-US" altLang="zh-CN" sz="1600" dirty="0"/>
          </a:p>
        </p:txBody>
      </p:sp>
    </p:spTree>
    <p:custDataLst>
      <p:tags r:id="rId1"/>
    </p:custDataLst>
    <p:extLst>
      <p:ext uri="{BB962C8B-B14F-4D97-AF65-F5344CB8AC3E}">
        <p14:creationId xmlns:p14="http://schemas.microsoft.com/office/powerpoint/2010/main" val="835902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创建组 </a:t>
            </a:r>
            <a:r>
              <a:rPr lang="en-US" altLang="zh-CN" dirty="0" smtClean="0"/>
              <a:t>- </a:t>
            </a:r>
            <a:r>
              <a:rPr lang="en-US" altLang="zh-CN" dirty="0" err="1" smtClean="0"/>
              <a:t>groupadd</a:t>
            </a:r>
            <a:endParaRPr lang="zh-CN" altLang="en-US" dirty="0"/>
          </a:p>
        </p:txBody>
      </p:sp>
      <p:sp>
        <p:nvSpPr>
          <p:cNvPr id="3" name="文本占位符 2"/>
          <p:cNvSpPr>
            <a:spLocks noGrp="1"/>
          </p:cNvSpPr>
          <p:nvPr>
            <p:ph type="body" sz="quarter" idx="10"/>
          </p:nvPr>
        </p:nvSpPr>
        <p:spPr/>
        <p:txBody>
          <a:bodyPr/>
          <a:lstStyle/>
          <a:p>
            <a:r>
              <a:rPr lang="en-US" altLang="zh-CN" sz="2200" dirty="0" err="1"/>
              <a:t>g</a:t>
            </a:r>
            <a:r>
              <a:rPr lang="en-US" altLang="zh-CN" sz="2200" dirty="0" err="1" smtClean="0"/>
              <a:t>roupadd</a:t>
            </a:r>
            <a:r>
              <a:rPr lang="zh-CN" altLang="en-US" sz="2200" dirty="0" smtClean="0"/>
              <a:t>可用来创建一个新的用户组，并将新用户组信息添加到系统文件中。</a:t>
            </a:r>
            <a:endParaRPr lang="en-US" altLang="zh-CN" sz="2200" dirty="0" smtClean="0"/>
          </a:p>
          <a:p>
            <a:r>
              <a:rPr lang="zh-CN" altLang="en-US" sz="2200" dirty="0" smtClean="0"/>
              <a:t>语法：</a:t>
            </a:r>
            <a:r>
              <a:rPr lang="en-US" altLang="zh-CN" dirty="0"/>
              <a:t> </a:t>
            </a:r>
            <a:r>
              <a:rPr lang="en-US" altLang="zh-CN" dirty="0" err="1"/>
              <a:t>groupadd</a:t>
            </a:r>
            <a:r>
              <a:rPr lang="en-US" altLang="zh-CN" dirty="0"/>
              <a:t> [options] </a:t>
            </a:r>
            <a:r>
              <a:rPr lang="en-US" altLang="zh-CN" dirty="0" err="1" smtClean="0"/>
              <a:t>group_name</a:t>
            </a:r>
            <a:endParaRPr lang="en-US" altLang="zh-CN" sz="1600" dirty="0"/>
          </a:p>
          <a:p>
            <a:pPr marL="655200" indent="-252000">
              <a:buFont typeface="Wingdings" panose="05000000000000000000" pitchFamily="2" charset="2"/>
              <a:buChar char="p"/>
            </a:pPr>
            <a:r>
              <a:rPr lang="zh-CN" altLang="en-US" sz="1600" dirty="0" smtClean="0"/>
              <a:t>其中</a:t>
            </a:r>
            <a:r>
              <a:rPr lang="zh-CN" altLang="en-US" sz="1600" dirty="0"/>
              <a:t>的命令选项说明如下</a:t>
            </a:r>
            <a:r>
              <a:rPr lang="zh-CN" altLang="en-US" sz="1600" dirty="0" smtClean="0"/>
              <a:t>：</a:t>
            </a:r>
            <a:endParaRPr lang="en-US" altLang="zh-CN" sz="1600" dirty="0" smtClean="0"/>
          </a:p>
          <a:p>
            <a:pPr marL="655200" indent="-252000">
              <a:buFont typeface="Wingdings" panose="05000000000000000000" pitchFamily="2" charset="2"/>
              <a:buChar char="p"/>
            </a:pPr>
            <a:r>
              <a:rPr lang="en-US" altLang="zh-CN" sz="1600" dirty="0" smtClean="0"/>
              <a:t>-f </a:t>
            </a:r>
            <a:r>
              <a:rPr lang="zh-CN" altLang="en-US" sz="1600" dirty="0" smtClean="0">
                <a:cs typeface="+mn-ea"/>
                <a:sym typeface="+mn-lt"/>
              </a:rPr>
              <a:t>如果</a:t>
            </a:r>
            <a:r>
              <a:rPr lang="zh-CN" altLang="en-US" sz="1600" dirty="0">
                <a:cs typeface="+mn-ea"/>
                <a:sym typeface="+mn-lt"/>
              </a:rPr>
              <a:t>组已存在，则成功</a:t>
            </a:r>
            <a:r>
              <a:rPr lang="zh-CN" altLang="en-US" sz="1600" dirty="0" smtClean="0">
                <a:cs typeface="+mn-ea"/>
                <a:sym typeface="+mn-lt"/>
              </a:rPr>
              <a:t>退出</a:t>
            </a:r>
            <a:endParaRPr lang="en-US" altLang="zh-CN" sz="1600" dirty="0" smtClean="0"/>
          </a:p>
          <a:p>
            <a:pPr marL="655200" indent="-252000">
              <a:buFont typeface="Wingdings" panose="05000000000000000000" pitchFamily="2" charset="2"/>
              <a:buChar char="p"/>
            </a:pPr>
            <a:r>
              <a:rPr lang="en-US" altLang="zh-CN" sz="1600" dirty="0" smtClean="0"/>
              <a:t>-g </a:t>
            </a:r>
            <a:r>
              <a:rPr lang="zh-CN" altLang="en-US" sz="1600" dirty="0" smtClean="0"/>
              <a:t>为新用户组</a:t>
            </a:r>
            <a:r>
              <a:rPr lang="zh-CN" altLang="en-US" sz="1600" dirty="0"/>
              <a:t>所使用的</a:t>
            </a:r>
            <a:r>
              <a:rPr lang="en-US" altLang="zh-CN" sz="1600" dirty="0"/>
              <a:t>GID</a:t>
            </a:r>
            <a:endParaRPr lang="en-US" altLang="zh-CN" sz="1600" dirty="0" smtClean="0"/>
          </a:p>
          <a:p>
            <a:pPr marL="655200" indent="-252000">
              <a:buFont typeface="Wingdings" panose="05000000000000000000" pitchFamily="2" charset="2"/>
              <a:buChar char="p"/>
            </a:pPr>
            <a:r>
              <a:rPr lang="en-US" altLang="zh-CN" sz="1600" dirty="0" smtClean="0"/>
              <a:t>-h </a:t>
            </a:r>
            <a:r>
              <a:rPr lang="zh-CN" altLang="en-US" sz="1600" dirty="0" smtClean="0"/>
              <a:t>显示</a:t>
            </a:r>
            <a:r>
              <a:rPr lang="zh-CN" altLang="en-US" sz="1600" dirty="0"/>
              <a:t>此帮助信息并</a:t>
            </a:r>
            <a:r>
              <a:rPr lang="zh-CN" altLang="en-US" sz="1600" dirty="0" smtClean="0"/>
              <a:t>退出</a:t>
            </a:r>
            <a:endParaRPr lang="en-US" altLang="zh-CN" sz="1600" dirty="0" smtClean="0"/>
          </a:p>
          <a:p>
            <a:pPr marL="655200" indent="-252000">
              <a:buFont typeface="Wingdings" panose="05000000000000000000" pitchFamily="2" charset="2"/>
              <a:buChar char="p"/>
            </a:pPr>
            <a:r>
              <a:rPr lang="en-US" altLang="zh-CN" sz="1600" dirty="0" smtClean="0"/>
              <a:t>-o </a:t>
            </a:r>
            <a:r>
              <a:rPr lang="zh-CN" altLang="en-US" sz="1600" dirty="0" smtClean="0"/>
              <a:t>允许</a:t>
            </a:r>
            <a:r>
              <a:rPr lang="zh-CN" altLang="en-US" sz="1600" dirty="0"/>
              <a:t>创建有重复 </a:t>
            </a:r>
            <a:r>
              <a:rPr lang="en-US" altLang="zh-CN" sz="1600" dirty="0"/>
              <a:t>GID </a:t>
            </a:r>
            <a:r>
              <a:rPr lang="zh-CN" altLang="en-US" sz="1600" dirty="0"/>
              <a:t>的</a:t>
            </a:r>
            <a:r>
              <a:rPr lang="zh-CN" altLang="en-US" sz="1600" dirty="0" smtClean="0"/>
              <a:t>组</a:t>
            </a:r>
            <a:endParaRPr lang="en-US" altLang="zh-CN" sz="1600" dirty="0" smtClean="0"/>
          </a:p>
          <a:p>
            <a:pPr marL="655200" indent="-252000">
              <a:buFont typeface="Wingdings" panose="05000000000000000000" pitchFamily="2" charset="2"/>
              <a:buChar char="p"/>
            </a:pPr>
            <a:r>
              <a:rPr lang="en-US" altLang="zh-CN" sz="1600" dirty="0" smtClean="0"/>
              <a:t>-p </a:t>
            </a:r>
            <a:r>
              <a:rPr lang="zh-CN" altLang="en-US" sz="1600" dirty="0" smtClean="0"/>
              <a:t>为新用户组</a:t>
            </a:r>
            <a:r>
              <a:rPr lang="zh-CN" altLang="en-US" sz="1600" dirty="0"/>
              <a:t>使用此加密过的</a:t>
            </a:r>
            <a:r>
              <a:rPr lang="zh-CN" altLang="en-US" sz="1600" dirty="0" smtClean="0"/>
              <a:t>密码</a:t>
            </a:r>
            <a:endParaRPr lang="en-US" altLang="zh-CN" sz="1600" dirty="0" smtClean="0"/>
          </a:p>
          <a:p>
            <a:pPr marL="655200" indent="-252000">
              <a:buFont typeface="Wingdings" panose="05000000000000000000" pitchFamily="2" charset="2"/>
              <a:buChar char="p"/>
            </a:pPr>
            <a:r>
              <a:rPr lang="en-US" altLang="zh-CN" sz="1600" dirty="0" smtClean="0"/>
              <a:t>-r </a:t>
            </a:r>
            <a:r>
              <a:rPr lang="zh-CN" altLang="en-US" sz="1600" dirty="0" smtClean="0"/>
              <a:t>创建</a:t>
            </a:r>
            <a:r>
              <a:rPr lang="zh-CN" altLang="en-US" sz="1600" dirty="0"/>
              <a:t>一个系统</a:t>
            </a:r>
            <a:r>
              <a:rPr lang="zh-CN" altLang="en-US" sz="1600" dirty="0" smtClean="0"/>
              <a:t>账户</a:t>
            </a:r>
            <a:endParaRPr lang="zh-CN" altLang="en-US" sz="1600" dirty="0"/>
          </a:p>
        </p:txBody>
      </p:sp>
    </p:spTree>
    <p:extLst>
      <p:ext uri="{BB962C8B-B14F-4D97-AF65-F5344CB8AC3E}">
        <p14:creationId xmlns:p14="http://schemas.microsoft.com/office/powerpoint/2010/main" val="283820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创建组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创建一个测试用户组：</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err="1" smtClean="0">
                <a:cs typeface="+mn-ea"/>
                <a:sym typeface="+mn-lt"/>
              </a:rPr>
              <a:t>groupadd</a:t>
            </a:r>
            <a:r>
              <a:rPr lang="zh-CN" altLang="en-US" sz="1600" dirty="0" smtClean="0">
                <a:cs typeface="+mn-ea"/>
                <a:sym typeface="+mn-lt"/>
              </a:rPr>
              <a:t>创建一个新的测试用户组：</a:t>
            </a:r>
            <a:r>
              <a:rPr lang="en-US" altLang="zh-CN" sz="1600" dirty="0" err="1" smtClean="0">
                <a:cs typeface="+mn-ea"/>
                <a:sym typeface="+mn-lt"/>
              </a:rPr>
              <a:t>groupadd</a:t>
            </a:r>
            <a:r>
              <a:rPr lang="en-US" altLang="zh-CN" sz="1600" dirty="0" smtClean="0">
                <a:cs typeface="+mn-ea"/>
                <a:sym typeface="+mn-lt"/>
              </a:rPr>
              <a:t> </a:t>
            </a:r>
            <a:r>
              <a:rPr lang="en-US" altLang="zh-CN" sz="1600" dirty="0" err="1" smtClean="0">
                <a:cs typeface="+mn-ea"/>
                <a:sym typeface="+mn-lt"/>
              </a:rPr>
              <a:t>usergroup</a:t>
            </a:r>
            <a:r>
              <a:rPr lang="zh-CN" altLang="en-US" sz="1600" dirty="0" smtClean="0">
                <a:cs typeface="+mn-ea"/>
                <a:sym typeface="+mn-lt"/>
              </a:rPr>
              <a:t>。</a:t>
            </a:r>
            <a:endParaRPr lang="en-US" altLang="zh-CN" sz="1600" dirty="0" smtClean="0">
              <a:cs typeface="+mn-ea"/>
              <a:sym typeface="+mn-lt"/>
            </a:endParaRPr>
          </a:p>
          <a:p>
            <a:pPr marL="442921" indent="0">
              <a:buNone/>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smtClean="0">
                <a:cs typeface="+mn-ea"/>
                <a:sym typeface="+mn-lt"/>
              </a:rPr>
              <a:t>cat /etc/group</a:t>
            </a:r>
            <a:r>
              <a:rPr lang="zh-CN" altLang="en-US" sz="1600" dirty="0" smtClean="0">
                <a:cs typeface="+mn-ea"/>
                <a:sym typeface="+mn-lt"/>
              </a:rPr>
              <a:t>命令查看用户组是否创建成功，查看后发现新的测试组创建成功。</a:t>
            </a:r>
            <a:endParaRPr lang="zh-CN" altLang="en-US" sz="1600" dirty="0">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797635029"/>
              </p:ext>
            </p:extLst>
          </p:nvPr>
        </p:nvGraphicFramePr>
        <p:xfrm>
          <a:off x="954982" y="2150717"/>
          <a:ext cx="8128000" cy="37084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groupadd</a:t>
                      </a:r>
                      <a:r>
                        <a:rPr lang="en-US" altLang="zh-CN" sz="1600" b="0" dirty="0" smtClean="0">
                          <a:solidFill>
                            <a:schemeClr val="tx1"/>
                          </a:solidFill>
                        </a:rPr>
                        <a:t> usergroup</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9423867"/>
              </p:ext>
            </p:extLst>
          </p:nvPr>
        </p:nvGraphicFramePr>
        <p:xfrm>
          <a:off x="954982" y="2969204"/>
          <a:ext cx="8128000" cy="131064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cat /etc/group</a:t>
                      </a:r>
                    </a:p>
                    <a:p>
                      <a:endParaRPr lang="en-US" altLang="zh-CN" sz="1600" b="0" dirty="0" smtClean="0">
                        <a:solidFill>
                          <a:schemeClr val="tx1"/>
                        </a:solidFill>
                      </a:endParaRPr>
                    </a:p>
                    <a:p>
                      <a:r>
                        <a:rPr lang="en-US" altLang="zh-CN" sz="1600" b="0" dirty="0" smtClean="0">
                          <a:solidFill>
                            <a:schemeClr val="tx1"/>
                          </a:solidFill>
                        </a:rPr>
                        <a:t>test04:x:1003:</a:t>
                      </a:r>
                    </a:p>
                    <a:p>
                      <a:r>
                        <a:rPr lang="en-US" altLang="zh-CN" sz="1600" b="0" dirty="0" smtClean="0">
                          <a:solidFill>
                            <a:schemeClr val="tx1"/>
                          </a:solidFill>
                        </a:rPr>
                        <a:t>user:x:1004:</a:t>
                      </a:r>
                    </a:p>
                    <a:p>
                      <a:r>
                        <a:rPr lang="en-US" altLang="zh-CN" sz="1600" b="0" dirty="0" smtClean="0">
                          <a:solidFill>
                            <a:schemeClr val="tx1"/>
                          </a:solidFill>
                        </a:rPr>
                        <a:t>usergroup:x:1005: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100398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a:t>
            </a:r>
            <a:r>
              <a:rPr lang="zh-CN" altLang="en-US" dirty="0" smtClean="0"/>
              <a:t>组 </a:t>
            </a:r>
            <a:r>
              <a:rPr lang="en-US" altLang="zh-CN" dirty="0" smtClean="0"/>
              <a:t>- </a:t>
            </a:r>
            <a:r>
              <a:rPr lang="en-US" altLang="zh-CN" dirty="0" err="1" smtClean="0"/>
              <a:t>groupmod</a:t>
            </a:r>
            <a:endParaRPr lang="zh-CN" altLang="en-US" dirty="0"/>
          </a:p>
        </p:txBody>
      </p:sp>
      <p:sp>
        <p:nvSpPr>
          <p:cNvPr id="3" name="文本占位符 2"/>
          <p:cNvSpPr>
            <a:spLocks noGrp="1"/>
          </p:cNvSpPr>
          <p:nvPr>
            <p:ph type="body" sz="quarter" idx="10"/>
          </p:nvPr>
        </p:nvSpPr>
        <p:spPr/>
        <p:txBody>
          <a:bodyPr/>
          <a:lstStyle/>
          <a:p>
            <a:r>
              <a:rPr lang="en-US" altLang="zh-CN" sz="2200" dirty="0" err="1"/>
              <a:t>g</a:t>
            </a:r>
            <a:r>
              <a:rPr lang="en-US" altLang="zh-CN" sz="2200" dirty="0" err="1" smtClean="0"/>
              <a:t>roupmod</a:t>
            </a:r>
            <a:r>
              <a:rPr lang="zh-CN" altLang="en-US" sz="2200" dirty="0" smtClean="0"/>
              <a:t>可用来更改群组识别码或者名称。</a:t>
            </a:r>
            <a:endParaRPr lang="en-US" altLang="zh-CN" sz="2200" dirty="0" smtClean="0"/>
          </a:p>
          <a:p>
            <a:r>
              <a:rPr lang="zh-CN" altLang="en-US" sz="2200" dirty="0" smtClean="0"/>
              <a:t>语法：</a:t>
            </a:r>
            <a:r>
              <a:rPr lang="en-US" altLang="zh-CN" dirty="0" err="1"/>
              <a:t>groupmod</a:t>
            </a:r>
            <a:r>
              <a:rPr lang="en-US" altLang="zh-CN" dirty="0"/>
              <a:t> [options] </a:t>
            </a:r>
            <a:r>
              <a:rPr lang="en-US" altLang="zh-CN" dirty="0" err="1" smtClean="0"/>
              <a:t>group_name</a:t>
            </a:r>
            <a:endParaRPr lang="en-US" altLang="zh-CN" sz="1600" dirty="0"/>
          </a:p>
          <a:p>
            <a:r>
              <a:rPr lang="zh-CN" altLang="en-US" sz="2200" dirty="0"/>
              <a:t>其中的命令选项说明如下：</a:t>
            </a:r>
            <a:endParaRPr lang="en-US" altLang="zh-CN" sz="2200" dirty="0"/>
          </a:p>
          <a:p>
            <a:pPr marL="745200" indent="-342900">
              <a:buFont typeface="Wingdings" panose="05000000000000000000" pitchFamily="2" charset="2"/>
              <a:buChar char="p"/>
            </a:pPr>
            <a:r>
              <a:rPr lang="en-US" altLang="zh-CN" sz="1600" dirty="0" smtClean="0"/>
              <a:t>-g </a:t>
            </a:r>
            <a:r>
              <a:rPr lang="zh-CN" altLang="en-US" sz="1600" dirty="0" smtClean="0"/>
              <a:t>修改为要使用的</a:t>
            </a:r>
            <a:r>
              <a:rPr lang="en-US" altLang="zh-CN" sz="1600" dirty="0" smtClean="0"/>
              <a:t>GID</a:t>
            </a:r>
          </a:p>
          <a:p>
            <a:pPr marL="745200" indent="-342900">
              <a:buFont typeface="Wingdings" panose="05000000000000000000" pitchFamily="2" charset="2"/>
              <a:buChar char="p"/>
            </a:pPr>
            <a:r>
              <a:rPr lang="en-US" altLang="zh-CN" sz="1600" dirty="0" smtClean="0"/>
              <a:t>-h </a:t>
            </a:r>
            <a:r>
              <a:rPr lang="zh-CN" altLang="en-US" sz="1600" dirty="0" smtClean="0"/>
              <a:t>显示</a:t>
            </a:r>
            <a:r>
              <a:rPr lang="zh-CN" altLang="en-US" sz="1600" dirty="0"/>
              <a:t>此帮助信息并退出</a:t>
            </a:r>
            <a:endParaRPr lang="en-US" altLang="zh-CN" sz="1600" dirty="0" smtClean="0"/>
          </a:p>
          <a:p>
            <a:pPr marL="745200" indent="-342900">
              <a:buFont typeface="Wingdings" panose="05000000000000000000" pitchFamily="2" charset="2"/>
              <a:buChar char="p"/>
            </a:pPr>
            <a:r>
              <a:rPr lang="en-US" altLang="zh-CN" sz="1600" dirty="0" smtClean="0"/>
              <a:t>-n </a:t>
            </a:r>
            <a:r>
              <a:rPr lang="zh-CN" altLang="en-US" sz="1600" dirty="0" smtClean="0"/>
              <a:t>修改</a:t>
            </a:r>
            <a:r>
              <a:rPr lang="zh-CN" altLang="en-US" sz="1600" dirty="0"/>
              <a:t>为要使用的组</a:t>
            </a:r>
            <a:r>
              <a:rPr lang="zh-CN" altLang="en-US" sz="1600" dirty="0" smtClean="0"/>
              <a:t>名称</a:t>
            </a:r>
            <a:endParaRPr lang="en-US" altLang="zh-CN" sz="1600" dirty="0" smtClean="0"/>
          </a:p>
          <a:p>
            <a:pPr marL="745200" indent="-342900">
              <a:buFont typeface="Wingdings" panose="05000000000000000000" pitchFamily="2" charset="2"/>
              <a:buChar char="p"/>
            </a:pPr>
            <a:r>
              <a:rPr lang="en-US" altLang="zh-CN" sz="1600" dirty="0" smtClean="0"/>
              <a:t>-o </a:t>
            </a:r>
            <a:r>
              <a:rPr lang="zh-CN" altLang="en-US" sz="1600" dirty="0" smtClean="0"/>
              <a:t>允许</a:t>
            </a:r>
            <a:r>
              <a:rPr lang="zh-CN" altLang="en-US" sz="1600" dirty="0"/>
              <a:t>使用重复的 </a:t>
            </a:r>
            <a:r>
              <a:rPr lang="en-US" altLang="zh-CN" sz="1600" dirty="0" smtClean="0"/>
              <a:t>GID</a:t>
            </a:r>
          </a:p>
          <a:p>
            <a:pPr marL="745200" indent="-342900">
              <a:buFont typeface="Wingdings" panose="05000000000000000000" pitchFamily="2" charset="2"/>
              <a:buChar char="p"/>
            </a:pPr>
            <a:r>
              <a:rPr lang="en-US" altLang="zh-CN" sz="1600" dirty="0" smtClean="0"/>
              <a:t>-p </a:t>
            </a:r>
            <a:r>
              <a:rPr lang="zh-CN" altLang="en-US" sz="1600" dirty="0" smtClean="0"/>
              <a:t>更改</a:t>
            </a:r>
            <a:r>
              <a:rPr lang="zh-CN" altLang="en-US" sz="1600" dirty="0"/>
              <a:t>密码</a:t>
            </a:r>
            <a:r>
              <a:rPr lang="en-US" altLang="zh-CN" sz="1600" dirty="0"/>
              <a:t>(</a:t>
            </a:r>
            <a:r>
              <a:rPr lang="zh-CN" altLang="en-US" sz="1600" dirty="0"/>
              <a:t>加密过的</a:t>
            </a:r>
            <a:r>
              <a:rPr lang="en-US" altLang="zh-CN" sz="1600" dirty="0"/>
              <a:t>) </a:t>
            </a:r>
            <a:endParaRPr lang="zh-CN" altLang="en-US" sz="1600" dirty="0"/>
          </a:p>
        </p:txBody>
      </p:sp>
    </p:spTree>
    <p:extLst>
      <p:ext uri="{BB962C8B-B14F-4D97-AF65-F5344CB8AC3E}">
        <p14:creationId xmlns:p14="http://schemas.microsoft.com/office/powerpoint/2010/main" val="1191085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修改组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修改一个测试用户组</a:t>
            </a:r>
            <a:r>
              <a:rPr lang="en-US" altLang="zh-CN" sz="2200" dirty="0" smtClean="0">
                <a:cs typeface="+mn-ea"/>
                <a:sym typeface="+mn-lt"/>
              </a:rPr>
              <a:t>GID</a:t>
            </a:r>
            <a:r>
              <a:rPr lang="zh-CN" altLang="en-US" sz="2200" dirty="0" smtClean="0">
                <a:cs typeface="+mn-ea"/>
                <a:sym typeface="+mn-lt"/>
              </a:rPr>
              <a:t>：</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查看测试用户原</a:t>
            </a:r>
            <a:r>
              <a:rPr lang="en-US" altLang="zh-CN" sz="1600" dirty="0" smtClean="0">
                <a:cs typeface="+mn-ea"/>
                <a:sym typeface="+mn-lt"/>
              </a:rPr>
              <a:t>GID</a:t>
            </a:r>
            <a:r>
              <a:rPr lang="zh-CN" altLang="en-US" sz="1600" dirty="0" smtClean="0">
                <a:cs typeface="+mn-ea"/>
                <a:sym typeface="+mn-lt"/>
              </a:rPr>
              <a:t>：</a:t>
            </a:r>
            <a:r>
              <a:rPr lang="en-US" altLang="zh-CN" sz="1600" dirty="0" smtClean="0">
                <a:cs typeface="+mn-ea"/>
                <a:sym typeface="+mn-lt"/>
              </a:rPr>
              <a:t>id user</a:t>
            </a: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err="1" smtClean="0">
                <a:cs typeface="+mn-ea"/>
                <a:sym typeface="+mn-lt"/>
              </a:rPr>
              <a:t>groupmod</a:t>
            </a:r>
            <a:r>
              <a:rPr lang="zh-CN" altLang="en-US" sz="1600" dirty="0" smtClean="0">
                <a:cs typeface="+mn-ea"/>
                <a:sym typeface="+mn-lt"/>
              </a:rPr>
              <a:t>修改测试用户组</a:t>
            </a:r>
            <a:r>
              <a:rPr lang="en-US" altLang="zh-CN" sz="1600" dirty="0" smtClean="0">
                <a:cs typeface="+mn-ea"/>
                <a:sym typeface="+mn-lt"/>
              </a:rPr>
              <a:t>GID</a:t>
            </a:r>
            <a:r>
              <a:rPr lang="zh-CN" altLang="en-US" sz="1600" dirty="0" smtClean="0">
                <a:cs typeface="+mn-ea"/>
                <a:sym typeface="+mn-lt"/>
              </a:rPr>
              <a:t>为</a:t>
            </a:r>
            <a:r>
              <a:rPr lang="en-US" altLang="zh-CN" sz="1600" dirty="0" smtClean="0">
                <a:cs typeface="+mn-ea"/>
                <a:sym typeface="+mn-lt"/>
              </a:rPr>
              <a:t>1002</a:t>
            </a:r>
            <a:r>
              <a:rPr lang="zh-CN" altLang="en-US" sz="1600" dirty="0" smtClean="0">
                <a:cs typeface="+mn-ea"/>
                <a:sym typeface="+mn-lt"/>
              </a:rPr>
              <a:t>：</a:t>
            </a:r>
            <a:r>
              <a:rPr lang="en-US" altLang="zh-CN" sz="1600" dirty="0" err="1" smtClean="0">
                <a:cs typeface="+mn-ea"/>
                <a:sym typeface="+mn-lt"/>
              </a:rPr>
              <a:t>groupmod</a:t>
            </a:r>
            <a:r>
              <a:rPr lang="en-US" altLang="zh-CN" sz="1600" dirty="0" smtClean="0">
                <a:cs typeface="+mn-ea"/>
                <a:sym typeface="+mn-lt"/>
              </a:rPr>
              <a:t> –g 1006 user</a:t>
            </a:r>
            <a:r>
              <a:rPr lang="zh-CN" altLang="en-US" sz="1600" dirty="0" smtClean="0">
                <a:cs typeface="+mn-ea"/>
                <a:sym typeface="+mn-lt"/>
              </a:rPr>
              <a:t>，再次查看发现</a:t>
            </a:r>
            <a:r>
              <a:rPr lang="en-US" altLang="zh-CN" sz="1600" dirty="0" smtClean="0">
                <a:cs typeface="+mn-ea"/>
                <a:sym typeface="+mn-lt"/>
              </a:rPr>
              <a:t>GID</a:t>
            </a:r>
            <a:r>
              <a:rPr lang="zh-CN" altLang="en-US" sz="1600" dirty="0" smtClean="0">
                <a:cs typeface="+mn-ea"/>
                <a:sym typeface="+mn-lt"/>
              </a:rPr>
              <a:t>已修改成功：</a:t>
            </a:r>
            <a:r>
              <a:rPr lang="en-US" altLang="zh-CN" sz="1600" dirty="0" smtClean="0">
                <a:cs typeface="+mn-ea"/>
                <a:sym typeface="+mn-lt"/>
              </a:rPr>
              <a:t> </a:t>
            </a:r>
            <a:endParaRPr lang="zh-CN" altLang="en-US" sz="1600" dirty="0">
              <a:cs typeface="+mn-ea"/>
              <a:sym typeface="+mn-lt"/>
            </a:endParaRPr>
          </a:p>
        </p:txBody>
      </p:sp>
      <p:graphicFrame>
        <p:nvGraphicFramePr>
          <p:cNvPr id="4" name="表格 3"/>
          <p:cNvGraphicFramePr>
            <a:graphicFrameLocks noGrp="1"/>
          </p:cNvGraphicFramePr>
          <p:nvPr>
            <p:extLst>
              <p:ext uri="{D42A27DB-BD31-4B8C-83A1-F6EECF244321}">
                <p14:modId xmlns:p14="http://schemas.microsoft.com/office/powerpoint/2010/main" val="1963340752"/>
              </p:ext>
            </p:extLst>
          </p:nvPr>
        </p:nvGraphicFramePr>
        <p:xfrm>
          <a:off x="1139371" y="2114549"/>
          <a:ext cx="8128000" cy="82296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id user</a:t>
                      </a:r>
                    </a:p>
                    <a:p>
                      <a:endParaRPr lang="en-US" altLang="zh-CN" sz="1600" b="0" dirty="0" smtClean="0">
                        <a:solidFill>
                          <a:schemeClr val="tx1"/>
                        </a:solidFill>
                      </a:endParaRPr>
                    </a:p>
                    <a:p>
                      <a:r>
                        <a:rPr lang="en-US" altLang="zh-CN" sz="1600" b="0" dirty="0" err="1" smtClean="0">
                          <a:solidFill>
                            <a:schemeClr val="tx1"/>
                          </a:solidFill>
                        </a:rPr>
                        <a:t>uid</a:t>
                      </a:r>
                      <a:r>
                        <a:rPr lang="en-US" altLang="zh-CN" sz="1600" b="0" dirty="0" smtClean="0">
                          <a:solidFill>
                            <a:schemeClr val="tx1"/>
                          </a:solidFill>
                        </a:rPr>
                        <a:t>=1002(user) </a:t>
                      </a:r>
                      <a:r>
                        <a:rPr lang="en-US" altLang="zh-CN" sz="1600" b="0" dirty="0" err="1" smtClean="0">
                          <a:solidFill>
                            <a:schemeClr val="tx1"/>
                          </a:solidFill>
                        </a:rPr>
                        <a:t>gid</a:t>
                      </a:r>
                      <a:r>
                        <a:rPr lang="en-US" altLang="zh-CN" sz="1600" b="0" dirty="0" smtClean="0">
                          <a:solidFill>
                            <a:schemeClr val="tx1"/>
                          </a:solidFill>
                        </a:rPr>
                        <a:t>=1004(user) groups=1004(user)</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86701819"/>
              </p:ext>
            </p:extLst>
          </p:nvPr>
        </p:nvGraphicFramePr>
        <p:xfrm>
          <a:off x="1139371" y="3487652"/>
          <a:ext cx="8128000" cy="106680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groupmod</a:t>
                      </a:r>
                      <a:r>
                        <a:rPr lang="en-US" altLang="zh-CN" sz="1600" b="0" dirty="0" smtClean="0">
                          <a:solidFill>
                            <a:schemeClr val="tx1"/>
                          </a:solidFill>
                        </a:rPr>
                        <a:t> -g 1006 user</a:t>
                      </a:r>
                    </a:p>
                    <a:p>
                      <a:endParaRPr lang="en-US" altLang="zh-CN" sz="1600" b="0" dirty="0" smtClean="0">
                        <a:solidFill>
                          <a:schemeClr val="tx1"/>
                        </a:solidFill>
                      </a:endParaRPr>
                    </a:p>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id user</a:t>
                      </a:r>
                    </a:p>
                    <a:p>
                      <a:r>
                        <a:rPr lang="en-US" altLang="zh-CN" sz="1600" b="0" dirty="0" err="1" smtClean="0">
                          <a:solidFill>
                            <a:schemeClr val="tx1"/>
                          </a:solidFill>
                        </a:rPr>
                        <a:t>uid</a:t>
                      </a:r>
                      <a:r>
                        <a:rPr lang="en-US" altLang="zh-CN" sz="1600" b="0" dirty="0" smtClean="0">
                          <a:solidFill>
                            <a:schemeClr val="tx1"/>
                          </a:solidFill>
                        </a:rPr>
                        <a:t>=1002(user) </a:t>
                      </a:r>
                      <a:r>
                        <a:rPr lang="en-US" altLang="zh-CN" sz="1600" b="0" dirty="0" err="1" smtClean="0">
                          <a:solidFill>
                            <a:schemeClr val="tx1"/>
                          </a:solidFill>
                        </a:rPr>
                        <a:t>gid</a:t>
                      </a:r>
                      <a:r>
                        <a:rPr lang="en-US" altLang="zh-CN" sz="1600" b="0" dirty="0" smtClean="0">
                          <a:solidFill>
                            <a:schemeClr val="tx1"/>
                          </a:solidFill>
                        </a:rPr>
                        <a:t>=1006(user) groups=1006(user)</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742552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zh-CN" altLang="en-US" dirty="0" smtClean="0"/>
              <a:t>本章节主要讲述</a:t>
            </a:r>
            <a:r>
              <a:rPr lang="en-US" altLang="zh-CN" dirty="0"/>
              <a:t>o</a:t>
            </a:r>
            <a:r>
              <a:rPr lang="en-US" altLang="zh-CN" dirty="0" smtClean="0"/>
              <a:t>penEuler</a:t>
            </a:r>
            <a:r>
              <a:rPr lang="zh-CN" altLang="en-US" dirty="0" smtClean="0"/>
              <a:t>中用户和权限管理的相关内容。通过本章节的学习，您将能够了解</a:t>
            </a:r>
            <a:r>
              <a:rPr lang="en-US" altLang="zh-CN" dirty="0" smtClean="0"/>
              <a:t>openEuler</a:t>
            </a:r>
            <a:r>
              <a:rPr lang="zh-CN" altLang="en-US" dirty="0" smtClean="0"/>
              <a:t>中用户和组的基础概念，并且熟悉文件及目录的创建、删除、修改等命令行的使用方法。在了解了</a:t>
            </a:r>
            <a:r>
              <a:rPr lang="en-US" altLang="zh-CN" dirty="0" smtClean="0"/>
              <a:t>openEuler</a:t>
            </a:r>
            <a:r>
              <a:rPr lang="zh-CN" altLang="en-US" dirty="0" smtClean="0"/>
              <a:t>中用户所涉及的相关知识点之后，会结合文件权限管理的相关知识，使得您能够了解文件权限的相关配置以及具体的操作命令。</a:t>
            </a:r>
            <a:endParaRPr lang="zh-CN" altLang="en-US" dirty="0"/>
          </a:p>
        </p:txBody>
      </p:sp>
    </p:spTree>
    <p:extLst>
      <p:ext uri="{BB962C8B-B14F-4D97-AF65-F5344CB8AC3E}">
        <p14:creationId xmlns:p14="http://schemas.microsoft.com/office/powerpoint/2010/main" val="2180764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删除组 </a:t>
            </a:r>
            <a:r>
              <a:rPr lang="en-US" altLang="zh-CN" dirty="0" smtClean="0"/>
              <a:t>- </a:t>
            </a:r>
            <a:r>
              <a:rPr lang="en-US" altLang="zh-CN" dirty="0" err="1" smtClean="0"/>
              <a:t>groupdel</a:t>
            </a:r>
            <a:endParaRPr lang="zh-CN" altLang="en-US" dirty="0"/>
          </a:p>
        </p:txBody>
      </p:sp>
      <p:sp>
        <p:nvSpPr>
          <p:cNvPr id="3" name="文本占位符 2"/>
          <p:cNvSpPr>
            <a:spLocks noGrp="1"/>
          </p:cNvSpPr>
          <p:nvPr>
            <p:ph type="body" sz="quarter" idx="10"/>
          </p:nvPr>
        </p:nvSpPr>
        <p:spPr/>
        <p:txBody>
          <a:bodyPr/>
          <a:lstStyle/>
          <a:p>
            <a:r>
              <a:rPr lang="en-US" altLang="zh-CN" sz="2200" dirty="0" err="1" smtClean="0"/>
              <a:t>Groupdel</a:t>
            </a:r>
            <a:r>
              <a:rPr lang="zh-CN" altLang="en-US" sz="2200" dirty="0" smtClean="0"/>
              <a:t>可用来删除用户组，但若是用户组中包含一些用户，需先删除掉用户后再删除用户组：</a:t>
            </a:r>
            <a:endParaRPr lang="en-US" altLang="zh-CN" sz="2200" dirty="0" smtClean="0"/>
          </a:p>
          <a:p>
            <a:r>
              <a:rPr lang="zh-CN" altLang="en-US" sz="2200" dirty="0" smtClean="0"/>
              <a:t>语法：</a:t>
            </a:r>
            <a:r>
              <a:rPr lang="en-US" altLang="zh-CN" dirty="0" err="1"/>
              <a:t>groupdel</a:t>
            </a:r>
            <a:r>
              <a:rPr lang="en-US" altLang="zh-CN" dirty="0"/>
              <a:t> [options] </a:t>
            </a:r>
            <a:r>
              <a:rPr lang="en-US" altLang="zh-CN" dirty="0" err="1" smtClean="0"/>
              <a:t>group_name</a:t>
            </a:r>
            <a:endParaRPr lang="en-US" altLang="zh-CN" sz="1600" dirty="0"/>
          </a:p>
          <a:p>
            <a:r>
              <a:rPr lang="zh-CN" altLang="en-US" sz="2200" dirty="0"/>
              <a:t>其中的命令选项说明如下：</a:t>
            </a:r>
            <a:endParaRPr lang="en-US" altLang="zh-CN" sz="2200" dirty="0"/>
          </a:p>
          <a:p>
            <a:pPr marL="655200" indent="-252000">
              <a:buFont typeface="Wingdings" panose="05000000000000000000" pitchFamily="2" charset="2"/>
              <a:buChar char="p"/>
            </a:pPr>
            <a:r>
              <a:rPr lang="en-US" altLang="zh-CN" sz="1600" dirty="0" smtClean="0"/>
              <a:t>-f </a:t>
            </a:r>
            <a:r>
              <a:rPr lang="zh-CN" altLang="en-US" sz="1600" dirty="0" smtClean="0"/>
              <a:t>即便</a:t>
            </a:r>
            <a:r>
              <a:rPr lang="zh-CN" altLang="en-US" sz="1600" dirty="0"/>
              <a:t>是用户的主组也继续删除</a:t>
            </a:r>
            <a:endParaRPr lang="en-US" altLang="zh-CN" sz="1600" dirty="0" smtClean="0"/>
          </a:p>
          <a:p>
            <a:pPr marL="655200" indent="-252000">
              <a:buFont typeface="Wingdings" panose="05000000000000000000" pitchFamily="2" charset="2"/>
              <a:buChar char="p"/>
            </a:pPr>
            <a:r>
              <a:rPr lang="en-US" altLang="zh-CN" sz="1600" dirty="0" smtClean="0"/>
              <a:t>-h </a:t>
            </a:r>
            <a:r>
              <a:rPr lang="zh-CN" altLang="en-US" sz="1600" dirty="0" smtClean="0"/>
              <a:t>显示</a:t>
            </a:r>
            <a:r>
              <a:rPr lang="zh-CN" altLang="en-US" sz="1600" dirty="0"/>
              <a:t>此帮助信息并</a:t>
            </a:r>
            <a:r>
              <a:rPr lang="zh-CN" altLang="en-US" sz="1600" dirty="0" smtClean="0"/>
              <a:t>退出</a:t>
            </a:r>
            <a:endParaRPr lang="en-US" altLang="zh-CN" sz="1600" dirty="0" smtClean="0"/>
          </a:p>
          <a:p>
            <a:pPr marL="403200" indent="0">
              <a:buNone/>
            </a:pPr>
            <a:r>
              <a:rPr lang="zh-CN" altLang="en-US" sz="1600" dirty="0" smtClean="0"/>
              <a:t>（</a:t>
            </a:r>
            <a:r>
              <a:rPr lang="en-US" altLang="zh-CN" sz="1600" dirty="0" err="1" smtClean="0"/>
              <a:t>groupdel</a:t>
            </a:r>
            <a:r>
              <a:rPr lang="zh-CN" altLang="en-US" sz="1600" dirty="0"/>
              <a:t>命令用于从系统中删除组，需要注意的是，若是在组中仍然包括某些用户，此时需要先删除这些用户后，才能删除</a:t>
            </a:r>
            <a:r>
              <a:rPr lang="zh-CN" altLang="en-US" sz="1600" dirty="0" smtClean="0"/>
              <a:t>组）</a:t>
            </a:r>
            <a:endParaRPr lang="en-US" altLang="zh-CN" sz="1600" dirty="0"/>
          </a:p>
          <a:p>
            <a:pPr marL="655200" indent="-252000">
              <a:buFont typeface="Wingdings" panose="05000000000000000000" pitchFamily="2" charset="2"/>
              <a:buChar char="p"/>
            </a:pPr>
            <a:endParaRPr lang="en-US" altLang="zh-CN" sz="1600" dirty="0" smtClean="0"/>
          </a:p>
          <a:p>
            <a:pPr marL="655200" indent="-252000">
              <a:buFont typeface="Wingdings" panose="05000000000000000000" pitchFamily="2" charset="2"/>
              <a:buChar char="p"/>
            </a:pPr>
            <a:endParaRPr lang="en-US" altLang="zh-CN" sz="1600" dirty="0"/>
          </a:p>
        </p:txBody>
      </p:sp>
    </p:spTree>
    <p:extLst>
      <p:ext uri="{BB962C8B-B14F-4D97-AF65-F5344CB8AC3E}">
        <p14:creationId xmlns:p14="http://schemas.microsoft.com/office/powerpoint/2010/main" val="1584708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删除组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删除一个测试用户组：</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smtClean="0">
                <a:cs typeface="+mn-ea"/>
                <a:sym typeface="+mn-lt"/>
              </a:rPr>
              <a:t>cat /etc/group</a:t>
            </a:r>
            <a:r>
              <a:rPr lang="zh-CN" altLang="en-US" sz="1600" dirty="0" smtClean="0">
                <a:cs typeface="+mn-ea"/>
                <a:sym typeface="+mn-lt"/>
              </a:rPr>
              <a:t>命令查看测试用户组。</a:t>
            </a: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删除测试用户组：</a:t>
            </a:r>
            <a:r>
              <a:rPr lang="en-US" altLang="zh-CN" sz="1600" dirty="0" err="1" smtClean="0">
                <a:cs typeface="+mn-ea"/>
                <a:sym typeface="+mn-lt"/>
              </a:rPr>
              <a:t>groupdel</a:t>
            </a:r>
            <a:r>
              <a:rPr lang="en-US" altLang="zh-CN" sz="1600" dirty="0" smtClean="0">
                <a:cs typeface="+mn-ea"/>
                <a:sym typeface="+mn-lt"/>
              </a:rPr>
              <a:t> </a:t>
            </a:r>
            <a:r>
              <a:rPr lang="en-US" altLang="zh-CN" sz="1600" dirty="0">
                <a:cs typeface="+mn-ea"/>
                <a:sym typeface="+mn-lt"/>
              </a:rPr>
              <a:t>usergroup</a:t>
            </a:r>
            <a:r>
              <a:rPr lang="zh-CN" altLang="en-US" sz="1600" dirty="0" smtClean="0">
                <a:cs typeface="+mn-ea"/>
                <a:sym typeface="+mn-lt"/>
              </a:rPr>
              <a:t>后，再次通过</a:t>
            </a:r>
            <a:r>
              <a:rPr lang="en-US" altLang="zh-CN" sz="1600" dirty="0" smtClean="0">
                <a:cs typeface="+mn-ea"/>
                <a:sym typeface="+mn-lt"/>
              </a:rPr>
              <a:t>cat /etc/group</a:t>
            </a:r>
            <a:r>
              <a:rPr lang="zh-CN" altLang="en-US" sz="1600" dirty="0" smtClean="0">
                <a:cs typeface="+mn-ea"/>
                <a:sym typeface="+mn-lt"/>
              </a:rPr>
              <a:t>查看发现测试组已删除。</a:t>
            </a:r>
            <a:endParaRPr lang="en-US" altLang="zh-CN" sz="1600" dirty="0" smtClean="0">
              <a:cs typeface="+mn-ea"/>
              <a:sym typeface="+mn-lt"/>
            </a:endParaRPr>
          </a:p>
          <a:p>
            <a:pPr marL="745200">
              <a:buFont typeface="Wingdings" panose="05000000000000000000" pitchFamily="2" charset="2"/>
              <a:buChar char="p"/>
            </a:pPr>
            <a:endParaRPr lang="zh-CN" altLang="en-US" sz="1600" dirty="0">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1753953200"/>
              </p:ext>
            </p:extLst>
          </p:nvPr>
        </p:nvGraphicFramePr>
        <p:xfrm>
          <a:off x="975302" y="2082227"/>
          <a:ext cx="8128000" cy="131064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cat /etc/group</a:t>
                      </a:r>
                    </a:p>
                    <a:p>
                      <a:endParaRPr lang="en-US" altLang="zh-CN" sz="1600" b="0" dirty="0" smtClean="0">
                        <a:solidFill>
                          <a:schemeClr val="tx1"/>
                        </a:solidFill>
                      </a:endParaRPr>
                    </a:p>
                    <a:p>
                      <a:r>
                        <a:rPr lang="en-US" altLang="zh-CN" sz="1600" b="0" dirty="0" smtClean="0">
                          <a:solidFill>
                            <a:schemeClr val="tx1"/>
                          </a:solidFill>
                        </a:rPr>
                        <a:t>test04:x:1003:</a:t>
                      </a:r>
                    </a:p>
                    <a:p>
                      <a:r>
                        <a:rPr lang="en-US" altLang="zh-CN" sz="1600" b="0" dirty="0" smtClean="0">
                          <a:solidFill>
                            <a:schemeClr val="tx1"/>
                          </a:solidFill>
                        </a:rPr>
                        <a:t>user:x:1006:</a:t>
                      </a:r>
                    </a:p>
                    <a:p>
                      <a:r>
                        <a:rPr lang="en-US" altLang="zh-CN" sz="1600" b="0" dirty="0" smtClean="0">
                          <a:solidFill>
                            <a:schemeClr val="tx1"/>
                          </a:solidFill>
                        </a:rPr>
                        <a:t>usergroup:x:1005: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796956487"/>
              </p:ext>
            </p:extLst>
          </p:nvPr>
        </p:nvGraphicFramePr>
        <p:xfrm>
          <a:off x="975302" y="3881050"/>
          <a:ext cx="8128000" cy="131064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groupdel</a:t>
                      </a:r>
                      <a:r>
                        <a:rPr lang="en-US" altLang="zh-CN" sz="1600" b="0" dirty="0" smtClean="0">
                          <a:solidFill>
                            <a:schemeClr val="tx1"/>
                          </a:solidFill>
                        </a:rPr>
                        <a:t> usergroup</a:t>
                      </a:r>
                    </a:p>
                    <a:p>
                      <a:endParaRPr lang="en-US" altLang="zh-CN" sz="1600" b="0" dirty="0" smtClean="0">
                        <a:solidFill>
                          <a:schemeClr val="tx1"/>
                        </a:solidFill>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cat /etc/group</a:t>
                      </a:r>
                    </a:p>
                    <a:p>
                      <a:r>
                        <a:rPr lang="en-US" altLang="zh-CN" sz="1600" b="0" dirty="0" smtClean="0">
                          <a:solidFill>
                            <a:schemeClr val="tx1"/>
                          </a:solidFill>
                        </a:rPr>
                        <a:t>test04:x:1003:</a:t>
                      </a:r>
                    </a:p>
                    <a:p>
                      <a:r>
                        <a:rPr lang="en-US" altLang="zh-CN" sz="1600" b="0" dirty="0" smtClean="0">
                          <a:solidFill>
                            <a:schemeClr val="tx1"/>
                          </a:solidFill>
                        </a:rPr>
                        <a:t>user:x:1006: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2768794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关联用户和组 </a:t>
            </a:r>
            <a:r>
              <a:rPr lang="en-US" altLang="zh-CN" dirty="0" smtClean="0"/>
              <a:t>- </a:t>
            </a:r>
            <a:r>
              <a:rPr lang="en-US" altLang="zh-CN" dirty="0" err="1" smtClean="0"/>
              <a:t>gpasswd</a:t>
            </a:r>
            <a:endParaRPr lang="zh-CN" altLang="en-US" dirty="0"/>
          </a:p>
        </p:txBody>
      </p:sp>
      <p:sp>
        <p:nvSpPr>
          <p:cNvPr id="3" name="文本占位符 2"/>
          <p:cNvSpPr>
            <a:spLocks noGrp="1"/>
          </p:cNvSpPr>
          <p:nvPr>
            <p:ph type="body" sz="quarter" idx="10"/>
          </p:nvPr>
        </p:nvSpPr>
        <p:spPr/>
        <p:txBody>
          <a:bodyPr/>
          <a:lstStyle/>
          <a:p>
            <a:r>
              <a:rPr lang="en-US" altLang="zh-CN" sz="2200" dirty="0" err="1"/>
              <a:t>g</a:t>
            </a:r>
            <a:r>
              <a:rPr lang="en-US" altLang="zh-CN" sz="2200" dirty="0" err="1" smtClean="0"/>
              <a:t>passwd</a:t>
            </a:r>
            <a:r>
              <a:rPr lang="zh-CN" altLang="en-US" sz="2200" dirty="0" smtClean="0"/>
              <a:t>可以用来添加或删除用户到组中。</a:t>
            </a:r>
            <a:endParaRPr lang="en-US" altLang="zh-CN" sz="2200" dirty="0" smtClean="0"/>
          </a:p>
          <a:p>
            <a:r>
              <a:rPr lang="zh-CN" altLang="en-US" sz="2200" dirty="0" smtClean="0"/>
              <a:t>语法：</a:t>
            </a:r>
            <a:r>
              <a:rPr lang="en-US" altLang="zh-CN" dirty="0" err="1"/>
              <a:t>gpasswd</a:t>
            </a:r>
            <a:r>
              <a:rPr lang="en-US" altLang="zh-CN" dirty="0"/>
              <a:t> [option] </a:t>
            </a:r>
            <a:r>
              <a:rPr lang="en-US" altLang="zh-CN" dirty="0" err="1" smtClean="0"/>
              <a:t>group_name</a:t>
            </a:r>
            <a:r>
              <a:rPr lang="zh-CN" altLang="en-US" dirty="0" smtClean="0"/>
              <a:t>。</a:t>
            </a:r>
            <a:endParaRPr lang="zh-CN" altLang="en-US" dirty="0"/>
          </a:p>
          <a:p>
            <a:r>
              <a:rPr lang="zh-CN" altLang="en-US" sz="2200" dirty="0"/>
              <a:t>其中的命令选项说明如下：</a:t>
            </a:r>
            <a:endParaRPr lang="en-US" altLang="zh-CN" sz="2200" dirty="0"/>
          </a:p>
          <a:p>
            <a:pPr marL="655200" indent="-252000">
              <a:buFont typeface="Wingdings" panose="05000000000000000000" pitchFamily="2" charset="2"/>
              <a:buChar char="p"/>
            </a:pPr>
            <a:r>
              <a:rPr lang="en-US" altLang="zh-CN" sz="1600" dirty="0" smtClean="0"/>
              <a:t>-a </a:t>
            </a:r>
            <a:r>
              <a:rPr lang="zh-CN" altLang="en-US" sz="1600" dirty="0" smtClean="0">
                <a:solidFill>
                  <a:srgbClr val="4F4F4F"/>
                </a:solidFill>
              </a:rPr>
              <a:t>向</a:t>
            </a:r>
            <a:r>
              <a:rPr lang="zh-CN" altLang="en-US" sz="1600" dirty="0">
                <a:solidFill>
                  <a:srgbClr val="4F4F4F"/>
                </a:solidFill>
              </a:rPr>
              <a:t>组 </a:t>
            </a:r>
            <a:r>
              <a:rPr lang="en-US" altLang="zh-CN" sz="1600" dirty="0">
                <a:solidFill>
                  <a:srgbClr val="4F4F4F"/>
                </a:solidFill>
              </a:rPr>
              <a:t>GROUP </a:t>
            </a:r>
            <a:r>
              <a:rPr lang="zh-CN" altLang="en-US" sz="1600" dirty="0">
                <a:solidFill>
                  <a:srgbClr val="4F4F4F"/>
                </a:solidFill>
              </a:rPr>
              <a:t>中添加用户 </a:t>
            </a:r>
            <a:r>
              <a:rPr lang="en-US" altLang="zh-CN" sz="1600" dirty="0" smtClean="0">
                <a:solidFill>
                  <a:srgbClr val="4F4F4F"/>
                </a:solidFill>
              </a:rPr>
              <a:t>USER</a:t>
            </a:r>
            <a:endParaRPr lang="en-US" altLang="zh-CN" sz="1600" dirty="0" smtClean="0"/>
          </a:p>
          <a:p>
            <a:pPr marL="655200" indent="-252000">
              <a:buFont typeface="Wingdings" panose="05000000000000000000" pitchFamily="2" charset="2"/>
              <a:buChar char="p"/>
            </a:pPr>
            <a:r>
              <a:rPr lang="en-US" altLang="zh-CN" sz="1600" dirty="0" smtClean="0"/>
              <a:t>-d </a:t>
            </a:r>
            <a:r>
              <a:rPr lang="zh-CN" altLang="en-US" sz="1600" dirty="0" smtClean="0">
                <a:solidFill>
                  <a:srgbClr val="4F4F4F"/>
                </a:solidFill>
              </a:rPr>
              <a:t>从</a:t>
            </a:r>
            <a:r>
              <a:rPr lang="zh-CN" altLang="en-US" sz="1600" dirty="0">
                <a:solidFill>
                  <a:srgbClr val="4F4F4F"/>
                </a:solidFill>
              </a:rPr>
              <a:t>组 </a:t>
            </a:r>
            <a:r>
              <a:rPr lang="en-US" altLang="zh-CN" sz="1600" dirty="0">
                <a:solidFill>
                  <a:srgbClr val="4F4F4F"/>
                </a:solidFill>
              </a:rPr>
              <a:t>GROUP </a:t>
            </a:r>
            <a:r>
              <a:rPr lang="zh-CN" altLang="en-US" sz="1600" dirty="0">
                <a:solidFill>
                  <a:srgbClr val="4F4F4F"/>
                </a:solidFill>
              </a:rPr>
              <a:t>中添加或删除</a:t>
            </a:r>
            <a:r>
              <a:rPr lang="zh-CN" altLang="en-US" sz="1600" dirty="0" smtClean="0">
                <a:solidFill>
                  <a:srgbClr val="4F4F4F"/>
                </a:solidFill>
              </a:rPr>
              <a:t>用户</a:t>
            </a:r>
            <a:endParaRPr lang="en-US" altLang="zh-CN" sz="1600" dirty="0" smtClean="0"/>
          </a:p>
          <a:p>
            <a:pPr marL="655200" indent="-252000">
              <a:buFont typeface="Wingdings" panose="05000000000000000000" pitchFamily="2" charset="2"/>
              <a:buChar char="p"/>
            </a:pPr>
            <a:r>
              <a:rPr lang="en-US" altLang="zh-CN" sz="1600" dirty="0" smtClean="0"/>
              <a:t>-M </a:t>
            </a:r>
            <a:r>
              <a:rPr lang="zh-CN" altLang="en-US" sz="1600" dirty="0" smtClean="0">
                <a:solidFill>
                  <a:srgbClr val="4F4F4F"/>
                </a:solidFill>
              </a:rPr>
              <a:t>设置</a:t>
            </a:r>
            <a:r>
              <a:rPr lang="zh-CN" altLang="en-US" sz="1600" dirty="0">
                <a:solidFill>
                  <a:srgbClr val="4F4F4F"/>
                </a:solidFill>
              </a:rPr>
              <a:t>组 </a:t>
            </a:r>
            <a:r>
              <a:rPr lang="en-US" altLang="zh-CN" sz="1600" dirty="0">
                <a:solidFill>
                  <a:srgbClr val="4F4F4F"/>
                </a:solidFill>
              </a:rPr>
              <a:t>GROUP </a:t>
            </a:r>
            <a:r>
              <a:rPr lang="zh-CN" altLang="en-US" sz="1600" dirty="0">
                <a:solidFill>
                  <a:srgbClr val="4F4F4F"/>
                </a:solidFill>
              </a:rPr>
              <a:t>的成员列表</a:t>
            </a:r>
            <a:endParaRPr lang="en-US" altLang="zh-CN" sz="1600" dirty="0" smtClean="0"/>
          </a:p>
          <a:p>
            <a:pPr marL="655200" indent="-252000">
              <a:buFont typeface="Wingdings" panose="05000000000000000000" pitchFamily="2" charset="2"/>
              <a:buChar char="p"/>
            </a:pPr>
            <a:r>
              <a:rPr lang="en-US" altLang="zh-CN" sz="1600" dirty="0" smtClean="0"/>
              <a:t>-A </a:t>
            </a:r>
            <a:r>
              <a:rPr lang="zh-CN" altLang="en-US" sz="1600" dirty="0" smtClean="0">
                <a:solidFill>
                  <a:srgbClr val="4F4F4F"/>
                </a:solidFill>
              </a:rPr>
              <a:t>设置</a:t>
            </a:r>
            <a:r>
              <a:rPr lang="zh-CN" altLang="en-US" sz="1600" dirty="0">
                <a:solidFill>
                  <a:srgbClr val="4F4F4F"/>
                </a:solidFill>
              </a:rPr>
              <a:t>组的管理员</a:t>
            </a:r>
            <a:r>
              <a:rPr lang="zh-CN" altLang="en-US" sz="1600" dirty="0" smtClean="0">
                <a:solidFill>
                  <a:srgbClr val="4F4F4F"/>
                </a:solidFill>
              </a:rPr>
              <a:t>列表</a:t>
            </a:r>
            <a:endParaRPr lang="en-US" altLang="zh-CN" sz="1600" dirty="0" smtClean="0"/>
          </a:p>
          <a:p>
            <a:pPr marL="655200" indent="-252000">
              <a:buFont typeface="Wingdings" panose="05000000000000000000" pitchFamily="2" charset="2"/>
              <a:buChar char="p"/>
            </a:pPr>
            <a:r>
              <a:rPr lang="en-US" altLang="zh-CN" sz="1600" dirty="0" smtClean="0"/>
              <a:t>-r </a:t>
            </a:r>
            <a:r>
              <a:rPr lang="zh-CN" altLang="en-US" sz="1600" dirty="0" smtClean="0">
                <a:solidFill>
                  <a:srgbClr val="4F4F4F"/>
                </a:solidFill>
              </a:rPr>
              <a:t>移</a:t>
            </a:r>
            <a:r>
              <a:rPr lang="zh-CN" altLang="en-US" sz="1600" dirty="0">
                <a:solidFill>
                  <a:srgbClr val="4F4F4F"/>
                </a:solidFill>
              </a:rPr>
              <a:t>除组 </a:t>
            </a:r>
            <a:r>
              <a:rPr lang="en-US" altLang="zh-CN" sz="1600" dirty="0">
                <a:solidFill>
                  <a:srgbClr val="4F4F4F"/>
                </a:solidFill>
              </a:rPr>
              <a:t>GROUP </a:t>
            </a:r>
            <a:r>
              <a:rPr lang="zh-CN" altLang="en-US" sz="1600" dirty="0">
                <a:solidFill>
                  <a:srgbClr val="4F4F4F"/>
                </a:solidFill>
              </a:rPr>
              <a:t>的</a:t>
            </a:r>
            <a:r>
              <a:rPr lang="zh-CN" altLang="en-US" sz="1600" dirty="0" smtClean="0">
                <a:solidFill>
                  <a:srgbClr val="4F4F4F"/>
                </a:solidFill>
              </a:rPr>
              <a:t>密码</a:t>
            </a:r>
            <a:endParaRPr lang="en-US" altLang="zh-CN" sz="1600" dirty="0" smtClean="0"/>
          </a:p>
          <a:p>
            <a:pPr marL="655200" indent="-252000">
              <a:buFont typeface="Wingdings" panose="05000000000000000000" pitchFamily="2" charset="2"/>
              <a:buChar char="p"/>
            </a:pPr>
            <a:r>
              <a:rPr lang="en-US" altLang="zh-CN" sz="1600" dirty="0" smtClean="0"/>
              <a:t>-R </a:t>
            </a:r>
            <a:r>
              <a:rPr lang="zh-CN" altLang="en-US" sz="1600" dirty="0" smtClean="0">
                <a:solidFill>
                  <a:srgbClr val="4F4F4F"/>
                </a:solidFill>
              </a:rPr>
              <a:t>向</a:t>
            </a:r>
            <a:r>
              <a:rPr lang="zh-CN" altLang="en-US" sz="1600" dirty="0">
                <a:solidFill>
                  <a:srgbClr val="4F4F4F"/>
                </a:solidFill>
              </a:rPr>
              <a:t>其成员限制访问组 </a:t>
            </a:r>
            <a:r>
              <a:rPr lang="en-US" altLang="zh-CN" sz="1600" dirty="0" smtClean="0">
                <a:solidFill>
                  <a:srgbClr val="4F4F4F"/>
                </a:solidFill>
              </a:rPr>
              <a:t>GROUP</a:t>
            </a:r>
            <a:endParaRPr lang="en-US" altLang="zh-CN" sz="1600" dirty="0"/>
          </a:p>
          <a:p>
            <a:pPr marL="655200" indent="-252000">
              <a:buFont typeface="Wingdings" panose="05000000000000000000" pitchFamily="2" charset="2"/>
              <a:buChar char="p"/>
            </a:pPr>
            <a:r>
              <a:rPr lang="en-US" altLang="zh-CN" sz="1600" dirty="0" smtClean="0">
                <a:solidFill>
                  <a:srgbClr val="4F4F4F"/>
                </a:solidFill>
              </a:rPr>
              <a:t>-Q </a:t>
            </a:r>
            <a:r>
              <a:rPr lang="zh-CN" altLang="en-US" sz="1600" dirty="0" smtClean="0">
                <a:solidFill>
                  <a:srgbClr val="4F4F4F"/>
                </a:solidFill>
              </a:rPr>
              <a:t>要 </a:t>
            </a:r>
            <a:r>
              <a:rPr lang="en-US" altLang="zh-CN" sz="1600" dirty="0" err="1">
                <a:solidFill>
                  <a:srgbClr val="4F4F4F"/>
                </a:solidFill>
              </a:rPr>
              <a:t>chroot</a:t>
            </a:r>
            <a:r>
              <a:rPr lang="en-US" altLang="zh-CN" sz="1600" dirty="0">
                <a:solidFill>
                  <a:srgbClr val="4F4F4F"/>
                </a:solidFill>
              </a:rPr>
              <a:t> </a:t>
            </a:r>
            <a:r>
              <a:rPr lang="zh-CN" altLang="en-US" sz="1600" dirty="0">
                <a:solidFill>
                  <a:srgbClr val="4F4F4F"/>
                </a:solidFill>
              </a:rPr>
              <a:t>进的目录</a:t>
            </a:r>
          </a:p>
          <a:p>
            <a:pPr marL="655200" indent="-252000">
              <a:buFont typeface="Wingdings" panose="05000000000000000000" pitchFamily="2" charset="2"/>
              <a:buChar char="p"/>
            </a:pPr>
            <a:endParaRPr lang="zh-CN" altLang="en-US" sz="1600" dirty="0">
              <a:solidFill>
                <a:srgbClr val="4F4F4F"/>
              </a:solidFill>
            </a:endParaRPr>
          </a:p>
        </p:txBody>
      </p:sp>
    </p:spTree>
    <p:extLst>
      <p:ext uri="{BB962C8B-B14F-4D97-AF65-F5344CB8AC3E}">
        <p14:creationId xmlns:p14="http://schemas.microsoft.com/office/powerpoint/2010/main" val="954045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关联用户和组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关联一个测试用户和测试组：</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将</a:t>
            </a:r>
            <a:r>
              <a:rPr lang="en-US" altLang="zh-CN" sz="1600" dirty="0" smtClean="0">
                <a:cs typeface="+mn-ea"/>
                <a:sym typeface="+mn-lt"/>
              </a:rPr>
              <a:t>user</a:t>
            </a:r>
            <a:r>
              <a:rPr lang="zh-CN" altLang="en-US" sz="1600" dirty="0" smtClean="0">
                <a:cs typeface="+mn-ea"/>
                <a:sym typeface="+mn-lt"/>
              </a:rPr>
              <a:t>用户添加到</a:t>
            </a:r>
            <a:r>
              <a:rPr lang="en-US" altLang="zh-CN" sz="1600" dirty="0" smtClean="0">
                <a:cs typeface="+mn-ea"/>
                <a:sym typeface="+mn-lt"/>
              </a:rPr>
              <a:t>usergroup</a:t>
            </a:r>
            <a:r>
              <a:rPr lang="zh-CN" altLang="en-US" sz="1600" dirty="0" smtClean="0">
                <a:cs typeface="+mn-ea"/>
                <a:sym typeface="+mn-lt"/>
              </a:rPr>
              <a:t>用户组中：</a:t>
            </a:r>
            <a:r>
              <a:rPr lang="en-US" altLang="zh-CN" sz="1600" dirty="0" err="1" smtClean="0">
                <a:cs typeface="+mn-ea"/>
                <a:sym typeface="+mn-lt"/>
              </a:rPr>
              <a:t>gpasswd</a:t>
            </a:r>
            <a:r>
              <a:rPr lang="en-US" altLang="zh-CN" sz="1600" dirty="0" smtClean="0">
                <a:cs typeface="+mn-ea"/>
                <a:sym typeface="+mn-lt"/>
              </a:rPr>
              <a:t> –a user </a:t>
            </a:r>
            <a:r>
              <a:rPr lang="en-US" altLang="zh-CN" sz="1600" dirty="0" err="1" smtClean="0">
                <a:cs typeface="+mn-ea"/>
                <a:sym typeface="+mn-lt"/>
              </a:rPr>
              <a:t>usergroup</a:t>
            </a:r>
            <a:r>
              <a:rPr lang="zh-CN" altLang="en-US" sz="1600" dirty="0" smtClean="0">
                <a:cs typeface="+mn-ea"/>
                <a:sym typeface="+mn-lt"/>
              </a:rPr>
              <a:t>。</a:t>
            </a: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smtClean="0">
                <a:cs typeface="+mn-ea"/>
                <a:sym typeface="+mn-lt"/>
              </a:rPr>
              <a:t>groups</a:t>
            </a:r>
            <a:r>
              <a:rPr lang="zh-CN" altLang="en-US" sz="1600" dirty="0" smtClean="0">
                <a:cs typeface="+mn-ea"/>
                <a:sym typeface="+mn-lt"/>
              </a:rPr>
              <a:t>命令查看到已将用户</a:t>
            </a:r>
            <a:r>
              <a:rPr lang="en-US" altLang="zh-CN" sz="1600" dirty="0">
                <a:cs typeface="+mn-ea"/>
                <a:sym typeface="+mn-lt"/>
              </a:rPr>
              <a:t>user</a:t>
            </a:r>
            <a:r>
              <a:rPr lang="zh-CN" altLang="en-US" sz="1600" dirty="0" smtClean="0">
                <a:cs typeface="+mn-ea"/>
                <a:sym typeface="+mn-lt"/>
              </a:rPr>
              <a:t>加入到组</a:t>
            </a:r>
            <a:r>
              <a:rPr lang="en-US" altLang="zh-CN" sz="1600" dirty="0">
                <a:cs typeface="+mn-ea"/>
                <a:sym typeface="+mn-lt"/>
              </a:rPr>
              <a:t>usergroup</a:t>
            </a:r>
            <a:r>
              <a:rPr lang="zh-CN" altLang="en-US" sz="1600" dirty="0" smtClean="0">
                <a:cs typeface="+mn-ea"/>
                <a:sym typeface="+mn-lt"/>
              </a:rPr>
              <a:t>中：</a:t>
            </a:r>
            <a:r>
              <a:rPr lang="en-US" altLang="zh-CN" sz="1600" dirty="0" smtClean="0">
                <a:cs typeface="+mn-ea"/>
                <a:sym typeface="+mn-lt"/>
              </a:rPr>
              <a:t>groups user</a:t>
            </a:r>
            <a:r>
              <a:rPr lang="zh-CN" altLang="en-US" sz="1600" dirty="0" smtClean="0">
                <a:cs typeface="+mn-ea"/>
                <a:sym typeface="+mn-lt"/>
              </a:rPr>
              <a:t>。</a:t>
            </a:r>
            <a:endParaRPr lang="zh-CN" altLang="en-US" sz="1600" dirty="0">
              <a:cs typeface="+mn-ea"/>
              <a:sym typeface="+mn-lt"/>
            </a:endParaRPr>
          </a:p>
        </p:txBody>
      </p:sp>
      <p:graphicFrame>
        <p:nvGraphicFramePr>
          <p:cNvPr id="4" name="表格 3"/>
          <p:cNvGraphicFramePr>
            <a:graphicFrameLocks noGrp="1"/>
          </p:cNvGraphicFramePr>
          <p:nvPr>
            <p:extLst>
              <p:ext uri="{D42A27DB-BD31-4B8C-83A1-F6EECF244321}">
                <p14:modId xmlns:p14="http://schemas.microsoft.com/office/powerpoint/2010/main" val="1202250952"/>
              </p:ext>
            </p:extLst>
          </p:nvPr>
        </p:nvGraphicFramePr>
        <p:xfrm>
          <a:off x="998537" y="2081448"/>
          <a:ext cx="8128000" cy="82296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gpasswd</a:t>
                      </a:r>
                      <a:r>
                        <a:rPr lang="en-US" altLang="zh-CN" sz="1600" b="0" dirty="0" smtClean="0">
                          <a:solidFill>
                            <a:schemeClr val="tx1"/>
                          </a:solidFill>
                        </a:rPr>
                        <a:t> -a user usergroup</a:t>
                      </a:r>
                    </a:p>
                    <a:p>
                      <a:endParaRPr lang="en-US" altLang="zh-CN" sz="1600" b="0" dirty="0" smtClean="0">
                        <a:solidFill>
                          <a:schemeClr val="tx1"/>
                        </a:solidFill>
                      </a:endParaRPr>
                    </a:p>
                    <a:p>
                      <a:r>
                        <a:rPr lang="en-US" altLang="zh-CN" sz="1600" b="0" dirty="0" smtClean="0">
                          <a:solidFill>
                            <a:schemeClr val="tx1"/>
                          </a:solidFill>
                        </a:rPr>
                        <a:t>Adding user </a:t>
                      </a:r>
                      <a:r>
                        <a:rPr lang="en-US" altLang="zh-CN" sz="1600" b="0" dirty="0" err="1" smtClean="0">
                          <a:solidFill>
                            <a:schemeClr val="tx1"/>
                          </a:solidFill>
                        </a:rPr>
                        <a:t>user</a:t>
                      </a:r>
                      <a:r>
                        <a:rPr lang="en-US" altLang="zh-CN" sz="1600" b="0" dirty="0" smtClean="0">
                          <a:solidFill>
                            <a:schemeClr val="tx1"/>
                          </a:solidFill>
                        </a:rPr>
                        <a:t> to group usergroup</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076699900"/>
              </p:ext>
            </p:extLst>
          </p:nvPr>
        </p:nvGraphicFramePr>
        <p:xfrm>
          <a:off x="998537" y="3526626"/>
          <a:ext cx="8128000" cy="82296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groups user</a:t>
                      </a:r>
                    </a:p>
                    <a:p>
                      <a:endParaRPr lang="en-US" altLang="zh-CN" sz="1600" b="0" dirty="0" smtClean="0">
                        <a:solidFill>
                          <a:schemeClr val="tx1"/>
                        </a:solidFill>
                      </a:endParaRPr>
                    </a:p>
                    <a:p>
                      <a:r>
                        <a:rPr lang="en-US" altLang="zh-CN" sz="1600" b="0" dirty="0" smtClean="0">
                          <a:solidFill>
                            <a:schemeClr val="tx1"/>
                          </a:solidFill>
                        </a:rPr>
                        <a:t>user : user usergroup</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1853254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b="1" dirty="0" smtClean="0">
                <a:cs typeface="+mn-ea"/>
                <a:sym typeface="+mn-lt"/>
              </a:rPr>
              <a:t>管理用户和组</a:t>
            </a:r>
            <a:endParaRPr lang="en-US" altLang="zh-CN" b="1" dirty="0" smtClean="0">
              <a:cs typeface="+mn-ea"/>
              <a:sym typeface="+mn-lt"/>
            </a:endParaRPr>
          </a:p>
          <a:p>
            <a:pPr marL="746100" indent="-342900">
              <a:buSzPct val="50000"/>
              <a:buFont typeface="Wingdings" panose="05000000000000000000" pitchFamily="2" charset="2"/>
              <a:buChar char="p"/>
            </a:pPr>
            <a:r>
              <a:rPr lang="zh-CN" altLang="en-US" sz="2000" dirty="0" smtClean="0">
                <a:solidFill>
                  <a:srgbClr val="7F7F7F"/>
                </a:solidFill>
                <a:cs typeface="+mn-ea"/>
                <a:sym typeface="+mn-lt"/>
              </a:rPr>
              <a:t>用户的基础概念</a:t>
            </a:r>
            <a:endParaRPr lang="en-US" altLang="zh-CN" sz="2000" dirty="0" smtClean="0">
              <a:solidFill>
                <a:srgbClr val="7F7F7F"/>
              </a:solidFill>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用户相关管理命令</a:t>
            </a:r>
            <a:endParaRPr lang="en-US" altLang="zh-CN" sz="2000" dirty="0" smtClean="0">
              <a:solidFill>
                <a:schemeClr val="bg1">
                  <a:lumMod val="50000"/>
                </a:schemeClr>
              </a:solidFill>
              <a:cs typeface="+mn-ea"/>
              <a:sym typeface="+mn-lt"/>
            </a:endParaRPr>
          </a:p>
          <a:p>
            <a:pPr marL="746100" indent="-342900">
              <a:buSzPct val="50000"/>
              <a:buFont typeface="Wingdings" panose="05000000000000000000" pitchFamily="2" charset="2"/>
              <a:buChar char="p"/>
            </a:pPr>
            <a:r>
              <a:rPr lang="zh-CN" altLang="en-US" sz="2000" dirty="0">
                <a:solidFill>
                  <a:schemeClr val="bg1">
                    <a:lumMod val="50000"/>
                  </a:schemeClr>
                </a:solidFill>
                <a:cs typeface="+mn-ea"/>
                <a:sym typeface="+mn-lt"/>
              </a:rPr>
              <a:t>用户</a:t>
            </a:r>
            <a:r>
              <a:rPr lang="zh-CN" altLang="en-US" sz="2000" dirty="0" smtClean="0">
                <a:solidFill>
                  <a:schemeClr val="bg1">
                    <a:lumMod val="50000"/>
                  </a:schemeClr>
                </a:solidFill>
                <a:cs typeface="+mn-ea"/>
                <a:sym typeface="+mn-lt"/>
              </a:rPr>
              <a:t>组的基础概念</a:t>
            </a:r>
            <a:endParaRPr lang="en-US" altLang="zh-CN" sz="2000" dirty="0" smtClean="0">
              <a:solidFill>
                <a:schemeClr val="bg1">
                  <a:lumMod val="50000"/>
                </a:schemeClr>
              </a:solidFill>
              <a:cs typeface="+mn-ea"/>
              <a:sym typeface="+mn-lt"/>
            </a:endParaRPr>
          </a:p>
          <a:p>
            <a:pPr marL="746100" indent="-342900">
              <a:buSzPct val="50000"/>
              <a:buFont typeface="Wingdings" panose="05000000000000000000" pitchFamily="2" charset="2"/>
              <a:buChar char="p"/>
            </a:pPr>
            <a:r>
              <a:rPr lang="zh-CN" altLang="en-US" sz="2000" dirty="0">
                <a:solidFill>
                  <a:schemeClr val="bg1">
                    <a:lumMod val="50000"/>
                  </a:schemeClr>
                </a:solidFill>
                <a:cs typeface="+mn-ea"/>
                <a:sym typeface="+mn-lt"/>
              </a:rPr>
              <a:t>用户</a:t>
            </a:r>
            <a:r>
              <a:rPr lang="zh-CN" altLang="en-US" sz="2000" dirty="0" smtClean="0">
                <a:solidFill>
                  <a:schemeClr val="bg1">
                    <a:lumMod val="50000"/>
                  </a:schemeClr>
                </a:solidFill>
                <a:cs typeface="+mn-ea"/>
                <a:sym typeface="+mn-lt"/>
              </a:rPr>
              <a:t>组相关管理命令</a:t>
            </a:r>
            <a:endParaRPr lang="en-US" altLang="zh-CN" sz="2000" dirty="0" smtClean="0">
              <a:solidFill>
                <a:schemeClr val="bg1">
                  <a:lumMod val="50000"/>
                </a:schemeClr>
              </a:solidFill>
              <a:cs typeface="+mn-ea"/>
              <a:sym typeface="+mn-lt"/>
            </a:endParaRPr>
          </a:p>
          <a:p>
            <a:pPr marL="746100" indent="-342900">
              <a:buSzPct val="60000"/>
              <a:buFont typeface="Wingdings" panose="05000000000000000000" pitchFamily="2" charset="2"/>
              <a:buChar char="n"/>
            </a:pPr>
            <a:r>
              <a:rPr lang="zh-CN" altLang="en-US" sz="2000" dirty="0" smtClean="0">
                <a:cs typeface="+mn-ea"/>
                <a:sym typeface="+mn-lt"/>
              </a:rPr>
              <a:t>用户</a:t>
            </a:r>
            <a:r>
              <a:rPr lang="zh-CN" altLang="en-US" sz="2000" dirty="0">
                <a:cs typeface="+mn-ea"/>
                <a:sym typeface="+mn-lt"/>
              </a:rPr>
              <a:t>和组的关联</a:t>
            </a:r>
            <a:r>
              <a:rPr lang="zh-CN" altLang="en-US" sz="2000" dirty="0" smtClean="0">
                <a:cs typeface="+mn-ea"/>
                <a:sym typeface="+mn-lt"/>
              </a:rPr>
              <a:t>文件</a:t>
            </a:r>
            <a:endParaRPr lang="en-US" altLang="zh-CN" sz="2000" dirty="0" smtClean="0">
              <a:cs typeface="+mn-ea"/>
              <a:sym typeface="+mn-lt"/>
            </a:endParaRPr>
          </a:p>
          <a:p>
            <a:pPr>
              <a:buFont typeface="+mj-lt"/>
              <a:buAutoNum type="arabicPeriod" startAt="2"/>
            </a:pPr>
            <a:r>
              <a:rPr lang="zh-CN" altLang="en-US" dirty="0" smtClean="0">
                <a:solidFill>
                  <a:schemeClr val="bg1">
                    <a:lumMod val="50000"/>
                  </a:schemeClr>
                </a:solidFill>
                <a:cs typeface="+mn-ea"/>
                <a:sym typeface="+mn-lt"/>
              </a:rPr>
              <a:t>文件权限管理</a:t>
            </a:r>
            <a:endParaRPr lang="en-US" altLang="zh-CN" dirty="0" smtClean="0">
              <a:solidFill>
                <a:schemeClr val="bg1">
                  <a:lumMod val="50000"/>
                </a:schemeClr>
              </a:solidFill>
              <a:cs typeface="+mn-ea"/>
              <a:sym typeface="+mn-lt"/>
            </a:endParaRPr>
          </a:p>
          <a:p>
            <a:pPr>
              <a:buFont typeface="+mj-lt"/>
              <a:buAutoNum type="arabicPeriod" startAt="2"/>
            </a:pPr>
            <a:r>
              <a:rPr lang="zh-CN" altLang="en-US" dirty="0" smtClean="0">
                <a:solidFill>
                  <a:schemeClr val="bg1">
                    <a:lumMod val="50000"/>
                  </a:schemeClr>
                </a:solidFill>
                <a:cs typeface="+mn-ea"/>
                <a:sym typeface="+mn-lt"/>
              </a:rPr>
              <a:t>其他权限管理</a:t>
            </a:r>
            <a:endParaRPr lang="zh-CN" altLang="en-US" dirty="0"/>
          </a:p>
        </p:txBody>
      </p:sp>
    </p:spTree>
    <p:extLst>
      <p:ext uri="{BB962C8B-B14F-4D97-AF65-F5344CB8AC3E}">
        <p14:creationId xmlns:p14="http://schemas.microsoft.com/office/powerpoint/2010/main" val="491394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OpenEuler</a:t>
            </a:r>
            <a:r>
              <a:rPr lang="zh-CN" altLang="en-US" dirty="0" smtClean="0"/>
              <a:t>中用户关联的文件</a:t>
            </a:r>
            <a:endParaRPr lang="zh-CN" altLang="en-US" dirty="0"/>
          </a:p>
        </p:txBody>
      </p:sp>
      <p:sp>
        <p:nvSpPr>
          <p:cNvPr id="3" name="文本占位符 2"/>
          <p:cNvSpPr>
            <a:spLocks noGrp="1"/>
          </p:cNvSpPr>
          <p:nvPr>
            <p:ph type="body" sz="quarter" idx="10"/>
          </p:nvPr>
        </p:nvSpPr>
        <p:spPr/>
        <p:txBody>
          <a:bodyPr/>
          <a:lstStyle/>
          <a:p>
            <a:r>
              <a:rPr lang="en-US" altLang="zh-CN" sz="2200" dirty="0" err="1" smtClean="0"/>
              <a:t>openEuler</a:t>
            </a:r>
            <a:r>
              <a:rPr lang="zh-CN" altLang="en-US" sz="2200" dirty="0" smtClean="0"/>
              <a:t>下涉及到管理用户信息的文件一般有以下两种：</a:t>
            </a:r>
            <a:endParaRPr lang="en-US" altLang="zh-CN" sz="2200" dirty="0"/>
          </a:p>
          <a:p>
            <a:r>
              <a:rPr lang="en-US" altLang="zh-CN" dirty="0" smtClean="0"/>
              <a:t>/etc/</a:t>
            </a:r>
            <a:r>
              <a:rPr lang="en-US" altLang="zh-CN" dirty="0" err="1" smtClean="0"/>
              <a:t>passwd</a:t>
            </a:r>
            <a:r>
              <a:rPr lang="zh-CN" altLang="en-US" dirty="0" smtClean="0"/>
              <a:t>：用户账号信息文件。</a:t>
            </a:r>
            <a:endParaRPr lang="en-US" altLang="zh-CN" dirty="0" smtClean="0"/>
          </a:p>
          <a:p>
            <a:pPr marL="655200" indent="-252000">
              <a:buFont typeface="Wingdings" panose="05000000000000000000" pitchFamily="2" charset="2"/>
              <a:buChar char="p"/>
            </a:pPr>
            <a:r>
              <a:rPr lang="zh-CN" altLang="en-US" sz="1600" dirty="0"/>
              <a:t>在这个</a:t>
            </a:r>
            <a:r>
              <a:rPr lang="zh-CN" altLang="en-US" sz="1600" dirty="0" smtClean="0"/>
              <a:t>文件中，保存着系统</a:t>
            </a:r>
            <a:r>
              <a:rPr lang="zh-CN" altLang="en-US" sz="1600" dirty="0"/>
              <a:t>中</a:t>
            </a:r>
            <a:r>
              <a:rPr lang="zh-CN" altLang="en-US" sz="1600" dirty="0" smtClean="0"/>
              <a:t>所有用户的</a:t>
            </a:r>
            <a:r>
              <a:rPr lang="zh-CN" altLang="en-US" sz="1600" dirty="0"/>
              <a:t>主要</a:t>
            </a:r>
            <a:r>
              <a:rPr lang="zh-CN" altLang="en-US" sz="1600" dirty="0" smtClean="0"/>
              <a:t>信息，每一行代表着一个记录；</a:t>
            </a:r>
            <a:endParaRPr lang="en-US" altLang="zh-CN" sz="1600" dirty="0" smtClean="0"/>
          </a:p>
          <a:p>
            <a:pPr marL="655200" indent="-252000">
              <a:buFont typeface="Wingdings" panose="05000000000000000000" pitchFamily="2" charset="2"/>
              <a:buChar char="p"/>
            </a:pPr>
            <a:r>
              <a:rPr lang="zh-CN" altLang="en-US" sz="1600" dirty="0" smtClean="0"/>
              <a:t>每一行用户记录中定义了用户各个方面的相关属性。</a:t>
            </a:r>
            <a:endParaRPr lang="en-US" altLang="zh-CN" sz="1600" dirty="0"/>
          </a:p>
          <a:p>
            <a:pPr marL="0" indent="-342900"/>
            <a:r>
              <a:rPr lang="en-US" altLang="zh-CN" dirty="0" smtClean="0"/>
              <a:t>/</a:t>
            </a:r>
            <a:r>
              <a:rPr lang="en-US" altLang="zh-CN" dirty="0"/>
              <a:t>etc/shadow</a:t>
            </a:r>
            <a:r>
              <a:rPr lang="zh-CN" altLang="en-US" dirty="0"/>
              <a:t>：用户账号信息加密</a:t>
            </a:r>
            <a:r>
              <a:rPr lang="zh-CN" altLang="en-US" dirty="0" smtClean="0"/>
              <a:t>文件（又称为“影子文件”）。</a:t>
            </a:r>
            <a:endParaRPr lang="en-US" altLang="zh-CN" dirty="0" smtClean="0"/>
          </a:p>
          <a:p>
            <a:pPr marL="655200" indent="-252000">
              <a:buFont typeface="Wingdings" panose="05000000000000000000" pitchFamily="2" charset="2"/>
              <a:buChar char="p"/>
            </a:pPr>
            <a:r>
              <a:rPr lang="zh-CN" altLang="en-US" sz="1600" dirty="0" smtClean="0"/>
              <a:t>用于存储系统中用户的密码信息；</a:t>
            </a:r>
            <a:endParaRPr lang="en-US" altLang="zh-CN" sz="1600" dirty="0"/>
          </a:p>
          <a:p>
            <a:pPr marL="655200" indent="-252000">
              <a:buFont typeface="Wingdings" panose="05000000000000000000" pitchFamily="2" charset="2"/>
              <a:buChar char="p"/>
            </a:pPr>
            <a:r>
              <a:rPr lang="zh-CN" altLang="en-US" sz="1600" dirty="0" smtClean="0"/>
              <a:t>由于</a:t>
            </a:r>
            <a:r>
              <a:rPr lang="en-US" altLang="zh-CN" sz="1600" dirty="0" smtClean="0"/>
              <a:t>/etc/</a:t>
            </a:r>
            <a:r>
              <a:rPr lang="en-US" altLang="zh-CN" sz="1600" dirty="0" err="1" smtClean="0"/>
              <a:t>passwd</a:t>
            </a:r>
            <a:r>
              <a:rPr lang="zh-CN" altLang="en-US" sz="1600" dirty="0" smtClean="0"/>
              <a:t>文件允许所有用户读取，容易导致密码泄露，因此将密码信息从该文件中分离出来，单独放置在</a:t>
            </a:r>
            <a:r>
              <a:rPr lang="en-US" altLang="zh-CN" sz="1600" dirty="0" smtClean="0"/>
              <a:t>/etc/shadow</a:t>
            </a:r>
            <a:r>
              <a:rPr lang="zh-CN" altLang="en-US" sz="1600" dirty="0" smtClean="0"/>
              <a:t>文件中。</a:t>
            </a:r>
            <a:endParaRPr lang="en-US" altLang="zh-CN" sz="1600" dirty="0"/>
          </a:p>
        </p:txBody>
      </p:sp>
    </p:spTree>
    <p:extLst>
      <p:ext uri="{BB962C8B-B14F-4D97-AF65-F5344CB8AC3E}">
        <p14:creationId xmlns:p14="http://schemas.microsoft.com/office/powerpoint/2010/main" val="3917430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smtClean="0"/>
              <a:t>etc/</a:t>
            </a:r>
            <a:r>
              <a:rPr lang="en-US" altLang="zh-CN" dirty="0" err="1" smtClean="0"/>
              <a:t>passwd</a:t>
            </a:r>
            <a:r>
              <a:rPr lang="zh-CN" altLang="en-US" dirty="0" smtClean="0"/>
              <a:t>文件</a:t>
            </a:r>
            <a:endParaRPr lang="zh-CN" altLang="en-US" dirty="0"/>
          </a:p>
        </p:txBody>
      </p:sp>
      <p:sp>
        <p:nvSpPr>
          <p:cNvPr id="3" name="文本占位符 2"/>
          <p:cNvSpPr>
            <a:spLocks noGrp="1"/>
          </p:cNvSpPr>
          <p:nvPr>
            <p:ph type="body" sz="quarter" idx="10"/>
          </p:nvPr>
        </p:nvSpPr>
        <p:spPr/>
        <p:txBody>
          <a:bodyPr/>
          <a:lstStyle/>
          <a:p>
            <a:r>
              <a:rPr lang="en-US" altLang="zh-CN" sz="2200" dirty="0"/>
              <a:t>/</a:t>
            </a:r>
            <a:r>
              <a:rPr lang="en-US" altLang="zh-CN" sz="2200" dirty="0" smtClean="0"/>
              <a:t>etc/</a:t>
            </a:r>
            <a:r>
              <a:rPr lang="en-US" altLang="zh-CN" sz="2200" dirty="0" err="1" smtClean="0"/>
              <a:t>passwd</a:t>
            </a:r>
            <a:r>
              <a:rPr lang="zh-CN" altLang="en-US" sz="2200" dirty="0" smtClean="0"/>
              <a:t>文件每一行由七个字段的数据组成，且字段之间用“</a:t>
            </a:r>
            <a:r>
              <a:rPr lang="en-US" altLang="zh-CN" sz="2200" dirty="0" smtClean="0"/>
              <a:t>:</a:t>
            </a:r>
            <a:r>
              <a:rPr lang="zh-CN" altLang="en-US" sz="2200" dirty="0" smtClean="0"/>
              <a:t>”隔开</a:t>
            </a:r>
            <a:endParaRPr lang="en-US" altLang="zh-CN" sz="2200" dirty="0" smtClean="0"/>
          </a:p>
          <a:p>
            <a:endParaRPr lang="en-US" altLang="zh-CN" sz="2200" dirty="0"/>
          </a:p>
          <a:p>
            <a:endParaRPr lang="en-US" altLang="zh-CN" sz="2200" dirty="0" smtClean="0"/>
          </a:p>
          <a:p>
            <a:endParaRPr lang="en-US" altLang="zh-CN" sz="2200" dirty="0"/>
          </a:p>
          <a:p>
            <a:endParaRPr lang="en-US" altLang="zh-CN" sz="2200" dirty="0" smtClean="0"/>
          </a:p>
          <a:p>
            <a:r>
              <a:rPr lang="en-US" altLang="zh-CN" sz="2200" dirty="0" smtClean="0"/>
              <a:t>Linux</a:t>
            </a:r>
            <a:r>
              <a:rPr lang="zh-CN" altLang="en-US" sz="2200" dirty="0" smtClean="0"/>
              <a:t>中的</a:t>
            </a:r>
            <a:r>
              <a:rPr lang="en-US" altLang="zh-CN" sz="2200" dirty="0" smtClean="0"/>
              <a:t>shell</a:t>
            </a:r>
            <a:r>
              <a:rPr lang="zh-CN" altLang="en-US" sz="2200" dirty="0" smtClean="0"/>
              <a:t>，是指一个面向用户的命令接口，表现形式为一个可以又用户登录的界面，</a:t>
            </a:r>
            <a:r>
              <a:rPr lang="en-US" altLang="zh-CN" sz="2400" dirty="0"/>
              <a:t>Linux</a:t>
            </a:r>
            <a:r>
              <a:rPr lang="zh-CN" altLang="en-US" sz="2400" dirty="0"/>
              <a:t>的</a:t>
            </a:r>
            <a:r>
              <a:rPr lang="en-US" altLang="zh-CN" sz="2400" dirty="0"/>
              <a:t>shell</a:t>
            </a:r>
            <a:r>
              <a:rPr lang="zh-CN" altLang="en-US" sz="2400" dirty="0"/>
              <a:t>有很多种</a:t>
            </a:r>
            <a:r>
              <a:rPr lang="en-US" altLang="zh-CN" sz="2400" dirty="0" err="1"/>
              <a:t>sh</a:t>
            </a:r>
            <a:r>
              <a:rPr lang="en-US" altLang="zh-CN" sz="2400" dirty="0"/>
              <a:t>, </a:t>
            </a:r>
            <a:r>
              <a:rPr lang="en-US" altLang="zh-CN" sz="2400" dirty="0" err="1"/>
              <a:t>csh</a:t>
            </a:r>
            <a:r>
              <a:rPr lang="en-US" altLang="zh-CN" sz="2400" dirty="0"/>
              <a:t>, </a:t>
            </a:r>
            <a:r>
              <a:rPr lang="en-US" altLang="zh-CN" sz="2400" dirty="0" err="1"/>
              <a:t>ksh</a:t>
            </a:r>
            <a:r>
              <a:rPr lang="en-US" altLang="zh-CN" sz="2400" dirty="0"/>
              <a:t>, </a:t>
            </a:r>
            <a:r>
              <a:rPr lang="en-US" altLang="zh-CN" sz="2400" dirty="0" err="1"/>
              <a:t>tcsh</a:t>
            </a:r>
            <a:r>
              <a:rPr lang="en-US" altLang="zh-CN" sz="2400" dirty="0"/>
              <a:t>, bash</a:t>
            </a:r>
            <a:r>
              <a:rPr lang="zh-CN" altLang="en-US" sz="2400" dirty="0"/>
              <a:t>等</a:t>
            </a:r>
            <a:endParaRPr lang="en-US" altLang="zh-CN" sz="2200" dirty="0" smtClean="0"/>
          </a:p>
          <a:p>
            <a:pPr marL="0" indent="0">
              <a:buNone/>
            </a:pPr>
            <a:r>
              <a:rPr lang="zh-CN" altLang="en-US" sz="1600" dirty="0" smtClean="0"/>
              <a:t>（</a:t>
            </a:r>
            <a:r>
              <a:rPr lang="en-US" altLang="zh-CN" sz="1600" dirty="0" smtClean="0"/>
              <a:t>shell</a:t>
            </a:r>
            <a:r>
              <a:rPr lang="zh-CN" altLang="en-US" sz="1600" dirty="0" smtClean="0"/>
              <a:t>是建立在内核的基础上，且面向于用户的一种表现形式）</a:t>
            </a:r>
            <a:endParaRPr lang="en-US" altLang="zh-CN" sz="1600" dirty="0" smtClean="0"/>
          </a:p>
        </p:txBody>
      </p:sp>
      <p:sp>
        <p:nvSpPr>
          <p:cNvPr id="4" name="圆角矩形 3"/>
          <p:cNvSpPr/>
          <p:nvPr/>
        </p:nvSpPr>
        <p:spPr>
          <a:xfrm>
            <a:off x="744939" y="3423897"/>
            <a:ext cx="10494079" cy="52887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prstClr val="black"/>
              </a:solidFill>
            </a:endParaRPr>
          </a:p>
        </p:txBody>
      </p:sp>
      <p:sp>
        <p:nvSpPr>
          <p:cNvPr id="6" name="矩形 5"/>
          <p:cNvSpPr/>
          <p:nvPr/>
        </p:nvSpPr>
        <p:spPr>
          <a:xfrm>
            <a:off x="738201" y="3429549"/>
            <a:ext cx="1711952" cy="523220"/>
          </a:xfrm>
          <a:prstGeom prst="rect">
            <a:avLst/>
          </a:prstGeom>
          <a:noFill/>
        </p:spPr>
        <p:txBody>
          <a:bodyPr wrap="square" lIns="91440" tIns="45720" rIns="91440" bIns="45720">
            <a:spAutoFit/>
          </a:bodyPr>
          <a:lstStyle/>
          <a:p>
            <a:pPr algn="ctr"/>
            <a:r>
              <a:rPr lang="en-US" altLang="zh-CN" sz="2800" dirty="0" smtClean="0">
                <a:ln w="0"/>
                <a:solidFill>
                  <a:prstClr val="black"/>
                </a:solidFill>
                <a:effectLst>
                  <a:outerShdw blurRad="38100" dist="19050" dir="2700000" algn="tl" rotWithShape="0">
                    <a:prstClr val="black">
                      <a:alpha val="40000"/>
                    </a:prstClr>
                  </a:outerShdw>
                </a:effectLst>
              </a:rPr>
              <a:t>root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7" name="矩形 6"/>
          <p:cNvSpPr/>
          <p:nvPr/>
        </p:nvSpPr>
        <p:spPr>
          <a:xfrm>
            <a:off x="2036495" y="3398412"/>
            <a:ext cx="1711952" cy="523220"/>
          </a:xfrm>
          <a:prstGeom prst="rect">
            <a:avLst/>
          </a:prstGeom>
          <a:noFill/>
        </p:spPr>
        <p:txBody>
          <a:bodyPr wrap="square" lIns="91440" tIns="45720" rIns="91440" bIns="45720">
            <a:spAutoFit/>
          </a:bodyPr>
          <a:lstStyle/>
          <a:p>
            <a:pPr algn="ctr"/>
            <a:r>
              <a:rPr lang="en-US" altLang="zh-CN" sz="2800" dirty="0" smtClean="0">
                <a:ln w="0"/>
                <a:solidFill>
                  <a:prstClr val="black"/>
                </a:solidFill>
                <a:effectLst>
                  <a:outerShdw blurRad="38100" dist="19050" dir="2700000" algn="tl" rotWithShape="0">
                    <a:prstClr val="black">
                      <a:alpha val="40000"/>
                    </a:prstClr>
                  </a:outerShdw>
                </a:effectLst>
              </a:rPr>
              <a:t>x</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8" name="矩形 7"/>
          <p:cNvSpPr/>
          <p:nvPr/>
        </p:nvSpPr>
        <p:spPr>
          <a:xfrm>
            <a:off x="3149064" y="3431956"/>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0</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9" name="矩形 8"/>
          <p:cNvSpPr/>
          <p:nvPr/>
        </p:nvSpPr>
        <p:spPr>
          <a:xfrm>
            <a:off x="5690610" y="3434363"/>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root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0" name="矩形 9"/>
          <p:cNvSpPr/>
          <p:nvPr/>
        </p:nvSpPr>
        <p:spPr>
          <a:xfrm>
            <a:off x="7294239" y="3431956"/>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/root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1" name="矩形 10"/>
          <p:cNvSpPr/>
          <p:nvPr/>
        </p:nvSpPr>
        <p:spPr>
          <a:xfrm>
            <a:off x="9262784" y="3405913"/>
            <a:ext cx="1934648"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/bin/bash</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2" name="矩形 11"/>
          <p:cNvSpPr/>
          <p:nvPr/>
        </p:nvSpPr>
        <p:spPr>
          <a:xfrm>
            <a:off x="4390313" y="342714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0</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3" name="矩形 12"/>
          <p:cNvSpPr/>
          <p:nvPr/>
        </p:nvSpPr>
        <p:spPr>
          <a:xfrm>
            <a:off x="1505823" y="3402326"/>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4" name="矩形 13"/>
          <p:cNvSpPr/>
          <p:nvPr/>
        </p:nvSpPr>
        <p:spPr>
          <a:xfrm>
            <a:off x="2570253" y="342714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5" name="矩形 14"/>
          <p:cNvSpPr/>
          <p:nvPr/>
        </p:nvSpPr>
        <p:spPr>
          <a:xfrm>
            <a:off x="3799213" y="339841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6" name="矩形 15"/>
          <p:cNvSpPr/>
          <p:nvPr/>
        </p:nvSpPr>
        <p:spPr>
          <a:xfrm>
            <a:off x="4898492" y="342714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7" name="矩形 16"/>
          <p:cNvSpPr/>
          <p:nvPr/>
        </p:nvSpPr>
        <p:spPr>
          <a:xfrm>
            <a:off x="6451494" y="342714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8" name="矩形 17"/>
          <p:cNvSpPr/>
          <p:nvPr/>
        </p:nvSpPr>
        <p:spPr>
          <a:xfrm>
            <a:off x="8127501" y="342714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9" name="虚尾箭头 18"/>
          <p:cNvSpPr/>
          <p:nvPr/>
        </p:nvSpPr>
        <p:spPr>
          <a:xfrm rot="16200000">
            <a:off x="1439244" y="3080219"/>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black"/>
              </a:solidFill>
            </a:endParaRPr>
          </a:p>
        </p:txBody>
      </p:sp>
      <p:sp>
        <p:nvSpPr>
          <p:cNvPr id="20" name="椭圆 19"/>
          <p:cNvSpPr/>
          <p:nvPr/>
        </p:nvSpPr>
        <p:spPr>
          <a:xfrm>
            <a:off x="1134320" y="2532777"/>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solidFill>
                <a:prstClr val="black"/>
              </a:solidFill>
            </a:endParaRPr>
          </a:p>
        </p:txBody>
      </p:sp>
      <p:sp>
        <p:nvSpPr>
          <p:cNvPr id="21" name="矩形 20"/>
          <p:cNvSpPr/>
          <p:nvPr/>
        </p:nvSpPr>
        <p:spPr>
          <a:xfrm>
            <a:off x="1232539" y="2575658"/>
            <a:ext cx="723275" cy="307777"/>
          </a:xfrm>
          <a:prstGeom prst="rect">
            <a:avLst/>
          </a:prstGeom>
          <a:noFill/>
        </p:spPr>
        <p:txBody>
          <a:bodyPr wrap="none" lIns="91440" tIns="45720" rIns="91440" bIns="45720">
            <a:spAutoFit/>
          </a:body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用户名</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22" name="虚尾箭头 21"/>
          <p:cNvSpPr/>
          <p:nvPr/>
        </p:nvSpPr>
        <p:spPr>
          <a:xfrm rot="16200000">
            <a:off x="2495350" y="2857764"/>
            <a:ext cx="746757" cy="212610"/>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23" name="椭圆 22"/>
          <p:cNvSpPr/>
          <p:nvPr/>
        </p:nvSpPr>
        <p:spPr>
          <a:xfrm>
            <a:off x="2415428" y="2139237"/>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24" name="矩形 23"/>
          <p:cNvSpPr/>
          <p:nvPr/>
        </p:nvSpPr>
        <p:spPr>
          <a:xfrm>
            <a:off x="2413938" y="2189964"/>
            <a:ext cx="902811"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用户密码</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25" name="虚尾箭头 24"/>
          <p:cNvSpPr/>
          <p:nvPr/>
        </p:nvSpPr>
        <p:spPr>
          <a:xfrm rot="16200000">
            <a:off x="10143491" y="3080219"/>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26" name="椭圆 25"/>
          <p:cNvSpPr/>
          <p:nvPr/>
        </p:nvSpPr>
        <p:spPr>
          <a:xfrm>
            <a:off x="9579179" y="2561929"/>
            <a:ext cx="145745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27" name="矩形 26"/>
          <p:cNvSpPr/>
          <p:nvPr/>
        </p:nvSpPr>
        <p:spPr>
          <a:xfrm>
            <a:off x="9668945" y="2604810"/>
            <a:ext cx="1277915"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用户默认</a:t>
            </a:r>
            <a:r>
              <a:rPr lang="en-US" altLang="zh-CN" sz="1400" dirty="0" smtClean="0">
                <a:ln w="0"/>
                <a:solidFill>
                  <a:prstClr val="black"/>
                </a:solidFill>
                <a:effectLst>
                  <a:outerShdw blurRad="38100" dist="19050" dir="2700000" algn="tl" rotWithShape="0">
                    <a:prstClr val="black">
                      <a:alpha val="40000"/>
                    </a:prstClr>
                  </a:outerShdw>
                </a:effectLst>
              </a:rPr>
              <a:t>shell</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28" name="虚尾箭头 27"/>
          <p:cNvSpPr/>
          <p:nvPr/>
        </p:nvSpPr>
        <p:spPr>
          <a:xfrm rot="16200000">
            <a:off x="3855418" y="3071539"/>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29" name="椭圆 28"/>
          <p:cNvSpPr/>
          <p:nvPr/>
        </p:nvSpPr>
        <p:spPr>
          <a:xfrm>
            <a:off x="3557275" y="2543927"/>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0" name="矩形 29"/>
          <p:cNvSpPr/>
          <p:nvPr/>
        </p:nvSpPr>
        <p:spPr>
          <a:xfrm>
            <a:off x="3570756" y="2583217"/>
            <a:ext cx="856325"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a:t>
            </a:r>
            <a:r>
              <a:rPr lang="en-US" altLang="zh-CN" sz="1400" dirty="0" smtClean="0">
                <a:ln w="0"/>
                <a:solidFill>
                  <a:prstClr val="black"/>
                </a:solidFill>
                <a:effectLst>
                  <a:outerShdw blurRad="38100" dist="19050" dir="2700000" algn="tl" rotWithShape="0">
                    <a:prstClr val="black">
                      <a:alpha val="40000"/>
                    </a:prstClr>
                  </a:outerShdw>
                </a:effectLst>
              </a:rPr>
              <a:t>UID</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31" name="虚尾箭头 30"/>
          <p:cNvSpPr/>
          <p:nvPr/>
        </p:nvSpPr>
        <p:spPr>
          <a:xfrm rot="16200000">
            <a:off x="4861598" y="2846818"/>
            <a:ext cx="755989" cy="235017"/>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32" name="椭圆 31"/>
          <p:cNvSpPr/>
          <p:nvPr/>
        </p:nvSpPr>
        <p:spPr>
          <a:xfrm>
            <a:off x="4796852" y="2131764"/>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3" name="矩形 32"/>
          <p:cNvSpPr/>
          <p:nvPr/>
        </p:nvSpPr>
        <p:spPr>
          <a:xfrm>
            <a:off x="4813032" y="2188676"/>
            <a:ext cx="853119"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a:t>
            </a:r>
            <a:r>
              <a:rPr lang="en-US" altLang="zh-CN" sz="1400" dirty="0" smtClean="0">
                <a:ln w="0"/>
                <a:solidFill>
                  <a:prstClr val="black"/>
                </a:solidFill>
                <a:effectLst>
                  <a:outerShdw blurRad="38100" dist="19050" dir="2700000" algn="tl" rotWithShape="0">
                    <a:prstClr val="black">
                      <a:alpha val="40000"/>
                    </a:prstClr>
                  </a:outerShdw>
                </a:effectLst>
              </a:rPr>
              <a:t>GID</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34" name="虚尾箭头 33"/>
          <p:cNvSpPr/>
          <p:nvPr/>
        </p:nvSpPr>
        <p:spPr>
          <a:xfrm rot="16200000">
            <a:off x="6476585" y="3070485"/>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35" name="椭圆 34"/>
          <p:cNvSpPr/>
          <p:nvPr/>
        </p:nvSpPr>
        <p:spPr>
          <a:xfrm>
            <a:off x="6026907" y="2520484"/>
            <a:ext cx="1242223"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6" name="矩形 35"/>
          <p:cNvSpPr/>
          <p:nvPr/>
        </p:nvSpPr>
        <p:spPr>
          <a:xfrm>
            <a:off x="6000448" y="2575657"/>
            <a:ext cx="1261885"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用户备注信息</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37" name="虚尾箭头 36"/>
          <p:cNvSpPr/>
          <p:nvPr/>
        </p:nvSpPr>
        <p:spPr>
          <a:xfrm rot="16200000">
            <a:off x="7858205" y="2877302"/>
            <a:ext cx="719386" cy="21092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38" name="椭圆 37"/>
          <p:cNvSpPr/>
          <p:nvPr/>
        </p:nvSpPr>
        <p:spPr>
          <a:xfrm>
            <a:off x="7606541" y="2147083"/>
            <a:ext cx="127032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9" name="矩形 38"/>
          <p:cNvSpPr/>
          <p:nvPr/>
        </p:nvSpPr>
        <p:spPr>
          <a:xfrm>
            <a:off x="7557058" y="2212135"/>
            <a:ext cx="1369286"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a:t>
            </a:r>
            <a:r>
              <a:rPr lang="en-US" altLang="zh-CN" sz="1400" dirty="0" smtClean="0">
                <a:ln w="0"/>
                <a:solidFill>
                  <a:prstClr val="black"/>
                </a:solidFill>
                <a:effectLst>
                  <a:outerShdw blurRad="38100" dist="19050" dir="2700000" algn="tl" rotWithShape="0">
                    <a:prstClr val="black">
                      <a:alpha val="40000"/>
                    </a:prstClr>
                  </a:outerShdw>
                </a:effectLst>
              </a:rPr>
              <a:t>home</a:t>
            </a:r>
            <a:r>
              <a:rPr lang="zh-CN" altLang="en-US" sz="1400" dirty="0" smtClean="0">
                <a:ln w="0"/>
                <a:solidFill>
                  <a:prstClr val="black"/>
                </a:solidFill>
                <a:effectLst>
                  <a:outerShdw blurRad="38100" dist="19050" dir="2700000" algn="tl" rotWithShape="0">
                    <a:prstClr val="black">
                      <a:alpha val="40000"/>
                    </a:prstClr>
                  </a:outerShdw>
                </a:effectLst>
              </a:rPr>
              <a:t>目录</a:t>
            </a:r>
            <a:endParaRPr lang="zh-CN" altLang="en-US" sz="1400" dirty="0">
              <a:ln w="0"/>
              <a:solidFill>
                <a:prstClr val="black"/>
              </a:solidFill>
              <a:effectLst>
                <a:outerShdw blurRad="38100" dist="19050" dir="2700000" algn="tl" rotWithShape="0">
                  <a:prstClr val="black">
                    <a:alpha val="40000"/>
                  </a:prstClr>
                </a:outerShdw>
              </a:effectLst>
            </a:endParaRPr>
          </a:p>
        </p:txBody>
      </p:sp>
    </p:spTree>
    <p:extLst>
      <p:ext uri="{BB962C8B-B14F-4D97-AF65-F5344CB8AC3E}">
        <p14:creationId xmlns:p14="http://schemas.microsoft.com/office/powerpoint/2010/main" val="919982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passwd</a:t>
            </a:r>
            <a:r>
              <a:rPr lang="zh-CN" altLang="en-US" dirty="0" smtClean="0"/>
              <a:t>文件相关参数</a:t>
            </a:r>
            <a:endParaRPr lang="zh-CN" altLang="en-US" dirty="0"/>
          </a:p>
        </p:txBody>
      </p:sp>
      <p:sp>
        <p:nvSpPr>
          <p:cNvPr id="3" name="文本占位符 2"/>
          <p:cNvSpPr>
            <a:spLocks noGrp="1"/>
          </p:cNvSpPr>
          <p:nvPr>
            <p:ph type="body" sz="quarter" idx="10"/>
          </p:nvPr>
        </p:nvSpPr>
        <p:spPr/>
        <p:txBody>
          <a:bodyPr/>
          <a:lstStyle/>
          <a:p>
            <a:endParaRPr lang="zh-CN" altLang="en-US"/>
          </a:p>
        </p:txBody>
      </p:sp>
      <p:graphicFrame>
        <p:nvGraphicFramePr>
          <p:cNvPr id="4" name="表格 3"/>
          <p:cNvGraphicFramePr>
            <a:graphicFrameLocks noGrp="1"/>
          </p:cNvGraphicFramePr>
          <p:nvPr>
            <p:extLst/>
          </p:nvPr>
        </p:nvGraphicFramePr>
        <p:xfrm>
          <a:off x="1021647" y="1537148"/>
          <a:ext cx="10261140" cy="4354376"/>
        </p:xfrm>
        <a:graphic>
          <a:graphicData uri="http://schemas.openxmlformats.org/drawingml/2006/table">
            <a:tbl>
              <a:tblPr firstRow="1" bandRow="1"/>
              <a:tblGrid>
                <a:gridCol w="1476164"/>
                <a:gridCol w="8784976"/>
              </a:tblGrid>
              <a:tr h="544297">
                <a:tc>
                  <a:txBody>
                    <a:bodyPr/>
                    <a:lstStyle/>
                    <a:p>
                      <a:pPr algn="ctr"/>
                      <a:r>
                        <a:rPr lang="zh-CN" altLang="en-US" sz="1600" b="1" dirty="0" smtClean="0">
                          <a:latin typeface="+mn-lt"/>
                          <a:ea typeface="+mn-ea"/>
                          <a:cs typeface="+mn-ea"/>
                          <a:sym typeface="+mn-lt"/>
                        </a:rPr>
                        <a:t>字段序号</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字段的含义</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44297">
                <a:tc>
                  <a:txBody>
                    <a:bodyPr/>
                    <a:lstStyle/>
                    <a:p>
                      <a:pPr algn="ctr"/>
                      <a:r>
                        <a:rPr lang="en-US" altLang="zh-CN" sz="1600" dirty="0" smtClean="0">
                          <a:latin typeface="+mn-lt"/>
                          <a:ea typeface="+mn-ea"/>
                          <a:cs typeface="+mn-ea"/>
                          <a:sym typeface="+mn-lt"/>
                        </a:rPr>
                        <a:t>1</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用户名，用户名字符可以是大小写字母、数字、减号、点以及下划线，其他符号不合法</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2</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加密的密码，在此字段用“</a:t>
                      </a:r>
                      <a:r>
                        <a:rPr lang="en-US" altLang="zh-CN" sz="1600" dirty="0" smtClean="0">
                          <a:latin typeface="+mn-lt"/>
                          <a:ea typeface="+mn-ea"/>
                          <a:cs typeface="+mn-ea"/>
                          <a:sym typeface="+mn-lt"/>
                        </a:rPr>
                        <a:t>X</a:t>
                      </a:r>
                      <a:r>
                        <a:rPr lang="zh-CN" altLang="en-US" sz="1600" dirty="0" smtClean="0">
                          <a:latin typeface="+mn-lt"/>
                          <a:ea typeface="+mn-ea"/>
                          <a:cs typeface="+mn-ea"/>
                          <a:sym typeface="+mn-lt"/>
                        </a:rPr>
                        <a:t>”表示，具体密码需要到对应的</a:t>
                      </a:r>
                      <a:r>
                        <a:rPr lang="en-US" altLang="zh-CN" sz="1600" dirty="0" smtClean="0">
                          <a:latin typeface="+mn-lt"/>
                          <a:ea typeface="+mn-ea"/>
                          <a:cs typeface="+mn-ea"/>
                          <a:sym typeface="+mn-lt"/>
                        </a:rPr>
                        <a:t>/etc/shadow</a:t>
                      </a:r>
                      <a:r>
                        <a:rPr lang="zh-CN" altLang="en-US" sz="1600" dirty="0" smtClean="0">
                          <a:latin typeface="+mn-lt"/>
                          <a:ea typeface="+mn-ea"/>
                          <a:cs typeface="+mn-ea"/>
                          <a:sym typeface="+mn-lt"/>
                        </a:rPr>
                        <a:t>文件中查看</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smtClean="0">
                          <a:latin typeface="+mn-lt"/>
                          <a:ea typeface="+mn-ea"/>
                          <a:cs typeface="+mn-ea"/>
                          <a:sym typeface="+mn-lt"/>
                        </a:rPr>
                        <a:t>3</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t>用户</a:t>
                      </a:r>
                      <a:r>
                        <a:rPr lang="en-US" altLang="zh-CN" sz="1600" dirty="0" smtClean="0"/>
                        <a:t>UID</a:t>
                      </a:r>
                      <a:r>
                        <a:rPr lang="zh-CN" altLang="en-US" sz="1600" dirty="0" smtClean="0"/>
                        <a:t>，用来对用户进行识别，从而判断用户类型</a:t>
                      </a:r>
                      <a:endParaRPr lang="zh-CN" altLang="en-US" sz="16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4</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用户组</a:t>
                      </a:r>
                      <a:r>
                        <a:rPr lang="en-US" altLang="zh-CN" sz="1600" dirty="0" smtClean="0">
                          <a:latin typeface="+mn-lt"/>
                          <a:ea typeface="+mn-ea"/>
                          <a:cs typeface="+mn-ea"/>
                          <a:sym typeface="+mn-lt"/>
                        </a:rPr>
                        <a:t>GID</a:t>
                      </a:r>
                      <a:r>
                        <a:rPr lang="zh-CN" altLang="en-US" sz="1600" dirty="0" smtClean="0">
                          <a:latin typeface="+mn-lt"/>
                          <a:ea typeface="+mn-ea"/>
                          <a:cs typeface="+mn-ea"/>
                          <a:sym typeface="+mn-lt"/>
                        </a:rPr>
                        <a:t>，对应</a:t>
                      </a:r>
                      <a:r>
                        <a:rPr lang="en-US" altLang="zh-CN" sz="1600" dirty="0" smtClean="0">
                          <a:latin typeface="+mn-lt"/>
                          <a:ea typeface="+mn-ea"/>
                          <a:cs typeface="+mn-ea"/>
                          <a:sym typeface="+mn-lt"/>
                        </a:rPr>
                        <a:t>/etc/</a:t>
                      </a:r>
                      <a:r>
                        <a:rPr lang="en-US" altLang="zh-CN" sz="1600" dirty="0" err="1" smtClean="0">
                          <a:latin typeface="+mn-lt"/>
                          <a:ea typeface="+mn-ea"/>
                          <a:cs typeface="+mn-ea"/>
                          <a:sym typeface="+mn-lt"/>
                        </a:rPr>
                        <a:t>gruop</a:t>
                      </a:r>
                      <a:r>
                        <a:rPr lang="zh-CN" altLang="en-US" sz="1600" dirty="0" smtClean="0">
                          <a:latin typeface="+mn-lt"/>
                          <a:ea typeface="+mn-ea"/>
                          <a:cs typeface="+mn-ea"/>
                          <a:sym typeface="+mn-lt"/>
                        </a:rPr>
                        <a:t>中的组信息，将用户分组管理</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5</a:t>
                      </a: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备注信息，会注释处用户的家庭信息等属性</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6</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用户的</a:t>
                      </a:r>
                      <a:r>
                        <a:rPr lang="en-US" altLang="zh-CN" sz="1600" dirty="0" smtClean="0">
                          <a:latin typeface="+mn-lt"/>
                          <a:ea typeface="+mn-ea"/>
                          <a:cs typeface="+mn-ea"/>
                          <a:sym typeface="+mn-lt"/>
                        </a:rPr>
                        <a:t>home</a:t>
                      </a:r>
                      <a:r>
                        <a:rPr lang="zh-CN" altLang="en-US" sz="1600" dirty="0" smtClean="0">
                          <a:latin typeface="+mn-lt"/>
                          <a:ea typeface="+mn-ea"/>
                          <a:cs typeface="+mn-ea"/>
                          <a:sym typeface="+mn-lt"/>
                        </a:rPr>
                        <a:t>目录，即用户登录时所处目录，此字段可自定义</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7</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600" dirty="0" smtClean="0">
                          <a:latin typeface="+mn-lt"/>
                          <a:ea typeface="+mn-ea"/>
                          <a:cs typeface="+mn-ea"/>
                          <a:sym typeface="+mn-lt"/>
                        </a:rPr>
                        <a:t>默认</a:t>
                      </a:r>
                      <a:r>
                        <a:rPr lang="en-US" altLang="zh-CN" sz="1600" dirty="0" smtClean="0">
                          <a:latin typeface="+mn-lt"/>
                          <a:ea typeface="+mn-ea"/>
                          <a:cs typeface="+mn-ea"/>
                          <a:sym typeface="+mn-lt"/>
                        </a:rPr>
                        <a:t>shell</a:t>
                      </a:r>
                      <a:r>
                        <a:rPr lang="zh-CN" altLang="en-US" sz="1600" dirty="0" smtClean="0">
                          <a:latin typeface="+mn-lt"/>
                          <a:ea typeface="+mn-ea"/>
                          <a:cs typeface="+mn-ea"/>
                          <a:sym typeface="+mn-lt"/>
                        </a:rPr>
                        <a:t>，用以将用户下达的指令传达给内核</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02615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passwd</a:t>
            </a:r>
            <a:r>
              <a:rPr lang="zh-CN" altLang="en-US" dirty="0" smtClean="0"/>
              <a:t>文件相关参数</a:t>
            </a:r>
            <a:endParaRPr lang="zh-CN" altLang="en-US" dirty="0"/>
          </a:p>
        </p:txBody>
      </p:sp>
      <p:sp>
        <p:nvSpPr>
          <p:cNvPr id="3" name="文本占位符 2"/>
          <p:cNvSpPr>
            <a:spLocks noGrp="1"/>
          </p:cNvSpPr>
          <p:nvPr>
            <p:ph type="body" sz="quarter" idx="10"/>
          </p:nvPr>
        </p:nvSpPr>
        <p:spPr/>
        <p:txBody>
          <a:bodyPr/>
          <a:lstStyle/>
          <a:p>
            <a:endParaRPr lang="zh-CN" altLang="en-US"/>
          </a:p>
        </p:txBody>
      </p:sp>
      <p:graphicFrame>
        <p:nvGraphicFramePr>
          <p:cNvPr id="4" name="表格 3"/>
          <p:cNvGraphicFramePr>
            <a:graphicFrameLocks noGrp="1"/>
          </p:cNvGraphicFramePr>
          <p:nvPr>
            <p:extLst/>
          </p:nvPr>
        </p:nvGraphicFramePr>
        <p:xfrm>
          <a:off x="1021647" y="1537148"/>
          <a:ext cx="10261140" cy="4354376"/>
        </p:xfrm>
        <a:graphic>
          <a:graphicData uri="http://schemas.openxmlformats.org/drawingml/2006/table">
            <a:tbl>
              <a:tblPr firstRow="1" bandRow="1"/>
              <a:tblGrid>
                <a:gridCol w="1476164"/>
                <a:gridCol w="8784976"/>
              </a:tblGrid>
              <a:tr h="544297">
                <a:tc>
                  <a:txBody>
                    <a:bodyPr/>
                    <a:lstStyle/>
                    <a:p>
                      <a:pPr algn="ctr"/>
                      <a:r>
                        <a:rPr lang="zh-CN" altLang="en-US" sz="1600" b="1" dirty="0" smtClean="0">
                          <a:latin typeface="+mn-lt"/>
                          <a:ea typeface="+mn-ea"/>
                          <a:cs typeface="+mn-ea"/>
                          <a:sym typeface="+mn-lt"/>
                        </a:rPr>
                        <a:t>字段序号</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字段的含义</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44297">
                <a:tc>
                  <a:txBody>
                    <a:bodyPr/>
                    <a:lstStyle/>
                    <a:p>
                      <a:pPr algn="ctr"/>
                      <a:r>
                        <a:rPr lang="en-US" altLang="zh-CN" sz="1600" dirty="0" smtClean="0">
                          <a:latin typeface="+mn-lt"/>
                          <a:ea typeface="+mn-ea"/>
                          <a:cs typeface="+mn-ea"/>
                          <a:sym typeface="+mn-lt"/>
                        </a:rPr>
                        <a:t>1</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用户名，用户名字符可以是大小写字母、数字、减号、点以及下划线，其他符号不合法</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2</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加密的密码，在此字段用“</a:t>
                      </a:r>
                      <a:r>
                        <a:rPr lang="en-US" altLang="zh-CN" sz="1600" dirty="0" smtClean="0">
                          <a:latin typeface="+mn-lt"/>
                          <a:ea typeface="+mn-ea"/>
                          <a:cs typeface="+mn-ea"/>
                          <a:sym typeface="+mn-lt"/>
                        </a:rPr>
                        <a:t>X</a:t>
                      </a:r>
                      <a:r>
                        <a:rPr lang="zh-CN" altLang="en-US" sz="1600" dirty="0" smtClean="0">
                          <a:latin typeface="+mn-lt"/>
                          <a:ea typeface="+mn-ea"/>
                          <a:cs typeface="+mn-ea"/>
                          <a:sym typeface="+mn-lt"/>
                        </a:rPr>
                        <a:t>”表示，具体密码需要到对应的</a:t>
                      </a:r>
                      <a:r>
                        <a:rPr lang="en-US" altLang="zh-CN" sz="1600" dirty="0" smtClean="0">
                          <a:latin typeface="+mn-lt"/>
                          <a:ea typeface="+mn-ea"/>
                          <a:cs typeface="+mn-ea"/>
                          <a:sym typeface="+mn-lt"/>
                        </a:rPr>
                        <a:t>/etc/shadow</a:t>
                      </a:r>
                      <a:r>
                        <a:rPr lang="zh-CN" altLang="en-US" sz="1600" dirty="0" smtClean="0">
                          <a:latin typeface="+mn-lt"/>
                          <a:ea typeface="+mn-ea"/>
                          <a:cs typeface="+mn-ea"/>
                          <a:sym typeface="+mn-lt"/>
                        </a:rPr>
                        <a:t>文件中查看</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smtClean="0">
                          <a:latin typeface="+mn-lt"/>
                          <a:ea typeface="+mn-ea"/>
                          <a:cs typeface="+mn-ea"/>
                          <a:sym typeface="+mn-lt"/>
                        </a:rPr>
                        <a:t>3</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t>用户</a:t>
                      </a:r>
                      <a:r>
                        <a:rPr lang="en-US" altLang="zh-CN" sz="1600" dirty="0" smtClean="0"/>
                        <a:t>UID</a:t>
                      </a:r>
                      <a:r>
                        <a:rPr lang="zh-CN" altLang="en-US" sz="1600" dirty="0" smtClean="0"/>
                        <a:t>，用来对用户进行识别，从而判断用户类型</a:t>
                      </a:r>
                      <a:endParaRPr lang="zh-CN" altLang="en-US" sz="16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4</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用户组</a:t>
                      </a:r>
                      <a:r>
                        <a:rPr lang="en-US" altLang="zh-CN" sz="1600" dirty="0" smtClean="0">
                          <a:latin typeface="+mn-lt"/>
                          <a:ea typeface="+mn-ea"/>
                          <a:cs typeface="+mn-ea"/>
                          <a:sym typeface="+mn-lt"/>
                        </a:rPr>
                        <a:t>GID</a:t>
                      </a:r>
                      <a:r>
                        <a:rPr lang="zh-CN" altLang="en-US" sz="1600" dirty="0" smtClean="0">
                          <a:latin typeface="+mn-lt"/>
                          <a:ea typeface="+mn-ea"/>
                          <a:cs typeface="+mn-ea"/>
                          <a:sym typeface="+mn-lt"/>
                        </a:rPr>
                        <a:t>，对应</a:t>
                      </a:r>
                      <a:r>
                        <a:rPr lang="en-US" altLang="zh-CN" sz="1600" dirty="0" smtClean="0">
                          <a:latin typeface="+mn-lt"/>
                          <a:ea typeface="+mn-ea"/>
                          <a:cs typeface="+mn-ea"/>
                          <a:sym typeface="+mn-lt"/>
                        </a:rPr>
                        <a:t>/etc/</a:t>
                      </a:r>
                      <a:r>
                        <a:rPr lang="en-US" altLang="zh-CN" sz="1600" dirty="0" err="1" smtClean="0">
                          <a:latin typeface="+mn-lt"/>
                          <a:ea typeface="+mn-ea"/>
                          <a:cs typeface="+mn-ea"/>
                          <a:sym typeface="+mn-lt"/>
                        </a:rPr>
                        <a:t>gruop</a:t>
                      </a:r>
                      <a:r>
                        <a:rPr lang="zh-CN" altLang="en-US" sz="1600" dirty="0" smtClean="0">
                          <a:latin typeface="+mn-lt"/>
                          <a:ea typeface="+mn-ea"/>
                          <a:cs typeface="+mn-ea"/>
                          <a:sym typeface="+mn-lt"/>
                        </a:rPr>
                        <a:t>中的组信息，将用户分组管理</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5</a:t>
                      </a: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备注信息，会注释处用户的家庭信息等属性</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6</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用户的</a:t>
                      </a:r>
                      <a:r>
                        <a:rPr lang="en-US" altLang="zh-CN" sz="1600" dirty="0" smtClean="0">
                          <a:latin typeface="+mn-lt"/>
                          <a:ea typeface="+mn-ea"/>
                          <a:cs typeface="+mn-ea"/>
                          <a:sym typeface="+mn-lt"/>
                        </a:rPr>
                        <a:t>home</a:t>
                      </a:r>
                      <a:r>
                        <a:rPr lang="zh-CN" altLang="en-US" sz="1600" dirty="0" smtClean="0">
                          <a:latin typeface="+mn-lt"/>
                          <a:ea typeface="+mn-ea"/>
                          <a:cs typeface="+mn-ea"/>
                          <a:sym typeface="+mn-lt"/>
                        </a:rPr>
                        <a:t>目录，即用户登录时所处目录，此字段可自定义</a:t>
                      </a:r>
                    </a:p>
                  </a:txBody>
                  <a:tcPr anchor="ctr">
                    <a:lnR w="28575" cap="flat" cmpd="sng" algn="ctr">
                      <a:solidFill>
                        <a:schemeClr val="tx1"/>
                      </a:solidFill>
                      <a:prstDash val="solid"/>
                      <a:round/>
                      <a:headEnd type="none" w="med" len="med"/>
                      <a:tailEnd type="none" w="med" len="med"/>
                    </a:lnR>
                  </a:tcPr>
                </a:tc>
              </a:tr>
              <a:tr h="544297">
                <a:tc>
                  <a:txBody>
                    <a:bodyPr/>
                    <a:lstStyle/>
                    <a:p>
                      <a:pPr algn="ctr"/>
                      <a:r>
                        <a:rPr lang="en-US" altLang="zh-CN" sz="1600" dirty="0" smtClean="0">
                          <a:latin typeface="+mn-lt"/>
                          <a:ea typeface="+mn-ea"/>
                          <a:cs typeface="+mn-ea"/>
                          <a:sym typeface="+mn-lt"/>
                        </a:rPr>
                        <a:t>7</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600" dirty="0" smtClean="0">
                          <a:latin typeface="+mn-lt"/>
                          <a:ea typeface="+mn-ea"/>
                          <a:cs typeface="+mn-ea"/>
                          <a:sym typeface="+mn-lt"/>
                        </a:rPr>
                        <a:t>默认</a:t>
                      </a:r>
                      <a:r>
                        <a:rPr lang="en-US" altLang="zh-CN" sz="1600" dirty="0" smtClean="0">
                          <a:latin typeface="+mn-lt"/>
                          <a:ea typeface="+mn-ea"/>
                          <a:cs typeface="+mn-ea"/>
                          <a:sym typeface="+mn-lt"/>
                        </a:rPr>
                        <a:t>shell</a:t>
                      </a:r>
                      <a:r>
                        <a:rPr lang="zh-CN" altLang="en-US" sz="1600" dirty="0" smtClean="0">
                          <a:latin typeface="+mn-lt"/>
                          <a:ea typeface="+mn-ea"/>
                          <a:cs typeface="+mn-ea"/>
                          <a:sym typeface="+mn-lt"/>
                        </a:rPr>
                        <a:t>，用以将用户下达的指令传达给内核</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25733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/etc/shadow</a:t>
            </a:r>
            <a:r>
              <a:rPr lang="zh-CN" altLang="en-US" dirty="0" smtClean="0"/>
              <a:t>文件</a:t>
            </a:r>
            <a:endParaRPr lang="zh-CN" altLang="en-US" dirty="0"/>
          </a:p>
        </p:txBody>
      </p:sp>
      <p:sp>
        <p:nvSpPr>
          <p:cNvPr id="3" name="文本占位符 2"/>
          <p:cNvSpPr>
            <a:spLocks noGrp="1"/>
          </p:cNvSpPr>
          <p:nvPr>
            <p:ph type="body" sz="quarter" idx="10"/>
          </p:nvPr>
        </p:nvSpPr>
        <p:spPr/>
        <p:txBody>
          <a:bodyPr/>
          <a:lstStyle/>
          <a:p>
            <a:r>
              <a:rPr lang="en-US" altLang="zh-CN" sz="2000" dirty="0"/>
              <a:t>/etc/shadow</a:t>
            </a:r>
            <a:r>
              <a:rPr lang="zh-CN" altLang="en-US" sz="2000" dirty="0" smtClean="0"/>
              <a:t>文件只有超级用户（</a:t>
            </a:r>
            <a:r>
              <a:rPr lang="en-US" altLang="zh-CN" sz="2000" dirty="0" smtClean="0"/>
              <a:t>root</a:t>
            </a:r>
            <a:r>
              <a:rPr lang="zh-CN" altLang="en-US" sz="2000" dirty="0" smtClean="0"/>
              <a:t>用户）具有读权限，其他用户均没有权限，从而保证了用户密码的安全性。</a:t>
            </a:r>
            <a:endParaRPr lang="en-US" altLang="zh-CN" sz="2000" dirty="0" smtClean="0"/>
          </a:p>
          <a:p>
            <a:r>
              <a:rPr lang="zh-CN" altLang="en-US" sz="2000" dirty="0" smtClean="0"/>
              <a:t>密码在经由</a:t>
            </a:r>
            <a:r>
              <a:rPr lang="en-US" altLang="zh-CN" sz="2000" dirty="0" smtClean="0"/>
              <a:t>/etc/shadow</a:t>
            </a:r>
            <a:r>
              <a:rPr lang="zh-CN" altLang="en-US" sz="2000" dirty="0" smtClean="0"/>
              <a:t>保护后，在</a:t>
            </a:r>
            <a:r>
              <a:rPr lang="en-US" altLang="zh-CN" sz="2000" dirty="0" smtClean="0"/>
              <a:t>/etc/</a:t>
            </a:r>
            <a:r>
              <a:rPr lang="en-US" altLang="zh-CN" sz="2000" dirty="0" err="1" smtClean="0"/>
              <a:t>passwd</a:t>
            </a:r>
            <a:r>
              <a:rPr lang="zh-CN" altLang="en-US" sz="2000" dirty="0" smtClean="0"/>
              <a:t>文件的用户记录中只会以“</a:t>
            </a:r>
            <a:r>
              <a:rPr lang="en-US" altLang="zh-CN" sz="2000" dirty="0" smtClean="0"/>
              <a:t>X</a:t>
            </a:r>
            <a:r>
              <a:rPr lang="zh-CN" altLang="en-US" sz="2000" dirty="0" smtClean="0"/>
              <a:t>”的形式呈现。</a:t>
            </a:r>
            <a:endParaRPr lang="en-US" altLang="zh-CN" sz="2000" dirty="0" smtClean="0"/>
          </a:p>
          <a:p>
            <a:pPr lvl="0"/>
            <a:r>
              <a:rPr lang="zh-CN" altLang="en-US" sz="2000" dirty="0" smtClean="0">
                <a:solidFill>
                  <a:prstClr val="black"/>
                </a:solidFill>
              </a:rPr>
              <a:t>与</a:t>
            </a:r>
            <a:r>
              <a:rPr lang="en-US" altLang="zh-CN" sz="2000" dirty="0">
                <a:solidFill>
                  <a:prstClr val="black"/>
                </a:solidFill>
              </a:rPr>
              <a:t>/etc/</a:t>
            </a:r>
            <a:r>
              <a:rPr lang="en-US" altLang="zh-CN" sz="2000" dirty="0" err="1">
                <a:solidFill>
                  <a:prstClr val="black"/>
                </a:solidFill>
              </a:rPr>
              <a:t>passwd</a:t>
            </a:r>
            <a:r>
              <a:rPr lang="zh-CN" altLang="en-US" sz="2000" dirty="0">
                <a:solidFill>
                  <a:prstClr val="black"/>
                </a:solidFill>
              </a:rPr>
              <a:t>文件相似，每一行记录代表一个用户，且以“</a:t>
            </a:r>
            <a:r>
              <a:rPr lang="en-US" altLang="zh-CN" sz="2000" dirty="0">
                <a:solidFill>
                  <a:prstClr val="black"/>
                </a:solidFill>
              </a:rPr>
              <a:t>:</a:t>
            </a:r>
            <a:r>
              <a:rPr lang="zh-CN" altLang="en-US" sz="2000" dirty="0">
                <a:solidFill>
                  <a:prstClr val="black"/>
                </a:solidFill>
              </a:rPr>
              <a:t>”隔开，不同之处在于</a:t>
            </a:r>
            <a:r>
              <a:rPr lang="en-US" altLang="zh-CN" sz="2000" dirty="0">
                <a:solidFill>
                  <a:prstClr val="black"/>
                </a:solidFill>
              </a:rPr>
              <a:t>/etc/</a:t>
            </a:r>
            <a:r>
              <a:rPr lang="en-US" altLang="zh-CN" sz="2000" dirty="0" err="1">
                <a:solidFill>
                  <a:prstClr val="black"/>
                </a:solidFill>
              </a:rPr>
              <a:t>passwd</a:t>
            </a:r>
            <a:r>
              <a:rPr lang="zh-CN" altLang="en-US" sz="2000" dirty="0">
                <a:solidFill>
                  <a:prstClr val="black"/>
                </a:solidFill>
              </a:rPr>
              <a:t>中每行记录被分为九个</a:t>
            </a:r>
            <a:r>
              <a:rPr lang="zh-CN" altLang="en-US" sz="2000" dirty="0" smtClean="0">
                <a:solidFill>
                  <a:prstClr val="black"/>
                </a:solidFill>
              </a:rPr>
              <a:t>字段。</a:t>
            </a:r>
            <a:endParaRPr lang="en-US" altLang="zh-CN" sz="2000" dirty="0"/>
          </a:p>
          <a:p>
            <a:endParaRPr lang="en-US" altLang="zh-CN" sz="2200" dirty="0" smtClean="0"/>
          </a:p>
        </p:txBody>
      </p:sp>
      <p:grpSp>
        <p:nvGrpSpPr>
          <p:cNvPr id="4" name="组合 3"/>
          <p:cNvGrpSpPr/>
          <p:nvPr/>
        </p:nvGrpSpPr>
        <p:grpSpPr>
          <a:xfrm>
            <a:off x="349089" y="3989905"/>
            <a:ext cx="11111074" cy="1928310"/>
            <a:chOff x="23490" y="3958834"/>
            <a:chExt cx="11695003" cy="2029650"/>
          </a:xfrm>
        </p:grpSpPr>
        <p:sp>
          <p:nvSpPr>
            <p:cNvPr id="5" name="圆角矩形 4"/>
            <p:cNvSpPr/>
            <p:nvPr/>
          </p:nvSpPr>
          <p:spPr>
            <a:xfrm>
              <a:off x="444602" y="5459612"/>
              <a:ext cx="11273891" cy="52887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solidFill>
                  <a:prstClr val="black"/>
                </a:solidFill>
              </a:endParaRPr>
            </a:p>
          </p:txBody>
        </p:sp>
        <p:sp>
          <p:nvSpPr>
            <p:cNvPr id="6" name="矩形 5"/>
            <p:cNvSpPr/>
            <p:nvPr/>
          </p:nvSpPr>
          <p:spPr>
            <a:xfrm>
              <a:off x="23490" y="5434625"/>
              <a:ext cx="1711952" cy="461665"/>
            </a:xfrm>
            <a:prstGeom prst="rect">
              <a:avLst/>
            </a:prstGeom>
            <a:noFill/>
          </p:spPr>
          <p:txBody>
            <a:bodyPr wrap="square" lIns="91440" tIns="45720" rIns="91440" bIns="45720">
              <a:spAutoFit/>
            </a:bodyPr>
            <a:lstStyle/>
            <a:p>
              <a:pPr algn="ctr"/>
              <a:r>
                <a:rPr lang="en-US" altLang="zh-CN" sz="2400" dirty="0">
                  <a:effectLst>
                    <a:outerShdw blurRad="38100" dist="38100" dir="2700000" algn="tl">
                      <a:srgbClr val="000000">
                        <a:alpha val="43137"/>
                      </a:srgbClr>
                    </a:outerShdw>
                  </a:effectLst>
                </a:rPr>
                <a:t>user</a:t>
              </a:r>
              <a:endParaRPr lang="zh-CN" altLang="en-US" sz="2400" dirty="0">
                <a:ln w="0"/>
                <a:solidFill>
                  <a:prstClr val="black"/>
                </a:solidFill>
                <a:effectLst>
                  <a:outerShdw blurRad="38100" dist="38100" dir="2700000" algn="tl">
                    <a:srgbClr val="000000">
                      <a:alpha val="43137"/>
                    </a:srgbClr>
                  </a:outerShdw>
                </a:effectLst>
              </a:endParaRPr>
            </a:p>
          </p:txBody>
        </p:sp>
        <p:sp>
          <p:nvSpPr>
            <p:cNvPr id="7" name="矩形 6"/>
            <p:cNvSpPr/>
            <p:nvPr/>
          </p:nvSpPr>
          <p:spPr>
            <a:xfrm>
              <a:off x="344704" y="5481626"/>
              <a:ext cx="3573595" cy="461665"/>
            </a:xfrm>
            <a:prstGeom prst="rect">
              <a:avLst/>
            </a:prstGeom>
            <a:noFill/>
          </p:spPr>
          <p:txBody>
            <a:bodyPr wrap="square" lIns="91440" tIns="45720" rIns="91440" bIns="45720">
              <a:spAutoFit/>
            </a:bodyPr>
            <a:lstStyle/>
            <a:p>
              <a:pPr algn="ctr"/>
              <a:r>
                <a:rPr lang="zh-CN" altLang="en-US" sz="2400" dirty="0" smtClean="0">
                  <a:ln w="0"/>
                  <a:solidFill>
                    <a:prstClr val="black"/>
                  </a:solidFill>
                  <a:effectLst>
                    <a:outerShdw blurRad="38100" dist="19050" dir="2700000" algn="tl" rotWithShape="0">
                      <a:prstClr val="black">
                        <a:alpha val="40000"/>
                      </a:prstClr>
                    </a:outerShdw>
                  </a:effectLst>
                </a:rPr>
                <a:t>！</a:t>
              </a:r>
              <a:endParaRPr lang="zh-CN" altLang="en-US" sz="2400" dirty="0">
                <a:ln w="0"/>
                <a:solidFill>
                  <a:prstClr val="black"/>
                </a:solidFill>
                <a:effectLst>
                  <a:outerShdw blurRad="38100" dist="19050" dir="2700000" algn="tl" rotWithShape="0">
                    <a:prstClr val="black">
                      <a:alpha val="40000"/>
                    </a:prstClr>
                  </a:outerShdw>
                </a:effectLst>
              </a:endParaRPr>
            </a:p>
          </p:txBody>
        </p:sp>
        <p:sp>
          <p:nvSpPr>
            <p:cNvPr id="8" name="矩形 7"/>
            <p:cNvSpPr/>
            <p:nvPr/>
          </p:nvSpPr>
          <p:spPr>
            <a:xfrm>
              <a:off x="2452039" y="5489126"/>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a:effectLst>
                    <a:outerShdw blurRad="38100" dist="38100" dir="2700000" algn="tl">
                      <a:srgbClr val="000000">
                        <a:alpha val="43137"/>
                      </a:srgbClr>
                    </a:outerShdw>
                  </a:effectLst>
                </a:rPr>
                <a:t>18421</a:t>
              </a:r>
              <a:endParaRPr lang="zh-CN" altLang="en-US" sz="2400" dirty="0">
                <a:ln w="0"/>
                <a:solidFill>
                  <a:prstClr val="black"/>
                </a:solidFill>
                <a:effectLst>
                  <a:outerShdw blurRad="38100" dist="38100" dir="2700000" algn="tl">
                    <a:srgbClr val="000000">
                      <a:alpha val="43137"/>
                    </a:srgbClr>
                  </a:outerShdw>
                </a:effectLst>
              </a:endParaRPr>
            </a:p>
          </p:txBody>
        </p:sp>
        <p:sp>
          <p:nvSpPr>
            <p:cNvPr id="9" name="矩形 8"/>
            <p:cNvSpPr/>
            <p:nvPr/>
          </p:nvSpPr>
          <p:spPr>
            <a:xfrm>
              <a:off x="5099352" y="5469781"/>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a:ln w="0"/>
                  <a:solidFill>
                    <a:prstClr val="black"/>
                  </a:solidFill>
                  <a:effectLst>
                    <a:outerShdw blurRad="38100" dist="19050" dir="2700000" algn="tl" rotWithShape="0">
                      <a:prstClr val="black">
                        <a:alpha val="40000"/>
                      </a:prstClr>
                    </a:outerShdw>
                  </a:effectLst>
                </a:rPr>
                <a:t>99999</a:t>
              </a:r>
              <a:endParaRPr lang="zh-CN" altLang="en-US" sz="2400" dirty="0">
                <a:ln w="0"/>
                <a:solidFill>
                  <a:prstClr val="black"/>
                </a:solidFill>
                <a:effectLst>
                  <a:outerShdw blurRad="38100" dist="19050" dir="2700000" algn="tl" rotWithShape="0">
                    <a:prstClr val="black">
                      <a:alpha val="40000"/>
                    </a:prstClr>
                  </a:outerShdw>
                </a:effectLst>
              </a:endParaRPr>
            </a:p>
          </p:txBody>
        </p:sp>
        <p:sp>
          <p:nvSpPr>
            <p:cNvPr id="10" name="矩形 9"/>
            <p:cNvSpPr/>
            <p:nvPr/>
          </p:nvSpPr>
          <p:spPr>
            <a:xfrm>
              <a:off x="6508783" y="5467458"/>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a:ln w="0"/>
                  <a:solidFill>
                    <a:prstClr val="black"/>
                  </a:solidFill>
                  <a:effectLst>
                    <a:outerShdw blurRad="38100" dist="19050" dir="2700000" algn="tl" rotWithShape="0">
                      <a:prstClr val="black">
                        <a:alpha val="40000"/>
                      </a:prstClr>
                    </a:outerShdw>
                  </a:effectLst>
                </a:rPr>
                <a:t>7</a:t>
              </a:r>
              <a:endParaRPr lang="zh-CN" altLang="en-US" dirty="0">
                <a:ln w="0"/>
                <a:solidFill>
                  <a:prstClr val="black"/>
                </a:solidFill>
                <a:effectLst>
                  <a:outerShdw blurRad="38100" dist="19050" dir="2700000" algn="tl" rotWithShape="0">
                    <a:prstClr val="black">
                      <a:alpha val="40000"/>
                    </a:prstClr>
                  </a:outerShdw>
                </a:effectLst>
              </a:endParaRPr>
            </a:p>
          </p:txBody>
        </p:sp>
        <p:sp>
          <p:nvSpPr>
            <p:cNvPr id="11" name="矩形 10"/>
            <p:cNvSpPr/>
            <p:nvPr/>
          </p:nvSpPr>
          <p:spPr>
            <a:xfrm>
              <a:off x="8337248" y="5463202"/>
              <a:ext cx="1934648"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2400" dirty="0" smtClean="0">
                  <a:ln w="0"/>
                  <a:solidFill>
                    <a:prstClr val="black"/>
                  </a:solidFill>
                  <a:effectLst>
                    <a:outerShdw blurRad="38100" dist="19050" dir="2700000" algn="tl" rotWithShape="0">
                      <a:prstClr val="black">
                        <a:alpha val="40000"/>
                      </a:prstClr>
                    </a:outerShdw>
                  </a:effectLst>
                </a:rPr>
                <a:t>：</a:t>
              </a:r>
              <a:endParaRPr lang="zh-CN" altLang="en-US" sz="2400" dirty="0">
                <a:ln w="0"/>
                <a:solidFill>
                  <a:prstClr val="black"/>
                </a:solidFill>
                <a:effectLst>
                  <a:outerShdw blurRad="38100" dist="19050" dir="2700000" algn="tl" rotWithShape="0">
                    <a:prstClr val="black">
                      <a:alpha val="40000"/>
                    </a:prstClr>
                  </a:outerShdw>
                </a:effectLst>
              </a:endParaRPr>
            </a:p>
          </p:txBody>
        </p:sp>
        <p:sp>
          <p:nvSpPr>
            <p:cNvPr id="12" name="矩形 11"/>
            <p:cNvSpPr/>
            <p:nvPr/>
          </p:nvSpPr>
          <p:spPr>
            <a:xfrm>
              <a:off x="3771000" y="5485376"/>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smtClean="0">
                  <a:ln w="0"/>
                  <a:solidFill>
                    <a:prstClr val="black"/>
                  </a:solidFill>
                  <a:effectLst>
                    <a:outerShdw blurRad="38100" dist="19050" dir="2700000" algn="tl" rotWithShape="0">
                      <a:prstClr val="black">
                        <a:alpha val="40000"/>
                      </a:prstClr>
                    </a:outerShdw>
                  </a:effectLst>
                </a:rPr>
                <a:t>0</a:t>
              </a:r>
              <a:endParaRPr lang="zh-CN" altLang="en-US" sz="2400" dirty="0">
                <a:ln w="0"/>
                <a:solidFill>
                  <a:prstClr val="black"/>
                </a:solidFill>
                <a:effectLst>
                  <a:outerShdw blurRad="38100" dist="19050" dir="2700000" algn="tl" rotWithShape="0">
                    <a:prstClr val="black">
                      <a:alpha val="40000"/>
                    </a:prstClr>
                  </a:outerShdw>
                </a:effectLst>
              </a:endParaRPr>
            </a:p>
          </p:txBody>
        </p:sp>
        <p:sp>
          <p:nvSpPr>
            <p:cNvPr id="13" name="矩形 12"/>
            <p:cNvSpPr/>
            <p:nvPr/>
          </p:nvSpPr>
          <p:spPr>
            <a:xfrm>
              <a:off x="690148" y="5459612"/>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smtClean="0">
                  <a:ln w="0"/>
                  <a:solidFill>
                    <a:prstClr val="black"/>
                  </a:solidFill>
                  <a:effectLst>
                    <a:outerShdw blurRad="38100" dist="19050" dir="2700000" algn="tl" rotWithShape="0">
                      <a:prstClr val="black">
                        <a:alpha val="40000"/>
                      </a:prstClr>
                    </a:outerShdw>
                  </a:effectLst>
                </a:rPr>
                <a:t>:</a:t>
              </a:r>
              <a:endParaRPr lang="zh-CN" altLang="en-US" dirty="0">
                <a:ln w="0"/>
                <a:solidFill>
                  <a:prstClr val="black"/>
                </a:solidFill>
                <a:effectLst>
                  <a:outerShdw blurRad="38100" dist="19050" dir="2700000" algn="tl" rotWithShape="0">
                    <a:prstClr val="black">
                      <a:alpha val="40000"/>
                    </a:prstClr>
                  </a:outerShdw>
                </a:effectLst>
              </a:endParaRPr>
            </a:p>
          </p:txBody>
        </p:sp>
        <p:sp>
          <p:nvSpPr>
            <p:cNvPr id="14" name="矩形 13"/>
            <p:cNvSpPr/>
            <p:nvPr/>
          </p:nvSpPr>
          <p:spPr>
            <a:xfrm>
              <a:off x="1668021" y="5463202"/>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smtClean="0">
                  <a:ln w="0"/>
                  <a:solidFill>
                    <a:prstClr val="black"/>
                  </a:solidFill>
                  <a:effectLst>
                    <a:outerShdw blurRad="38100" dist="19050" dir="2700000" algn="tl" rotWithShape="0">
                      <a:prstClr val="black">
                        <a:alpha val="40000"/>
                      </a:prstClr>
                    </a:outerShdw>
                  </a:effectLst>
                </a:rPr>
                <a:t>:</a:t>
              </a:r>
              <a:endParaRPr lang="zh-CN" altLang="en-US" sz="2400" dirty="0">
                <a:ln w="0"/>
                <a:solidFill>
                  <a:prstClr val="black"/>
                </a:solidFill>
                <a:effectLst>
                  <a:outerShdw blurRad="38100" dist="19050" dir="2700000" algn="tl" rotWithShape="0">
                    <a:prstClr val="black">
                      <a:alpha val="40000"/>
                    </a:prstClr>
                  </a:outerShdw>
                </a:effectLst>
              </a:endParaRPr>
            </a:p>
          </p:txBody>
        </p:sp>
        <p:sp>
          <p:nvSpPr>
            <p:cNvPr id="15" name="矩形 14"/>
            <p:cNvSpPr/>
            <p:nvPr/>
          </p:nvSpPr>
          <p:spPr>
            <a:xfrm>
              <a:off x="3264366" y="5444293"/>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smtClean="0">
                  <a:ln w="0"/>
                  <a:solidFill>
                    <a:prstClr val="black"/>
                  </a:solidFill>
                  <a:effectLst>
                    <a:outerShdw blurRad="38100" dist="19050" dir="2700000" algn="tl" rotWithShape="0">
                      <a:prstClr val="black">
                        <a:alpha val="40000"/>
                      </a:prstClr>
                    </a:outerShdw>
                  </a:effectLst>
                </a:rPr>
                <a:t>:</a:t>
              </a:r>
              <a:endParaRPr lang="zh-CN" altLang="en-US" sz="2400" dirty="0">
                <a:ln w="0"/>
                <a:solidFill>
                  <a:prstClr val="black"/>
                </a:solidFill>
                <a:effectLst>
                  <a:outerShdw blurRad="38100" dist="19050" dir="2700000" algn="tl" rotWithShape="0">
                    <a:prstClr val="black">
                      <a:alpha val="40000"/>
                    </a:prstClr>
                  </a:outerShdw>
                </a:effectLst>
              </a:endParaRPr>
            </a:p>
          </p:txBody>
        </p:sp>
        <p:sp>
          <p:nvSpPr>
            <p:cNvPr id="16" name="矩形 15"/>
            <p:cNvSpPr/>
            <p:nvPr/>
          </p:nvSpPr>
          <p:spPr>
            <a:xfrm>
              <a:off x="4236717" y="5462438"/>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smtClean="0">
                  <a:ln w="0"/>
                  <a:solidFill>
                    <a:prstClr val="black"/>
                  </a:solidFill>
                  <a:effectLst>
                    <a:outerShdw blurRad="38100" dist="19050" dir="2700000" algn="tl" rotWithShape="0">
                      <a:prstClr val="black">
                        <a:alpha val="40000"/>
                      </a:prstClr>
                    </a:outerShdw>
                  </a:effectLst>
                </a:rPr>
                <a:t>:</a:t>
              </a:r>
              <a:endParaRPr lang="zh-CN" altLang="en-US" sz="2400" dirty="0">
                <a:ln w="0"/>
                <a:solidFill>
                  <a:prstClr val="black"/>
                </a:solidFill>
                <a:effectLst>
                  <a:outerShdw blurRad="38100" dist="19050" dir="2700000" algn="tl" rotWithShape="0">
                    <a:prstClr val="black">
                      <a:alpha val="40000"/>
                    </a:prstClr>
                  </a:outerShdw>
                </a:effectLst>
              </a:endParaRPr>
            </a:p>
          </p:txBody>
        </p:sp>
        <p:sp>
          <p:nvSpPr>
            <p:cNvPr id="17" name="矩形 16"/>
            <p:cNvSpPr/>
            <p:nvPr/>
          </p:nvSpPr>
          <p:spPr>
            <a:xfrm>
              <a:off x="5984970" y="5441936"/>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smtClean="0">
                  <a:ln w="0"/>
                  <a:solidFill>
                    <a:prstClr val="black"/>
                  </a:solidFill>
                  <a:effectLst>
                    <a:outerShdw blurRad="38100" dist="19050" dir="2700000" algn="tl" rotWithShape="0">
                      <a:prstClr val="black">
                        <a:alpha val="40000"/>
                      </a:prstClr>
                    </a:outerShdw>
                  </a:effectLst>
                </a:rPr>
                <a:t>:</a:t>
              </a:r>
              <a:endParaRPr lang="zh-CN" altLang="en-US" dirty="0">
                <a:ln w="0"/>
                <a:solidFill>
                  <a:prstClr val="black"/>
                </a:solidFill>
                <a:effectLst>
                  <a:outerShdw blurRad="38100" dist="19050" dir="2700000" algn="tl" rotWithShape="0">
                    <a:prstClr val="black">
                      <a:alpha val="40000"/>
                    </a:prstClr>
                  </a:outerShdw>
                </a:effectLst>
              </a:endParaRPr>
            </a:p>
          </p:txBody>
        </p:sp>
        <p:sp>
          <p:nvSpPr>
            <p:cNvPr id="18" name="矩形 17"/>
            <p:cNvSpPr/>
            <p:nvPr/>
          </p:nvSpPr>
          <p:spPr>
            <a:xfrm>
              <a:off x="7075606" y="5462438"/>
              <a:ext cx="1711952"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400" dirty="0" smtClean="0">
                  <a:ln w="0"/>
                  <a:solidFill>
                    <a:prstClr val="black"/>
                  </a:solidFill>
                  <a:effectLst>
                    <a:outerShdw blurRad="38100" dist="19050" dir="2700000" algn="tl" rotWithShape="0">
                      <a:prstClr val="black">
                        <a:alpha val="40000"/>
                      </a:prstClr>
                    </a:outerShdw>
                  </a:effectLst>
                </a:rPr>
                <a:t>:</a:t>
              </a:r>
              <a:endParaRPr lang="zh-CN" altLang="en-US" sz="2400" dirty="0">
                <a:ln w="0"/>
                <a:solidFill>
                  <a:prstClr val="black"/>
                </a:solidFill>
                <a:effectLst>
                  <a:outerShdw blurRad="38100" dist="19050" dir="2700000" algn="tl" rotWithShape="0">
                    <a:prstClr val="black">
                      <a:alpha val="40000"/>
                    </a:prstClr>
                  </a:outerShdw>
                </a:effectLst>
              </a:endParaRPr>
            </a:p>
          </p:txBody>
        </p:sp>
        <p:sp>
          <p:nvSpPr>
            <p:cNvPr id="19" name="虚尾箭头 18"/>
            <p:cNvSpPr/>
            <p:nvPr/>
          </p:nvSpPr>
          <p:spPr>
            <a:xfrm rot="16200000">
              <a:off x="559002" y="5138774"/>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600">
                <a:solidFill>
                  <a:prstClr val="black"/>
                </a:solidFill>
              </a:endParaRPr>
            </a:p>
          </p:txBody>
        </p:sp>
        <p:sp>
          <p:nvSpPr>
            <p:cNvPr id="20" name="椭圆 19"/>
            <p:cNvSpPr/>
            <p:nvPr/>
          </p:nvSpPr>
          <p:spPr>
            <a:xfrm>
              <a:off x="444602" y="4601067"/>
              <a:ext cx="766645" cy="3935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solidFill>
                  <a:prstClr val="black"/>
                </a:solidFill>
              </a:endParaRPr>
            </a:p>
          </p:txBody>
        </p:sp>
        <p:sp>
          <p:nvSpPr>
            <p:cNvPr id="21" name="矩形 20"/>
            <p:cNvSpPr/>
            <p:nvPr/>
          </p:nvSpPr>
          <p:spPr>
            <a:xfrm>
              <a:off x="511573" y="4643948"/>
              <a:ext cx="646331" cy="276999"/>
            </a:xfrm>
            <a:prstGeom prst="rect">
              <a:avLst/>
            </a:prstGeom>
            <a:noFill/>
          </p:spPr>
          <p:txBody>
            <a:bodyPr wrap="none" lIns="91440" tIns="45720" rIns="91440" bIns="45720">
              <a:spAutoFit/>
            </a:bodyPr>
            <a:lstStyle/>
            <a:p>
              <a:pPr algn="ctr"/>
              <a:r>
                <a:rPr lang="zh-CN" altLang="en-US" sz="1200" dirty="0" smtClean="0">
                  <a:ln w="0"/>
                  <a:solidFill>
                    <a:prstClr val="black"/>
                  </a:solidFill>
                  <a:effectLst>
                    <a:outerShdw blurRad="38100" dist="19050" dir="2700000" algn="tl" rotWithShape="0">
                      <a:prstClr val="black">
                        <a:alpha val="40000"/>
                      </a:prstClr>
                    </a:outerShdw>
                  </a:effectLst>
                </a:rPr>
                <a:t>用户名</a:t>
              </a:r>
              <a:endParaRPr lang="zh-CN" altLang="en-US" sz="1200" dirty="0">
                <a:ln w="0"/>
                <a:solidFill>
                  <a:prstClr val="black"/>
                </a:solidFill>
                <a:effectLst>
                  <a:outerShdw blurRad="38100" dist="19050" dir="2700000" algn="tl" rotWithShape="0">
                    <a:prstClr val="black">
                      <a:alpha val="40000"/>
                    </a:prstClr>
                  </a:outerShdw>
                </a:effectLst>
              </a:endParaRPr>
            </a:p>
          </p:txBody>
        </p:sp>
        <p:sp>
          <p:nvSpPr>
            <p:cNvPr id="22" name="虚尾箭头 21"/>
            <p:cNvSpPr/>
            <p:nvPr/>
          </p:nvSpPr>
          <p:spPr>
            <a:xfrm rot="16200000">
              <a:off x="1633930" y="4916015"/>
              <a:ext cx="746757" cy="212610"/>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a:solidFill>
                  <a:prstClr val="black"/>
                </a:solidFill>
              </a:endParaRPr>
            </a:p>
          </p:txBody>
        </p:sp>
        <p:sp>
          <p:nvSpPr>
            <p:cNvPr id="23" name="椭圆 22"/>
            <p:cNvSpPr/>
            <p:nvPr/>
          </p:nvSpPr>
          <p:spPr>
            <a:xfrm>
              <a:off x="1544311" y="4196464"/>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dirty="0">
                <a:solidFill>
                  <a:prstClr val="black"/>
                </a:solidFill>
              </a:endParaRPr>
            </a:p>
          </p:txBody>
        </p:sp>
        <p:sp>
          <p:nvSpPr>
            <p:cNvPr id="24" name="矩形 23"/>
            <p:cNvSpPr/>
            <p:nvPr/>
          </p:nvSpPr>
          <p:spPr>
            <a:xfrm>
              <a:off x="1610167" y="4268305"/>
              <a:ext cx="800219" cy="276999"/>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200" dirty="0">
                  <a:effectLst>
                    <a:outerShdw blurRad="38100" dist="38100" dir="2700000" algn="tl">
                      <a:srgbClr val="000000">
                        <a:alpha val="43137"/>
                      </a:srgbClr>
                    </a:outerShdw>
                  </a:effectLst>
                </a:rPr>
                <a:t>加密密码</a:t>
              </a:r>
              <a:endParaRPr lang="zh-CN" altLang="en-US" sz="1200" dirty="0">
                <a:ln w="0"/>
                <a:solidFill>
                  <a:prstClr val="black"/>
                </a:solidFill>
                <a:effectLst>
                  <a:outerShdw blurRad="38100" dist="38100" dir="2700000" algn="tl">
                    <a:srgbClr val="000000">
                      <a:alpha val="43137"/>
                    </a:srgbClr>
                  </a:outerShdw>
                </a:effectLst>
              </a:endParaRPr>
            </a:p>
          </p:txBody>
        </p:sp>
        <p:sp>
          <p:nvSpPr>
            <p:cNvPr id="25" name="虚尾箭头 24"/>
            <p:cNvSpPr/>
            <p:nvPr/>
          </p:nvSpPr>
          <p:spPr>
            <a:xfrm rot="16200000">
              <a:off x="8396623" y="5130247"/>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a:solidFill>
                  <a:prstClr val="black"/>
                </a:solidFill>
              </a:endParaRPr>
            </a:p>
          </p:txBody>
        </p:sp>
        <p:sp>
          <p:nvSpPr>
            <p:cNvPr id="26" name="椭圆 25"/>
            <p:cNvSpPr/>
            <p:nvPr/>
          </p:nvSpPr>
          <p:spPr>
            <a:xfrm>
              <a:off x="7571020" y="4619914"/>
              <a:ext cx="1980028"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dirty="0">
                <a:solidFill>
                  <a:prstClr val="black"/>
                </a:solidFill>
              </a:endParaRPr>
            </a:p>
          </p:txBody>
        </p:sp>
        <p:sp>
          <p:nvSpPr>
            <p:cNvPr id="27" name="矩形 26"/>
            <p:cNvSpPr/>
            <p:nvPr/>
          </p:nvSpPr>
          <p:spPr>
            <a:xfrm>
              <a:off x="7699259" y="4686830"/>
              <a:ext cx="1723549" cy="276999"/>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200" dirty="0">
                  <a:effectLst>
                    <a:outerShdw blurRad="38100" dist="38100" dir="2700000" algn="tl">
                      <a:srgbClr val="000000">
                        <a:alpha val="43137"/>
                      </a:srgbClr>
                    </a:outerShdw>
                  </a:effectLst>
                </a:rPr>
                <a:t>密码过期后的宽限时间</a:t>
              </a:r>
              <a:endParaRPr lang="zh-CN" altLang="en-US" sz="1200" dirty="0">
                <a:ln w="0"/>
                <a:solidFill>
                  <a:prstClr val="black"/>
                </a:solidFill>
                <a:effectLst>
                  <a:outerShdw blurRad="38100" dist="38100" dir="2700000" algn="tl">
                    <a:srgbClr val="000000">
                      <a:alpha val="43137"/>
                    </a:srgbClr>
                  </a:outerShdw>
                </a:effectLst>
              </a:endParaRPr>
            </a:p>
          </p:txBody>
        </p:sp>
        <p:sp>
          <p:nvSpPr>
            <p:cNvPr id="28" name="虚尾箭头 27"/>
            <p:cNvSpPr/>
            <p:nvPr/>
          </p:nvSpPr>
          <p:spPr>
            <a:xfrm rot="16200000">
              <a:off x="3159888" y="5139829"/>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a:solidFill>
                  <a:prstClr val="black"/>
                </a:solidFill>
              </a:endParaRPr>
            </a:p>
          </p:txBody>
        </p:sp>
        <p:sp>
          <p:nvSpPr>
            <p:cNvPr id="29" name="椭圆 28"/>
            <p:cNvSpPr/>
            <p:nvPr/>
          </p:nvSpPr>
          <p:spPr>
            <a:xfrm>
              <a:off x="2560444" y="4601067"/>
              <a:ext cx="1536132"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dirty="0">
                <a:solidFill>
                  <a:prstClr val="black"/>
                </a:solidFill>
              </a:endParaRPr>
            </a:p>
          </p:txBody>
        </p:sp>
        <p:sp>
          <p:nvSpPr>
            <p:cNvPr id="30" name="矩形 29"/>
            <p:cNvSpPr/>
            <p:nvPr/>
          </p:nvSpPr>
          <p:spPr>
            <a:xfrm>
              <a:off x="2616412" y="4658756"/>
              <a:ext cx="1415772" cy="276999"/>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200" dirty="0">
                  <a:effectLst>
                    <a:outerShdw blurRad="38100" dist="38100" dir="2700000" algn="tl">
                      <a:srgbClr val="000000">
                        <a:alpha val="43137"/>
                      </a:srgbClr>
                    </a:outerShdw>
                  </a:effectLst>
                </a:rPr>
                <a:t>最后一次修改时间</a:t>
              </a:r>
              <a:endParaRPr lang="zh-CN" altLang="en-US" sz="1200" dirty="0">
                <a:ln w="0"/>
                <a:solidFill>
                  <a:prstClr val="black"/>
                </a:solidFill>
                <a:effectLst>
                  <a:outerShdw blurRad="38100" dist="38100" dir="2700000" algn="tl">
                    <a:srgbClr val="000000">
                      <a:alpha val="43137"/>
                    </a:srgbClr>
                  </a:outerShdw>
                </a:effectLst>
              </a:endParaRPr>
            </a:p>
          </p:txBody>
        </p:sp>
        <p:sp>
          <p:nvSpPr>
            <p:cNvPr id="31" name="虚尾箭头 30"/>
            <p:cNvSpPr/>
            <p:nvPr/>
          </p:nvSpPr>
          <p:spPr>
            <a:xfrm rot="16200000">
              <a:off x="4201035" y="4868667"/>
              <a:ext cx="849078" cy="213460"/>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a:solidFill>
                  <a:prstClr val="black"/>
                </a:solidFill>
              </a:endParaRPr>
            </a:p>
          </p:txBody>
        </p:sp>
        <p:sp>
          <p:nvSpPr>
            <p:cNvPr id="32" name="椭圆 31"/>
            <p:cNvSpPr/>
            <p:nvPr/>
          </p:nvSpPr>
          <p:spPr>
            <a:xfrm>
              <a:off x="3834043" y="4103475"/>
              <a:ext cx="1535409"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dirty="0">
                <a:solidFill>
                  <a:prstClr val="black"/>
                </a:solidFill>
              </a:endParaRPr>
            </a:p>
          </p:txBody>
        </p:sp>
        <p:sp>
          <p:nvSpPr>
            <p:cNvPr id="33" name="矩形 32"/>
            <p:cNvSpPr/>
            <p:nvPr/>
          </p:nvSpPr>
          <p:spPr>
            <a:xfrm>
              <a:off x="3899699" y="4170132"/>
              <a:ext cx="1415772" cy="276999"/>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200" dirty="0">
                  <a:effectLst>
                    <a:outerShdw blurRad="38100" dist="38100" dir="2700000" algn="tl">
                      <a:srgbClr val="000000">
                        <a:alpha val="43137"/>
                      </a:srgbClr>
                    </a:outerShdw>
                  </a:effectLst>
                </a:rPr>
                <a:t>最小修改时间间隔</a:t>
              </a:r>
              <a:endParaRPr lang="zh-CN" altLang="en-US" sz="1200" dirty="0">
                <a:ln w="0"/>
                <a:solidFill>
                  <a:prstClr val="black"/>
                </a:solidFill>
                <a:effectLst>
                  <a:outerShdw blurRad="38100" dist="38100" dir="2700000" algn="tl">
                    <a:srgbClr val="000000">
                      <a:alpha val="43137"/>
                    </a:srgbClr>
                  </a:outerShdw>
                </a:effectLst>
              </a:endParaRPr>
            </a:p>
          </p:txBody>
        </p:sp>
        <p:sp>
          <p:nvSpPr>
            <p:cNvPr id="34" name="虚尾箭头 33"/>
            <p:cNvSpPr/>
            <p:nvPr/>
          </p:nvSpPr>
          <p:spPr>
            <a:xfrm rot="16200000">
              <a:off x="5762764" y="5138775"/>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a:solidFill>
                  <a:prstClr val="black"/>
                </a:solidFill>
              </a:endParaRPr>
            </a:p>
          </p:txBody>
        </p:sp>
        <p:sp>
          <p:nvSpPr>
            <p:cNvPr id="35" name="椭圆 34"/>
            <p:cNvSpPr/>
            <p:nvPr/>
          </p:nvSpPr>
          <p:spPr>
            <a:xfrm>
              <a:off x="5305026" y="4588774"/>
              <a:ext cx="1242223"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dirty="0">
                <a:solidFill>
                  <a:prstClr val="black"/>
                </a:solidFill>
              </a:endParaRPr>
            </a:p>
          </p:txBody>
        </p:sp>
        <p:sp>
          <p:nvSpPr>
            <p:cNvPr id="36" name="矩形 35"/>
            <p:cNvSpPr/>
            <p:nvPr/>
          </p:nvSpPr>
          <p:spPr>
            <a:xfrm>
              <a:off x="5446169" y="4643947"/>
              <a:ext cx="954107" cy="276999"/>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200" dirty="0">
                  <a:effectLst>
                    <a:outerShdw blurRad="38100" dist="38100" dir="2700000" algn="tl">
                      <a:srgbClr val="000000">
                        <a:alpha val="43137"/>
                      </a:srgbClr>
                    </a:outerShdw>
                  </a:effectLst>
                </a:rPr>
                <a:t>密码有效期</a:t>
              </a:r>
              <a:endParaRPr lang="zh-CN" altLang="en-US" sz="1200" dirty="0">
                <a:ln w="0"/>
                <a:solidFill>
                  <a:prstClr val="black"/>
                </a:solidFill>
                <a:effectLst>
                  <a:outerShdw blurRad="38100" dist="38100" dir="2700000" algn="tl">
                    <a:srgbClr val="000000">
                      <a:alpha val="43137"/>
                    </a:srgbClr>
                  </a:outerShdw>
                </a:effectLst>
              </a:endParaRPr>
            </a:p>
          </p:txBody>
        </p:sp>
        <p:sp>
          <p:nvSpPr>
            <p:cNvPr id="37" name="虚尾箭头 36"/>
            <p:cNvSpPr/>
            <p:nvPr/>
          </p:nvSpPr>
          <p:spPr>
            <a:xfrm rot="16200000">
              <a:off x="6838671" y="4780027"/>
              <a:ext cx="989903" cy="23501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a:solidFill>
                  <a:prstClr val="black"/>
                </a:solidFill>
              </a:endParaRPr>
            </a:p>
          </p:txBody>
        </p:sp>
        <p:sp>
          <p:nvSpPr>
            <p:cNvPr id="38" name="椭圆 37"/>
            <p:cNvSpPr/>
            <p:nvPr/>
          </p:nvSpPr>
          <p:spPr>
            <a:xfrm>
              <a:off x="6169819" y="3958834"/>
              <a:ext cx="2339104" cy="376622"/>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dirty="0">
                <a:solidFill>
                  <a:prstClr val="black"/>
                </a:solidFill>
              </a:endParaRPr>
            </a:p>
          </p:txBody>
        </p:sp>
        <p:sp>
          <p:nvSpPr>
            <p:cNvPr id="39" name="矩形 38"/>
            <p:cNvSpPr/>
            <p:nvPr/>
          </p:nvSpPr>
          <p:spPr>
            <a:xfrm>
              <a:off x="6323709" y="4009043"/>
              <a:ext cx="2031325" cy="276999"/>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200" dirty="0">
                  <a:effectLst>
                    <a:outerShdw blurRad="38100" dist="38100" dir="2700000" algn="tl">
                      <a:srgbClr val="000000">
                        <a:alpha val="43137"/>
                      </a:srgbClr>
                    </a:outerShdw>
                  </a:effectLst>
                </a:rPr>
                <a:t>密码需要变更前的警告天数</a:t>
              </a:r>
              <a:endParaRPr lang="zh-CN" altLang="en-US" sz="1200" dirty="0">
                <a:ln w="0"/>
                <a:solidFill>
                  <a:prstClr val="black"/>
                </a:solidFill>
                <a:effectLst>
                  <a:outerShdw blurRad="38100" dist="38100" dir="2700000" algn="tl">
                    <a:srgbClr val="000000">
                      <a:alpha val="43137"/>
                    </a:srgbClr>
                  </a:outerShdw>
                </a:effectLst>
              </a:endParaRPr>
            </a:p>
          </p:txBody>
        </p:sp>
        <p:sp>
          <p:nvSpPr>
            <p:cNvPr id="41" name="矩形 40"/>
            <p:cNvSpPr/>
            <p:nvPr/>
          </p:nvSpPr>
          <p:spPr>
            <a:xfrm>
              <a:off x="9783844" y="5463202"/>
              <a:ext cx="1934648" cy="461665"/>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2400" dirty="0" smtClean="0">
                  <a:ln w="0"/>
                  <a:solidFill>
                    <a:prstClr val="black"/>
                  </a:solidFill>
                  <a:effectLst>
                    <a:outerShdw blurRad="38100" dist="19050" dir="2700000" algn="tl" rotWithShape="0">
                      <a:prstClr val="black">
                        <a:alpha val="40000"/>
                      </a:prstClr>
                    </a:outerShdw>
                  </a:effectLst>
                </a:rPr>
                <a:t>：</a:t>
              </a:r>
              <a:endParaRPr lang="zh-CN" altLang="en-US" sz="2400" dirty="0">
                <a:ln w="0"/>
                <a:solidFill>
                  <a:prstClr val="black"/>
                </a:solidFill>
                <a:effectLst>
                  <a:outerShdw blurRad="38100" dist="19050" dir="2700000" algn="tl" rotWithShape="0">
                    <a:prstClr val="black">
                      <a:alpha val="40000"/>
                    </a:prstClr>
                  </a:outerShdw>
                </a:effectLst>
              </a:endParaRPr>
            </a:p>
          </p:txBody>
        </p:sp>
        <p:sp>
          <p:nvSpPr>
            <p:cNvPr id="42" name="椭圆 41"/>
            <p:cNvSpPr/>
            <p:nvPr/>
          </p:nvSpPr>
          <p:spPr>
            <a:xfrm>
              <a:off x="9387541" y="4176165"/>
              <a:ext cx="1302202"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dirty="0">
                <a:solidFill>
                  <a:prstClr val="black"/>
                </a:solidFill>
              </a:endParaRPr>
            </a:p>
          </p:txBody>
        </p:sp>
        <p:sp>
          <p:nvSpPr>
            <p:cNvPr id="43" name="矩形 42"/>
            <p:cNvSpPr/>
            <p:nvPr/>
          </p:nvSpPr>
          <p:spPr>
            <a:xfrm>
              <a:off x="9464485" y="4243081"/>
              <a:ext cx="1107996" cy="276999"/>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200" dirty="0">
                  <a:effectLst>
                    <a:outerShdw blurRad="38100" dist="38100" dir="2700000" algn="tl">
                      <a:srgbClr val="000000">
                        <a:alpha val="43137"/>
                      </a:srgbClr>
                    </a:outerShdw>
                  </a:effectLst>
                </a:rPr>
                <a:t>账号失效时间</a:t>
              </a:r>
              <a:endParaRPr lang="zh-CN" altLang="en-US" sz="1200" dirty="0">
                <a:ln w="0"/>
                <a:solidFill>
                  <a:prstClr val="black"/>
                </a:solidFill>
                <a:effectLst>
                  <a:outerShdw blurRad="38100" dist="38100" dir="2700000" algn="tl">
                    <a:srgbClr val="000000">
                      <a:alpha val="43137"/>
                    </a:srgbClr>
                  </a:outerShdw>
                </a:effectLst>
              </a:endParaRPr>
            </a:p>
          </p:txBody>
        </p:sp>
        <p:sp>
          <p:nvSpPr>
            <p:cNvPr id="44" name="椭圆 43"/>
            <p:cNvSpPr/>
            <p:nvPr/>
          </p:nvSpPr>
          <p:spPr>
            <a:xfrm>
              <a:off x="10805205" y="4576082"/>
              <a:ext cx="913288"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dirty="0">
                <a:solidFill>
                  <a:prstClr val="black"/>
                </a:solidFill>
              </a:endParaRPr>
            </a:p>
          </p:txBody>
        </p:sp>
        <p:sp>
          <p:nvSpPr>
            <p:cNvPr id="45" name="矩形 44"/>
            <p:cNvSpPr/>
            <p:nvPr/>
          </p:nvSpPr>
          <p:spPr>
            <a:xfrm>
              <a:off x="10843102" y="4642998"/>
              <a:ext cx="800219" cy="276999"/>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zh-CN" altLang="en-US" sz="1200" dirty="0">
                  <a:effectLst>
                    <a:outerShdw blurRad="38100" dist="38100" dir="2700000" algn="tl">
                      <a:srgbClr val="000000">
                        <a:alpha val="43137"/>
                      </a:srgbClr>
                    </a:outerShdw>
                  </a:effectLst>
                </a:rPr>
                <a:t>保留字段</a:t>
              </a:r>
            </a:p>
          </p:txBody>
        </p:sp>
        <p:sp>
          <p:nvSpPr>
            <p:cNvPr id="47" name="虚尾箭头 46"/>
            <p:cNvSpPr/>
            <p:nvPr/>
          </p:nvSpPr>
          <p:spPr>
            <a:xfrm rot="16200000">
              <a:off x="9658789" y="4927331"/>
              <a:ext cx="719386" cy="21092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a:solidFill>
                  <a:prstClr val="black"/>
                </a:solidFill>
              </a:endParaRPr>
            </a:p>
          </p:txBody>
        </p:sp>
        <p:sp>
          <p:nvSpPr>
            <p:cNvPr id="48" name="虚尾箭头 47"/>
            <p:cNvSpPr/>
            <p:nvPr/>
          </p:nvSpPr>
          <p:spPr>
            <a:xfrm rot="16200000">
              <a:off x="11164289" y="5130246"/>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sz="1600">
                <a:solidFill>
                  <a:prstClr val="black"/>
                </a:solidFill>
              </a:endParaRPr>
            </a:p>
          </p:txBody>
        </p:sp>
      </p:grpSp>
    </p:spTree>
    <p:extLst>
      <p:ext uri="{BB962C8B-B14F-4D97-AF65-F5344CB8AC3E}">
        <p14:creationId xmlns:p14="http://schemas.microsoft.com/office/powerpoint/2010/main" val="2979528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zh-CN" altLang="en-US" smtClean="0"/>
              <a:t>学完本课程后，您将能够：</a:t>
            </a:r>
            <a:endParaRPr lang="en-US" altLang="zh-CN" smtClean="0"/>
          </a:p>
          <a:p>
            <a:pPr lvl="1"/>
            <a:r>
              <a:rPr lang="zh-CN" altLang="en-US" smtClean="0">
                <a:sym typeface="+mn-lt"/>
              </a:rPr>
              <a:t>掌握用户和组的基础概念</a:t>
            </a:r>
            <a:endParaRPr lang="en-US" altLang="zh-CN" smtClean="0">
              <a:sym typeface="+mn-lt"/>
            </a:endParaRPr>
          </a:p>
          <a:p>
            <a:pPr lvl="1"/>
            <a:r>
              <a:rPr lang="zh-CN" altLang="en-US" smtClean="0">
                <a:sym typeface="+mn-lt"/>
              </a:rPr>
              <a:t>掌握文件和目录的相关命令行操作</a:t>
            </a:r>
            <a:endParaRPr lang="en-US" altLang="zh-CN" smtClean="0">
              <a:sym typeface="+mn-lt"/>
            </a:endParaRPr>
          </a:p>
          <a:p>
            <a:pPr lvl="1"/>
            <a:r>
              <a:rPr lang="zh-CN" altLang="en-US" smtClean="0">
                <a:sym typeface="+mn-lt"/>
              </a:rPr>
              <a:t>掌握文件权限的相关配置及操作命令</a:t>
            </a:r>
            <a:r>
              <a:rPr lang="en-US" altLang="zh-CN" smtClean="0">
                <a:sym typeface="+mn-lt"/>
              </a:rPr>
              <a:t>	</a:t>
            </a:r>
          </a:p>
          <a:p>
            <a:pPr lvl="1"/>
            <a:r>
              <a:rPr lang="zh-CN" altLang="en-US" smtClean="0">
                <a:sym typeface="+mn-lt"/>
              </a:rPr>
              <a:t>掌握文件访问的特殊控制方法</a:t>
            </a:r>
            <a:endParaRPr lang="zh-CN" altLang="en-US" dirty="0"/>
          </a:p>
        </p:txBody>
      </p:sp>
    </p:spTree>
    <p:extLst>
      <p:ext uri="{BB962C8B-B14F-4D97-AF65-F5344CB8AC3E}">
        <p14:creationId xmlns:p14="http://schemas.microsoft.com/office/powerpoint/2010/main" val="2304936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/etc/shadow</a:t>
            </a:r>
            <a:r>
              <a:rPr lang="zh-CN" altLang="en-US" dirty="0" smtClean="0"/>
              <a:t>文件相关参数</a:t>
            </a:r>
            <a:endParaRPr lang="zh-CN" altLang="en-US" dirty="0"/>
          </a:p>
        </p:txBody>
      </p:sp>
      <p:sp>
        <p:nvSpPr>
          <p:cNvPr id="3" name="文本占位符 2"/>
          <p:cNvSpPr>
            <a:spLocks noGrp="1"/>
          </p:cNvSpPr>
          <p:nvPr>
            <p:ph type="body" sz="quarter" idx="10"/>
          </p:nvPr>
        </p:nvSpPr>
        <p:spPr/>
        <p:txBody>
          <a:bodyPr/>
          <a:lstStyle/>
          <a:p>
            <a:endParaRPr lang="zh-CN" altLang="en-US"/>
          </a:p>
        </p:txBody>
      </p:sp>
      <p:graphicFrame>
        <p:nvGraphicFramePr>
          <p:cNvPr id="4" name="表格 3"/>
          <p:cNvGraphicFramePr>
            <a:graphicFrameLocks noGrp="1"/>
          </p:cNvGraphicFramePr>
          <p:nvPr>
            <p:extLst/>
          </p:nvPr>
        </p:nvGraphicFramePr>
        <p:xfrm>
          <a:off x="1298249" y="1458684"/>
          <a:ext cx="9595501" cy="3926634"/>
        </p:xfrm>
        <a:graphic>
          <a:graphicData uri="http://schemas.openxmlformats.org/drawingml/2006/table">
            <a:tbl>
              <a:tblPr firstRow="1" bandRow="1"/>
              <a:tblGrid>
                <a:gridCol w="1380405"/>
                <a:gridCol w="8215096"/>
              </a:tblGrid>
              <a:tr h="371946">
                <a:tc>
                  <a:txBody>
                    <a:bodyPr/>
                    <a:lstStyle/>
                    <a:p>
                      <a:pPr algn="ctr"/>
                      <a:r>
                        <a:rPr lang="zh-CN" altLang="en-US" sz="1600" b="1" dirty="0" smtClean="0">
                          <a:latin typeface="+mn-lt"/>
                          <a:ea typeface="+mn-ea"/>
                          <a:cs typeface="+mn-ea"/>
                          <a:sym typeface="+mn-lt"/>
                        </a:rPr>
                        <a:t>字段序号</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字段的含义</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1946">
                <a:tc>
                  <a:txBody>
                    <a:bodyPr/>
                    <a:lstStyle/>
                    <a:p>
                      <a:pPr algn="ctr"/>
                      <a:r>
                        <a:rPr lang="en-US" altLang="zh-CN" sz="1600" dirty="0" smtClean="0">
                          <a:latin typeface="+mn-lt"/>
                          <a:ea typeface="+mn-ea"/>
                          <a:cs typeface="+mn-ea"/>
                          <a:sym typeface="+mn-lt"/>
                        </a:rPr>
                        <a:t>1</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用户名，与文件</a:t>
                      </a:r>
                      <a:r>
                        <a:rPr lang="en-US" altLang="zh-CN" sz="1600" dirty="0" smtClean="0">
                          <a:latin typeface="+mn-lt"/>
                          <a:ea typeface="+mn-ea"/>
                          <a:cs typeface="+mn-ea"/>
                          <a:sym typeface="+mn-lt"/>
                        </a:rPr>
                        <a:t>/etc/</a:t>
                      </a:r>
                      <a:r>
                        <a:rPr lang="en-US" altLang="zh-CN" sz="1600" dirty="0" err="1" smtClean="0">
                          <a:latin typeface="+mn-lt"/>
                          <a:ea typeface="+mn-ea"/>
                          <a:cs typeface="+mn-ea"/>
                          <a:sym typeface="+mn-lt"/>
                        </a:rPr>
                        <a:t>passwd</a:t>
                      </a:r>
                      <a:r>
                        <a:rPr lang="en-US" altLang="zh-CN" sz="1600" dirty="0" smtClean="0">
                          <a:latin typeface="+mn-lt"/>
                          <a:ea typeface="+mn-ea"/>
                          <a:cs typeface="+mn-ea"/>
                          <a:sym typeface="+mn-lt"/>
                        </a:rPr>
                        <a:t> </a:t>
                      </a:r>
                      <a:r>
                        <a:rPr lang="zh-CN" altLang="en-US" sz="1600" dirty="0" smtClean="0">
                          <a:latin typeface="+mn-lt"/>
                          <a:ea typeface="+mn-ea"/>
                          <a:cs typeface="+mn-ea"/>
                          <a:sym typeface="+mn-lt"/>
                        </a:rPr>
                        <a:t>中的用户名具有相同的意义</a:t>
                      </a:r>
                    </a:p>
                  </a:txBody>
                  <a:tcPr anchor="ctr">
                    <a:lnR w="28575" cap="flat" cmpd="sng" algn="ctr">
                      <a:solidFill>
                        <a:schemeClr val="tx1"/>
                      </a:solidFill>
                      <a:prstDash val="solid"/>
                      <a:round/>
                      <a:headEnd type="none" w="med" len="med"/>
                      <a:tailEnd type="none" w="med" len="med"/>
                    </a:lnR>
                  </a:tcPr>
                </a:tc>
              </a:tr>
              <a:tr h="371946">
                <a:tc>
                  <a:txBody>
                    <a:bodyPr/>
                    <a:lstStyle/>
                    <a:p>
                      <a:pPr algn="ctr"/>
                      <a:r>
                        <a:rPr lang="en-US" altLang="zh-CN" sz="1600" dirty="0" smtClean="0">
                          <a:latin typeface="+mn-lt"/>
                          <a:ea typeface="+mn-ea"/>
                          <a:cs typeface="+mn-ea"/>
                          <a:sym typeface="+mn-lt"/>
                        </a:rPr>
                        <a:t>2</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加密的密码，若是次字段显示的为“</a:t>
                      </a:r>
                      <a:r>
                        <a:rPr lang="en-US" altLang="zh-CN" sz="1600" dirty="0" smtClean="0">
                          <a:latin typeface="+mn-lt"/>
                          <a:ea typeface="+mn-ea"/>
                          <a:cs typeface="+mn-ea"/>
                          <a:sym typeface="+mn-lt"/>
                        </a:rPr>
                        <a:t>*</a:t>
                      </a:r>
                      <a:r>
                        <a:rPr lang="zh-CN" altLang="en-US" sz="1600" dirty="0" smtClean="0">
                          <a:latin typeface="+mn-lt"/>
                          <a:ea typeface="+mn-ea"/>
                          <a:cs typeface="+mn-ea"/>
                          <a:sym typeface="+mn-lt"/>
                        </a:rPr>
                        <a:t>”或“</a:t>
                      </a:r>
                      <a:r>
                        <a:rPr lang="en-US" altLang="zh-CN" sz="1600" dirty="0" smtClean="0">
                          <a:latin typeface="+mn-lt"/>
                          <a:ea typeface="+mn-ea"/>
                          <a:cs typeface="+mn-ea"/>
                          <a:sym typeface="+mn-lt"/>
                        </a:rPr>
                        <a:t>!</a:t>
                      </a:r>
                      <a:r>
                        <a:rPr lang="zh-CN" altLang="en-US" sz="1600" dirty="0" smtClean="0">
                          <a:latin typeface="+mn-lt"/>
                          <a:ea typeface="+mn-ea"/>
                          <a:cs typeface="+mn-ea"/>
                          <a:sym typeface="+mn-lt"/>
                        </a:rPr>
                        <a:t>”，说明该账户为不能登录账户</a:t>
                      </a:r>
                    </a:p>
                  </a:txBody>
                  <a:tcPr anchor="ctr">
                    <a:lnR w="28575" cap="flat" cmpd="sng" algn="ctr">
                      <a:solidFill>
                        <a:schemeClr val="tx1"/>
                      </a:solidFill>
                      <a:prstDash val="solid"/>
                      <a:round/>
                      <a:headEnd type="none" w="med" len="med"/>
                      <a:tailEnd type="none" w="med" len="med"/>
                    </a:lnR>
                  </a:tcPr>
                </a:tc>
              </a:tr>
              <a:tr h="371946">
                <a:tc>
                  <a:txBody>
                    <a:bodyPr/>
                    <a:lstStyle/>
                    <a:p>
                      <a:pPr algn="ctr"/>
                      <a:r>
                        <a:rPr lang="en-US" altLang="zh-CN" sz="1600" smtClean="0">
                          <a:latin typeface="+mn-lt"/>
                          <a:ea typeface="+mn-ea"/>
                          <a:cs typeface="+mn-ea"/>
                          <a:sym typeface="+mn-lt"/>
                        </a:rPr>
                        <a:t>3</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t>此字段表示最后一次修改密码的时间</a:t>
                      </a:r>
                      <a:endParaRPr lang="zh-CN" altLang="en-US" sz="16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71946">
                <a:tc>
                  <a:txBody>
                    <a:bodyPr/>
                    <a:lstStyle/>
                    <a:p>
                      <a:pPr algn="ctr"/>
                      <a:r>
                        <a:rPr lang="en-US" altLang="zh-CN" sz="1600" dirty="0" smtClean="0">
                          <a:latin typeface="+mn-lt"/>
                          <a:ea typeface="+mn-ea"/>
                          <a:cs typeface="+mn-ea"/>
                          <a:sym typeface="+mn-lt"/>
                        </a:rPr>
                        <a:t>4</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最小修改时间间隔；如果设置为</a:t>
                      </a:r>
                      <a:r>
                        <a:rPr lang="en-US" altLang="zh-CN" sz="1600" dirty="0" smtClean="0">
                          <a:latin typeface="+mn-lt"/>
                          <a:ea typeface="+mn-ea"/>
                          <a:cs typeface="+mn-ea"/>
                          <a:sym typeface="+mn-lt"/>
                        </a:rPr>
                        <a:t>0,</a:t>
                      </a:r>
                      <a:r>
                        <a:rPr lang="zh-CN" altLang="en-US" sz="1600" dirty="0" smtClean="0">
                          <a:latin typeface="+mn-lt"/>
                          <a:ea typeface="+mn-ea"/>
                          <a:cs typeface="+mn-ea"/>
                          <a:sym typeface="+mn-lt"/>
                        </a:rPr>
                        <a:t>则随时可进行密码的修改</a:t>
                      </a:r>
                    </a:p>
                  </a:txBody>
                  <a:tcPr anchor="ctr">
                    <a:lnR w="28575" cap="flat" cmpd="sng" algn="ctr">
                      <a:solidFill>
                        <a:schemeClr val="tx1"/>
                      </a:solidFill>
                      <a:prstDash val="solid"/>
                      <a:round/>
                      <a:headEnd type="none" w="med" len="med"/>
                      <a:tailEnd type="none" w="med" len="med"/>
                    </a:lnR>
                  </a:tcPr>
                </a:tc>
              </a:tr>
              <a:tr h="371946">
                <a:tc>
                  <a:txBody>
                    <a:bodyPr/>
                    <a:lstStyle/>
                    <a:p>
                      <a:pPr algn="ctr"/>
                      <a:r>
                        <a:rPr lang="en-US" altLang="zh-CN" sz="1600" dirty="0" smtClean="0">
                          <a:latin typeface="+mn-lt"/>
                          <a:ea typeface="+mn-ea"/>
                          <a:cs typeface="+mn-ea"/>
                          <a:sym typeface="+mn-lt"/>
                        </a:rPr>
                        <a:t>5</a:t>
                      </a: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密码的有效期；强制用户定期修改密码，提高系统的安全性</a:t>
                      </a:r>
                    </a:p>
                  </a:txBody>
                  <a:tcPr anchor="ctr">
                    <a:lnR w="28575" cap="flat" cmpd="sng" algn="ctr">
                      <a:solidFill>
                        <a:schemeClr val="tx1"/>
                      </a:solidFill>
                      <a:prstDash val="solid"/>
                      <a:round/>
                      <a:headEnd type="none" w="med" len="med"/>
                      <a:tailEnd type="none" w="med" len="med"/>
                    </a:lnR>
                  </a:tcPr>
                </a:tc>
              </a:tr>
              <a:tr h="371946">
                <a:tc>
                  <a:txBody>
                    <a:bodyPr/>
                    <a:lstStyle/>
                    <a:p>
                      <a:pPr algn="ctr"/>
                      <a:r>
                        <a:rPr lang="en-US" altLang="zh-CN" sz="1600" dirty="0" smtClean="0">
                          <a:latin typeface="+mn-lt"/>
                          <a:ea typeface="+mn-ea"/>
                          <a:cs typeface="+mn-ea"/>
                          <a:sym typeface="+mn-lt"/>
                        </a:rPr>
                        <a:t>6</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密码需要更改前的警告天数；当用户密码快要过期时，发出警告信息提醒用户进行密码修改</a:t>
                      </a:r>
                    </a:p>
                  </a:txBody>
                  <a:tcPr anchor="ctr">
                    <a:lnR w="28575" cap="flat" cmpd="sng" algn="ctr">
                      <a:solidFill>
                        <a:schemeClr val="tx1"/>
                      </a:solidFill>
                      <a:prstDash val="solid"/>
                      <a:round/>
                      <a:headEnd type="none" w="med" len="med"/>
                      <a:tailEnd type="none" w="med" len="med"/>
                    </a:lnR>
                  </a:tcPr>
                </a:tc>
              </a:tr>
              <a:tr h="371946">
                <a:tc>
                  <a:txBody>
                    <a:bodyPr/>
                    <a:lstStyle/>
                    <a:p>
                      <a:pPr algn="ctr"/>
                      <a:r>
                        <a:rPr lang="en-US" altLang="zh-CN" sz="1600" dirty="0" smtClean="0">
                          <a:latin typeface="+mn-lt"/>
                          <a:ea typeface="+mn-ea"/>
                          <a:cs typeface="+mn-ea"/>
                          <a:sym typeface="+mn-lt"/>
                        </a:rPr>
                        <a:t>7</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密码过期后宽限天数；若是在密码过期后设置的宽限天数内仍未修改密码，则禁用该用户</a:t>
                      </a:r>
                    </a:p>
                  </a:txBody>
                  <a:tcPr anchor="ctr">
                    <a:lnR w="28575" cap="flat" cmpd="sng" algn="ctr">
                      <a:solidFill>
                        <a:schemeClr val="tx1"/>
                      </a:solidFill>
                      <a:prstDash val="solid"/>
                      <a:round/>
                      <a:headEnd type="none" w="med" len="med"/>
                      <a:tailEnd type="none" w="med" len="med"/>
                    </a:lnR>
                  </a:tcPr>
                </a:tc>
              </a:tr>
              <a:tr h="371946">
                <a:tc>
                  <a:txBody>
                    <a:bodyPr/>
                    <a:lstStyle/>
                    <a:p>
                      <a:pPr algn="ctr"/>
                      <a:r>
                        <a:rPr lang="en-US" altLang="zh-CN" sz="1600" dirty="0" smtClean="0">
                          <a:latin typeface="+mn-lt"/>
                          <a:ea typeface="+mn-ea"/>
                          <a:cs typeface="+mn-ea"/>
                          <a:sym typeface="+mn-lt"/>
                        </a:rPr>
                        <a:t>8</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用户过期日期；过期后该用户将不再是一个合法用户，无法登陆系统</a:t>
                      </a:r>
                    </a:p>
                  </a:txBody>
                  <a:tcPr anchor="ctr">
                    <a:lnR w="28575" cap="flat" cmpd="sng" algn="ctr">
                      <a:solidFill>
                        <a:schemeClr val="tx1"/>
                      </a:solidFill>
                      <a:prstDash val="solid"/>
                      <a:round/>
                      <a:headEnd type="none" w="med" len="med"/>
                      <a:tailEnd type="none" w="med" len="med"/>
                    </a:lnR>
                  </a:tcPr>
                </a:tc>
              </a:tr>
              <a:tr h="371946">
                <a:tc>
                  <a:txBody>
                    <a:bodyPr/>
                    <a:lstStyle/>
                    <a:p>
                      <a:pPr algn="ctr"/>
                      <a:r>
                        <a:rPr lang="en-US" altLang="zh-CN" sz="1600" dirty="0" smtClean="0">
                          <a:latin typeface="+mn-lt"/>
                          <a:ea typeface="+mn-ea"/>
                          <a:cs typeface="+mn-ea"/>
                          <a:sym typeface="+mn-lt"/>
                        </a:rPr>
                        <a:t>9</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600" dirty="0" smtClean="0">
                          <a:latin typeface="+mn-lt"/>
                          <a:ea typeface="+mn-ea"/>
                          <a:cs typeface="+mn-ea"/>
                          <a:sym typeface="+mn-lt"/>
                        </a:rPr>
                        <a:t>保留字段，目前为空，以备将来发展之用</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6" name="文本框 5"/>
          <p:cNvSpPr txBox="1"/>
          <p:nvPr/>
        </p:nvSpPr>
        <p:spPr>
          <a:xfrm>
            <a:off x="1093946" y="5469010"/>
            <a:ext cx="7680308" cy="369332"/>
          </a:xfrm>
          <a:prstGeom prst="rect">
            <a:avLst/>
          </a:prstGeom>
          <a:noFill/>
        </p:spPr>
        <p:txBody>
          <a:bodyPr wrap="none" rtlCol="0">
            <a:spAutoFit/>
          </a:bodyPr>
          <a:lstStyle/>
          <a:p>
            <a:r>
              <a:rPr lang="zh-CN" altLang="en-US" dirty="0" smtClean="0">
                <a:solidFill>
                  <a:prstClr val="black"/>
                </a:solidFill>
              </a:rPr>
              <a:t>（注：</a:t>
            </a:r>
            <a:r>
              <a:rPr lang="en-US" altLang="zh-CN" dirty="0">
                <a:solidFill>
                  <a:prstClr val="black"/>
                </a:solidFill>
              </a:rPr>
              <a:t>/etc/shadow </a:t>
            </a:r>
            <a:r>
              <a:rPr lang="zh-CN" altLang="en-US" dirty="0">
                <a:solidFill>
                  <a:prstClr val="black"/>
                </a:solidFill>
              </a:rPr>
              <a:t>由 </a:t>
            </a:r>
            <a:r>
              <a:rPr lang="en-US" altLang="zh-CN" dirty="0" err="1">
                <a:solidFill>
                  <a:prstClr val="black"/>
                </a:solidFill>
              </a:rPr>
              <a:t>pwconv</a:t>
            </a:r>
            <a:r>
              <a:rPr lang="en-US" altLang="zh-CN" dirty="0">
                <a:solidFill>
                  <a:prstClr val="black"/>
                </a:solidFill>
              </a:rPr>
              <a:t> </a:t>
            </a:r>
            <a:r>
              <a:rPr lang="zh-CN" altLang="en-US" dirty="0">
                <a:solidFill>
                  <a:prstClr val="black"/>
                </a:solidFill>
              </a:rPr>
              <a:t>命令根据</a:t>
            </a:r>
            <a:r>
              <a:rPr lang="en-US" altLang="zh-CN" dirty="0">
                <a:solidFill>
                  <a:prstClr val="black"/>
                </a:solidFill>
              </a:rPr>
              <a:t>/etc/</a:t>
            </a:r>
            <a:r>
              <a:rPr lang="en-US" altLang="zh-CN" dirty="0" err="1">
                <a:solidFill>
                  <a:prstClr val="black"/>
                </a:solidFill>
              </a:rPr>
              <a:t>passwd</a:t>
            </a:r>
            <a:r>
              <a:rPr lang="zh-CN" altLang="en-US" dirty="0">
                <a:solidFill>
                  <a:prstClr val="black"/>
                </a:solidFill>
              </a:rPr>
              <a:t>中的数据自动产生</a:t>
            </a:r>
            <a:r>
              <a:rPr lang="zh-CN" altLang="en-US" dirty="0" smtClean="0">
                <a:solidFill>
                  <a:prstClr val="black"/>
                </a:solidFill>
              </a:rPr>
              <a:t>）</a:t>
            </a:r>
            <a:endParaRPr lang="zh-CN" altLang="en-US" dirty="0">
              <a:solidFill>
                <a:prstClr val="black"/>
              </a:solidFill>
            </a:endParaRPr>
          </a:p>
        </p:txBody>
      </p:sp>
    </p:spTree>
    <p:extLst>
      <p:ext uri="{BB962C8B-B14F-4D97-AF65-F5344CB8AC3E}">
        <p14:creationId xmlns:p14="http://schemas.microsoft.com/office/powerpoint/2010/main" val="3923884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t>
            </a:r>
            <a:r>
              <a:rPr lang="en-US" altLang="zh-CN" dirty="0" smtClean="0"/>
              <a:t>penEuler</a:t>
            </a:r>
            <a:r>
              <a:rPr lang="zh-CN" altLang="en-US" dirty="0" smtClean="0"/>
              <a:t>中用户组关联的文件</a:t>
            </a:r>
            <a:endParaRPr lang="zh-CN" altLang="en-US" dirty="0"/>
          </a:p>
        </p:txBody>
      </p:sp>
      <p:sp>
        <p:nvSpPr>
          <p:cNvPr id="3" name="文本占位符 2"/>
          <p:cNvSpPr>
            <a:spLocks noGrp="1"/>
          </p:cNvSpPr>
          <p:nvPr>
            <p:ph type="body" sz="quarter" idx="10"/>
          </p:nvPr>
        </p:nvSpPr>
        <p:spPr/>
        <p:txBody>
          <a:bodyPr/>
          <a:lstStyle/>
          <a:p>
            <a:r>
              <a:rPr lang="en-US" altLang="zh-CN" sz="2200" dirty="0" err="1" smtClean="0"/>
              <a:t>openEuler</a:t>
            </a:r>
            <a:r>
              <a:rPr lang="zh-CN" altLang="en-US" sz="2200" dirty="0" smtClean="0"/>
              <a:t>下涉及到管理用户组信息的文件一般有以下两种：</a:t>
            </a:r>
            <a:endParaRPr lang="en-US" altLang="zh-CN" sz="2200" dirty="0" smtClean="0"/>
          </a:p>
          <a:p>
            <a:r>
              <a:rPr lang="en-US" altLang="zh-CN" dirty="0"/>
              <a:t>/</a:t>
            </a:r>
            <a:r>
              <a:rPr lang="en-US" altLang="zh-CN" dirty="0" smtClean="0"/>
              <a:t>etc/group</a:t>
            </a:r>
            <a:r>
              <a:rPr lang="zh-CN" altLang="en-US" dirty="0" smtClean="0"/>
              <a:t>：</a:t>
            </a:r>
            <a:r>
              <a:rPr lang="zh-CN" altLang="en-US" dirty="0"/>
              <a:t>组信息</a:t>
            </a:r>
            <a:r>
              <a:rPr lang="zh-CN" altLang="en-US" dirty="0" smtClean="0"/>
              <a:t>文件。</a:t>
            </a:r>
            <a:endParaRPr lang="en-US" altLang="zh-CN" dirty="0" smtClean="0"/>
          </a:p>
          <a:p>
            <a:pPr marL="655200" indent="-252000">
              <a:buFont typeface="Wingdings" panose="05000000000000000000" pitchFamily="2" charset="2"/>
              <a:buChar char="p"/>
            </a:pPr>
            <a:r>
              <a:rPr lang="zh-CN" altLang="en-US" sz="1600" dirty="0"/>
              <a:t>在这个文件中，保存着用户组的所有</a:t>
            </a:r>
            <a:r>
              <a:rPr lang="zh-CN" altLang="en-US" sz="1600" dirty="0" smtClean="0"/>
              <a:t>信息，每一行记录代表一个用户组；</a:t>
            </a:r>
            <a:endParaRPr lang="en-US" altLang="zh-CN" sz="1600" dirty="0"/>
          </a:p>
          <a:p>
            <a:pPr marL="655200" indent="-252000">
              <a:buFont typeface="Wingdings" panose="05000000000000000000" pitchFamily="2" charset="2"/>
              <a:buChar char="p"/>
            </a:pPr>
            <a:r>
              <a:rPr lang="zh-CN" altLang="en-US" sz="1600" dirty="0" smtClean="0"/>
              <a:t>将用户分组是对用户进行管理及控制访问权限的一种手段，每个用户都属于一个用户组；一个组中可以有多个用户，一个用户也可以属于不同的组。</a:t>
            </a:r>
            <a:endParaRPr lang="en-US" altLang="zh-CN" sz="1600" dirty="0" smtClean="0"/>
          </a:p>
          <a:p>
            <a:r>
              <a:rPr lang="en-US" altLang="zh-CN" dirty="0" smtClean="0"/>
              <a:t>/etc/</a:t>
            </a:r>
            <a:r>
              <a:rPr lang="en-US" altLang="zh-CN" dirty="0" err="1" smtClean="0"/>
              <a:t>gshadow</a:t>
            </a:r>
            <a:r>
              <a:rPr lang="zh-CN" altLang="en-US" dirty="0" smtClean="0"/>
              <a:t>：组信息加密文件。</a:t>
            </a:r>
            <a:endParaRPr lang="en-US" altLang="zh-CN" dirty="0" smtClean="0"/>
          </a:p>
          <a:p>
            <a:pPr marL="655200" indent="-252000">
              <a:buFont typeface="Wingdings" panose="05000000000000000000" pitchFamily="2" charset="2"/>
              <a:buChar char="p"/>
            </a:pPr>
            <a:r>
              <a:rPr lang="zh-CN" altLang="en-US" sz="1600" dirty="0" smtClean="0"/>
              <a:t>在</a:t>
            </a:r>
            <a:r>
              <a:rPr lang="zh-CN" altLang="en-US" sz="1600" dirty="0"/>
              <a:t>这个</a:t>
            </a:r>
            <a:r>
              <a:rPr lang="zh-CN" altLang="en-US" sz="1600" dirty="0" smtClean="0"/>
              <a:t>文件中，会保存用户组加密信息，比如说用户组管理密码就保存在此（与</a:t>
            </a:r>
            <a:r>
              <a:rPr lang="en-US" altLang="zh-CN" sz="1600" dirty="0" smtClean="0"/>
              <a:t>/etc/shadow</a:t>
            </a:r>
            <a:r>
              <a:rPr lang="zh-CN" altLang="en-US" sz="1600" dirty="0" smtClean="0"/>
              <a:t>文件相似）；</a:t>
            </a:r>
            <a:endParaRPr lang="en-US" altLang="zh-CN" sz="1600" dirty="0" smtClean="0"/>
          </a:p>
          <a:p>
            <a:pPr marL="655200" indent="-252000">
              <a:buFont typeface="Wingdings" panose="05000000000000000000" pitchFamily="2" charset="2"/>
              <a:buChar char="p"/>
            </a:pPr>
            <a:r>
              <a:rPr lang="zh-CN" altLang="en-US" sz="1600" dirty="0" smtClean="0"/>
              <a:t>与</a:t>
            </a:r>
            <a:r>
              <a:rPr lang="en-US" altLang="zh-CN" sz="1600" dirty="0" smtClean="0"/>
              <a:t>/etc/group</a:t>
            </a:r>
            <a:r>
              <a:rPr lang="zh-CN" altLang="en-US" sz="1600" dirty="0" smtClean="0"/>
              <a:t>文件互补，对于大型服务器来说，拥有很多用户和组，此时会针对这些用户和组来生成一些复杂的权限模型，此时设置并管理密码就显得尤为重要。</a:t>
            </a:r>
            <a:endParaRPr lang="en-US" altLang="zh-CN" sz="1600" dirty="0"/>
          </a:p>
        </p:txBody>
      </p:sp>
    </p:spTree>
    <p:extLst>
      <p:ext uri="{BB962C8B-B14F-4D97-AF65-F5344CB8AC3E}">
        <p14:creationId xmlns:p14="http://schemas.microsoft.com/office/powerpoint/2010/main" val="1355667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smtClean="0"/>
              <a:t>etc/group</a:t>
            </a:r>
            <a:r>
              <a:rPr lang="zh-CN" altLang="en-US" dirty="0" smtClean="0"/>
              <a:t>文件</a:t>
            </a:r>
            <a:endParaRPr lang="zh-CN" altLang="en-US" dirty="0"/>
          </a:p>
        </p:txBody>
      </p:sp>
      <p:sp>
        <p:nvSpPr>
          <p:cNvPr id="3" name="文本占位符 2"/>
          <p:cNvSpPr>
            <a:spLocks noGrp="1"/>
          </p:cNvSpPr>
          <p:nvPr>
            <p:ph type="body" sz="quarter" idx="10"/>
          </p:nvPr>
        </p:nvSpPr>
        <p:spPr/>
        <p:txBody>
          <a:bodyPr/>
          <a:lstStyle/>
          <a:p>
            <a:r>
              <a:rPr lang="en-US" altLang="zh-CN" sz="2200" dirty="0"/>
              <a:t>/</a:t>
            </a:r>
            <a:r>
              <a:rPr lang="en-US" altLang="zh-CN" sz="2200" dirty="0" smtClean="0"/>
              <a:t>etc/group</a:t>
            </a:r>
            <a:r>
              <a:rPr lang="zh-CN" altLang="en-US" sz="2200" dirty="0" smtClean="0"/>
              <a:t>文件每一行由四个字段的数据组成，且字段之间用“</a:t>
            </a:r>
            <a:r>
              <a:rPr lang="en-US" altLang="zh-CN" sz="2200" dirty="0" smtClean="0"/>
              <a:t>:</a:t>
            </a:r>
            <a:r>
              <a:rPr lang="zh-CN" altLang="en-US" sz="2200" dirty="0" smtClean="0"/>
              <a:t>”隔开。</a:t>
            </a:r>
          </a:p>
          <a:p>
            <a:r>
              <a:rPr lang="zh-CN" altLang="en-US" sz="2200" dirty="0" smtClean="0"/>
              <a:t>这里我们以</a:t>
            </a:r>
            <a:r>
              <a:rPr lang="en-US" altLang="zh-CN" sz="2200" dirty="0" smtClean="0"/>
              <a:t>root</a:t>
            </a:r>
            <a:r>
              <a:rPr lang="zh-CN" altLang="en-US" sz="2200" dirty="0" smtClean="0"/>
              <a:t>用户为例，根据</a:t>
            </a:r>
            <a:r>
              <a:rPr lang="en-US" altLang="zh-CN" sz="2200" dirty="0" smtClean="0"/>
              <a:t>root</a:t>
            </a:r>
            <a:r>
              <a:rPr lang="zh-CN" altLang="en-US" sz="2200" dirty="0" smtClean="0"/>
              <a:t>用户的文件记录来了解</a:t>
            </a:r>
            <a:r>
              <a:rPr lang="en-US" altLang="zh-CN" sz="2200" dirty="0" smtClean="0">
                <a:cs typeface="+mn-ea"/>
                <a:sym typeface="+mn-lt"/>
              </a:rPr>
              <a:t>/etc/group</a:t>
            </a:r>
            <a:r>
              <a:rPr lang="zh-CN" altLang="en-US" sz="2200" dirty="0" smtClean="0">
                <a:cs typeface="+mn-ea"/>
                <a:sym typeface="+mn-lt"/>
              </a:rPr>
              <a:t>文件用户组记录中相关字段的意义：</a:t>
            </a:r>
            <a:endParaRPr lang="en-US" altLang="zh-CN" sz="2200" dirty="0" smtClean="0">
              <a:cs typeface="+mn-ea"/>
              <a:sym typeface="+mn-lt"/>
            </a:endParaRPr>
          </a:p>
        </p:txBody>
      </p:sp>
      <p:sp>
        <p:nvSpPr>
          <p:cNvPr id="4" name="圆角矩形 3"/>
          <p:cNvSpPr/>
          <p:nvPr/>
        </p:nvSpPr>
        <p:spPr>
          <a:xfrm>
            <a:off x="2715970" y="4649500"/>
            <a:ext cx="6364570" cy="84495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prstClr val="black"/>
              </a:solidFill>
            </a:endParaRPr>
          </a:p>
        </p:txBody>
      </p:sp>
      <p:sp>
        <p:nvSpPr>
          <p:cNvPr id="6" name="矩形 5"/>
          <p:cNvSpPr/>
          <p:nvPr/>
        </p:nvSpPr>
        <p:spPr>
          <a:xfrm>
            <a:off x="2604911" y="4785329"/>
            <a:ext cx="1711952" cy="523220"/>
          </a:xfrm>
          <a:prstGeom prst="rect">
            <a:avLst/>
          </a:prstGeom>
          <a:noFill/>
        </p:spPr>
        <p:txBody>
          <a:bodyPr wrap="square" lIns="91440" tIns="45720" rIns="91440" bIns="45720">
            <a:spAutoFit/>
          </a:bodyPr>
          <a:lstStyle/>
          <a:p>
            <a:pPr algn="ctr"/>
            <a:r>
              <a:rPr lang="en-US" altLang="zh-CN" sz="2800" dirty="0" smtClean="0">
                <a:ln w="0"/>
                <a:solidFill>
                  <a:prstClr val="black"/>
                </a:solidFill>
                <a:effectLst>
                  <a:outerShdw blurRad="38100" dist="19050" dir="2700000" algn="tl" rotWithShape="0">
                    <a:prstClr val="black">
                      <a:alpha val="40000"/>
                    </a:prstClr>
                  </a:outerShdw>
                </a:effectLst>
              </a:rPr>
              <a:t>root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7" name="矩形 6"/>
          <p:cNvSpPr/>
          <p:nvPr/>
        </p:nvSpPr>
        <p:spPr>
          <a:xfrm>
            <a:off x="4345108" y="4771892"/>
            <a:ext cx="1711952" cy="523220"/>
          </a:xfrm>
          <a:prstGeom prst="rect">
            <a:avLst/>
          </a:prstGeom>
          <a:noFill/>
        </p:spPr>
        <p:txBody>
          <a:bodyPr wrap="square" lIns="91440" tIns="45720" rIns="91440" bIns="45720">
            <a:spAutoFit/>
          </a:bodyPr>
          <a:lstStyle/>
          <a:p>
            <a:pPr algn="ctr"/>
            <a:r>
              <a:rPr lang="en-US" altLang="zh-CN" sz="2800" dirty="0" smtClean="0">
                <a:ln w="0"/>
                <a:solidFill>
                  <a:prstClr val="black"/>
                </a:solidFill>
                <a:effectLst>
                  <a:outerShdw blurRad="38100" dist="19050" dir="2700000" algn="tl" rotWithShape="0">
                    <a:prstClr val="black">
                      <a:alpha val="40000"/>
                    </a:prstClr>
                  </a:outerShdw>
                </a:effectLst>
              </a:rPr>
              <a:t>x</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8" name="矩形 7"/>
          <p:cNvSpPr/>
          <p:nvPr/>
        </p:nvSpPr>
        <p:spPr>
          <a:xfrm>
            <a:off x="6022453" y="477189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0</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3" name="矩形 12"/>
          <p:cNvSpPr/>
          <p:nvPr/>
        </p:nvSpPr>
        <p:spPr>
          <a:xfrm>
            <a:off x="3513818" y="476836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4" name="矩形 13"/>
          <p:cNvSpPr/>
          <p:nvPr/>
        </p:nvSpPr>
        <p:spPr>
          <a:xfrm>
            <a:off x="5219408" y="4770127"/>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5" name="矩形 14"/>
          <p:cNvSpPr/>
          <p:nvPr/>
        </p:nvSpPr>
        <p:spPr>
          <a:xfrm>
            <a:off x="6691090" y="4742617"/>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9" name="虚尾箭头 18"/>
          <p:cNvSpPr/>
          <p:nvPr/>
        </p:nvSpPr>
        <p:spPr>
          <a:xfrm rot="16200000">
            <a:off x="3296476" y="4298832"/>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black"/>
              </a:solidFill>
            </a:endParaRPr>
          </a:p>
        </p:txBody>
      </p:sp>
      <p:sp>
        <p:nvSpPr>
          <p:cNvPr id="20" name="椭圆 19"/>
          <p:cNvSpPr/>
          <p:nvPr/>
        </p:nvSpPr>
        <p:spPr>
          <a:xfrm>
            <a:off x="2990380" y="3767945"/>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solidFill>
                <a:prstClr val="black"/>
              </a:solidFill>
            </a:endParaRPr>
          </a:p>
        </p:txBody>
      </p:sp>
      <p:sp>
        <p:nvSpPr>
          <p:cNvPr id="21" name="矩形 20"/>
          <p:cNvSpPr/>
          <p:nvPr/>
        </p:nvSpPr>
        <p:spPr>
          <a:xfrm>
            <a:off x="3007424" y="3830110"/>
            <a:ext cx="902811" cy="307777"/>
          </a:xfrm>
          <a:prstGeom prst="rect">
            <a:avLst/>
          </a:prstGeom>
          <a:noFill/>
        </p:spPr>
        <p:txBody>
          <a:bodyPr wrap="none" lIns="91440" tIns="45720" rIns="91440" bIns="45720">
            <a:spAutoFit/>
          </a:body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用户组名</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22" name="虚尾箭头 21"/>
          <p:cNvSpPr/>
          <p:nvPr/>
        </p:nvSpPr>
        <p:spPr>
          <a:xfrm rot="16200000">
            <a:off x="4802823" y="4065575"/>
            <a:ext cx="746757" cy="212610"/>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23" name="椭圆 22"/>
          <p:cNvSpPr/>
          <p:nvPr/>
        </p:nvSpPr>
        <p:spPr>
          <a:xfrm>
            <a:off x="4722902" y="3300720"/>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24" name="矩形 23"/>
          <p:cNvSpPr/>
          <p:nvPr/>
        </p:nvSpPr>
        <p:spPr>
          <a:xfrm>
            <a:off x="4650177" y="3362885"/>
            <a:ext cx="1082349"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用户组密码</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28" name="虚尾箭头 27"/>
          <p:cNvSpPr/>
          <p:nvPr/>
        </p:nvSpPr>
        <p:spPr>
          <a:xfrm rot="16200000">
            <a:off x="6830538" y="4302968"/>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29" name="椭圆 28"/>
          <p:cNvSpPr/>
          <p:nvPr/>
        </p:nvSpPr>
        <p:spPr>
          <a:xfrm>
            <a:off x="6517731" y="3772942"/>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0" name="矩形 29"/>
          <p:cNvSpPr/>
          <p:nvPr/>
        </p:nvSpPr>
        <p:spPr>
          <a:xfrm>
            <a:off x="6469853" y="3835107"/>
            <a:ext cx="1032655"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用户组</a:t>
            </a:r>
            <a:r>
              <a:rPr lang="en-US" altLang="zh-CN" sz="1400" dirty="0">
                <a:ln w="0"/>
                <a:solidFill>
                  <a:prstClr val="black"/>
                </a:solidFill>
                <a:effectLst>
                  <a:outerShdw blurRad="38100" dist="19050" dir="2700000" algn="tl" rotWithShape="0">
                    <a:prstClr val="black">
                      <a:alpha val="40000"/>
                    </a:prstClr>
                  </a:outerShdw>
                </a:effectLst>
              </a:rPr>
              <a:t>G</a:t>
            </a:r>
            <a:r>
              <a:rPr lang="en-US" altLang="zh-CN" sz="1400" dirty="0" smtClean="0">
                <a:ln w="0"/>
                <a:solidFill>
                  <a:prstClr val="black"/>
                </a:solidFill>
                <a:effectLst>
                  <a:outerShdw blurRad="38100" dist="19050" dir="2700000" algn="tl" rotWithShape="0">
                    <a:prstClr val="black">
                      <a:alpha val="40000"/>
                    </a:prstClr>
                  </a:outerShdw>
                </a:effectLst>
              </a:rPr>
              <a:t>ID</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31" name="虚尾箭头 30"/>
          <p:cNvSpPr/>
          <p:nvPr/>
        </p:nvSpPr>
        <p:spPr>
          <a:xfrm rot="16200000">
            <a:off x="7896147" y="4069704"/>
            <a:ext cx="755989" cy="235017"/>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32" name="椭圆 31"/>
          <p:cNvSpPr/>
          <p:nvPr/>
        </p:nvSpPr>
        <p:spPr>
          <a:xfrm>
            <a:off x="7502508" y="3275235"/>
            <a:ext cx="1749779"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3" name="矩形 32"/>
          <p:cNvSpPr/>
          <p:nvPr/>
        </p:nvSpPr>
        <p:spPr>
          <a:xfrm>
            <a:off x="7547066" y="3321589"/>
            <a:ext cx="1620957"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用户组内用户列表</a:t>
            </a:r>
            <a:endParaRPr lang="zh-CN" altLang="en-US" sz="1400" dirty="0">
              <a:ln w="0"/>
              <a:solidFill>
                <a:prstClr val="black"/>
              </a:solidFill>
              <a:effectLst>
                <a:outerShdw blurRad="38100" dist="19050" dir="2700000" algn="tl" rotWithShape="0">
                  <a:prstClr val="black">
                    <a:alpha val="40000"/>
                  </a:prstClr>
                </a:outerShdw>
              </a:effectLst>
            </a:endParaRPr>
          </a:p>
        </p:txBody>
      </p:sp>
    </p:spTree>
    <p:extLst>
      <p:ext uri="{BB962C8B-B14F-4D97-AF65-F5344CB8AC3E}">
        <p14:creationId xmlns:p14="http://schemas.microsoft.com/office/powerpoint/2010/main" val="2469646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smtClean="0"/>
              <a:t>etc/group</a:t>
            </a:r>
            <a:r>
              <a:rPr lang="zh-CN" altLang="en-US" dirty="0" smtClean="0"/>
              <a:t>文件相关参数</a:t>
            </a:r>
            <a:endParaRPr lang="zh-CN" altLang="en-US" dirty="0"/>
          </a:p>
        </p:txBody>
      </p:sp>
      <p:sp>
        <p:nvSpPr>
          <p:cNvPr id="3" name="文本占位符 2"/>
          <p:cNvSpPr>
            <a:spLocks noGrp="1"/>
          </p:cNvSpPr>
          <p:nvPr>
            <p:ph type="body" sz="quarter" idx="10"/>
          </p:nvPr>
        </p:nvSpPr>
        <p:spPr/>
        <p:txBody>
          <a:bodyPr/>
          <a:lstStyle/>
          <a:p>
            <a:endParaRPr lang="zh-CN" altLang="en-US"/>
          </a:p>
        </p:txBody>
      </p:sp>
      <p:graphicFrame>
        <p:nvGraphicFramePr>
          <p:cNvPr id="4" name="表格 3"/>
          <p:cNvGraphicFramePr>
            <a:graphicFrameLocks noGrp="1"/>
          </p:cNvGraphicFramePr>
          <p:nvPr>
            <p:extLst/>
          </p:nvPr>
        </p:nvGraphicFramePr>
        <p:xfrm>
          <a:off x="1021647" y="1618165"/>
          <a:ext cx="10261140" cy="4240456"/>
        </p:xfrm>
        <a:graphic>
          <a:graphicData uri="http://schemas.openxmlformats.org/drawingml/2006/table">
            <a:tbl>
              <a:tblPr firstRow="1" bandRow="1"/>
              <a:tblGrid>
                <a:gridCol w="1476164"/>
                <a:gridCol w="8784976"/>
              </a:tblGrid>
              <a:tr h="627324">
                <a:tc>
                  <a:txBody>
                    <a:bodyPr/>
                    <a:lstStyle/>
                    <a:p>
                      <a:pPr algn="ctr"/>
                      <a:r>
                        <a:rPr lang="zh-CN" altLang="en-US" sz="1600" b="1" dirty="0" smtClean="0">
                          <a:latin typeface="+mn-lt"/>
                          <a:ea typeface="+mn-ea"/>
                          <a:cs typeface="+mn-ea"/>
                          <a:sym typeface="+mn-lt"/>
                        </a:rPr>
                        <a:t>字段序号</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字段的含义</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903283">
                <a:tc>
                  <a:txBody>
                    <a:bodyPr/>
                    <a:lstStyle/>
                    <a:p>
                      <a:pPr algn="ctr"/>
                      <a:r>
                        <a:rPr lang="en-US" altLang="zh-CN" sz="1600" dirty="0" smtClean="0">
                          <a:latin typeface="+mn-lt"/>
                          <a:ea typeface="+mn-ea"/>
                          <a:cs typeface="+mn-ea"/>
                          <a:sym typeface="+mn-lt"/>
                        </a:rPr>
                        <a:t>1</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用户组名，与文件</a:t>
                      </a:r>
                      <a:r>
                        <a:rPr lang="en-US" altLang="zh-CN" sz="1600" dirty="0" smtClean="0">
                          <a:latin typeface="+mn-lt"/>
                          <a:ea typeface="+mn-ea"/>
                          <a:cs typeface="+mn-ea"/>
                          <a:sym typeface="+mn-lt"/>
                        </a:rPr>
                        <a:t>/etc/</a:t>
                      </a:r>
                      <a:r>
                        <a:rPr lang="en-US" altLang="zh-CN" sz="1600" dirty="0" err="1" smtClean="0">
                          <a:latin typeface="+mn-lt"/>
                          <a:ea typeface="+mn-ea"/>
                          <a:cs typeface="+mn-ea"/>
                          <a:sym typeface="+mn-lt"/>
                        </a:rPr>
                        <a:t>passwd</a:t>
                      </a:r>
                      <a:r>
                        <a:rPr lang="en-US" altLang="zh-CN" sz="1600" dirty="0" smtClean="0">
                          <a:latin typeface="+mn-lt"/>
                          <a:ea typeface="+mn-ea"/>
                          <a:cs typeface="+mn-ea"/>
                          <a:sym typeface="+mn-lt"/>
                        </a:rPr>
                        <a:t> </a:t>
                      </a:r>
                      <a:r>
                        <a:rPr lang="zh-CN" altLang="en-US" sz="1600" dirty="0" smtClean="0">
                          <a:latin typeface="+mn-lt"/>
                          <a:ea typeface="+mn-ea"/>
                          <a:cs typeface="+mn-ea"/>
                          <a:sym typeface="+mn-lt"/>
                        </a:rPr>
                        <a:t>中的用户名具有相同的意义</a:t>
                      </a:r>
                    </a:p>
                  </a:txBody>
                  <a:tcPr anchor="ctr">
                    <a:lnR w="28575" cap="flat" cmpd="sng" algn="ctr">
                      <a:solidFill>
                        <a:schemeClr val="tx1"/>
                      </a:solidFill>
                      <a:prstDash val="solid"/>
                      <a:round/>
                      <a:headEnd type="none" w="med" len="med"/>
                      <a:tailEnd type="none" w="med" len="med"/>
                    </a:lnR>
                  </a:tcPr>
                </a:tc>
              </a:tr>
              <a:tr h="903283">
                <a:tc>
                  <a:txBody>
                    <a:bodyPr/>
                    <a:lstStyle/>
                    <a:p>
                      <a:pPr algn="ctr"/>
                      <a:r>
                        <a:rPr lang="en-US" altLang="zh-CN" sz="1600" dirty="0" smtClean="0">
                          <a:latin typeface="+mn-lt"/>
                          <a:ea typeface="+mn-ea"/>
                          <a:cs typeface="+mn-ea"/>
                          <a:sym typeface="+mn-lt"/>
                        </a:rPr>
                        <a:t>2</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用户组密码，为保证安全性此字段用“</a:t>
                      </a:r>
                      <a:r>
                        <a:rPr lang="en-US" altLang="zh-CN" sz="1600" dirty="0" smtClean="0">
                          <a:latin typeface="+mn-lt"/>
                          <a:ea typeface="+mn-ea"/>
                          <a:cs typeface="+mn-ea"/>
                          <a:sym typeface="+mn-lt"/>
                        </a:rPr>
                        <a:t>X</a:t>
                      </a:r>
                      <a:r>
                        <a:rPr lang="zh-CN" altLang="en-US" sz="1600" dirty="0" smtClean="0">
                          <a:latin typeface="+mn-lt"/>
                          <a:ea typeface="+mn-ea"/>
                          <a:cs typeface="+mn-ea"/>
                          <a:sym typeface="+mn-lt"/>
                        </a:rPr>
                        <a:t>”表示，具体组密码保存在</a:t>
                      </a:r>
                      <a:r>
                        <a:rPr lang="en-US" altLang="zh-CN" sz="1600" dirty="0" smtClean="0">
                          <a:latin typeface="+mn-lt"/>
                          <a:ea typeface="+mn-ea"/>
                          <a:cs typeface="+mn-ea"/>
                          <a:sym typeface="+mn-lt"/>
                        </a:rPr>
                        <a:t>/etc/</a:t>
                      </a:r>
                      <a:r>
                        <a:rPr lang="en-US" altLang="zh-CN" sz="1600" dirty="0" err="1" smtClean="0">
                          <a:latin typeface="+mn-lt"/>
                          <a:ea typeface="+mn-ea"/>
                          <a:cs typeface="+mn-ea"/>
                          <a:sym typeface="+mn-lt"/>
                        </a:rPr>
                        <a:t>gshadow</a:t>
                      </a:r>
                      <a:r>
                        <a:rPr lang="zh-CN" altLang="en-US" sz="1600" dirty="0" smtClean="0">
                          <a:latin typeface="+mn-lt"/>
                          <a:ea typeface="+mn-ea"/>
                          <a:cs typeface="+mn-ea"/>
                          <a:sym typeface="+mn-lt"/>
                        </a:rPr>
                        <a:t>文件中</a:t>
                      </a:r>
                    </a:p>
                  </a:txBody>
                  <a:tcPr anchor="ctr">
                    <a:lnR w="28575" cap="flat" cmpd="sng" algn="ctr">
                      <a:solidFill>
                        <a:schemeClr val="tx1"/>
                      </a:solidFill>
                      <a:prstDash val="solid"/>
                      <a:round/>
                      <a:headEnd type="none" w="med" len="med"/>
                      <a:tailEnd type="none" w="med" len="med"/>
                    </a:lnR>
                  </a:tcPr>
                </a:tc>
              </a:tr>
              <a:tr h="903283">
                <a:tc>
                  <a:txBody>
                    <a:bodyPr/>
                    <a:lstStyle/>
                    <a:p>
                      <a:pPr algn="ctr"/>
                      <a:r>
                        <a:rPr lang="en-US" altLang="zh-CN" sz="1600" smtClean="0">
                          <a:latin typeface="+mn-lt"/>
                          <a:ea typeface="+mn-ea"/>
                          <a:cs typeface="+mn-ea"/>
                          <a:sym typeface="+mn-lt"/>
                        </a:rPr>
                        <a:t>3</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t>用户组</a:t>
                      </a:r>
                      <a:r>
                        <a:rPr lang="en-US" altLang="zh-CN" sz="1600" dirty="0" smtClean="0"/>
                        <a:t>GID</a:t>
                      </a:r>
                      <a:r>
                        <a:rPr lang="zh-CN" altLang="en-US" sz="1600" dirty="0" smtClean="0"/>
                        <a:t>，系统通过</a:t>
                      </a:r>
                      <a:r>
                        <a:rPr lang="en-US" altLang="zh-CN" sz="1600" dirty="0" smtClean="0"/>
                        <a:t>GID</a:t>
                      </a:r>
                      <a:r>
                        <a:rPr lang="zh-CN" altLang="en-US" sz="1600" dirty="0" smtClean="0"/>
                        <a:t>来识别用户组，判断用户组类别</a:t>
                      </a:r>
                      <a:endParaRPr lang="zh-CN" altLang="en-US" sz="16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903283">
                <a:tc>
                  <a:txBody>
                    <a:bodyPr/>
                    <a:lstStyle/>
                    <a:p>
                      <a:pPr algn="ctr"/>
                      <a:r>
                        <a:rPr lang="en-US" altLang="zh-CN" sz="1600" dirty="0" smtClean="0">
                          <a:latin typeface="+mn-lt"/>
                          <a:ea typeface="+mn-ea"/>
                          <a:cs typeface="+mn-ea"/>
                          <a:sym typeface="+mn-lt"/>
                        </a:rPr>
                        <a:t>4</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600" dirty="0" smtClean="0">
                          <a:latin typeface="+mn-lt"/>
                          <a:ea typeface="+mn-ea"/>
                          <a:cs typeface="+mn-ea"/>
                          <a:sym typeface="+mn-lt"/>
                        </a:rPr>
                        <a:t>用户组中用户列表，此字段会将用户组中所有用户罗列出来</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63646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smtClean="0"/>
              <a:t>etc/</a:t>
            </a:r>
            <a:r>
              <a:rPr lang="en-US" altLang="zh-CN" dirty="0" err="1" smtClean="0"/>
              <a:t>gshadow</a:t>
            </a:r>
            <a:r>
              <a:rPr lang="zh-CN" altLang="en-US" dirty="0" smtClean="0"/>
              <a:t>文件</a:t>
            </a:r>
            <a:endParaRPr lang="zh-CN" altLang="en-US" dirty="0"/>
          </a:p>
        </p:txBody>
      </p:sp>
      <p:sp>
        <p:nvSpPr>
          <p:cNvPr id="3" name="文本占位符 2"/>
          <p:cNvSpPr>
            <a:spLocks noGrp="1"/>
          </p:cNvSpPr>
          <p:nvPr>
            <p:ph type="body" sz="quarter" idx="10"/>
          </p:nvPr>
        </p:nvSpPr>
        <p:spPr/>
        <p:txBody>
          <a:bodyPr/>
          <a:lstStyle/>
          <a:p>
            <a:r>
              <a:rPr lang="en-US" altLang="zh-CN" sz="2200" dirty="0"/>
              <a:t>/</a:t>
            </a:r>
            <a:r>
              <a:rPr lang="en-US" altLang="zh-CN" sz="2200" dirty="0" smtClean="0"/>
              <a:t>etc/</a:t>
            </a:r>
            <a:r>
              <a:rPr lang="en-US" altLang="zh-CN" sz="2200" dirty="0" err="1" smtClean="0"/>
              <a:t>gshadow</a:t>
            </a:r>
            <a:r>
              <a:rPr lang="zh-CN" altLang="en-US" sz="2200" dirty="0" smtClean="0"/>
              <a:t>文件每一行由四个字段的数据组成，且字段之间用“</a:t>
            </a:r>
            <a:r>
              <a:rPr lang="en-US" altLang="zh-CN" sz="2200" dirty="0" smtClean="0"/>
              <a:t>:</a:t>
            </a:r>
            <a:r>
              <a:rPr lang="zh-CN" altLang="en-US" sz="2200" dirty="0" smtClean="0"/>
              <a:t>”隔开。</a:t>
            </a:r>
            <a:endParaRPr lang="en-US" altLang="zh-CN" sz="2200" dirty="0" smtClean="0"/>
          </a:p>
          <a:p>
            <a:r>
              <a:rPr lang="zh-CN" altLang="en-US" sz="2200" dirty="0" smtClean="0"/>
              <a:t>这里我们以</a:t>
            </a:r>
            <a:r>
              <a:rPr lang="en-US" altLang="zh-CN" sz="2200" dirty="0" smtClean="0"/>
              <a:t>root</a:t>
            </a:r>
            <a:r>
              <a:rPr lang="zh-CN" altLang="en-US" sz="2200" dirty="0" smtClean="0"/>
              <a:t>用户为例，根据</a:t>
            </a:r>
            <a:r>
              <a:rPr lang="en-US" altLang="zh-CN" sz="2200" dirty="0" smtClean="0"/>
              <a:t>root</a:t>
            </a:r>
            <a:r>
              <a:rPr lang="zh-CN" altLang="en-US" sz="2200" dirty="0" smtClean="0"/>
              <a:t>用户的文件记录来了解</a:t>
            </a:r>
            <a:r>
              <a:rPr lang="en-US" altLang="zh-CN" sz="2200" dirty="0" smtClean="0">
                <a:cs typeface="+mn-ea"/>
                <a:sym typeface="+mn-lt"/>
              </a:rPr>
              <a:t>/etc/group</a:t>
            </a:r>
            <a:r>
              <a:rPr lang="zh-CN" altLang="en-US" sz="2200" dirty="0" smtClean="0">
                <a:cs typeface="+mn-ea"/>
                <a:sym typeface="+mn-lt"/>
              </a:rPr>
              <a:t>文件中相关字段的意义：</a:t>
            </a:r>
            <a:r>
              <a:rPr lang="zh-CN" altLang="en-US" sz="1600" dirty="0" smtClean="0">
                <a:cs typeface="+mn-ea"/>
                <a:sym typeface="+mn-lt"/>
              </a:rPr>
              <a:t> </a:t>
            </a:r>
            <a:endParaRPr lang="en-US" altLang="zh-CN" sz="1600" dirty="0">
              <a:cs typeface="+mn-ea"/>
              <a:sym typeface="+mn-lt"/>
            </a:endParaRPr>
          </a:p>
        </p:txBody>
      </p:sp>
      <p:sp>
        <p:nvSpPr>
          <p:cNvPr id="4" name="圆角矩形 3"/>
          <p:cNvSpPr/>
          <p:nvPr/>
        </p:nvSpPr>
        <p:spPr>
          <a:xfrm>
            <a:off x="2746450" y="4620435"/>
            <a:ext cx="6364570" cy="84495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prstClr val="black"/>
              </a:solidFill>
            </a:endParaRPr>
          </a:p>
        </p:txBody>
      </p:sp>
      <p:sp>
        <p:nvSpPr>
          <p:cNvPr id="6" name="矩形 5"/>
          <p:cNvSpPr/>
          <p:nvPr/>
        </p:nvSpPr>
        <p:spPr>
          <a:xfrm>
            <a:off x="2635391" y="4756264"/>
            <a:ext cx="1711952" cy="523220"/>
          </a:xfrm>
          <a:prstGeom prst="rect">
            <a:avLst/>
          </a:prstGeom>
          <a:noFill/>
        </p:spPr>
        <p:txBody>
          <a:bodyPr wrap="square" lIns="91440" tIns="45720" rIns="91440" bIns="45720">
            <a:spAutoFit/>
          </a:bodyPr>
          <a:lstStyle/>
          <a:p>
            <a:pPr algn="ctr"/>
            <a:r>
              <a:rPr lang="en-US" altLang="zh-CN" sz="2800" dirty="0" smtClean="0">
                <a:ln w="0"/>
                <a:solidFill>
                  <a:prstClr val="black"/>
                </a:solidFill>
                <a:effectLst>
                  <a:outerShdw blurRad="38100" dist="19050" dir="2700000" algn="tl" rotWithShape="0">
                    <a:prstClr val="black">
                      <a:alpha val="40000"/>
                    </a:prstClr>
                  </a:outerShdw>
                </a:effectLst>
              </a:rPr>
              <a:t>root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3" name="矩形 12"/>
          <p:cNvSpPr/>
          <p:nvPr/>
        </p:nvSpPr>
        <p:spPr>
          <a:xfrm>
            <a:off x="3544298" y="4739297"/>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4" name="矩形 13"/>
          <p:cNvSpPr/>
          <p:nvPr/>
        </p:nvSpPr>
        <p:spPr>
          <a:xfrm>
            <a:off x="5249888" y="474106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5" name="矩形 14"/>
          <p:cNvSpPr/>
          <p:nvPr/>
        </p:nvSpPr>
        <p:spPr>
          <a:xfrm>
            <a:off x="6721570" y="4713552"/>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9" name="虚尾箭头 18"/>
          <p:cNvSpPr/>
          <p:nvPr/>
        </p:nvSpPr>
        <p:spPr>
          <a:xfrm rot="16200000">
            <a:off x="3326956" y="4269767"/>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black"/>
              </a:solidFill>
            </a:endParaRPr>
          </a:p>
        </p:txBody>
      </p:sp>
      <p:sp>
        <p:nvSpPr>
          <p:cNvPr id="20" name="椭圆 19"/>
          <p:cNvSpPr/>
          <p:nvPr/>
        </p:nvSpPr>
        <p:spPr>
          <a:xfrm>
            <a:off x="3020860" y="3738880"/>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solidFill>
                <a:prstClr val="black"/>
              </a:solidFill>
            </a:endParaRPr>
          </a:p>
        </p:txBody>
      </p:sp>
      <p:sp>
        <p:nvSpPr>
          <p:cNvPr id="21" name="矩形 20"/>
          <p:cNvSpPr/>
          <p:nvPr/>
        </p:nvSpPr>
        <p:spPr>
          <a:xfrm>
            <a:off x="3037904" y="3801045"/>
            <a:ext cx="902811" cy="307777"/>
          </a:xfrm>
          <a:prstGeom prst="rect">
            <a:avLst/>
          </a:prstGeom>
          <a:noFill/>
        </p:spPr>
        <p:txBody>
          <a:bodyPr wrap="none" lIns="91440" tIns="45720" rIns="91440" bIns="45720">
            <a:spAutoFit/>
          </a:body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用户组名</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22" name="虚尾箭头 21"/>
          <p:cNvSpPr/>
          <p:nvPr/>
        </p:nvSpPr>
        <p:spPr>
          <a:xfrm rot="16200000">
            <a:off x="4833303" y="4036510"/>
            <a:ext cx="746757" cy="212610"/>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23" name="椭圆 22"/>
          <p:cNvSpPr/>
          <p:nvPr/>
        </p:nvSpPr>
        <p:spPr>
          <a:xfrm>
            <a:off x="4753382" y="3271655"/>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24" name="矩形 23"/>
          <p:cNvSpPr/>
          <p:nvPr/>
        </p:nvSpPr>
        <p:spPr>
          <a:xfrm>
            <a:off x="4680657" y="3333820"/>
            <a:ext cx="1082349"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用户组密码</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28" name="虚尾箭头 27"/>
          <p:cNvSpPr/>
          <p:nvPr/>
        </p:nvSpPr>
        <p:spPr>
          <a:xfrm rot="16200000">
            <a:off x="6861018" y="4273903"/>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29" name="椭圆 28"/>
          <p:cNvSpPr/>
          <p:nvPr/>
        </p:nvSpPr>
        <p:spPr>
          <a:xfrm>
            <a:off x="6376843" y="3743877"/>
            <a:ext cx="127076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0" name="矩形 29"/>
          <p:cNvSpPr/>
          <p:nvPr/>
        </p:nvSpPr>
        <p:spPr>
          <a:xfrm>
            <a:off x="6385719" y="3806042"/>
            <a:ext cx="1261884"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用户组管理员</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31" name="虚尾箭头 30"/>
          <p:cNvSpPr/>
          <p:nvPr/>
        </p:nvSpPr>
        <p:spPr>
          <a:xfrm rot="16200000">
            <a:off x="7926627" y="4040639"/>
            <a:ext cx="755989" cy="235017"/>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32" name="椭圆 31"/>
          <p:cNvSpPr/>
          <p:nvPr/>
        </p:nvSpPr>
        <p:spPr>
          <a:xfrm>
            <a:off x="7532988" y="3246170"/>
            <a:ext cx="1749779"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3" name="矩形 32"/>
          <p:cNvSpPr/>
          <p:nvPr/>
        </p:nvSpPr>
        <p:spPr>
          <a:xfrm>
            <a:off x="7577546" y="3292524"/>
            <a:ext cx="1620957"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用户组中附加用户</a:t>
            </a:r>
            <a:endParaRPr lang="zh-CN" altLang="en-US" sz="1400" dirty="0">
              <a:ln w="0"/>
              <a:solidFill>
                <a:prstClr val="black"/>
              </a:solidFill>
              <a:effectLst>
                <a:outerShdw blurRad="38100" dist="19050" dir="2700000" algn="tl" rotWithShape="0">
                  <a:prstClr val="black">
                    <a:alpha val="40000"/>
                  </a:prstClr>
                </a:outerShdw>
              </a:effectLst>
            </a:endParaRPr>
          </a:p>
        </p:txBody>
      </p:sp>
    </p:spTree>
    <p:extLst>
      <p:ext uri="{BB962C8B-B14F-4D97-AF65-F5344CB8AC3E}">
        <p14:creationId xmlns:p14="http://schemas.microsoft.com/office/powerpoint/2010/main" val="2425748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smtClean="0"/>
              <a:t>etc/</a:t>
            </a:r>
            <a:r>
              <a:rPr lang="en-US" altLang="zh-CN" dirty="0" err="1" smtClean="0"/>
              <a:t>gshadow</a:t>
            </a:r>
            <a:r>
              <a:rPr lang="zh-CN" altLang="en-US" dirty="0" smtClean="0"/>
              <a:t>文件</a:t>
            </a:r>
            <a:r>
              <a:rPr lang="zh-CN" altLang="en-US" dirty="0"/>
              <a:t>相关参数</a:t>
            </a:r>
          </a:p>
        </p:txBody>
      </p:sp>
      <p:sp>
        <p:nvSpPr>
          <p:cNvPr id="3" name="文本占位符 2"/>
          <p:cNvSpPr>
            <a:spLocks noGrp="1"/>
          </p:cNvSpPr>
          <p:nvPr>
            <p:ph type="body" sz="quarter" idx="10"/>
          </p:nvPr>
        </p:nvSpPr>
        <p:spPr/>
        <p:txBody>
          <a:bodyPr/>
          <a:lstStyle/>
          <a:p>
            <a:endParaRPr lang="zh-CN" altLang="en-US" dirty="0"/>
          </a:p>
        </p:txBody>
      </p:sp>
      <p:graphicFrame>
        <p:nvGraphicFramePr>
          <p:cNvPr id="4" name="表格 3"/>
          <p:cNvGraphicFramePr>
            <a:graphicFrameLocks noGrp="1"/>
          </p:cNvGraphicFramePr>
          <p:nvPr>
            <p:extLst/>
          </p:nvPr>
        </p:nvGraphicFramePr>
        <p:xfrm>
          <a:off x="1021647" y="1618165"/>
          <a:ext cx="10261140" cy="4240456"/>
        </p:xfrm>
        <a:graphic>
          <a:graphicData uri="http://schemas.openxmlformats.org/drawingml/2006/table">
            <a:tbl>
              <a:tblPr firstRow="1" bandRow="1"/>
              <a:tblGrid>
                <a:gridCol w="1476164"/>
                <a:gridCol w="8784976"/>
              </a:tblGrid>
              <a:tr h="627324">
                <a:tc>
                  <a:txBody>
                    <a:bodyPr/>
                    <a:lstStyle/>
                    <a:p>
                      <a:pPr algn="ctr"/>
                      <a:r>
                        <a:rPr lang="zh-CN" altLang="en-US" sz="1600" b="1" dirty="0" smtClean="0">
                          <a:latin typeface="+mn-lt"/>
                          <a:ea typeface="+mn-ea"/>
                          <a:cs typeface="+mn-ea"/>
                          <a:sym typeface="+mn-lt"/>
                        </a:rPr>
                        <a:t>字段序号</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字段的含义</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903283">
                <a:tc>
                  <a:txBody>
                    <a:bodyPr/>
                    <a:lstStyle/>
                    <a:p>
                      <a:pPr algn="ctr"/>
                      <a:r>
                        <a:rPr lang="en-US" altLang="zh-CN" sz="1600" dirty="0" smtClean="0">
                          <a:latin typeface="+mn-lt"/>
                          <a:ea typeface="+mn-ea"/>
                          <a:cs typeface="+mn-ea"/>
                          <a:sym typeface="+mn-lt"/>
                        </a:rPr>
                        <a:t>1</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用户组名，与文件</a:t>
                      </a:r>
                      <a:r>
                        <a:rPr lang="en-US" altLang="zh-CN" sz="1600" dirty="0" smtClean="0">
                          <a:latin typeface="+mn-lt"/>
                          <a:ea typeface="+mn-ea"/>
                          <a:cs typeface="+mn-ea"/>
                          <a:sym typeface="+mn-lt"/>
                        </a:rPr>
                        <a:t>/etc/group </a:t>
                      </a:r>
                      <a:r>
                        <a:rPr lang="zh-CN" altLang="en-US" sz="1600" dirty="0" smtClean="0">
                          <a:latin typeface="+mn-lt"/>
                          <a:ea typeface="+mn-ea"/>
                          <a:cs typeface="+mn-ea"/>
                          <a:sym typeface="+mn-lt"/>
                        </a:rPr>
                        <a:t>中的用户名具有相同的意义</a:t>
                      </a:r>
                    </a:p>
                  </a:txBody>
                  <a:tcPr anchor="ctr">
                    <a:lnR w="28575" cap="flat" cmpd="sng" algn="ctr">
                      <a:solidFill>
                        <a:schemeClr val="tx1"/>
                      </a:solidFill>
                      <a:prstDash val="solid"/>
                      <a:round/>
                      <a:headEnd type="none" w="med" len="med"/>
                      <a:tailEnd type="none" w="med" len="med"/>
                    </a:lnR>
                  </a:tcPr>
                </a:tc>
              </a:tr>
              <a:tr h="903283">
                <a:tc>
                  <a:txBody>
                    <a:bodyPr/>
                    <a:lstStyle/>
                    <a:p>
                      <a:pPr algn="ctr"/>
                      <a:r>
                        <a:rPr lang="en-US" altLang="zh-CN" sz="1600" dirty="0" smtClean="0">
                          <a:latin typeface="+mn-lt"/>
                          <a:ea typeface="+mn-ea"/>
                          <a:cs typeface="+mn-ea"/>
                          <a:sym typeface="+mn-lt"/>
                        </a:rPr>
                        <a:t>2</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cs typeface="+mn-ea"/>
                          <a:sym typeface="+mn-lt"/>
                        </a:rPr>
                        <a:t>用户组密码，通常情况下不设置组密码，该字段可以为空或者“</a:t>
                      </a:r>
                      <a:r>
                        <a:rPr lang="en-US" altLang="zh-CN" sz="1600" dirty="0" smtClean="0">
                          <a:latin typeface="+mn-lt"/>
                          <a:ea typeface="+mn-ea"/>
                          <a:cs typeface="+mn-ea"/>
                          <a:sym typeface="+mn-lt"/>
                        </a:rPr>
                        <a:t>!</a:t>
                      </a:r>
                      <a:r>
                        <a:rPr lang="zh-CN" altLang="en-US" sz="1600" dirty="0" smtClean="0">
                          <a:latin typeface="+mn-lt"/>
                          <a:ea typeface="+mn-ea"/>
                          <a:cs typeface="+mn-ea"/>
                          <a:sym typeface="+mn-lt"/>
                        </a:rPr>
                        <a:t>”</a:t>
                      </a:r>
                    </a:p>
                  </a:txBody>
                  <a:tcPr anchor="ctr">
                    <a:lnR w="28575" cap="flat" cmpd="sng" algn="ctr">
                      <a:solidFill>
                        <a:schemeClr val="tx1"/>
                      </a:solidFill>
                      <a:prstDash val="solid"/>
                      <a:round/>
                      <a:headEnd type="none" w="med" len="med"/>
                      <a:tailEnd type="none" w="med" len="med"/>
                    </a:lnR>
                  </a:tcPr>
                </a:tc>
              </a:tr>
              <a:tr h="903283">
                <a:tc>
                  <a:txBody>
                    <a:bodyPr/>
                    <a:lstStyle/>
                    <a:p>
                      <a:pPr algn="ctr"/>
                      <a:r>
                        <a:rPr lang="en-US" altLang="zh-CN" sz="1600" smtClean="0">
                          <a:latin typeface="+mn-lt"/>
                          <a:ea typeface="+mn-ea"/>
                          <a:cs typeface="+mn-ea"/>
                          <a:sym typeface="+mn-lt"/>
                        </a:rPr>
                        <a:t>3</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t>用户组管理员，该字段可以为空，具有多个用户管理员的话，需要通过“</a:t>
                      </a:r>
                      <a:r>
                        <a:rPr lang="en-US" altLang="zh-CN" sz="1600" dirty="0" smtClean="0"/>
                        <a:t>,</a:t>
                      </a:r>
                      <a:r>
                        <a:rPr lang="zh-CN" altLang="en-US" sz="1600" dirty="0" smtClean="0"/>
                        <a:t>”分隔</a:t>
                      </a:r>
                      <a:endParaRPr lang="zh-CN" altLang="en-US" sz="16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903283">
                <a:tc>
                  <a:txBody>
                    <a:bodyPr/>
                    <a:lstStyle/>
                    <a:p>
                      <a:pPr algn="ctr"/>
                      <a:r>
                        <a:rPr lang="en-US" altLang="zh-CN" sz="1600" dirty="0" smtClean="0">
                          <a:latin typeface="+mn-lt"/>
                          <a:ea typeface="+mn-ea"/>
                          <a:cs typeface="+mn-ea"/>
                          <a:sym typeface="+mn-lt"/>
                        </a:rPr>
                        <a:t>4</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600" dirty="0" smtClean="0">
                          <a:latin typeface="+mn-lt"/>
                          <a:ea typeface="+mn-ea"/>
                          <a:cs typeface="+mn-ea"/>
                          <a:sym typeface="+mn-lt"/>
                        </a:rPr>
                        <a:t>用户组中附加用户，此字段会将用户组中附加用户罗列出来</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032764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dirty="0" smtClean="0">
                <a:solidFill>
                  <a:schemeClr val="bg1">
                    <a:lumMod val="50000"/>
                  </a:schemeClr>
                </a:solidFill>
                <a:cs typeface="+mn-ea"/>
                <a:sym typeface="+mn-lt"/>
              </a:rPr>
              <a:t>管理用户和组</a:t>
            </a:r>
            <a:endParaRPr lang="en-US" altLang="zh-CN" dirty="0" smtClean="0">
              <a:solidFill>
                <a:schemeClr val="bg1">
                  <a:lumMod val="50000"/>
                </a:schemeClr>
              </a:solidFill>
              <a:cs typeface="+mn-ea"/>
              <a:sym typeface="+mn-lt"/>
            </a:endParaRPr>
          </a:p>
          <a:p>
            <a:r>
              <a:rPr lang="zh-CN" altLang="en-US" b="1" dirty="0" smtClean="0">
                <a:cs typeface="+mn-ea"/>
                <a:sym typeface="+mn-lt"/>
              </a:rPr>
              <a:t>文件权限管理</a:t>
            </a:r>
            <a:endParaRPr lang="en-US" altLang="zh-CN" b="1" dirty="0" smtClean="0">
              <a:cs typeface="+mn-ea"/>
              <a:sym typeface="+mn-lt"/>
            </a:endParaRPr>
          </a:p>
          <a:p>
            <a:pPr marL="746100" indent="-342900">
              <a:buSzPct val="60000"/>
              <a:buFont typeface="Wingdings" panose="05000000000000000000" pitchFamily="2" charset="2"/>
              <a:buChar char="n"/>
            </a:pPr>
            <a:r>
              <a:rPr lang="zh-CN" altLang="en-US" sz="2000" dirty="0" smtClean="0">
                <a:cs typeface="+mn-ea"/>
                <a:sym typeface="+mn-lt"/>
              </a:rPr>
              <a:t>文件权限的基本概念</a:t>
            </a:r>
            <a:endParaRPr lang="en-US" altLang="zh-CN" sz="2000" dirty="0" smtClean="0">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文件权限的操作命令</a:t>
            </a:r>
            <a:endParaRPr lang="en-US" altLang="zh-CN" sz="2000" dirty="0" smtClean="0">
              <a:solidFill>
                <a:schemeClr val="bg1">
                  <a:lumMod val="50000"/>
                </a:schemeClr>
              </a:solidFill>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rPr>
              <a:t>文件</a:t>
            </a:r>
            <a:r>
              <a:rPr lang="zh-CN" altLang="en-US" sz="2000" dirty="0">
                <a:solidFill>
                  <a:schemeClr val="bg1">
                    <a:lumMod val="50000"/>
                  </a:schemeClr>
                </a:solidFill>
              </a:rPr>
              <a:t>的</a:t>
            </a:r>
            <a:r>
              <a:rPr lang="en-US" altLang="zh-CN" sz="2000" dirty="0" smtClean="0">
                <a:solidFill>
                  <a:schemeClr val="bg1">
                    <a:lumMod val="50000"/>
                  </a:schemeClr>
                </a:solidFill>
              </a:rPr>
              <a:t>ACL</a:t>
            </a:r>
            <a:endParaRPr lang="en-US" altLang="zh-CN" sz="2000" dirty="0" smtClean="0">
              <a:solidFill>
                <a:schemeClr val="bg1">
                  <a:lumMod val="50000"/>
                </a:schemeClr>
              </a:solidFill>
              <a:cs typeface="+mn-ea"/>
              <a:sym typeface="+mn-lt"/>
            </a:endParaRPr>
          </a:p>
          <a:p>
            <a:pPr>
              <a:buFont typeface="+mj-lt"/>
              <a:buAutoNum type="arabicPeriod" startAt="3"/>
            </a:pPr>
            <a:r>
              <a:rPr lang="zh-CN" altLang="en-US" dirty="0" smtClean="0">
                <a:solidFill>
                  <a:schemeClr val="bg1">
                    <a:lumMod val="50000"/>
                  </a:schemeClr>
                </a:solidFill>
                <a:cs typeface="+mn-ea"/>
                <a:sym typeface="+mn-lt"/>
              </a:rPr>
              <a:t>其它权限管理</a:t>
            </a:r>
            <a:endParaRPr lang="zh-CN" altLang="en-US" dirty="0"/>
          </a:p>
        </p:txBody>
      </p:sp>
    </p:spTree>
    <p:extLst>
      <p:ext uri="{BB962C8B-B14F-4D97-AF65-F5344CB8AC3E}">
        <p14:creationId xmlns:p14="http://schemas.microsoft.com/office/powerpoint/2010/main" val="3607390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权限概述</a:t>
            </a:r>
            <a:endParaRPr lang="zh-CN" altLang="en-US" dirty="0"/>
          </a:p>
        </p:txBody>
      </p:sp>
      <p:sp>
        <p:nvSpPr>
          <p:cNvPr id="3" name="文本占位符 2"/>
          <p:cNvSpPr>
            <a:spLocks noGrp="1"/>
          </p:cNvSpPr>
          <p:nvPr>
            <p:ph type="body" sz="quarter" idx="10"/>
          </p:nvPr>
        </p:nvSpPr>
        <p:spPr/>
        <p:txBody>
          <a:bodyPr/>
          <a:lstStyle/>
          <a:p>
            <a:r>
              <a:rPr lang="zh-CN" altLang="en-US" sz="2200" dirty="0" smtClean="0"/>
              <a:t>权限是操作系统用来限制对资源访问的一种机制，权限一般分为读、写、执行。</a:t>
            </a:r>
            <a:endParaRPr lang="en-US" altLang="zh-CN" sz="1100" dirty="0"/>
          </a:p>
          <a:p>
            <a:r>
              <a:rPr lang="zh-CN" altLang="en-US" sz="2200" dirty="0" smtClean="0"/>
              <a:t>在</a:t>
            </a:r>
            <a:r>
              <a:rPr lang="en-US" altLang="zh-CN" sz="2200" dirty="0" smtClean="0"/>
              <a:t>Linux</a:t>
            </a:r>
            <a:r>
              <a:rPr lang="zh-CN" altLang="en-US" sz="2200" dirty="0" smtClean="0"/>
              <a:t>系统中，不同的用户所处的地位也不尽相同，不同地位的用户拥有不同的权限等级，为了保证系统的安全性，</a:t>
            </a:r>
            <a:r>
              <a:rPr lang="en-US" altLang="zh-CN" sz="2200" dirty="0" smtClean="0"/>
              <a:t>Linux</a:t>
            </a:r>
            <a:r>
              <a:rPr lang="zh-CN" altLang="en-US" sz="2200" dirty="0" smtClean="0"/>
              <a:t>系统针对不同用户的权限制定了不同的规则。</a:t>
            </a:r>
            <a:endParaRPr lang="en-US" altLang="zh-CN" sz="2200" dirty="0"/>
          </a:p>
          <a:p>
            <a:r>
              <a:rPr lang="zh-CN" altLang="en-US" sz="2200" dirty="0" smtClean="0"/>
              <a:t>在</a:t>
            </a:r>
            <a:r>
              <a:rPr lang="en-US" altLang="zh-CN" sz="2200" dirty="0" smtClean="0"/>
              <a:t>Linux</a:t>
            </a:r>
            <a:r>
              <a:rPr lang="zh-CN" altLang="en-US" sz="2200" dirty="0" smtClean="0"/>
              <a:t>系统中，每个文件或目录都具有特定的访问权限、所属用户及所属组，通过这些规则可以限制什么用户、什么组可以对特定的文件执行什么样的操作。</a:t>
            </a:r>
            <a:endParaRPr lang="en-US" altLang="zh-CN" sz="2200" dirty="0"/>
          </a:p>
        </p:txBody>
      </p:sp>
    </p:spTree>
    <p:custDataLst>
      <p:tags r:id="rId1"/>
    </p:custDataLst>
    <p:extLst>
      <p:ext uri="{BB962C8B-B14F-4D97-AF65-F5344CB8AC3E}">
        <p14:creationId xmlns:p14="http://schemas.microsoft.com/office/powerpoint/2010/main" val="14131079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t>示例中通过</a:t>
            </a:r>
            <a:r>
              <a:rPr lang="en-US" altLang="zh-CN" sz="2200" dirty="0" err="1" smtClean="0"/>
              <a:t>ls</a:t>
            </a:r>
            <a:r>
              <a:rPr lang="en-US" altLang="zh-CN" sz="2200" dirty="0" smtClean="0"/>
              <a:t> –l</a:t>
            </a:r>
            <a:r>
              <a:rPr lang="zh-CN" altLang="en-US" sz="2200" dirty="0" smtClean="0"/>
              <a:t>命令可将文件权限的详细信息呈现出来：</a:t>
            </a:r>
            <a:endParaRPr lang="en-US" altLang="zh-CN" sz="2200" dirty="0" smtClean="0"/>
          </a:p>
          <a:p>
            <a:pPr marL="655200" indent="-252000">
              <a:buFont typeface="Wingdings" panose="05000000000000000000" pitchFamily="2" charset="2"/>
              <a:buChar char="p"/>
            </a:pPr>
            <a:r>
              <a:rPr lang="zh-CN" altLang="en-US" sz="1600" dirty="0" smtClean="0"/>
              <a:t>以</a:t>
            </a:r>
            <a:r>
              <a:rPr lang="en-US" altLang="zh-CN" sz="1600" dirty="0" smtClean="0"/>
              <a:t>root</a:t>
            </a:r>
            <a:r>
              <a:rPr lang="zh-CN" altLang="en-US" sz="1600" dirty="0" smtClean="0"/>
              <a:t>用户文件信息为引：</a:t>
            </a:r>
            <a:endParaRPr lang="en-US" altLang="zh-CN" sz="1600" dirty="0" smtClean="0"/>
          </a:p>
          <a:p>
            <a:pPr marL="0" indent="0">
              <a:buNone/>
            </a:pPr>
            <a:r>
              <a:rPr lang="nl-NL" altLang="zh-CN" sz="1600" dirty="0" smtClean="0">
                <a:solidFill>
                  <a:prstClr val="black"/>
                </a:solidFill>
              </a:rPr>
              <a:t>                                          drwxr-xr-x</a:t>
            </a:r>
            <a:r>
              <a:rPr lang="nl-NL" altLang="zh-CN" sz="1600" dirty="0">
                <a:solidFill>
                  <a:prstClr val="black"/>
                </a:solidFill>
              </a:rPr>
              <a:t>. 2 root root 4096 Jun  1 14:00 shili</a:t>
            </a:r>
          </a:p>
          <a:p>
            <a:pPr marL="0" indent="0">
              <a:buNone/>
            </a:pPr>
            <a:endParaRPr lang="en-US" altLang="zh-CN" sz="2200" dirty="0" smtClean="0"/>
          </a:p>
          <a:p>
            <a:endParaRPr lang="en-US" altLang="zh-CN" sz="1600" dirty="0"/>
          </a:p>
        </p:txBody>
      </p:sp>
      <p:sp>
        <p:nvSpPr>
          <p:cNvPr id="6" name="圆角矩形 5"/>
          <p:cNvSpPr/>
          <p:nvPr/>
        </p:nvSpPr>
        <p:spPr>
          <a:xfrm>
            <a:off x="747485" y="4763655"/>
            <a:ext cx="10611395" cy="84495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solidFill>
                <a:prstClr val="black"/>
              </a:solidFill>
            </a:endParaRPr>
          </a:p>
        </p:txBody>
      </p:sp>
      <p:sp>
        <p:nvSpPr>
          <p:cNvPr id="7" name="矩形 6"/>
          <p:cNvSpPr/>
          <p:nvPr/>
        </p:nvSpPr>
        <p:spPr>
          <a:xfrm>
            <a:off x="841283" y="4922114"/>
            <a:ext cx="1930715" cy="523220"/>
          </a:xfrm>
          <a:prstGeom prst="rect">
            <a:avLst/>
          </a:prstGeom>
          <a:noFill/>
        </p:spPr>
        <p:txBody>
          <a:bodyPr wrap="square" lIns="91440" tIns="45720" rIns="91440" bIns="45720">
            <a:spAutoFit/>
          </a:bodyPr>
          <a:lstStyle/>
          <a:p>
            <a:pPr algn="ctr"/>
            <a:r>
              <a:rPr lang="en-US" altLang="zh-CN" sz="2800" dirty="0" err="1" smtClean="0">
                <a:ln w="0"/>
                <a:solidFill>
                  <a:prstClr val="black"/>
                </a:solidFill>
                <a:effectLst>
                  <a:outerShdw blurRad="38100" dist="19050" dir="2700000" algn="tl" rotWithShape="0">
                    <a:prstClr val="black">
                      <a:alpha val="40000"/>
                    </a:prstClr>
                  </a:outerShdw>
                </a:effectLst>
              </a:rPr>
              <a:t>drwxr</a:t>
            </a:r>
            <a:r>
              <a:rPr lang="en-US" altLang="zh-CN" sz="2800" dirty="0" smtClean="0">
                <a:ln w="0"/>
                <a:solidFill>
                  <a:prstClr val="black"/>
                </a:solidFill>
                <a:effectLst>
                  <a:outerShdw blurRad="38100" dist="19050" dir="2700000" algn="tl" rotWithShape="0">
                    <a:prstClr val="black">
                      <a:alpha val="40000"/>
                    </a:prstClr>
                  </a:outerShdw>
                </a:effectLst>
              </a:rPr>
              <a:t>-</a:t>
            </a:r>
            <a:r>
              <a:rPr lang="en-US" altLang="zh-CN" sz="2800" dirty="0" err="1" smtClean="0">
                <a:ln w="0"/>
                <a:solidFill>
                  <a:prstClr val="black"/>
                </a:solidFill>
                <a:effectLst>
                  <a:outerShdw blurRad="38100" dist="19050" dir="2700000" algn="tl" rotWithShape="0">
                    <a:prstClr val="black">
                      <a:alpha val="40000"/>
                    </a:prstClr>
                  </a:outerShdw>
                </a:effectLst>
              </a:rPr>
              <a:t>xr</a:t>
            </a:r>
            <a:r>
              <a:rPr lang="en-US" altLang="zh-CN" sz="2800" dirty="0" smtClean="0">
                <a:ln w="0"/>
                <a:solidFill>
                  <a:prstClr val="black"/>
                </a:solidFill>
                <a:effectLst>
                  <a:outerShdw blurRad="38100" dist="19050" dir="2700000" algn="tl" rotWithShape="0">
                    <a:prstClr val="black">
                      <a:alpha val="40000"/>
                    </a:prstClr>
                  </a:outerShdw>
                </a:effectLst>
              </a:rPr>
              <a:t>-x.</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8" name="矩形 7"/>
          <p:cNvSpPr/>
          <p:nvPr/>
        </p:nvSpPr>
        <p:spPr>
          <a:xfrm>
            <a:off x="2544493" y="4926788"/>
            <a:ext cx="1711952" cy="523220"/>
          </a:xfrm>
          <a:prstGeom prst="rect">
            <a:avLst/>
          </a:prstGeom>
          <a:noFill/>
        </p:spPr>
        <p:txBody>
          <a:bodyPr wrap="square" lIns="91440" tIns="45720" rIns="91440" bIns="45720">
            <a:spAutoFit/>
          </a:bodyPr>
          <a:lstStyle/>
          <a:p>
            <a:pPr algn="ctr"/>
            <a:r>
              <a:rPr lang="en-US" altLang="zh-CN" sz="2800" dirty="0" smtClean="0">
                <a:ln w="0"/>
                <a:solidFill>
                  <a:prstClr val="black"/>
                </a:solidFill>
                <a:effectLst>
                  <a:outerShdw blurRad="38100" dist="19050" dir="2700000" algn="tl" rotWithShape="0">
                    <a:prstClr val="black">
                      <a:alpha val="40000"/>
                    </a:prstClr>
                  </a:outerShdw>
                </a:effectLst>
              </a:rPr>
              <a:t>2</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9" name="矩形 8"/>
          <p:cNvSpPr/>
          <p:nvPr/>
        </p:nvSpPr>
        <p:spPr>
          <a:xfrm>
            <a:off x="3657062" y="4926928"/>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root</a:t>
            </a:r>
          </a:p>
        </p:txBody>
      </p:sp>
      <p:sp>
        <p:nvSpPr>
          <p:cNvPr id="10" name="矩形 9"/>
          <p:cNvSpPr/>
          <p:nvPr/>
        </p:nvSpPr>
        <p:spPr>
          <a:xfrm>
            <a:off x="6129997" y="4918074"/>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4096</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1" name="矩形 10"/>
          <p:cNvSpPr/>
          <p:nvPr/>
        </p:nvSpPr>
        <p:spPr>
          <a:xfrm>
            <a:off x="7768859" y="4903394"/>
            <a:ext cx="2361729"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a:ln w="0"/>
                <a:solidFill>
                  <a:prstClr val="black"/>
                </a:solidFill>
                <a:effectLst>
                  <a:outerShdw blurRad="38100" dist="19050" dir="2700000" algn="tl" rotWithShape="0">
                    <a:prstClr val="black">
                      <a:alpha val="40000"/>
                    </a:prstClr>
                  </a:outerShdw>
                </a:effectLst>
              </a:rPr>
              <a:t>Jun</a:t>
            </a:r>
            <a:r>
              <a:rPr lang="en-US" altLang="zh-CN" sz="2800" dirty="0" smtClean="0">
                <a:ln w="0"/>
                <a:solidFill>
                  <a:prstClr val="black"/>
                </a:solidFill>
                <a:effectLst>
                  <a:outerShdw blurRad="38100" dist="19050" dir="2700000" algn="tl" rotWithShape="0">
                    <a:prstClr val="black">
                      <a:alpha val="40000"/>
                    </a:prstClr>
                  </a:outerShdw>
                </a:effectLst>
              </a:rPr>
              <a:t> 1 14:00</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13" name="矩形 12"/>
          <p:cNvSpPr/>
          <p:nvPr/>
        </p:nvSpPr>
        <p:spPr>
          <a:xfrm>
            <a:off x="4898311" y="4922114"/>
            <a:ext cx="1711952" cy="523220"/>
          </a:xfrm>
          <a:prstGeom prst="rect">
            <a:avLst/>
          </a:prstGeom>
          <a:noFill/>
        </p:spPr>
        <p:txBody>
          <a:bodyPr wrap="squar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2800" dirty="0" smtClean="0">
                <a:ln w="0"/>
                <a:solidFill>
                  <a:prstClr val="black"/>
                </a:solidFill>
                <a:effectLst>
                  <a:outerShdw blurRad="38100" dist="19050" dir="2700000" algn="tl" rotWithShape="0">
                    <a:prstClr val="black">
                      <a:alpha val="40000"/>
                    </a:prstClr>
                  </a:outerShdw>
                </a:effectLst>
              </a:rPr>
              <a:t>root</a:t>
            </a:r>
            <a:endParaRPr lang="zh-CN" altLang="en-US" sz="2800" dirty="0">
              <a:ln w="0"/>
              <a:solidFill>
                <a:prstClr val="black"/>
              </a:solidFill>
              <a:effectLst>
                <a:outerShdw blurRad="38100" dist="19050" dir="2700000" algn="tl" rotWithShape="0">
                  <a:prstClr val="black">
                    <a:alpha val="40000"/>
                  </a:prstClr>
                </a:outerShdw>
              </a:effectLst>
            </a:endParaRPr>
          </a:p>
        </p:txBody>
      </p:sp>
      <p:sp>
        <p:nvSpPr>
          <p:cNvPr id="20" name="虚尾箭头 19"/>
          <p:cNvSpPr/>
          <p:nvPr/>
        </p:nvSpPr>
        <p:spPr>
          <a:xfrm rot="16200000">
            <a:off x="1477907" y="4425511"/>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black"/>
              </a:solidFill>
            </a:endParaRPr>
          </a:p>
        </p:txBody>
      </p:sp>
      <p:sp>
        <p:nvSpPr>
          <p:cNvPr id="21" name="椭圆 20"/>
          <p:cNvSpPr/>
          <p:nvPr/>
        </p:nvSpPr>
        <p:spPr>
          <a:xfrm>
            <a:off x="1059718" y="3930254"/>
            <a:ext cx="1261885" cy="3935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solidFill>
                <a:prstClr val="black"/>
              </a:solidFill>
            </a:endParaRPr>
          </a:p>
        </p:txBody>
      </p:sp>
      <p:sp>
        <p:nvSpPr>
          <p:cNvPr id="22" name="矩形 21"/>
          <p:cNvSpPr/>
          <p:nvPr/>
        </p:nvSpPr>
        <p:spPr>
          <a:xfrm>
            <a:off x="1059718" y="3975245"/>
            <a:ext cx="1261885" cy="307777"/>
          </a:xfrm>
          <a:prstGeom prst="rect">
            <a:avLst/>
          </a:prstGeom>
          <a:noFill/>
        </p:spPr>
        <p:txBody>
          <a:bodyPr wrap="none" lIns="91440" tIns="45720" rIns="91440" bIns="45720">
            <a:spAutoFit/>
          </a:bodyPr>
          <a:lstStyle/>
          <a:p>
            <a:pPr algn="ctr"/>
            <a:r>
              <a:rPr lang="zh-CN" altLang="en-US" sz="1400" dirty="0">
                <a:ln w="0"/>
                <a:solidFill>
                  <a:prstClr val="black"/>
                </a:solidFill>
                <a:effectLst>
                  <a:outerShdw blurRad="38100" dist="19050" dir="2700000" algn="tl" rotWithShape="0">
                    <a:prstClr val="black">
                      <a:alpha val="40000"/>
                    </a:prstClr>
                  </a:outerShdw>
                </a:effectLst>
              </a:rPr>
              <a:t>文件类型权限</a:t>
            </a:r>
          </a:p>
        </p:txBody>
      </p:sp>
      <p:sp>
        <p:nvSpPr>
          <p:cNvPr id="23" name="虚尾箭头 22"/>
          <p:cNvSpPr/>
          <p:nvPr/>
        </p:nvSpPr>
        <p:spPr>
          <a:xfrm rot="16200000">
            <a:off x="3003347" y="4216342"/>
            <a:ext cx="746757" cy="212610"/>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24" name="椭圆 23"/>
          <p:cNvSpPr/>
          <p:nvPr/>
        </p:nvSpPr>
        <p:spPr>
          <a:xfrm>
            <a:off x="2923426" y="3451487"/>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25" name="矩形 24"/>
          <p:cNvSpPr/>
          <p:nvPr/>
        </p:nvSpPr>
        <p:spPr>
          <a:xfrm>
            <a:off x="3030238" y="3513652"/>
            <a:ext cx="723275"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连结数</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26" name="虚尾箭头 25"/>
          <p:cNvSpPr/>
          <p:nvPr/>
        </p:nvSpPr>
        <p:spPr>
          <a:xfrm rot="16200000">
            <a:off x="10597723" y="4433788"/>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27" name="椭圆 26"/>
          <p:cNvSpPr/>
          <p:nvPr/>
        </p:nvSpPr>
        <p:spPr>
          <a:xfrm>
            <a:off x="10346127" y="3914476"/>
            <a:ext cx="878812"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28" name="矩形 27"/>
          <p:cNvSpPr/>
          <p:nvPr/>
        </p:nvSpPr>
        <p:spPr>
          <a:xfrm>
            <a:off x="10454261" y="3976641"/>
            <a:ext cx="723276"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a:ln w="0"/>
                <a:solidFill>
                  <a:prstClr val="black"/>
                </a:solidFill>
                <a:effectLst>
                  <a:outerShdw blurRad="38100" dist="19050" dir="2700000" algn="tl" rotWithShape="0">
                    <a:prstClr val="black">
                      <a:alpha val="40000"/>
                    </a:prstClr>
                  </a:outerShdw>
                </a:effectLst>
              </a:rPr>
              <a:t>文件名</a:t>
            </a:r>
          </a:p>
        </p:txBody>
      </p:sp>
      <p:sp>
        <p:nvSpPr>
          <p:cNvPr id="29" name="虚尾箭头 28"/>
          <p:cNvSpPr/>
          <p:nvPr/>
        </p:nvSpPr>
        <p:spPr>
          <a:xfrm rot="16200000">
            <a:off x="4363415" y="4443021"/>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30" name="椭圆 29"/>
          <p:cNvSpPr/>
          <p:nvPr/>
        </p:nvSpPr>
        <p:spPr>
          <a:xfrm>
            <a:off x="4058492" y="3923709"/>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1" name="矩形 30"/>
          <p:cNvSpPr/>
          <p:nvPr/>
        </p:nvSpPr>
        <p:spPr>
          <a:xfrm>
            <a:off x="3985768" y="3985874"/>
            <a:ext cx="1082348"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文件所有者</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32" name="虚尾箭头 31"/>
          <p:cNvSpPr/>
          <p:nvPr/>
        </p:nvSpPr>
        <p:spPr>
          <a:xfrm rot="16200000">
            <a:off x="5369596" y="4209755"/>
            <a:ext cx="755989" cy="235017"/>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33" name="椭圆 32"/>
          <p:cNvSpPr/>
          <p:nvPr/>
        </p:nvSpPr>
        <p:spPr>
          <a:xfrm>
            <a:off x="5293300" y="3426002"/>
            <a:ext cx="936900"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4" name="矩形 33"/>
          <p:cNvSpPr/>
          <p:nvPr/>
        </p:nvSpPr>
        <p:spPr>
          <a:xfrm>
            <a:off x="5220575" y="3488167"/>
            <a:ext cx="1082349"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文件所属组</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35" name="虚尾箭头 34"/>
          <p:cNvSpPr/>
          <p:nvPr/>
        </p:nvSpPr>
        <p:spPr>
          <a:xfrm rot="16200000">
            <a:off x="6975862" y="4443682"/>
            <a:ext cx="328822" cy="19565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36" name="椭圆 35"/>
          <p:cNvSpPr/>
          <p:nvPr/>
        </p:nvSpPr>
        <p:spPr>
          <a:xfrm>
            <a:off x="6528108" y="3924370"/>
            <a:ext cx="1242223"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37" name="矩形 36"/>
          <p:cNvSpPr/>
          <p:nvPr/>
        </p:nvSpPr>
        <p:spPr>
          <a:xfrm>
            <a:off x="6687983" y="3986535"/>
            <a:ext cx="902811"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文件容量</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38" name="虚尾箭头 37"/>
          <p:cNvSpPr/>
          <p:nvPr/>
        </p:nvSpPr>
        <p:spPr>
          <a:xfrm rot="16200000">
            <a:off x="8366202" y="4230871"/>
            <a:ext cx="719386" cy="210925"/>
          </a:xfrm>
          <a:prstGeom prst="stripedRight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a:solidFill>
                <a:prstClr val="black"/>
              </a:solidFill>
            </a:endParaRPr>
          </a:p>
        </p:txBody>
      </p:sp>
      <p:sp>
        <p:nvSpPr>
          <p:cNvPr id="39" name="椭圆 38"/>
          <p:cNvSpPr/>
          <p:nvPr/>
        </p:nvSpPr>
        <p:spPr>
          <a:xfrm>
            <a:off x="7817128" y="3428343"/>
            <a:ext cx="1800493" cy="39354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lgn="ctr"/>
            <a:endParaRPr lang="zh-CN" altLang="en-US" dirty="0">
              <a:solidFill>
                <a:prstClr val="black"/>
              </a:solidFill>
            </a:endParaRPr>
          </a:p>
        </p:txBody>
      </p:sp>
      <p:sp>
        <p:nvSpPr>
          <p:cNvPr id="40" name="矩形 39"/>
          <p:cNvSpPr/>
          <p:nvPr/>
        </p:nvSpPr>
        <p:spPr>
          <a:xfrm>
            <a:off x="7817128" y="3490508"/>
            <a:ext cx="1800494" cy="307777"/>
          </a:xfrm>
          <a:prstGeom prst="rect">
            <a:avLst/>
          </a:prstGeom>
          <a:noFill/>
        </p:spPr>
        <p:txBody>
          <a:bodyPr wrap="none" lIns="91440" tIns="45720" rIns="91440" bIns="4572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zh-CN" altLang="en-US" sz="1400" dirty="0" smtClean="0">
                <a:ln w="0"/>
                <a:solidFill>
                  <a:prstClr val="black"/>
                </a:solidFill>
                <a:effectLst>
                  <a:outerShdw blurRad="38100" dist="19050" dir="2700000" algn="tl" rotWithShape="0">
                    <a:prstClr val="black">
                      <a:alpha val="40000"/>
                    </a:prstClr>
                  </a:outerShdw>
                </a:effectLst>
              </a:rPr>
              <a:t>文件最后被修改时间</a:t>
            </a:r>
            <a:endParaRPr lang="zh-CN" altLang="en-US" sz="1400" dirty="0">
              <a:ln w="0"/>
              <a:solidFill>
                <a:prstClr val="black"/>
              </a:solidFill>
              <a:effectLst>
                <a:outerShdw blurRad="38100" dist="19050" dir="2700000" algn="tl" rotWithShape="0">
                  <a:prstClr val="black">
                    <a:alpha val="40000"/>
                  </a:prstClr>
                </a:outerShdw>
              </a:effectLst>
            </a:endParaRPr>
          </a:p>
        </p:txBody>
      </p:sp>
      <p:sp>
        <p:nvSpPr>
          <p:cNvPr id="12" name="矩形 11"/>
          <p:cNvSpPr/>
          <p:nvPr/>
        </p:nvSpPr>
        <p:spPr>
          <a:xfrm>
            <a:off x="10372478" y="4915050"/>
            <a:ext cx="827470" cy="523220"/>
          </a:xfrm>
          <a:prstGeom prst="rect">
            <a:avLst/>
          </a:prstGeom>
          <a:noFill/>
        </p:spPr>
        <p:txBody>
          <a:bodyPr wrap="none" lIns="91440" tIns="45720" rIns="91440" bIns="45720">
            <a:spAutoFit/>
          </a:bodyPr>
          <a:lstStyle/>
          <a:p>
            <a:pPr algn="ctr"/>
            <a:r>
              <a:rPr lang="en-US" altLang="zh-CN" sz="2800" b="0" cap="none" spc="0" dirty="0" err="1" smtClean="0">
                <a:ln w="0"/>
                <a:solidFill>
                  <a:schemeClr val="tx1"/>
                </a:solidFill>
                <a:effectLst>
                  <a:outerShdw blurRad="38100" dist="19050" dir="2700000" algn="tl" rotWithShape="0">
                    <a:schemeClr val="dk1">
                      <a:alpha val="40000"/>
                    </a:schemeClr>
                  </a:outerShdw>
                </a:effectLst>
              </a:rPr>
              <a:t>shili</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4195856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权限示例 </a:t>
            </a:r>
            <a:r>
              <a:rPr lang="en-US" altLang="zh-CN" dirty="0" smtClean="0"/>
              <a:t>- </a:t>
            </a:r>
            <a:r>
              <a:rPr lang="zh-CN" altLang="en-US" dirty="0" smtClean="0"/>
              <a:t>文件类型</a:t>
            </a:r>
            <a:endParaRPr lang="zh-CN" altLang="en-US" dirty="0"/>
          </a:p>
        </p:txBody>
      </p:sp>
      <p:sp>
        <p:nvSpPr>
          <p:cNvPr id="3" name="文本占位符 2"/>
          <p:cNvSpPr>
            <a:spLocks noGrp="1"/>
          </p:cNvSpPr>
          <p:nvPr>
            <p:ph type="body" sz="quarter" idx="10"/>
          </p:nvPr>
        </p:nvSpPr>
        <p:spPr>
          <a:ln w="28575"/>
        </p:spPr>
        <p:txBody>
          <a:bodyPr/>
          <a:lstStyle/>
          <a:p>
            <a:r>
              <a:rPr lang="zh-CN" altLang="en-US" sz="2200" dirty="0" smtClean="0"/>
              <a:t>示例中每一行第一位代表的是文件类型，在</a:t>
            </a:r>
            <a:r>
              <a:rPr lang="en-US" altLang="zh-CN" sz="2200" dirty="0" smtClean="0"/>
              <a:t>Linux</a:t>
            </a:r>
            <a:r>
              <a:rPr lang="zh-CN" altLang="en-US" sz="2200" dirty="0" smtClean="0"/>
              <a:t>中有七种文件类型：</a:t>
            </a:r>
            <a:endParaRPr lang="en-US" altLang="zh-CN" sz="2200" dirty="0" smtClean="0"/>
          </a:p>
          <a:p>
            <a:endParaRPr lang="en-US"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307082869"/>
              </p:ext>
            </p:extLst>
          </p:nvPr>
        </p:nvGraphicFramePr>
        <p:xfrm>
          <a:off x="886814" y="1941493"/>
          <a:ext cx="10261140" cy="3404189"/>
        </p:xfrm>
        <a:graphic>
          <a:graphicData uri="http://schemas.openxmlformats.org/drawingml/2006/table">
            <a:tbl>
              <a:tblPr firstRow="1" bandRow="1"/>
              <a:tblGrid>
                <a:gridCol w="2203627"/>
                <a:gridCol w="8057513"/>
              </a:tblGrid>
              <a:tr h="359875">
                <a:tc>
                  <a:txBody>
                    <a:bodyPr/>
                    <a:lstStyle/>
                    <a:p>
                      <a:pPr algn="ctr"/>
                      <a:r>
                        <a:rPr lang="zh-CN" altLang="en-US" sz="1400" b="1" dirty="0" smtClean="0">
                          <a:latin typeface="+mn-lt"/>
                          <a:ea typeface="+mn-ea"/>
                          <a:cs typeface="+mn-ea"/>
                          <a:sym typeface="+mn-lt"/>
                        </a:rPr>
                        <a:t>文件类型</a:t>
                      </a:r>
                      <a:endParaRPr lang="zh-CN" altLang="en-US" sz="1400" b="1" dirty="0">
                        <a:latin typeface="+mn-lt"/>
                        <a:ea typeface="+mn-ea"/>
                        <a:cs typeface="+mn-ea"/>
                        <a:sym typeface="+mn-lt"/>
                      </a:endParaRPr>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400" b="1" dirty="0" smtClean="0">
                          <a:latin typeface="+mn-lt"/>
                          <a:ea typeface="+mn-ea"/>
                          <a:cs typeface="+mn-ea"/>
                          <a:sym typeface="+mn-lt"/>
                        </a:rPr>
                        <a:t>解释说明</a:t>
                      </a:r>
                      <a:endParaRPr lang="zh-CN" altLang="en-US" sz="1400" b="1" dirty="0">
                        <a:latin typeface="+mn-lt"/>
                        <a:ea typeface="+mn-ea"/>
                        <a:cs typeface="+mn-ea"/>
                        <a:sym typeface="+mn-lt"/>
                      </a:endParaRPr>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34902">
                <a:tc>
                  <a:txBody>
                    <a:bodyPr/>
                    <a:lstStyle/>
                    <a:p>
                      <a:pPr algn="ctr"/>
                      <a:r>
                        <a:rPr lang="en-US" sz="1600" b="0" dirty="0" smtClean="0">
                          <a:solidFill>
                            <a:srgbClr val="4F4F4F"/>
                          </a:solidFill>
                          <a:effectLst/>
                        </a:rPr>
                        <a:t>-</a:t>
                      </a:r>
                      <a:endParaRPr lang="en-US" sz="1600" b="0" dirty="0">
                        <a:solidFill>
                          <a:srgbClr val="4F4F4F"/>
                        </a:solidFill>
                        <a:effectLst/>
                      </a:endParaRPr>
                    </a:p>
                  </a:txBody>
                  <a:tcPr marL="60960" marR="60960" marT="60960" marB="60960" anchor="ctr" anchorCtr="1">
                    <a:lnL w="28575" cap="flat" cmpd="sng" algn="ctr">
                      <a:solidFill>
                        <a:schemeClr val="tx1"/>
                      </a:solidFill>
                      <a:prstDash val="solid"/>
                      <a:round/>
                      <a:headEnd type="none" w="med" len="med"/>
                      <a:tailEnd type="none" w="med" len="med"/>
                    </a:lnL>
                  </a:tcPr>
                </a:tc>
                <a:tc>
                  <a:txBody>
                    <a:bodyPr/>
                    <a:lstStyle/>
                    <a:p>
                      <a:pPr algn="ctr"/>
                      <a:r>
                        <a:rPr lang="zh-CN" altLang="en-US" sz="1600" b="0" dirty="0" smtClean="0">
                          <a:solidFill>
                            <a:srgbClr val="4F4F4F"/>
                          </a:solidFill>
                          <a:effectLst/>
                        </a:rPr>
                        <a:t>普通文件</a:t>
                      </a:r>
                      <a:r>
                        <a:rPr lang="en-US" altLang="zh-CN" sz="1600" b="0" dirty="0" smtClean="0">
                          <a:solidFill>
                            <a:srgbClr val="4F4F4F"/>
                          </a:solidFill>
                          <a:effectLst/>
                        </a:rPr>
                        <a:t>-</a:t>
                      </a:r>
                      <a:r>
                        <a:rPr lang="zh-CN" altLang="en-US" sz="1600" b="0" dirty="0" smtClean="0">
                          <a:solidFill>
                            <a:srgbClr val="4F4F4F"/>
                          </a:solidFill>
                          <a:effectLst/>
                        </a:rPr>
                        <a:t>除去其他六种类型文件</a:t>
                      </a:r>
                      <a:endParaRPr lang="zh-CN" altLang="en-US" sz="1600" b="0" dirty="0">
                        <a:solidFill>
                          <a:srgbClr val="4F4F4F"/>
                        </a:solidFill>
                        <a:effectLst/>
                      </a:endParaRPr>
                    </a:p>
                  </a:txBody>
                  <a:tcPr marL="60960" marR="60960" marT="60960" marB="60960" anchor="ctr" anchorCtr="1">
                    <a:lnR w="28575" cap="flat" cmpd="sng" algn="ctr">
                      <a:solidFill>
                        <a:schemeClr val="tx1"/>
                      </a:solidFill>
                      <a:prstDash val="solid"/>
                      <a:round/>
                      <a:headEnd type="none" w="med" len="med"/>
                      <a:tailEnd type="none" w="med" len="med"/>
                    </a:lnR>
                  </a:tcPr>
                </a:tc>
              </a:tr>
              <a:tr h="434902">
                <a:tc>
                  <a:txBody>
                    <a:bodyPr/>
                    <a:lstStyle/>
                    <a:p>
                      <a:pPr algn="ctr"/>
                      <a:r>
                        <a:rPr lang="en-US" sz="1600" b="0" dirty="0" smtClean="0">
                          <a:solidFill>
                            <a:srgbClr val="4F4F4F"/>
                          </a:solidFill>
                          <a:effectLst/>
                        </a:rPr>
                        <a:t>d</a:t>
                      </a:r>
                      <a:endParaRPr lang="en-US" sz="1600" b="0" dirty="0">
                        <a:solidFill>
                          <a:srgbClr val="4F4F4F"/>
                        </a:solidFill>
                        <a:effectLst/>
                      </a:endParaRPr>
                    </a:p>
                  </a:txBody>
                  <a:tcPr marL="60960" marR="60960" marT="60960" marB="60960" anchor="ctr" anchorCtr="1">
                    <a:lnL w="28575" cap="flat" cmpd="sng" algn="ctr">
                      <a:solidFill>
                        <a:schemeClr val="tx1"/>
                      </a:solidFill>
                      <a:prstDash val="solid"/>
                      <a:round/>
                      <a:headEnd type="none" w="med" len="med"/>
                      <a:tailEnd type="none" w="med" len="med"/>
                    </a:lnL>
                  </a:tcPr>
                </a:tc>
                <a:tc>
                  <a:txBody>
                    <a:bodyPr/>
                    <a:lstStyle/>
                    <a:p>
                      <a:pPr algn="ctr"/>
                      <a:r>
                        <a:rPr lang="zh-CN" altLang="en-US" sz="1600" b="0" dirty="0" smtClean="0">
                          <a:solidFill>
                            <a:srgbClr val="4F4F4F"/>
                          </a:solidFill>
                          <a:effectLst/>
                        </a:rPr>
                        <a:t>目录</a:t>
                      </a:r>
                      <a:endParaRPr lang="zh-CN" altLang="en-US" sz="1600" b="0" dirty="0">
                        <a:solidFill>
                          <a:srgbClr val="4F4F4F"/>
                        </a:solidFill>
                        <a:effectLst/>
                      </a:endParaRPr>
                    </a:p>
                  </a:txBody>
                  <a:tcPr marL="60960" marR="60960" marT="60960" marB="60960" anchor="ctr" anchorCtr="1">
                    <a:lnR w="28575" cap="flat" cmpd="sng" algn="ctr">
                      <a:solidFill>
                        <a:schemeClr val="tx1"/>
                      </a:solidFill>
                      <a:prstDash val="solid"/>
                      <a:round/>
                      <a:headEnd type="none" w="med" len="med"/>
                      <a:tailEnd type="none" w="med" len="med"/>
                    </a:lnR>
                  </a:tcPr>
                </a:tc>
              </a:tr>
              <a:tr h="434902">
                <a:tc>
                  <a:txBody>
                    <a:bodyPr/>
                    <a:lstStyle/>
                    <a:p>
                      <a:pPr algn="ctr"/>
                      <a:r>
                        <a:rPr lang="en-US" sz="1600" b="0" dirty="0" smtClean="0">
                          <a:solidFill>
                            <a:srgbClr val="4F4F4F"/>
                          </a:solidFill>
                          <a:effectLst/>
                        </a:rPr>
                        <a:t>b</a:t>
                      </a:r>
                      <a:endParaRPr lang="en-US" sz="1600" b="0" dirty="0">
                        <a:solidFill>
                          <a:srgbClr val="4F4F4F"/>
                        </a:solidFill>
                        <a:effectLst/>
                      </a:endParaRPr>
                    </a:p>
                  </a:txBody>
                  <a:tcPr marL="60960" marR="60960" marT="60960" marB="60960" anchor="ctr" anchorCtr="1">
                    <a:lnL w="28575" cap="flat" cmpd="sng" algn="ctr">
                      <a:solidFill>
                        <a:schemeClr val="tx1"/>
                      </a:solidFill>
                      <a:prstDash val="solid"/>
                      <a:round/>
                      <a:headEnd type="none" w="med" len="med"/>
                      <a:tailEnd type="none" w="med" len="med"/>
                    </a:lnL>
                  </a:tcPr>
                </a:tc>
                <a:tc>
                  <a:txBody>
                    <a:bodyPr/>
                    <a:lstStyle/>
                    <a:p>
                      <a:pPr algn="ctr"/>
                      <a:r>
                        <a:rPr lang="zh-CN" altLang="en-US" sz="1600" b="0" dirty="0" smtClean="0">
                          <a:solidFill>
                            <a:srgbClr val="4F4F4F"/>
                          </a:solidFill>
                          <a:effectLst/>
                        </a:rPr>
                        <a:t>块设备文件</a:t>
                      </a:r>
                      <a:r>
                        <a:rPr lang="en-US" altLang="zh-CN" sz="1600" b="0" dirty="0" smtClean="0">
                          <a:solidFill>
                            <a:srgbClr val="4F4F4F"/>
                          </a:solidFill>
                          <a:effectLst/>
                        </a:rPr>
                        <a:t>-</a:t>
                      </a:r>
                      <a:r>
                        <a:rPr lang="zh-CN" altLang="en-US" sz="1600" b="0" dirty="0" smtClean="0">
                          <a:solidFill>
                            <a:srgbClr val="4F4F4F"/>
                          </a:solidFill>
                          <a:effectLst/>
                        </a:rPr>
                        <a:t>可随机存取装置</a:t>
                      </a:r>
                      <a:endParaRPr lang="zh-CN" altLang="en-US" sz="1600" b="0" dirty="0">
                        <a:solidFill>
                          <a:srgbClr val="4F4F4F"/>
                        </a:solidFill>
                        <a:effectLst/>
                      </a:endParaRPr>
                    </a:p>
                  </a:txBody>
                  <a:tcPr marL="60960" marR="60960" marT="60960" marB="60960" anchor="ctr" anchorCtr="1">
                    <a:lnR w="28575" cap="flat" cmpd="sng" algn="ctr">
                      <a:solidFill>
                        <a:schemeClr val="tx1"/>
                      </a:solidFill>
                      <a:prstDash val="solid"/>
                      <a:round/>
                      <a:headEnd type="none" w="med" len="med"/>
                      <a:tailEnd type="none" w="med" len="med"/>
                    </a:lnR>
                  </a:tcPr>
                </a:tc>
              </a:tr>
              <a:tr h="434902">
                <a:tc>
                  <a:txBody>
                    <a:bodyPr/>
                    <a:lstStyle/>
                    <a:p>
                      <a:pPr algn="ctr"/>
                      <a:r>
                        <a:rPr lang="en-US" sz="1600" b="0" dirty="0" smtClean="0">
                          <a:solidFill>
                            <a:srgbClr val="4F4F4F"/>
                          </a:solidFill>
                          <a:effectLst/>
                        </a:rPr>
                        <a:t>c</a:t>
                      </a:r>
                      <a:endParaRPr lang="en-US" sz="1600" b="0" dirty="0">
                        <a:solidFill>
                          <a:srgbClr val="4F4F4F"/>
                        </a:solidFill>
                        <a:effectLst/>
                      </a:endParaRPr>
                    </a:p>
                  </a:txBody>
                  <a:tcPr marL="60960" marR="60960" marT="60960" marB="60960" anchor="ctr" anchorCtr="1">
                    <a:lnL w="28575" cap="flat" cmpd="sng" algn="ctr">
                      <a:solidFill>
                        <a:schemeClr val="tx1"/>
                      </a:solidFill>
                      <a:prstDash val="solid"/>
                      <a:round/>
                      <a:headEnd type="none" w="med" len="med"/>
                      <a:tailEnd type="none" w="med" len="med"/>
                    </a:lnL>
                  </a:tcPr>
                </a:tc>
                <a:tc>
                  <a:txBody>
                    <a:bodyPr/>
                    <a:lstStyle/>
                    <a:p>
                      <a:pPr algn="ctr"/>
                      <a:r>
                        <a:rPr lang="zh-CN" altLang="en-US" sz="1600" b="0" dirty="0" smtClean="0">
                          <a:solidFill>
                            <a:srgbClr val="4F4F4F"/>
                          </a:solidFill>
                          <a:effectLst/>
                        </a:rPr>
                        <a:t>字符设备文件</a:t>
                      </a:r>
                      <a:r>
                        <a:rPr lang="en-US" altLang="zh-CN" sz="1600" b="0" dirty="0" smtClean="0">
                          <a:solidFill>
                            <a:srgbClr val="4F4F4F"/>
                          </a:solidFill>
                          <a:effectLst/>
                        </a:rPr>
                        <a:t>-</a:t>
                      </a:r>
                      <a:r>
                        <a:rPr lang="zh-CN" altLang="en-US" sz="1600" b="0" dirty="0" smtClean="0">
                          <a:solidFill>
                            <a:srgbClr val="4F4F4F"/>
                          </a:solidFill>
                          <a:effectLst/>
                        </a:rPr>
                        <a:t>键盘、鼠标等一次性读取装置</a:t>
                      </a:r>
                      <a:endParaRPr lang="zh-CN" altLang="en-US" sz="1600" b="0" dirty="0">
                        <a:solidFill>
                          <a:srgbClr val="4F4F4F"/>
                        </a:solidFill>
                        <a:effectLst/>
                      </a:endParaRPr>
                    </a:p>
                  </a:txBody>
                  <a:tcPr marL="60960" marR="60960" marT="60960" marB="60960" anchor="ctr" anchorCtr="1">
                    <a:lnR w="28575" cap="flat" cmpd="sng" algn="ctr">
                      <a:solidFill>
                        <a:schemeClr val="tx1"/>
                      </a:solidFill>
                      <a:prstDash val="solid"/>
                      <a:round/>
                      <a:headEnd type="none" w="med" len="med"/>
                      <a:tailEnd type="none" w="med" len="med"/>
                    </a:lnR>
                  </a:tcPr>
                </a:tc>
              </a:tr>
              <a:tr h="434902">
                <a:tc>
                  <a:txBody>
                    <a:bodyPr/>
                    <a:lstStyle/>
                    <a:p>
                      <a:pPr algn="ctr"/>
                      <a:r>
                        <a:rPr lang="en-US" sz="1600" b="0" dirty="0" smtClean="0">
                          <a:solidFill>
                            <a:srgbClr val="4F4F4F"/>
                          </a:solidFill>
                          <a:effectLst/>
                        </a:rPr>
                        <a:t>l</a:t>
                      </a:r>
                      <a:endParaRPr lang="en-US" sz="1600" b="0" dirty="0">
                        <a:solidFill>
                          <a:srgbClr val="4F4F4F"/>
                        </a:solidFill>
                        <a:effectLst/>
                      </a:endParaRPr>
                    </a:p>
                  </a:txBody>
                  <a:tcPr marL="60960" marR="60960" marT="60960" marB="60960" anchor="ctr" anchorCtr="1">
                    <a:lnL w="28575" cap="flat" cmpd="sng" algn="ctr">
                      <a:solidFill>
                        <a:schemeClr val="tx1"/>
                      </a:solidFill>
                      <a:prstDash val="solid"/>
                      <a:round/>
                      <a:headEnd type="none" w="med" len="med"/>
                      <a:tailEnd type="none" w="med" len="med"/>
                    </a:lnL>
                  </a:tcPr>
                </a:tc>
                <a:tc>
                  <a:txBody>
                    <a:bodyPr/>
                    <a:lstStyle/>
                    <a:p>
                      <a:pPr algn="ctr"/>
                      <a:r>
                        <a:rPr lang="zh-CN" altLang="en-US" sz="1600" b="0" dirty="0" smtClean="0">
                          <a:solidFill>
                            <a:srgbClr val="4F4F4F"/>
                          </a:solidFill>
                          <a:effectLst/>
                        </a:rPr>
                        <a:t>符号链接文件</a:t>
                      </a:r>
                      <a:r>
                        <a:rPr lang="en-US" altLang="zh-CN" sz="1600" b="0" dirty="0" smtClean="0">
                          <a:solidFill>
                            <a:srgbClr val="4F4F4F"/>
                          </a:solidFill>
                          <a:effectLst/>
                        </a:rPr>
                        <a:t>-</a:t>
                      </a:r>
                      <a:r>
                        <a:rPr lang="zh-CN" altLang="en-US" sz="1600" b="0" dirty="0" smtClean="0">
                          <a:solidFill>
                            <a:srgbClr val="4F4F4F"/>
                          </a:solidFill>
                          <a:effectLst/>
                        </a:rPr>
                        <a:t>指向另一文件（</a:t>
                      </a:r>
                      <a:r>
                        <a:rPr lang="en-US" altLang="zh-CN" sz="1600" b="0" dirty="0" smtClean="0">
                          <a:solidFill>
                            <a:srgbClr val="4F4F4F"/>
                          </a:solidFill>
                          <a:effectLst/>
                        </a:rPr>
                        <a:t>link</a:t>
                      </a:r>
                      <a:r>
                        <a:rPr lang="en-US" altLang="zh-CN" sz="1600" b="0" baseline="0" dirty="0" smtClean="0">
                          <a:solidFill>
                            <a:srgbClr val="4F4F4F"/>
                          </a:solidFill>
                          <a:effectLst/>
                        </a:rPr>
                        <a:t> </a:t>
                      </a:r>
                      <a:r>
                        <a:rPr lang="en-US" altLang="zh-CN" sz="1600" b="0" dirty="0" smtClean="0">
                          <a:solidFill>
                            <a:srgbClr val="4F4F4F"/>
                          </a:solidFill>
                          <a:effectLst/>
                        </a:rPr>
                        <a:t>file</a:t>
                      </a:r>
                      <a:r>
                        <a:rPr lang="zh-CN" altLang="en-US" sz="1600" b="0" dirty="0" smtClean="0">
                          <a:solidFill>
                            <a:srgbClr val="4F4F4F"/>
                          </a:solidFill>
                          <a:effectLst/>
                        </a:rPr>
                        <a:t>）</a:t>
                      </a:r>
                      <a:endParaRPr lang="zh-CN" altLang="en-US" sz="1600" b="0" dirty="0">
                        <a:solidFill>
                          <a:srgbClr val="4F4F4F"/>
                        </a:solidFill>
                        <a:effectLst/>
                      </a:endParaRPr>
                    </a:p>
                  </a:txBody>
                  <a:tcPr marL="60960" marR="60960" marT="60960" marB="60960" anchor="ctr" anchorCtr="1">
                    <a:lnR w="28575" cap="flat" cmpd="sng" algn="ctr">
                      <a:solidFill>
                        <a:schemeClr val="tx1"/>
                      </a:solidFill>
                      <a:prstDash val="solid"/>
                      <a:round/>
                      <a:headEnd type="none" w="med" len="med"/>
                      <a:tailEnd type="none" w="med" len="med"/>
                    </a:lnR>
                  </a:tcPr>
                </a:tc>
              </a:tr>
              <a:tr h="434902">
                <a:tc>
                  <a:txBody>
                    <a:bodyPr/>
                    <a:lstStyle/>
                    <a:p>
                      <a:pPr algn="ctr"/>
                      <a:r>
                        <a:rPr lang="en-US" sz="1600" b="0" dirty="0" smtClean="0">
                          <a:solidFill>
                            <a:srgbClr val="4F4F4F"/>
                          </a:solidFill>
                          <a:effectLst/>
                        </a:rPr>
                        <a:t>p</a:t>
                      </a:r>
                      <a:endParaRPr lang="en-US" sz="1600" b="0" dirty="0">
                        <a:solidFill>
                          <a:srgbClr val="4F4F4F"/>
                        </a:solidFill>
                        <a:effectLst/>
                      </a:endParaRPr>
                    </a:p>
                  </a:txBody>
                  <a:tcPr marL="60960" marR="60960" marT="60960" marB="60960" anchor="ctr" anchorCtr="1">
                    <a:lnL w="28575" cap="flat" cmpd="sng" algn="ctr">
                      <a:solidFill>
                        <a:schemeClr val="tx1"/>
                      </a:solidFill>
                      <a:prstDash val="solid"/>
                      <a:round/>
                      <a:headEnd type="none" w="med" len="med"/>
                      <a:tailEnd type="none" w="med" len="med"/>
                    </a:lnL>
                  </a:tcPr>
                </a:tc>
                <a:tc>
                  <a:txBody>
                    <a:bodyPr/>
                    <a:lstStyle/>
                    <a:p>
                      <a:pPr algn="ctr"/>
                      <a:r>
                        <a:rPr lang="zh-CN" altLang="en-US" sz="1600" b="0" dirty="0" smtClean="0">
                          <a:solidFill>
                            <a:srgbClr val="4F4F4F"/>
                          </a:solidFill>
                          <a:effectLst/>
                        </a:rPr>
                        <a:t>命名管道文件（</a:t>
                      </a:r>
                      <a:r>
                        <a:rPr lang="en-US" altLang="zh-CN" sz="1600" b="0" dirty="0" err="1" smtClean="0">
                          <a:solidFill>
                            <a:srgbClr val="4F4F4F"/>
                          </a:solidFill>
                          <a:effectLst/>
                        </a:rPr>
                        <a:t>piep</a:t>
                      </a:r>
                      <a:r>
                        <a:rPr lang="zh-CN" altLang="en-US" sz="1600" b="0" dirty="0" smtClean="0">
                          <a:solidFill>
                            <a:srgbClr val="4F4F4F"/>
                          </a:solidFill>
                          <a:effectLst/>
                        </a:rPr>
                        <a:t>）</a:t>
                      </a:r>
                      <a:endParaRPr lang="zh-CN" altLang="en-US" sz="1600" b="0" dirty="0">
                        <a:solidFill>
                          <a:srgbClr val="4F4F4F"/>
                        </a:solidFill>
                        <a:effectLst/>
                      </a:endParaRPr>
                    </a:p>
                  </a:txBody>
                  <a:tcPr marL="60960" marR="60960" marT="60960" marB="60960" anchor="ctr" anchorCtr="1">
                    <a:lnR w="28575" cap="flat" cmpd="sng" algn="ctr">
                      <a:solidFill>
                        <a:schemeClr val="tx1"/>
                      </a:solidFill>
                      <a:prstDash val="solid"/>
                      <a:round/>
                      <a:headEnd type="none" w="med" len="med"/>
                      <a:tailEnd type="none" w="med" len="med"/>
                    </a:lnR>
                  </a:tcPr>
                </a:tc>
              </a:tr>
              <a:tr h="434902">
                <a:tc>
                  <a:txBody>
                    <a:bodyPr/>
                    <a:lstStyle/>
                    <a:p>
                      <a:pPr algn="ctr"/>
                      <a:r>
                        <a:rPr lang="en-US" sz="1600" b="0" dirty="0" smtClean="0">
                          <a:solidFill>
                            <a:srgbClr val="4F4F4F"/>
                          </a:solidFill>
                          <a:effectLst/>
                        </a:rPr>
                        <a:t>s</a:t>
                      </a:r>
                      <a:endParaRPr lang="en-US" sz="1600" b="0" dirty="0">
                        <a:solidFill>
                          <a:srgbClr val="4F4F4F"/>
                        </a:solidFill>
                        <a:effectLst/>
                      </a:endParaRPr>
                    </a:p>
                  </a:txBody>
                  <a:tcPr marL="60960" marR="60960" marT="60960" marB="60960"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sz="1600" b="0" dirty="0" smtClean="0">
                          <a:solidFill>
                            <a:srgbClr val="4F4F4F"/>
                          </a:solidFill>
                          <a:effectLst/>
                        </a:rPr>
                        <a:t>套接字文件（</a:t>
                      </a:r>
                      <a:r>
                        <a:rPr lang="en-US" altLang="zh-CN" sz="1600" b="0" dirty="0" smtClean="0">
                          <a:solidFill>
                            <a:srgbClr val="4F4F4F"/>
                          </a:solidFill>
                          <a:effectLst/>
                        </a:rPr>
                        <a:t>socket</a:t>
                      </a:r>
                      <a:r>
                        <a:rPr lang="zh-CN" altLang="en-US" sz="1600" b="0" dirty="0" smtClean="0">
                          <a:solidFill>
                            <a:srgbClr val="4F4F4F"/>
                          </a:solidFill>
                          <a:effectLst/>
                        </a:rPr>
                        <a:t>）</a:t>
                      </a:r>
                      <a:endParaRPr lang="zh-CN" altLang="en-US" sz="1600" b="0" dirty="0">
                        <a:solidFill>
                          <a:srgbClr val="4F4F4F"/>
                        </a:solidFill>
                        <a:effectLst/>
                      </a:endParaRPr>
                    </a:p>
                  </a:txBody>
                  <a:tcPr marL="60960" marR="60960" marT="60960" marB="60960" anchor="ctr" anchorCtr="1">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2192440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b="1" dirty="0" smtClean="0">
                <a:cs typeface="+mn-ea"/>
                <a:sym typeface="+mn-lt"/>
              </a:rPr>
              <a:t>管理用户和组</a:t>
            </a:r>
            <a:endParaRPr lang="en-US" altLang="zh-CN" b="1" dirty="0" smtClean="0">
              <a:cs typeface="+mn-ea"/>
              <a:sym typeface="+mn-lt"/>
            </a:endParaRPr>
          </a:p>
          <a:p>
            <a:pPr marL="746100" indent="-342900">
              <a:buSzPct val="60000"/>
              <a:buFont typeface="Wingdings" panose="05000000000000000000" pitchFamily="2" charset="2"/>
              <a:buChar char="n"/>
            </a:pPr>
            <a:r>
              <a:rPr lang="zh-CN" altLang="en-US" sz="2000" dirty="0" smtClean="0">
                <a:cs typeface="+mn-ea"/>
                <a:sym typeface="+mn-lt"/>
              </a:rPr>
              <a:t>用户的基础概念</a:t>
            </a:r>
            <a:endParaRPr lang="en-US" altLang="zh-CN" sz="2000" dirty="0" smtClean="0">
              <a:cs typeface="+mn-ea"/>
              <a:sym typeface="+mn-lt"/>
            </a:endParaRPr>
          </a:p>
          <a:p>
            <a:pPr marL="746100" indent="-342900">
              <a:buSzPct val="50000"/>
              <a:buFont typeface="Wingdings" panose="05000000000000000000" pitchFamily="2" charset="2"/>
              <a:buChar char="p"/>
            </a:pPr>
            <a:r>
              <a:rPr lang="zh-CN" altLang="en-US" sz="2000" dirty="0" smtClean="0">
                <a:solidFill>
                  <a:srgbClr val="7F7F7F"/>
                </a:solidFill>
                <a:cs typeface="+mn-ea"/>
                <a:sym typeface="+mn-lt"/>
              </a:rPr>
              <a:t>用户相关管理命令</a:t>
            </a:r>
            <a:endParaRPr lang="en-US" altLang="zh-CN" sz="2000" dirty="0" smtClean="0">
              <a:solidFill>
                <a:srgbClr val="7F7F7F"/>
              </a:solidFill>
              <a:cs typeface="+mn-ea"/>
              <a:sym typeface="+mn-lt"/>
            </a:endParaRPr>
          </a:p>
          <a:p>
            <a:pPr marL="746100" indent="-342900">
              <a:buSzPct val="50000"/>
              <a:buFont typeface="Wingdings" panose="05000000000000000000" pitchFamily="2" charset="2"/>
              <a:buChar char="p"/>
            </a:pPr>
            <a:r>
              <a:rPr lang="zh-CN" altLang="en-US" sz="2000" dirty="0" smtClean="0">
                <a:solidFill>
                  <a:srgbClr val="7F7F7F"/>
                </a:solidFill>
                <a:cs typeface="+mn-ea"/>
                <a:sym typeface="+mn-lt"/>
              </a:rPr>
              <a:t>用户组的基础概念</a:t>
            </a:r>
            <a:endParaRPr lang="en-US" altLang="zh-CN" sz="2000" dirty="0" smtClean="0">
              <a:solidFill>
                <a:srgbClr val="7F7F7F"/>
              </a:solidFill>
              <a:cs typeface="+mn-ea"/>
              <a:sym typeface="+mn-lt"/>
            </a:endParaRPr>
          </a:p>
          <a:p>
            <a:pPr marL="746100" indent="-342900">
              <a:buSzPct val="50000"/>
              <a:buFont typeface="Wingdings" panose="05000000000000000000" pitchFamily="2" charset="2"/>
              <a:buChar char="p"/>
            </a:pPr>
            <a:r>
              <a:rPr lang="zh-CN" altLang="en-US" sz="2000" dirty="0">
                <a:solidFill>
                  <a:srgbClr val="7F7F7F"/>
                </a:solidFill>
                <a:cs typeface="+mn-ea"/>
                <a:sym typeface="+mn-lt"/>
              </a:rPr>
              <a:t>用户</a:t>
            </a:r>
            <a:r>
              <a:rPr lang="zh-CN" altLang="en-US" sz="2000" dirty="0" smtClean="0">
                <a:solidFill>
                  <a:srgbClr val="7F7F7F"/>
                </a:solidFill>
                <a:cs typeface="+mn-ea"/>
                <a:sym typeface="+mn-lt"/>
              </a:rPr>
              <a:t>组相关管理命令</a:t>
            </a:r>
            <a:endParaRPr lang="en-US" altLang="zh-CN" sz="2000" dirty="0" smtClean="0">
              <a:solidFill>
                <a:srgbClr val="7F7F7F"/>
              </a:solidFill>
              <a:cs typeface="+mn-ea"/>
              <a:sym typeface="+mn-lt"/>
            </a:endParaRPr>
          </a:p>
          <a:p>
            <a:pPr marL="746100" indent="-342900">
              <a:buSzPct val="50000"/>
              <a:buFont typeface="Wingdings" panose="05000000000000000000" pitchFamily="2" charset="2"/>
              <a:buChar char="p"/>
            </a:pPr>
            <a:r>
              <a:rPr lang="zh-CN" altLang="en-US" sz="2000" dirty="0" smtClean="0">
                <a:solidFill>
                  <a:srgbClr val="7F7F7F"/>
                </a:solidFill>
                <a:cs typeface="+mn-ea"/>
                <a:sym typeface="+mn-lt"/>
              </a:rPr>
              <a:t>用户</a:t>
            </a:r>
            <a:r>
              <a:rPr lang="zh-CN" altLang="en-US" sz="2000" dirty="0">
                <a:solidFill>
                  <a:srgbClr val="7F7F7F"/>
                </a:solidFill>
                <a:cs typeface="+mn-ea"/>
                <a:sym typeface="+mn-lt"/>
              </a:rPr>
              <a:t>和组的关联</a:t>
            </a:r>
            <a:r>
              <a:rPr lang="zh-CN" altLang="en-US" sz="2000" dirty="0" smtClean="0">
                <a:solidFill>
                  <a:srgbClr val="7F7F7F"/>
                </a:solidFill>
                <a:cs typeface="+mn-ea"/>
                <a:sym typeface="+mn-lt"/>
              </a:rPr>
              <a:t>文件</a:t>
            </a:r>
            <a:endParaRPr lang="en-US" altLang="zh-CN" sz="2000" dirty="0" smtClean="0">
              <a:solidFill>
                <a:srgbClr val="7F7F7F"/>
              </a:solidFill>
              <a:cs typeface="+mn-ea"/>
              <a:sym typeface="+mn-lt"/>
            </a:endParaRPr>
          </a:p>
          <a:p>
            <a:pPr>
              <a:buFont typeface="+mj-lt"/>
              <a:buAutoNum type="arabicPeriod" startAt="2"/>
            </a:pPr>
            <a:r>
              <a:rPr lang="zh-CN" altLang="en-US" dirty="0" smtClean="0">
                <a:solidFill>
                  <a:schemeClr val="bg1">
                    <a:lumMod val="50000"/>
                  </a:schemeClr>
                </a:solidFill>
                <a:cs typeface="+mn-ea"/>
                <a:sym typeface="+mn-lt"/>
              </a:rPr>
              <a:t>文件权限管理</a:t>
            </a:r>
            <a:endParaRPr lang="en-US" altLang="zh-CN" dirty="0" smtClean="0">
              <a:solidFill>
                <a:schemeClr val="bg1">
                  <a:lumMod val="50000"/>
                </a:schemeClr>
              </a:solidFill>
              <a:cs typeface="+mn-ea"/>
              <a:sym typeface="+mn-lt"/>
            </a:endParaRPr>
          </a:p>
          <a:p>
            <a:pPr>
              <a:buFont typeface="+mj-lt"/>
              <a:buAutoNum type="arabicPeriod" startAt="2"/>
            </a:pPr>
            <a:r>
              <a:rPr lang="zh-CN" altLang="en-US" dirty="0" smtClean="0">
                <a:solidFill>
                  <a:schemeClr val="bg1">
                    <a:lumMod val="50000"/>
                  </a:schemeClr>
                </a:solidFill>
                <a:cs typeface="+mn-ea"/>
                <a:sym typeface="+mn-lt"/>
              </a:rPr>
              <a:t>其他权限管理</a:t>
            </a:r>
            <a:endParaRPr lang="en-US" altLang="zh-CN" dirty="0" smtClean="0">
              <a:solidFill>
                <a:schemeClr val="bg1">
                  <a:lumMod val="50000"/>
                </a:schemeClr>
              </a:solidFill>
              <a:cs typeface="+mn-ea"/>
              <a:sym typeface="+mn-lt"/>
            </a:endParaRPr>
          </a:p>
        </p:txBody>
      </p:sp>
    </p:spTree>
    <p:extLst>
      <p:ext uri="{BB962C8B-B14F-4D97-AF65-F5344CB8AC3E}">
        <p14:creationId xmlns:p14="http://schemas.microsoft.com/office/powerpoint/2010/main" val="17249750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权限位说明</a:t>
            </a:r>
            <a:endParaRPr lang="zh-CN" altLang="en-US" dirty="0"/>
          </a:p>
        </p:txBody>
      </p:sp>
      <p:sp>
        <p:nvSpPr>
          <p:cNvPr id="3" name="文本占位符 2"/>
          <p:cNvSpPr>
            <a:spLocks noGrp="1"/>
          </p:cNvSpPr>
          <p:nvPr>
            <p:ph type="body" sz="quarter" idx="10"/>
          </p:nvPr>
        </p:nvSpPr>
        <p:spPr/>
        <p:txBody>
          <a:bodyPr/>
          <a:lstStyle/>
          <a:p>
            <a:r>
              <a:rPr lang="en-US" altLang="zh-CN" sz="2000" dirty="0" smtClean="0"/>
              <a:t>Linux</a:t>
            </a:r>
            <a:r>
              <a:rPr lang="zh-CN" altLang="en-US" sz="2000" dirty="0" smtClean="0"/>
              <a:t>文件或目录的权限位是由</a:t>
            </a:r>
            <a:r>
              <a:rPr lang="en-US" altLang="zh-CN" sz="2000" dirty="0" smtClean="0"/>
              <a:t>9</a:t>
            </a:r>
            <a:r>
              <a:rPr lang="zh-CN" altLang="en-US" sz="2000" dirty="0" smtClean="0"/>
              <a:t>个权限位来控制的</a:t>
            </a:r>
            <a:r>
              <a:rPr lang="zh-CN" altLang="en-US" sz="2000" dirty="0"/>
              <a:t>，</a:t>
            </a:r>
            <a:r>
              <a:rPr lang="zh-CN" altLang="en-US" sz="2000" dirty="0" smtClean="0"/>
              <a:t>每三位为一组，都是</a:t>
            </a:r>
            <a:r>
              <a:rPr lang="en-US" altLang="zh-CN" sz="2000" dirty="0" smtClean="0"/>
              <a:t>[r]</a:t>
            </a:r>
            <a:r>
              <a:rPr lang="zh-CN" altLang="en-US" sz="2000" dirty="0" smtClean="0"/>
              <a:t>、</a:t>
            </a:r>
            <a:r>
              <a:rPr lang="en-US" altLang="zh-CN" sz="2000" dirty="0" smtClean="0"/>
              <a:t>[w]</a:t>
            </a:r>
            <a:r>
              <a:rPr lang="zh-CN" altLang="en-US" sz="2000" dirty="0" smtClean="0"/>
              <a:t>、</a:t>
            </a:r>
            <a:r>
              <a:rPr lang="en-US" altLang="zh-CN" sz="2000" dirty="0" smtClean="0"/>
              <a:t>[x]</a:t>
            </a:r>
            <a:r>
              <a:rPr lang="zh-CN" altLang="en-US" sz="2000" dirty="0" smtClean="0"/>
              <a:t>三个参数的组合，其中</a:t>
            </a:r>
            <a:r>
              <a:rPr lang="en-US" altLang="zh-CN" sz="2000" dirty="0"/>
              <a:t>[</a:t>
            </a:r>
            <a:r>
              <a:rPr lang="en-US" altLang="zh-CN" sz="2000" dirty="0" smtClean="0"/>
              <a:t>r]</a:t>
            </a:r>
            <a:r>
              <a:rPr lang="zh-CN" altLang="en-US" sz="2000" dirty="0" smtClean="0"/>
              <a:t>代表的是读权限（</a:t>
            </a:r>
            <a:r>
              <a:rPr lang="en-US" altLang="zh-CN" sz="2000" dirty="0" smtClean="0"/>
              <a:t>read</a:t>
            </a:r>
            <a:r>
              <a:rPr lang="zh-CN" altLang="en-US" sz="2000" dirty="0" smtClean="0"/>
              <a:t>），</a:t>
            </a:r>
            <a:r>
              <a:rPr lang="en-US" altLang="zh-CN" sz="2000" dirty="0" smtClean="0"/>
              <a:t>[w]</a:t>
            </a:r>
            <a:r>
              <a:rPr lang="zh-CN" altLang="en-US" sz="2000" dirty="0" smtClean="0"/>
              <a:t>代表的是写权限（</a:t>
            </a:r>
            <a:r>
              <a:rPr lang="en-US" altLang="zh-CN" sz="2000" dirty="0" smtClean="0"/>
              <a:t>write</a:t>
            </a:r>
            <a:r>
              <a:rPr lang="zh-CN" altLang="en-US" sz="2000" dirty="0" smtClean="0"/>
              <a:t>），</a:t>
            </a:r>
            <a:r>
              <a:rPr lang="en-US" altLang="zh-CN" sz="2000" dirty="0" smtClean="0"/>
              <a:t>[x]</a:t>
            </a:r>
            <a:r>
              <a:rPr lang="zh-CN" altLang="en-US" sz="2000" dirty="0" smtClean="0"/>
              <a:t>代表的是执行权限（</a:t>
            </a:r>
            <a:r>
              <a:rPr lang="en-US" altLang="zh-CN" sz="2000" dirty="0" smtClean="0"/>
              <a:t>execute</a:t>
            </a:r>
            <a:r>
              <a:rPr lang="zh-CN" altLang="en-US" sz="2000" dirty="0" smtClean="0"/>
              <a:t>），且三个权限位的位置在文件或目录中是不变的。若是没有权限，则用“</a:t>
            </a:r>
            <a:r>
              <a:rPr lang="en-US" altLang="zh-CN" sz="2000" dirty="0" smtClean="0"/>
              <a:t>-</a:t>
            </a:r>
            <a:r>
              <a:rPr lang="zh-CN" altLang="en-US" sz="2000" dirty="0" smtClean="0"/>
              <a:t>”表示。</a:t>
            </a:r>
            <a:endParaRPr lang="en-US" altLang="zh-CN" sz="2000" dirty="0" smtClean="0"/>
          </a:p>
          <a:p>
            <a:endParaRPr lang="en-US" altLang="zh-CN" sz="1400" dirty="0"/>
          </a:p>
        </p:txBody>
      </p:sp>
      <p:cxnSp>
        <p:nvCxnSpPr>
          <p:cNvPr id="6" name="直接连接符 5"/>
          <p:cNvCxnSpPr/>
          <p:nvPr/>
        </p:nvCxnSpPr>
        <p:spPr>
          <a:xfrm flipH="1">
            <a:off x="3679373" y="2922683"/>
            <a:ext cx="10886" cy="24275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024259" y="2922683"/>
            <a:ext cx="10886" cy="2427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783064" y="2922683"/>
            <a:ext cx="1011815" cy="338554"/>
          </a:xfrm>
          <a:prstGeom prst="rect">
            <a:avLst/>
          </a:prstGeom>
          <a:noFill/>
        </p:spPr>
        <p:txBody>
          <a:bodyPr wrap="none" lIns="91440" tIns="45720" rIns="91440" bIns="45720">
            <a:spAutoFit/>
          </a:bodyPr>
          <a:lstStyle/>
          <a:p>
            <a:pPr algn="ctr"/>
            <a:r>
              <a:rPr lang="zh-CN" altLang="en-US" sz="1600" b="1" dirty="0">
                <a:ln w="0"/>
                <a:solidFill>
                  <a:schemeClr val="accent1"/>
                </a:solidFill>
                <a:effectLst>
                  <a:outerShdw blurRad="38100" dist="25400" dir="5400000" algn="ctr" rotWithShape="0">
                    <a:srgbClr val="6E747A">
                      <a:alpha val="43000"/>
                    </a:srgbClr>
                  </a:outerShdw>
                </a:effectLst>
              </a:rPr>
              <a:t>文件类型</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5094873" y="2922683"/>
            <a:ext cx="1011816" cy="338554"/>
          </a:xfrm>
          <a:prstGeom prst="rect">
            <a:avLst/>
          </a:prstGeom>
          <a:noFill/>
        </p:spPr>
        <p:txBody>
          <a:bodyPr wrap="none" lIns="91440" tIns="45720" rIns="91440" bIns="45720">
            <a:spAutoFit/>
          </a:bodyPr>
          <a:lstStyle/>
          <a:p>
            <a:pPr algn="ctr"/>
            <a:r>
              <a:rPr lang="zh-CN" altLang="en-US" sz="1600" b="1" dirty="0" smtClean="0">
                <a:ln w="0"/>
                <a:solidFill>
                  <a:schemeClr val="accent1"/>
                </a:solidFill>
                <a:effectLst>
                  <a:outerShdw blurRad="38100" dist="25400" dir="5400000" algn="ctr" rotWithShape="0">
                    <a:srgbClr val="6E747A">
                      <a:alpha val="43000"/>
                    </a:srgbClr>
                  </a:outerShdw>
                </a:effectLst>
              </a:rPr>
              <a:t>属主权限</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10" name="矩形 9"/>
          <p:cNvSpPr/>
          <p:nvPr/>
        </p:nvSpPr>
        <p:spPr>
          <a:xfrm>
            <a:off x="6403662" y="2922683"/>
            <a:ext cx="1011815" cy="338554"/>
          </a:xfrm>
          <a:prstGeom prst="rect">
            <a:avLst/>
          </a:prstGeom>
          <a:noFill/>
        </p:spPr>
        <p:txBody>
          <a:bodyPr wrap="none" lIns="91440" tIns="45720" rIns="91440" bIns="45720">
            <a:spAutoFit/>
          </a:bodyPr>
          <a:lstStyle/>
          <a:p>
            <a:pPr algn="ctr"/>
            <a:r>
              <a:rPr lang="zh-CN" altLang="en-US" sz="1600" b="1" dirty="0" smtClean="0">
                <a:ln w="0"/>
                <a:solidFill>
                  <a:schemeClr val="accent1"/>
                </a:solidFill>
                <a:effectLst>
                  <a:outerShdw blurRad="38100" dist="25400" dir="5400000" algn="ctr" rotWithShape="0">
                    <a:srgbClr val="6E747A">
                      <a:alpha val="43000"/>
                    </a:srgbClr>
                  </a:outerShdw>
                </a:effectLst>
              </a:rPr>
              <a:t>属组权限</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11" name="矩形 10"/>
          <p:cNvSpPr/>
          <p:nvPr/>
        </p:nvSpPr>
        <p:spPr>
          <a:xfrm>
            <a:off x="7598543" y="2922683"/>
            <a:ext cx="1425390" cy="338554"/>
          </a:xfrm>
          <a:prstGeom prst="rect">
            <a:avLst/>
          </a:prstGeom>
          <a:noFill/>
        </p:spPr>
        <p:txBody>
          <a:bodyPr wrap="none" lIns="91440" tIns="45720" rIns="91440" bIns="45720">
            <a:spAutoFit/>
          </a:bodyPr>
          <a:lstStyle/>
          <a:p>
            <a:pPr algn="ctr"/>
            <a:r>
              <a:rPr lang="zh-CN" altLang="en-US" sz="1600" b="1" dirty="0" smtClean="0">
                <a:ln w="0"/>
                <a:solidFill>
                  <a:schemeClr val="accent1"/>
                </a:solidFill>
                <a:effectLst>
                  <a:outerShdw blurRad="38100" dist="25400" dir="5400000" algn="ctr" rotWithShape="0">
                    <a:srgbClr val="6E747A">
                      <a:alpha val="43000"/>
                    </a:srgbClr>
                  </a:outerShdw>
                </a:effectLst>
              </a:rPr>
              <a:t>其他用户权限</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cxnSp>
        <p:nvCxnSpPr>
          <p:cNvPr id="12" name="直接连接符 11"/>
          <p:cNvCxnSpPr/>
          <p:nvPr/>
        </p:nvCxnSpPr>
        <p:spPr>
          <a:xfrm flipH="1">
            <a:off x="4932479" y="2922683"/>
            <a:ext cx="10886" cy="24275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238846" y="2922683"/>
            <a:ext cx="10886" cy="24275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501567" y="2922683"/>
            <a:ext cx="10886" cy="2427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142490" y="3608483"/>
            <a:ext cx="303288" cy="338554"/>
          </a:xfrm>
          <a:prstGeom prst="rect">
            <a:avLst/>
          </a:prstGeom>
          <a:noFill/>
        </p:spPr>
        <p:txBody>
          <a:bodyPr wrap="none" lIns="91440" tIns="45720" rIns="91440" bIns="45720">
            <a:spAutoFit/>
          </a:bodyPr>
          <a:lstStyle/>
          <a:p>
            <a:pPr algn="ctr"/>
            <a:r>
              <a:rPr lang="en-US" altLang="zh-CN" sz="1600" b="1" dirty="0" smtClean="0">
                <a:ln w="0"/>
                <a:solidFill>
                  <a:schemeClr val="accent1"/>
                </a:solidFill>
                <a:effectLst>
                  <a:outerShdw blurRad="38100" dist="25400" dir="5400000" algn="ctr" rotWithShape="0">
                    <a:srgbClr val="6E747A">
                      <a:alpha val="43000"/>
                    </a:srgbClr>
                  </a:outerShdw>
                </a:effectLst>
              </a:rPr>
              <a:t>0</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16" name="矩形 15"/>
          <p:cNvSpPr/>
          <p:nvPr/>
        </p:nvSpPr>
        <p:spPr>
          <a:xfrm>
            <a:off x="5150302" y="3608483"/>
            <a:ext cx="925254" cy="338554"/>
          </a:xfrm>
          <a:prstGeom prst="rect">
            <a:avLst/>
          </a:prstGeom>
          <a:noFill/>
        </p:spPr>
        <p:txBody>
          <a:bodyPr wrap="none" lIns="91440" tIns="45720" rIns="91440" bIns="45720">
            <a:spAutoFit/>
          </a:bodyPr>
          <a:lstStyle/>
          <a:p>
            <a:pPr algn="ctr"/>
            <a:r>
              <a:rPr lang="en-US" altLang="zh-CN" sz="1600" b="1" dirty="0" smtClean="0">
                <a:ln w="0"/>
                <a:solidFill>
                  <a:schemeClr val="accent1"/>
                </a:solidFill>
                <a:effectLst>
                  <a:outerShdw blurRad="38100" dist="25400" dir="5400000" algn="ctr" rotWithShape="0">
                    <a:srgbClr val="6E747A">
                      <a:alpha val="43000"/>
                    </a:srgbClr>
                  </a:outerShdw>
                </a:effectLst>
              </a:rPr>
              <a:t>1   2   3</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17" name="矩形 16"/>
          <p:cNvSpPr/>
          <p:nvPr/>
        </p:nvSpPr>
        <p:spPr>
          <a:xfrm>
            <a:off x="6413022" y="3608483"/>
            <a:ext cx="925254" cy="338554"/>
          </a:xfrm>
          <a:prstGeom prst="rect">
            <a:avLst/>
          </a:prstGeom>
          <a:noFill/>
        </p:spPr>
        <p:txBody>
          <a:bodyPr wrap="none" lIns="91440" tIns="45720" rIns="91440" bIns="45720">
            <a:spAutoFit/>
          </a:bodyPr>
          <a:lstStyle/>
          <a:p>
            <a:pPr algn="ctr"/>
            <a:r>
              <a:rPr lang="en-US" altLang="zh-CN" sz="1600" b="1" dirty="0" smtClean="0">
                <a:ln w="0"/>
                <a:solidFill>
                  <a:schemeClr val="accent1"/>
                </a:solidFill>
                <a:effectLst>
                  <a:outerShdw blurRad="38100" dist="25400" dir="5400000" algn="ctr" rotWithShape="0">
                    <a:srgbClr val="6E747A">
                      <a:alpha val="43000"/>
                    </a:srgbClr>
                  </a:outerShdw>
                </a:effectLst>
              </a:rPr>
              <a:t>4   5   6</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18" name="矩形 17"/>
          <p:cNvSpPr/>
          <p:nvPr/>
        </p:nvSpPr>
        <p:spPr>
          <a:xfrm>
            <a:off x="7805729" y="3608483"/>
            <a:ext cx="925254" cy="338554"/>
          </a:xfrm>
          <a:prstGeom prst="rect">
            <a:avLst/>
          </a:prstGeom>
          <a:noFill/>
        </p:spPr>
        <p:txBody>
          <a:bodyPr wrap="none" lIns="91440" tIns="45720" rIns="91440" bIns="45720">
            <a:spAutoFit/>
          </a:bodyPr>
          <a:lstStyle/>
          <a:p>
            <a:pPr algn="ctr"/>
            <a:r>
              <a:rPr lang="en-US" altLang="zh-CN" sz="1600" b="1" dirty="0" smtClean="0">
                <a:ln w="0"/>
                <a:solidFill>
                  <a:schemeClr val="accent1"/>
                </a:solidFill>
                <a:effectLst>
                  <a:outerShdw blurRad="38100" dist="25400" dir="5400000" algn="ctr" rotWithShape="0">
                    <a:srgbClr val="6E747A">
                      <a:alpha val="43000"/>
                    </a:srgbClr>
                  </a:outerShdw>
                </a:effectLst>
              </a:rPr>
              <a:t>7   8   9</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19" name="矩形 18"/>
          <p:cNvSpPr/>
          <p:nvPr/>
        </p:nvSpPr>
        <p:spPr>
          <a:xfrm>
            <a:off x="4082802" y="4081138"/>
            <a:ext cx="402674" cy="523220"/>
          </a:xfrm>
          <a:prstGeom prst="rect">
            <a:avLst/>
          </a:prstGeom>
          <a:noFill/>
        </p:spPr>
        <p:txBody>
          <a:bodyPr wrap="none" lIns="91440" tIns="45720" rIns="91440" bIns="45720">
            <a:spAutoFit/>
          </a:bodyPr>
          <a:lstStyle/>
          <a:p>
            <a:pPr algn="ctr"/>
            <a:r>
              <a:rPr lang="en-US" altLang="zh-CN" sz="2800" b="1" dirty="0" smtClean="0">
                <a:ln w="0"/>
                <a:solidFill>
                  <a:schemeClr val="accent1"/>
                </a:solidFill>
                <a:effectLst>
                  <a:outerShdw blurRad="38100" dist="25400" dir="5400000" algn="ctr" rotWithShape="0">
                    <a:srgbClr val="6E747A">
                      <a:alpha val="43000"/>
                    </a:srgbClr>
                  </a:outerShdw>
                </a:effectLst>
              </a:rPr>
              <a:t>d</a:t>
            </a:r>
            <a:endParaRPr lang="zh-CN" altLang="en-US" sz="2800" b="1" cap="none" spc="0" dirty="0">
              <a:ln w="0"/>
              <a:solidFill>
                <a:schemeClr val="accent1"/>
              </a:solidFill>
              <a:effectLst>
                <a:outerShdw blurRad="38100" dist="25400" dir="5400000" algn="ctr" rotWithShape="0">
                  <a:srgbClr val="6E747A">
                    <a:alpha val="43000"/>
                  </a:srgbClr>
                </a:outerShdw>
              </a:effectLst>
            </a:endParaRPr>
          </a:p>
        </p:txBody>
      </p:sp>
      <p:sp>
        <p:nvSpPr>
          <p:cNvPr id="20" name="矩形 19"/>
          <p:cNvSpPr/>
          <p:nvPr/>
        </p:nvSpPr>
        <p:spPr>
          <a:xfrm>
            <a:off x="5073232" y="4080786"/>
            <a:ext cx="1055097" cy="523220"/>
          </a:xfrm>
          <a:prstGeom prst="rect">
            <a:avLst/>
          </a:prstGeom>
          <a:noFill/>
        </p:spPr>
        <p:txBody>
          <a:bodyPr wrap="none" lIns="91440" tIns="45720" rIns="91440" bIns="45720">
            <a:spAutoFit/>
          </a:bodyPr>
          <a:lstStyle/>
          <a:p>
            <a:pPr algn="ctr"/>
            <a:r>
              <a:rPr lang="en-US" altLang="zh-CN" sz="2800" b="1" dirty="0">
                <a:ln w="0"/>
                <a:solidFill>
                  <a:schemeClr val="accent1"/>
                </a:solidFill>
                <a:effectLst>
                  <a:outerShdw blurRad="38100" dist="25400" dir="5400000" algn="ctr" rotWithShape="0">
                    <a:srgbClr val="6E747A">
                      <a:alpha val="43000"/>
                    </a:srgbClr>
                  </a:outerShdw>
                </a:effectLst>
              </a:rPr>
              <a:t>r</a:t>
            </a:r>
            <a:r>
              <a:rPr lang="en-US" altLang="zh-CN" sz="2800" b="1" dirty="0" smtClean="0">
                <a:ln w="0"/>
                <a:solidFill>
                  <a:schemeClr val="accent1"/>
                </a:solidFill>
                <a:effectLst>
                  <a:outerShdw blurRad="38100" dist="25400" dir="5400000" algn="ctr" rotWithShape="0">
                    <a:srgbClr val="6E747A">
                      <a:alpha val="43000"/>
                    </a:srgbClr>
                  </a:outerShdw>
                </a:effectLst>
              </a:rPr>
              <a:t> w x</a:t>
            </a:r>
            <a:endParaRPr lang="zh-CN" altLang="en-US" sz="2800" b="1" cap="none" spc="0" dirty="0">
              <a:ln w="0"/>
              <a:solidFill>
                <a:schemeClr val="accent1"/>
              </a:solidFill>
              <a:effectLst>
                <a:outerShdw blurRad="38100" dist="25400" dir="5400000" algn="ctr" rotWithShape="0">
                  <a:srgbClr val="6E747A">
                    <a:alpha val="43000"/>
                  </a:srgbClr>
                </a:outerShdw>
              </a:effectLst>
            </a:endParaRPr>
          </a:p>
        </p:txBody>
      </p:sp>
      <p:sp>
        <p:nvSpPr>
          <p:cNvPr id="21" name="矩形 20"/>
          <p:cNvSpPr/>
          <p:nvPr/>
        </p:nvSpPr>
        <p:spPr>
          <a:xfrm>
            <a:off x="6431531" y="4080786"/>
            <a:ext cx="886782" cy="523220"/>
          </a:xfrm>
          <a:prstGeom prst="rect">
            <a:avLst/>
          </a:prstGeom>
          <a:noFill/>
        </p:spPr>
        <p:txBody>
          <a:bodyPr wrap="none" lIns="91440" tIns="45720" rIns="91440" bIns="45720">
            <a:spAutoFit/>
          </a:bodyPr>
          <a:lstStyle/>
          <a:p>
            <a:pPr algn="ctr"/>
            <a:r>
              <a:rPr lang="en-US" altLang="zh-CN" sz="2800" b="1" dirty="0" smtClean="0">
                <a:ln w="0"/>
                <a:solidFill>
                  <a:schemeClr val="accent1"/>
                </a:solidFill>
                <a:effectLst>
                  <a:outerShdw blurRad="38100" dist="25400" dir="5400000" algn="ctr" rotWithShape="0">
                    <a:srgbClr val="6E747A">
                      <a:alpha val="43000"/>
                    </a:srgbClr>
                  </a:outerShdw>
                </a:effectLst>
              </a:rPr>
              <a:t>r - x</a:t>
            </a:r>
            <a:endParaRPr lang="zh-CN" altLang="en-US" sz="2800" b="1" cap="none" spc="0" dirty="0">
              <a:ln w="0"/>
              <a:solidFill>
                <a:schemeClr val="accent1"/>
              </a:solidFill>
              <a:effectLst>
                <a:outerShdw blurRad="38100" dist="25400" dir="5400000" algn="ctr" rotWithShape="0">
                  <a:srgbClr val="6E747A">
                    <a:alpha val="43000"/>
                  </a:srgbClr>
                </a:outerShdw>
              </a:effectLst>
            </a:endParaRPr>
          </a:p>
        </p:txBody>
      </p:sp>
      <p:sp>
        <p:nvSpPr>
          <p:cNvPr id="22" name="矩形 21"/>
          <p:cNvSpPr/>
          <p:nvPr/>
        </p:nvSpPr>
        <p:spPr>
          <a:xfrm>
            <a:off x="7828636" y="4081138"/>
            <a:ext cx="886782" cy="523220"/>
          </a:xfrm>
          <a:prstGeom prst="rect">
            <a:avLst/>
          </a:prstGeom>
          <a:noFill/>
        </p:spPr>
        <p:txBody>
          <a:bodyPr wrap="none" lIns="91440" tIns="45720" rIns="91440" bIns="45720">
            <a:spAutoFit/>
          </a:bodyPr>
          <a:lstStyle/>
          <a:p>
            <a:pPr algn="ctr"/>
            <a:r>
              <a:rPr lang="en-US" altLang="zh-CN" sz="2800" b="1" dirty="0" smtClean="0">
                <a:ln w="0"/>
                <a:solidFill>
                  <a:schemeClr val="accent1"/>
                </a:solidFill>
                <a:effectLst>
                  <a:outerShdw blurRad="38100" dist="25400" dir="5400000" algn="ctr" rotWithShape="0">
                    <a:srgbClr val="6E747A">
                      <a:alpha val="43000"/>
                    </a:srgbClr>
                  </a:outerShdw>
                </a:effectLst>
              </a:rPr>
              <a:t>r - x</a:t>
            </a:r>
            <a:endParaRPr lang="zh-CN" altLang="en-US" sz="2800" b="1" cap="none" spc="0" dirty="0">
              <a:ln w="0"/>
              <a:solidFill>
                <a:schemeClr val="accent1"/>
              </a:solidFill>
              <a:effectLst>
                <a:outerShdw blurRad="38100" dist="25400" dir="5400000" algn="ctr" rotWithShape="0">
                  <a:srgbClr val="6E747A">
                    <a:alpha val="43000"/>
                  </a:srgbClr>
                </a:outerShdw>
              </a:effectLst>
            </a:endParaRPr>
          </a:p>
        </p:txBody>
      </p:sp>
      <p:sp>
        <p:nvSpPr>
          <p:cNvPr id="23" name="矩形 22"/>
          <p:cNvSpPr/>
          <p:nvPr/>
        </p:nvSpPr>
        <p:spPr>
          <a:xfrm>
            <a:off x="3803283" y="5011643"/>
            <a:ext cx="1011815" cy="338554"/>
          </a:xfrm>
          <a:prstGeom prst="rect">
            <a:avLst/>
          </a:prstGeom>
          <a:noFill/>
        </p:spPr>
        <p:txBody>
          <a:bodyPr wrap="none" lIns="91440" tIns="45720" rIns="91440" bIns="45720">
            <a:spAutoFit/>
          </a:bodyPr>
          <a:lstStyle/>
          <a:p>
            <a:pPr algn="ctr"/>
            <a:r>
              <a:rPr lang="zh-CN" altLang="en-US" sz="1600" b="1" dirty="0" smtClean="0">
                <a:ln w="0"/>
                <a:solidFill>
                  <a:schemeClr val="accent1"/>
                </a:solidFill>
                <a:effectLst>
                  <a:outerShdw blurRad="38100" dist="25400" dir="5400000" algn="ctr" rotWithShape="0">
                    <a:srgbClr val="6E747A">
                      <a:alpha val="43000"/>
                    </a:srgbClr>
                  </a:outerShdw>
                </a:effectLst>
              </a:rPr>
              <a:t>目录文件</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24" name="矩形 23"/>
          <p:cNvSpPr/>
          <p:nvPr/>
        </p:nvSpPr>
        <p:spPr>
          <a:xfrm>
            <a:off x="5010840" y="5006094"/>
            <a:ext cx="1204177" cy="338554"/>
          </a:xfrm>
          <a:prstGeom prst="rect">
            <a:avLst/>
          </a:prstGeom>
          <a:noFill/>
        </p:spPr>
        <p:txBody>
          <a:bodyPr wrap="none" lIns="91440" tIns="45720" rIns="91440" bIns="45720">
            <a:spAutoFit/>
          </a:bodyPr>
          <a:lstStyle/>
          <a:p>
            <a:pPr algn="ctr"/>
            <a:r>
              <a:rPr lang="zh-CN" altLang="en-US" sz="1600" b="1" dirty="0" smtClean="0">
                <a:ln w="0"/>
                <a:solidFill>
                  <a:schemeClr val="accent1"/>
                </a:solidFill>
                <a:effectLst>
                  <a:outerShdw blurRad="38100" dist="25400" dir="5400000" algn="ctr" rotWithShape="0">
                    <a:srgbClr val="6E747A">
                      <a:alpha val="43000"/>
                    </a:srgbClr>
                  </a:outerShdw>
                </a:effectLst>
              </a:rPr>
              <a:t>读  写 执行</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25" name="矩形 24"/>
          <p:cNvSpPr/>
          <p:nvPr/>
        </p:nvSpPr>
        <p:spPr>
          <a:xfrm>
            <a:off x="6308276" y="5011643"/>
            <a:ext cx="1204177" cy="338554"/>
          </a:xfrm>
          <a:prstGeom prst="rect">
            <a:avLst/>
          </a:prstGeom>
          <a:noFill/>
        </p:spPr>
        <p:txBody>
          <a:bodyPr wrap="none" lIns="91440" tIns="45720" rIns="91440" bIns="45720">
            <a:spAutoFit/>
          </a:bodyPr>
          <a:lstStyle/>
          <a:p>
            <a:pPr algn="ctr"/>
            <a:r>
              <a:rPr lang="zh-CN" altLang="en-US" sz="1600" b="1" dirty="0" smtClean="0">
                <a:ln w="0"/>
                <a:solidFill>
                  <a:schemeClr val="accent1"/>
                </a:solidFill>
                <a:effectLst>
                  <a:outerShdw blurRad="38100" dist="25400" dir="5400000" algn="ctr" rotWithShape="0">
                    <a:srgbClr val="6E747A">
                      <a:alpha val="43000"/>
                    </a:srgbClr>
                  </a:outerShdw>
                </a:effectLst>
              </a:rPr>
              <a:t>读  写 执行</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26" name="矩形 25"/>
          <p:cNvSpPr/>
          <p:nvPr/>
        </p:nvSpPr>
        <p:spPr>
          <a:xfrm>
            <a:off x="7726823" y="5003745"/>
            <a:ext cx="1204177" cy="338554"/>
          </a:xfrm>
          <a:prstGeom prst="rect">
            <a:avLst/>
          </a:prstGeom>
          <a:noFill/>
        </p:spPr>
        <p:txBody>
          <a:bodyPr wrap="none" lIns="91440" tIns="45720" rIns="91440" bIns="45720">
            <a:spAutoFit/>
          </a:bodyPr>
          <a:lstStyle/>
          <a:p>
            <a:pPr algn="ctr"/>
            <a:r>
              <a:rPr lang="zh-CN" altLang="en-US" sz="1600" b="1" dirty="0" smtClean="0">
                <a:ln w="0"/>
                <a:solidFill>
                  <a:schemeClr val="accent1"/>
                </a:solidFill>
                <a:effectLst>
                  <a:outerShdw blurRad="38100" dist="25400" dir="5400000" algn="ctr" rotWithShape="0">
                    <a:srgbClr val="6E747A">
                      <a:alpha val="43000"/>
                    </a:srgbClr>
                  </a:outerShdw>
                </a:effectLst>
              </a:rPr>
              <a:t>读  写 执行</a:t>
            </a:r>
            <a:endParaRPr lang="zh-CN" altLang="en-US" sz="1600" b="1" cap="none" spc="0" dirty="0">
              <a:ln w="0"/>
              <a:solidFill>
                <a:schemeClr val="accent1"/>
              </a:solidFill>
              <a:effectLst>
                <a:outerShdw blurRad="38100" dist="25400" dir="5400000" algn="ctr" rotWithShape="0">
                  <a:srgbClr val="6E747A">
                    <a:alpha val="43000"/>
                  </a:srgbClr>
                </a:outerShdw>
              </a:effectLst>
            </a:endParaRPr>
          </a:p>
        </p:txBody>
      </p:sp>
      <p:sp>
        <p:nvSpPr>
          <p:cNvPr id="27" name="文本框 26"/>
          <p:cNvSpPr txBox="1"/>
          <p:nvPr/>
        </p:nvSpPr>
        <p:spPr>
          <a:xfrm>
            <a:off x="562151" y="5655876"/>
            <a:ext cx="10080004" cy="307777"/>
          </a:xfrm>
          <a:prstGeom prst="rect">
            <a:avLst/>
          </a:prstGeom>
          <a:noFill/>
        </p:spPr>
        <p:txBody>
          <a:bodyPr wrap="none" rtlCol="0">
            <a:spAutoFit/>
          </a:bodyPr>
          <a:lstStyle/>
          <a:p>
            <a:r>
              <a:rPr lang="zh-CN" altLang="en-US" sz="1400" dirty="0" smtClean="0"/>
              <a:t>（第</a:t>
            </a:r>
            <a:r>
              <a:rPr lang="en-US" altLang="zh-CN" sz="1400" dirty="0" smtClean="0"/>
              <a:t>0</a:t>
            </a:r>
            <a:r>
              <a:rPr lang="zh-CN" altLang="en-US" sz="1400" dirty="0" smtClean="0"/>
              <a:t>位确定文件类型；第</a:t>
            </a:r>
            <a:r>
              <a:rPr lang="en-US" altLang="zh-CN" sz="1400" dirty="0" smtClean="0"/>
              <a:t>1-3</a:t>
            </a:r>
            <a:r>
              <a:rPr lang="zh-CN" altLang="en-US" sz="1400" dirty="0" smtClean="0"/>
              <a:t>位确定文件所有者权限；第</a:t>
            </a:r>
            <a:r>
              <a:rPr lang="en-US" altLang="zh-CN" sz="1400" dirty="0" smtClean="0"/>
              <a:t>4-6</a:t>
            </a:r>
            <a:r>
              <a:rPr lang="zh-CN" altLang="en-US" sz="1400" dirty="0" smtClean="0"/>
              <a:t>位确定所有者的同组用户；第</a:t>
            </a:r>
            <a:r>
              <a:rPr lang="en-US" altLang="zh-CN" sz="1400" dirty="0" smtClean="0"/>
              <a:t>7-9</a:t>
            </a:r>
            <a:r>
              <a:rPr lang="zh-CN" altLang="en-US" sz="1400" dirty="0" smtClean="0"/>
              <a:t>位确定其他用户对该文件权限）</a:t>
            </a:r>
            <a:endParaRPr lang="zh-CN" altLang="en-US" sz="1400" dirty="0"/>
          </a:p>
        </p:txBody>
      </p:sp>
    </p:spTree>
    <p:custDataLst>
      <p:tags r:id="rId1"/>
    </p:custDataLst>
    <p:extLst>
      <p:ext uri="{BB962C8B-B14F-4D97-AF65-F5344CB8AC3E}">
        <p14:creationId xmlns:p14="http://schemas.microsoft.com/office/powerpoint/2010/main" val="14048698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权限</a:t>
            </a:r>
            <a:r>
              <a:rPr lang="zh-CN" altLang="en-US" dirty="0" smtClean="0"/>
              <a:t>示例 </a:t>
            </a:r>
            <a:r>
              <a:rPr lang="en-US" altLang="zh-CN" dirty="0" smtClean="0"/>
              <a:t>- </a:t>
            </a:r>
            <a:r>
              <a:rPr lang="zh-CN" altLang="en-US" dirty="0" smtClean="0"/>
              <a:t>访问权限</a:t>
            </a:r>
            <a:endParaRPr lang="zh-CN" altLang="en-US" dirty="0"/>
          </a:p>
        </p:txBody>
      </p:sp>
      <p:sp>
        <p:nvSpPr>
          <p:cNvPr id="3" name="文本占位符 2"/>
          <p:cNvSpPr>
            <a:spLocks noGrp="1"/>
          </p:cNvSpPr>
          <p:nvPr>
            <p:ph type="body" sz="quarter" idx="10"/>
          </p:nvPr>
        </p:nvSpPr>
        <p:spPr/>
        <p:txBody>
          <a:bodyPr/>
          <a:lstStyle/>
          <a:p>
            <a:r>
              <a:rPr lang="zh-CN" altLang="en-US" sz="2000" dirty="0" smtClean="0"/>
              <a:t>在文件信息中显示为：</a:t>
            </a:r>
            <a:endParaRPr lang="en-US" altLang="zh-CN" sz="2000" dirty="0" smtClean="0"/>
          </a:p>
          <a:p>
            <a:pPr marL="785821" indent="-342900">
              <a:buFont typeface="Wingdings" panose="05000000000000000000" pitchFamily="2" charset="2"/>
              <a:buChar char="p"/>
            </a:pPr>
            <a:r>
              <a:rPr lang="en-US" altLang="zh-CN" sz="1600" dirty="0" smtClean="0"/>
              <a:t>-r </a:t>
            </a:r>
            <a:r>
              <a:rPr lang="zh-CN" altLang="en-US" sz="1600" dirty="0" smtClean="0"/>
              <a:t>允许读取文件内容或目录下全部内容</a:t>
            </a:r>
            <a:endParaRPr lang="en-US" altLang="zh-CN" sz="1600" dirty="0" smtClean="0"/>
          </a:p>
          <a:p>
            <a:pPr marL="785821" indent="-342900">
              <a:buFont typeface="Wingdings" panose="05000000000000000000" pitchFamily="2" charset="2"/>
              <a:buChar char="p"/>
            </a:pPr>
            <a:r>
              <a:rPr lang="en-US" altLang="zh-CN" sz="1600" dirty="0" smtClean="0"/>
              <a:t>-w </a:t>
            </a:r>
            <a:r>
              <a:rPr lang="zh-CN" altLang="en-US" sz="1600" dirty="0" smtClean="0"/>
              <a:t>允许写文件或在目录下创建、删除文件</a:t>
            </a:r>
            <a:endParaRPr lang="en-US" altLang="zh-CN" sz="1600" dirty="0" smtClean="0"/>
          </a:p>
          <a:p>
            <a:pPr marL="785821" indent="-342900">
              <a:buFont typeface="Wingdings" panose="05000000000000000000" pitchFamily="2" charset="2"/>
              <a:buChar char="p"/>
            </a:pPr>
            <a:r>
              <a:rPr lang="en-US" altLang="zh-CN" sz="1600" dirty="0" smtClean="0"/>
              <a:t>-x </a:t>
            </a:r>
            <a:r>
              <a:rPr lang="zh-CN" altLang="en-US" sz="1600" dirty="0" smtClean="0"/>
              <a:t>允许执行文件或进入目录</a:t>
            </a:r>
            <a:endParaRPr lang="en-US" altLang="zh-CN" sz="1600" dirty="0" smtClean="0"/>
          </a:p>
          <a:p>
            <a:pPr marL="785821" indent="-342900">
              <a:buFont typeface="Wingdings" panose="05000000000000000000" pitchFamily="2" charset="2"/>
              <a:buChar char="p"/>
            </a:pPr>
            <a:r>
              <a:rPr lang="en-US" altLang="zh-CN" sz="1600" dirty="0" smtClean="0"/>
              <a:t>- </a:t>
            </a:r>
            <a:r>
              <a:rPr lang="zh-CN" altLang="en-US" sz="1600" dirty="0" smtClean="0"/>
              <a:t>无任何权限（显示方式在</a:t>
            </a:r>
            <a:r>
              <a:rPr lang="en-US" altLang="zh-CN" sz="1600" dirty="0" smtClean="0"/>
              <a:t>r</a:t>
            </a:r>
            <a:r>
              <a:rPr lang="zh-CN" altLang="en-US" sz="1600" dirty="0" smtClean="0"/>
              <a:t>、</a:t>
            </a:r>
            <a:r>
              <a:rPr lang="en-US" altLang="zh-CN" sz="1600" dirty="0" smtClean="0"/>
              <a:t>w</a:t>
            </a:r>
            <a:r>
              <a:rPr lang="zh-CN" altLang="en-US" sz="1600" dirty="0" smtClean="0"/>
              <a:t>、</a:t>
            </a:r>
            <a:r>
              <a:rPr lang="en-US" altLang="zh-CN" sz="1600" dirty="0" smtClean="0"/>
              <a:t>x</a:t>
            </a:r>
            <a:r>
              <a:rPr lang="zh-CN" altLang="en-US" sz="1600" dirty="0" smtClean="0"/>
              <a:t>的位置处显示为</a:t>
            </a:r>
            <a:r>
              <a:rPr lang="en-US" altLang="zh-CN" sz="1600" dirty="0" smtClean="0"/>
              <a:t>-</a:t>
            </a:r>
            <a:r>
              <a:rPr lang="zh-CN" altLang="en-US" sz="1600" dirty="0" smtClean="0"/>
              <a:t>）</a:t>
            </a:r>
            <a:endParaRPr lang="en-US" altLang="zh-CN" sz="1600" dirty="0" smtClean="0"/>
          </a:p>
          <a:p>
            <a:r>
              <a:rPr lang="zh-CN" altLang="en-US" sz="2000" dirty="0" smtClean="0"/>
              <a:t>以</a:t>
            </a:r>
            <a:r>
              <a:rPr lang="en-US" altLang="zh-CN" sz="2000" dirty="0"/>
              <a:t>usertxt</a:t>
            </a:r>
            <a:r>
              <a:rPr lang="zh-CN" altLang="en-US" sz="2000" dirty="0" smtClean="0"/>
              <a:t>文件</a:t>
            </a:r>
            <a:r>
              <a:rPr lang="zh-CN" altLang="en-US" sz="2000" dirty="0"/>
              <a:t>为例</a:t>
            </a:r>
            <a:r>
              <a:rPr lang="zh-CN" altLang="en-US" sz="2000" dirty="0" smtClean="0"/>
              <a:t>：</a:t>
            </a:r>
            <a:r>
              <a:rPr lang="nl-NL" altLang="zh-CN" sz="2000" dirty="0">
                <a:solidFill>
                  <a:prstClr val="black"/>
                </a:solidFill>
              </a:rPr>
              <a:t>drwxr-xr-x. 2 root root 4096 Jun  1 14:00 </a:t>
            </a:r>
            <a:r>
              <a:rPr lang="en-US" altLang="zh-CN" sz="2000" dirty="0" smtClean="0">
                <a:solidFill>
                  <a:prstClr val="black"/>
                </a:solidFill>
              </a:rPr>
              <a:t>usertxt</a:t>
            </a:r>
            <a:endParaRPr lang="nl-NL" altLang="zh-CN" sz="2000" dirty="0">
              <a:solidFill>
                <a:prstClr val="black"/>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172452343"/>
              </p:ext>
            </p:extLst>
          </p:nvPr>
        </p:nvGraphicFramePr>
        <p:xfrm>
          <a:off x="1056641" y="3984618"/>
          <a:ext cx="10172333" cy="2061440"/>
        </p:xfrm>
        <a:graphic>
          <a:graphicData uri="http://schemas.openxmlformats.org/drawingml/2006/table">
            <a:tbl>
              <a:tblPr firstRow="1" bandRow="1"/>
              <a:tblGrid>
                <a:gridCol w="1189123">
                  <a:extLst>
                    <a:ext uri="{9D8B030D-6E8A-4147-A177-3AD203B41FA5}">
                      <a16:colId xmlns="" xmlns:a16="http://schemas.microsoft.com/office/drawing/2014/main" val="20000"/>
                    </a:ext>
                  </a:extLst>
                </a:gridCol>
                <a:gridCol w="1661530"/>
                <a:gridCol w="1657862"/>
                <a:gridCol w="1784620"/>
                <a:gridCol w="3879198">
                  <a:extLst>
                    <a:ext uri="{9D8B030D-6E8A-4147-A177-3AD203B41FA5}">
                      <a16:colId xmlns="" xmlns:a16="http://schemas.microsoft.com/office/drawing/2014/main" val="20001"/>
                    </a:ext>
                  </a:extLst>
                </a:gridCol>
              </a:tblGrid>
              <a:tr h="515360">
                <a:tc>
                  <a:txBody>
                    <a:bodyPr/>
                    <a:lstStyle/>
                    <a:p>
                      <a:pPr algn="ctr"/>
                      <a:r>
                        <a:rPr lang="zh-CN" altLang="en-US" sz="1600" b="1" dirty="0" smtClean="0">
                          <a:latin typeface="+mn-lt"/>
                          <a:ea typeface="+mn-ea"/>
                          <a:cs typeface="+mn-ea"/>
                          <a:sym typeface="+mn-lt"/>
                        </a:rPr>
                        <a:t>位置</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权限代号</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对应二进制</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对应十进制</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权限详情</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 xmlns:a16="http://schemas.microsoft.com/office/drawing/2014/main" val="10000"/>
                  </a:ext>
                </a:extLst>
              </a:tr>
              <a:tr h="515360">
                <a:tc>
                  <a:txBody>
                    <a:bodyPr/>
                    <a:lstStyle/>
                    <a:p>
                      <a:pPr algn="ctr"/>
                      <a:r>
                        <a:rPr lang="zh-CN" altLang="en-US" sz="1600" dirty="0" smtClean="0">
                          <a:latin typeface="+mn-lt"/>
                          <a:ea typeface="+mn-ea"/>
                          <a:cs typeface="+mn-ea"/>
                          <a:sym typeface="+mn-lt"/>
                        </a:rPr>
                        <a:t>第</a:t>
                      </a:r>
                      <a:r>
                        <a:rPr lang="en-US" altLang="zh-CN" sz="1600" dirty="0" smtClean="0">
                          <a:latin typeface="+mn-lt"/>
                          <a:ea typeface="+mn-ea"/>
                          <a:cs typeface="+mn-ea"/>
                          <a:sym typeface="+mn-lt"/>
                        </a:rPr>
                        <a:t>123</a:t>
                      </a:r>
                      <a:r>
                        <a:rPr lang="zh-CN" altLang="en-US" sz="1600" dirty="0" smtClean="0">
                          <a:latin typeface="+mn-lt"/>
                          <a:ea typeface="+mn-ea"/>
                          <a:cs typeface="+mn-ea"/>
                          <a:sym typeface="+mn-lt"/>
                        </a:rPr>
                        <a:t>位</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800" b="1" dirty="0" err="1" smtClean="0">
                          <a:latin typeface="+mn-lt"/>
                          <a:ea typeface="+mn-ea"/>
                          <a:cs typeface="+mn-ea"/>
                          <a:sym typeface="+mn-lt"/>
                        </a:rPr>
                        <a:t>rwx</a:t>
                      </a:r>
                      <a:endParaRPr lang="zh-CN" altLang="en-US" sz="1800" b="1" dirty="0" smtClean="0">
                        <a:latin typeface="+mn-lt"/>
                        <a:ea typeface="+mn-ea"/>
                        <a:cs typeface="+mn-ea"/>
                        <a:sym typeface="+mn-lt"/>
                      </a:endParaRPr>
                    </a:p>
                  </a:txBody>
                  <a:tcPr anchor="ctr"/>
                </a:tc>
                <a:tc>
                  <a:txBody>
                    <a:bodyPr/>
                    <a:lstStyle/>
                    <a:p>
                      <a:pPr algn="ctr"/>
                      <a:r>
                        <a:rPr lang="en-US" altLang="zh-CN" sz="1600" dirty="0" smtClean="0">
                          <a:latin typeface="+mn-lt"/>
                          <a:ea typeface="+mn-ea"/>
                          <a:cs typeface="+mn-ea"/>
                          <a:sym typeface="+mn-lt"/>
                        </a:rPr>
                        <a:t>111</a:t>
                      </a:r>
                      <a:endParaRPr lang="zh-CN" altLang="en-US" sz="1600" dirty="0" smtClean="0">
                        <a:latin typeface="+mn-lt"/>
                        <a:ea typeface="+mn-ea"/>
                        <a:cs typeface="+mn-ea"/>
                        <a:sym typeface="+mn-lt"/>
                      </a:endParaRPr>
                    </a:p>
                  </a:txBody>
                  <a:tcPr anchor="ctr"/>
                </a:tc>
                <a:tc>
                  <a:txBody>
                    <a:bodyPr/>
                    <a:lstStyle/>
                    <a:p>
                      <a:pPr algn="ctr"/>
                      <a:r>
                        <a:rPr lang="en-US" altLang="zh-CN" sz="1600" dirty="0" smtClean="0">
                          <a:latin typeface="+mn-lt"/>
                          <a:ea typeface="+mn-ea"/>
                          <a:cs typeface="+mn-ea"/>
                          <a:sym typeface="+mn-lt"/>
                        </a:rPr>
                        <a:t>4+2+1=7</a:t>
                      </a:r>
                      <a:endParaRPr lang="zh-CN" altLang="en-US" sz="1600" dirty="0" smtClean="0">
                        <a:latin typeface="+mn-lt"/>
                        <a:ea typeface="+mn-ea"/>
                        <a:cs typeface="+mn-ea"/>
                        <a:sym typeface="+mn-lt"/>
                      </a:endParaRPr>
                    </a:p>
                  </a:txBody>
                  <a:tcPr anchor="ctr"/>
                </a:tc>
                <a:tc>
                  <a:txBody>
                    <a:bodyPr/>
                    <a:lstStyle/>
                    <a:p>
                      <a:r>
                        <a:rPr lang="zh-CN" altLang="en-US" sz="1600" dirty="0" smtClean="0">
                          <a:latin typeface="+mn-lt"/>
                          <a:ea typeface="+mn-ea"/>
                          <a:cs typeface="+mn-ea"/>
                          <a:sym typeface="+mn-lt"/>
                        </a:rPr>
                        <a:t>文件属主可读可写可执行</a:t>
                      </a: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2"/>
                  </a:ext>
                </a:extLst>
              </a:tr>
              <a:tr h="515360">
                <a:tc>
                  <a:txBody>
                    <a:bodyPr/>
                    <a:lstStyle/>
                    <a:p>
                      <a:pPr algn="ctr"/>
                      <a:r>
                        <a:rPr lang="zh-CN" altLang="en-US" sz="1600" dirty="0" smtClean="0">
                          <a:latin typeface="+mn-lt"/>
                          <a:ea typeface="+mn-ea"/>
                          <a:cs typeface="+mn-ea"/>
                          <a:sym typeface="+mn-lt"/>
                        </a:rPr>
                        <a:t>第</a:t>
                      </a:r>
                      <a:r>
                        <a:rPr lang="en-US" altLang="zh-CN" sz="1600" dirty="0" smtClean="0">
                          <a:latin typeface="+mn-lt"/>
                          <a:ea typeface="+mn-ea"/>
                          <a:cs typeface="+mn-ea"/>
                          <a:sym typeface="+mn-lt"/>
                        </a:rPr>
                        <a:t>456</a:t>
                      </a:r>
                      <a:r>
                        <a:rPr lang="zh-CN" altLang="en-US" sz="1600" dirty="0" smtClean="0">
                          <a:latin typeface="+mn-lt"/>
                          <a:ea typeface="+mn-ea"/>
                          <a:cs typeface="+mn-ea"/>
                          <a:sym typeface="+mn-lt"/>
                        </a:rPr>
                        <a:t>位</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800" b="1" dirty="0" smtClean="0">
                          <a:latin typeface="+mn-lt"/>
                          <a:ea typeface="+mn-ea"/>
                          <a:cs typeface="+mn-ea"/>
                          <a:sym typeface="+mn-lt"/>
                        </a:rPr>
                        <a:t>r-x</a:t>
                      </a:r>
                      <a:endParaRPr lang="zh-CN" altLang="en-US" sz="1800" b="1" dirty="0" smtClean="0">
                        <a:latin typeface="+mn-lt"/>
                        <a:ea typeface="+mn-ea"/>
                        <a:cs typeface="+mn-ea"/>
                        <a:sym typeface="+mn-lt"/>
                      </a:endParaRPr>
                    </a:p>
                  </a:txBody>
                  <a:tcPr anchor="ctr"/>
                </a:tc>
                <a:tc>
                  <a:txBody>
                    <a:bodyPr/>
                    <a:lstStyle/>
                    <a:p>
                      <a:pPr algn="ctr"/>
                      <a:r>
                        <a:rPr lang="en-US" altLang="zh-CN" sz="1600" dirty="0" smtClean="0">
                          <a:latin typeface="+mn-lt"/>
                          <a:ea typeface="+mn-ea"/>
                          <a:cs typeface="+mn-ea"/>
                          <a:sym typeface="+mn-lt"/>
                        </a:rPr>
                        <a:t>101</a:t>
                      </a:r>
                      <a:endParaRPr lang="zh-CN" altLang="en-US" sz="1600" dirty="0" smtClean="0">
                        <a:latin typeface="+mn-lt"/>
                        <a:ea typeface="+mn-ea"/>
                        <a:cs typeface="+mn-ea"/>
                        <a:sym typeface="+mn-lt"/>
                      </a:endParaRPr>
                    </a:p>
                  </a:txBody>
                  <a:tcPr anchor="ctr"/>
                </a:tc>
                <a:tc>
                  <a:txBody>
                    <a:bodyPr/>
                    <a:lstStyle/>
                    <a:p>
                      <a:pPr algn="ctr"/>
                      <a:r>
                        <a:rPr lang="en-US" altLang="zh-CN" sz="1600" dirty="0" smtClean="0">
                          <a:latin typeface="+mn-lt"/>
                          <a:ea typeface="+mn-ea"/>
                          <a:cs typeface="+mn-ea"/>
                          <a:sym typeface="+mn-lt"/>
                        </a:rPr>
                        <a:t>4+1=5</a:t>
                      </a:r>
                      <a:endParaRPr lang="zh-CN" altLang="en-US" sz="1600" dirty="0" smtClean="0">
                        <a:latin typeface="+mn-lt"/>
                        <a:ea typeface="+mn-ea"/>
                        <a:cs typeface="+mn-ea"/>
                        <a:sym typeface="+mn-lt"/>
                      </a:endParaRPr>
                    </a:p>
                  </a:txBody>
                  <a:tcPr anchor="ctr"/>
                </a:tc>
                <a:tc>
                  <a:txBody>
                    <a:bodyPr/>
                    <a:lstStyle/>
                    <a:p>
                      <a:r>
                        <a:rPr lang="zh-CN" altLang="en-US" sz="1600" dirty="0" smtClean="0">
                          <a:latin typeface="+mn-lt"/>
                          <a:ea typeface="+mn-ea"/>
                          <a:cs typeface="+mn-ea"/>
                          <a:sym typeface="+mn-lt"/>
                        </a:rPr>
                        <a:t>同组用户可读不可写可执行</a:t>
                      </a: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3"/>
                  </a:ext>
                </a:extLst>
              </a:tr>
              <a:tr h="515360">
                <a:tc>
                  <a:txBody>
                    <a:bodyPr/>
                    <a:lstStyle/>
                    <a:p>
                      <a:pPr algn="ctr"/>
                      <a:r>
                        <a:rPr lang="zh-CN" altLang="en-US" sz="1600" dirty="0" smtClean="0">
                          <a:latin typeface="+mn-lt"/>
                          <a:ea typeface="+mn-ea"/>
                          <a:cs typeface="+mn-ea"/>
                          <a:sym typeface="+mn-lt"/>
                        </a:rPr>
                        <a:t>第</a:t>
                      </a:r>
                      <a:r>
                        <a:rPr lang="en-US" altLang="zh-CN" sz="1600" dirty="0" smtClean="0">
                          <a:latin typeface="+mn-lt"/>
                          <a:ea typeface="+mn-ea"/>
                          <a:cs typeface="+mn-ea"/>
                          <a:sym typeface="+mn-lt"/>
                        </a:rPr>
                        <a:t>789</a:t>
                      </a:r>
                      <a:r>
                        <a:rPr lang="zh-CN" altLang="en-US" sz="1600" dirty="0" smtClean="0">
                          <a:latin typeface="+mn-lt"/>
                          <a:ea typeface="+mn-ea"/>
                          <a:cs typeface="+mn-ea"/>
                          <a:sym typeface="+mn-lt"/>
                        </a:rPr>
                        <a:t>位</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800" b="1" dirty="0" smtClean="0">
                          <a:latin typeface="+mn-lt"/>
                          <a:ea typeface="+mn-ea"/>
                          <a:cs typeface="+mn-ea"/>
                          <a:sym typeface="+mn-lt"/>
                        </a:rPr>
                        <a:t>r-x</a:t>
                      </a:r>
                      <a:endParaRPr lang="zh-CN" altLang="en-US" sz="1800" b="1" dirty="0" smtClean="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mn-ea"/>
                          <a:cs typeface="+mn-ea"/>
                          <a:sym typeface="+mn-lt"/>
                        </a:rPr>
                        <a:t>101</a:t>
                      </a:r>
                      <a:endParaRPr lang="zh-CN" altLang="en-US" sz="1600" dirty="0" smtClean="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mn-ea"/>
                          <a:cs typeface="+mn-ea"/>
                          <a:sym typeface="+mn-lt"/>
                        </a:rPr>
                        <a:t>4+1=5</a:t>
                      </a:r>
                      <a:endParaRPr lang="zh-CN" altLang="en-US" sz="1600" dirty="0" smtClean="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600" dirty="0" smtClean="0">
                          <a:latin typeface="+mn-lt"/>
                          <a:ea typeface="+mn-ea"/>
                          <a:cs typeface="+mn-ea"/>
                          <a:sym typeface="+mn-lt"/>
                        </a:rPr>
                        <a:t>其他用户可读不可写可执行</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8566588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dirty="0" smtClean="0">
                <a:solidFill>
                  <a:schemeClr val="bg1">
                    <a:lumMod val="50000"/>
                  </a:schemeClr>
                </a:solidFill>
                <a:cs typeface="+mn-ea"/>
                <a:sym typeface="+mn-lt"/>
              </a:rPr>
              <a:t>管理用户和组</a:t>
            </a:r>
            <a:endParaRPr lang="en-US" altLang="zh-CN" dirty="0" smtClean="0">
              <a:solidFill>
                <a:schemeClr val="bg1">
                  <a:lumMod val="50000"/>
                </a:schemeClr>
              </a:solidFill>
              <a:cs typeface="+mn-ea"/>
              <a:sym typeface="+mn-lt"/>
            </a:endParaRPr>
          </a:p>
          <a:p>
            <a:r>
              <a:rPr lang="zh-CN" altLang="en-US" b="1" dirty="0" smtClean="0">
                <a:cs typeface="+mn-ea"/>
                <a:sym typeface="+mn-lt"/>
              </a:rPr>
              <a:t>文件权限管理</a:t>
            </a:r>
            <a:endParaRPr lang="en-US" altLang="zh-CN" b="1" dirty="0" smtClean="0">
              <a:cs typeface="+mn-ea"/>
              <a:sym typeface="+mn-lt"/>
            </a:endParaRPr>
          </a:p>
          <a:p>
            <a:pPr marL="655200" indent="-252000">
              <a:buSzPct val="50000"/>
              <a:buFont typeface="Wingdings" panose="05000000000000000000" pitchFamily="2" charset="2"/>
              <a:buChar char="p"/>
            </a:pPr>
            <a:r>
              <a:rPr lang="zh-CN" altLang="en-US" sz="2000" dirty="0" smtClean="0">
                <a:solidFill>
                  <a:schemeClr val="bg1">
                    <a:lumMod val="50000"/>
                  </a:schemeClr>
                </a:solidFill>
                <a:cs typeface="+mn-ea"/>
                <a:sym typeface="+mn-lt"/>
              </a:rPr>
              <a:t> 文件权限的基本概念</a:t>
            </a:r>
            <a:endParaRPr lang="en-US" altLang="zh-CN" sz="2000" dirty="0" smtClean="0">
              <a:solidFill>
                <a:schemeClr val="bg1">
                  <a:lumMod val="50000"/>
                </a:schemeClr>
              </a:solidFill>
              <a:cs typeface="+mn-ea"/>
              <a:sym typeface="+mn-lt"/>
            </a:endParaRPr>
          </a:p>
          <a:p>
            <a:pPr marL="746100" indent="-342900">
              <a:buSzPct val="60000"/>
              <a:buFont typeface="Wingdings" panose="05000000000000000000" pitchFamily="2" charset="2"/>
              <a:buChar char="n"/>
            </a:pPr>
            <a:r>
              <a:rPr lang="zh-CN" altLang="en-US" sz="2000" dirty="0" smtClean="0">
                <a:cs typeface="+mn-ea"/>
                <a:sym typeface="+mn-lt"/>
              </a:rPr>
              <a:t>文件权限的操作命令</a:t>
            </a:r>
            <a:endParaRPr lang="en-US" altLang="zh-CN" sz="2000" dirty="0" smtClean="0">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rPr>
              <a:t>文件</a:t>
            </a:r>
            <a:r>
              <a:rPr lang="zh-CN" altLang="en-US" sz="2000" dirty="0">
                <a:solidFill>
                  <a:schemeClr val="bg1">
                    <a:lumMod val="50000"/>
                  </a:schemeClr>
                </a:solidFill>
              </a:rPr>
              <a:t>的</a:t>
            </a:r>
            <a:r>
              <a:rPr lang="en-US" altLang="zh-CN" sz="2000" dirty="0" smtClean="0">
                <a:solidFill>
                  <a:schemeClr val="bg1">
                    <a:lumMod val="50000"/>
                  </a:schemeClr>
                </a:solidFill>
              </a:rPr>
              <a:t>ACL</a:t>
            </a:r>
            <a:endParaRPr lang="en-US" altLang="zh-CN" sz="2000" dirty="0" smtClean="0">
              <a:cs typeface="+mn-ea"/>
              <a:sym typeface="+mn-lt"/>
            </a:endParaRPr>
          </a:p>
          <a:p>
            <a:pPr>
              <a:buFont typeface="+mj-lt"/>
              <a:buAutoNum type="arabicPeriod" startAt="3"/>
            </a:pPr>
            <a:r>
              <a:rPr lang="zh-CN" altLang="en-US" dirty="0" smtClean="0">
                <a:solidFill>
                  <a:schemeClr val="bg1">
                    <a:lumMod val="50000"/>
                  </a:schemeClr>
                </a:solidFill>
                <a:cs typeface="+mn-ea"/>
                <a:sym typeface="+mn-lt"/>
              </a:rPr>
              <a:t>其它权限管理</a:t>
            </a:r>
            <a:endParaRPr lang="zh-CN" altLang="en-US" dirty="0"/>
          </a:p>
        </p:txBody>
      </p:sp>
    </p:spTree>
    <p:extLst>
      <p:ext uri="{BB962C8B-B14F-4D97-AF65-F5344CB8AC3E}">
        <p14:creationId xmlns:p14="http://schemas.microsoft.com/office/powerpoint/2010/main" val="17684740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常用权限设置命令</a:t>
            </a:r>
            <a:endParaRPr lang="zh-CN" altLang="en-US" dirty="0"/>
          </a:p>
        </p:txBody>
      </p:sp>
      <p:sp>
        <p:nvSpPr>
          <p:cNvPr id="3" name="文本占位符 2"/>
          <p:cNvSpPr>
            <a:spLocks noGrp="1"/>
          </p:cNvSpPr>
          <p:nvPr>
            <p:ph type="body" sz="quarter" idx="10"/>
          </p:nvPr>
        </p:nvSpPr>
        <p:spPr/>
        <p:txBody>
          <a:bodyPr/>
          <a:lstStyle/>
          <a:p>
            <a:pPr>
              <a:lnSpc>
                <a:spcPct val="100000"/>
              </a:lnSpc>
            </a:pPr>
            <a:r>
              <a:rPr lang="en-US" altLang="zh-CN" sz="2200" dirty="0"/>
              <a:t>c</a:t>
            </a:r>
            <a:r>
              <a:rPr lang="en-US" altLang="zh-CN" sz="2200" dirty="0" smtClean="0"/>
              <a:t>hmod</a:t>
            </a:r>
            <a:r>
              <a:rPr lang="zh-CN" altLang="en-US" sz="2200" dirty="0" smtClean="0"/>
              <a:t>命令：修改文件权限。</a:t>
            </a:r>
            <a:endParaRPr lang="en-US" altLang="zh-CN" sz="2200" dirty="0" smtClean="0"/>
          </a:p>
          <a:p>
            <a:pPr marL="655200" indent="-252000">
              <a:lnSpc>
                <a:spcPct val="100000"/>
              </a:lnSpc>
              <a:buFont typeface="Wingdings" panose="05000000000000000000" pitchFamily="2" charset="2"/>
              <a:buChar char="p"/>
            </a:pPr>
            <a:r>
              <a:rPr lang="en-US" altLang="zh-CN" sz="1600" dirty="0" smtClean="0"/>
              <a:t>Linux</a:t>
            </a:r>
            <a:r>
              <a:rPr lang="zh-CN" altLang="en-US" sz="1600" dirty="0" smtClean="0"/>
              <a:t>的文件调用权限分为三级：文件所有者、群组及其他，通过</a:t>
            </a:r>
            <a:r>
              <a:rPr lang="en-US" altLang="zh-CN" sz="1600" dirty="0" smtClean="0"/>
              <a:t>chmod</a:t>
            </a:r>
            <a:r>
              <a:rPr lang="zh-CN" altLang="en-US" sz="1600" dirty="0" smtClean="0"/>
              <a:t>命令可以控制文件被何人调用；</a:t>
            </a:r>
            <a:endParaRPr lang="en-US" altLang="zh-CN" sz="1600" dirty="0" smtClean="0"/>
          </a:p>
          <a:p>
            <a:pPr marL="655200" indent="-252000">
              <a:lnSpc>
                <a:spcPct val="100000"/>
              </a:lnSpc>
              <a:buFont typeface="Wingdings" panose="05000000000000000000" pitchFamily="2" charset="2"/>
              <a:buChar char="p"/>
            </a:pPr>
            <a:r>
              <a:rPr lang="zh-CN" altLang="en-US" sz="1600" dirty="0" smtClean="0"/>
              <a:t>使用权限：文件所有者。</a:t>
            </a:r>
            <a:endParaRPr lang="en-US" altLang="zh-CN" sz="1600" dirty="0"/>
          </a:p>
          <a:p>
            <a:pPr>
              <a:lnSpc>
                <a:spcPct val="100000"/>
              </a:lnSpc>
            </a:pPr>
            <a:r>
              <a:rPr lang="en-US" altLang="zh-CN" sz="2200" dirty="0"/>
              <a:t>c</a:t>
            </a:r>
            <a:r>
              <a:rPr lang="en-US" altLang="zh-CN" sz="2200" dirty="0" smtClean="0"/>
              <a:t>hown</a:t>
            </a:r>
            <a:r>
              <a:rPr lang="zh-CN" altLang="en-US" sz="2200" dirty="0" smtClean="0"/>
              <a:t>命令：修改文件属主属组（只允许管理员）。</a:t>
            </a:r>
            <a:endParaRPr lang="en-US" altLang="zh-CN" sz="2200" dirty="0" smtClean="0"/>
          </a:p>
          <a:p>
            <a:pPr marL="655200" indent="-252000">
              <a:lnSpc>
                <a:spcPct val="100000"/>
              </a:lnSpc>
              <a:buFont typeface="Wingdings" panose="05000000000000000000" pitchFamily="2" charset="2"/>
              <a:buChar char="p"/>
            </a:pPr>
            <a:r>
              <a:rPr lang="en-US" altLang="zh-CN" sz="1600" dirty="0" smtClean="0"/>
              <a:t>Linux</a:t>
            </a:r>
            <a:r>
              <a:rPr lang="zh-CN" altLang="en-US" sz="1600" dirty="0" smtClean="0"/>
              <a:t>做为多用户多任务系统，所有文件都有其所有者，通过</a:t>
            </a:r>
            <a:r>
              <a:rPr lang="en-US" altLang="zh-CN" sz="1600" dirty="0" smtClean="0"/>
              <a:t>chown</a:t>
            </a:r>
            <a:r>
              <a:rPr lang="zh-CN" altLang="en-US" sz="1600" dirty="0" smtClean="0"/>
              <a:t>可以将特定文件的所有者更改为指定用户或组；</a:t>
            </a:r>
            <a:endParaRPr lang="en-US" altLang="zh-CN" sz="1600" dirty="0" smtClean="0"/>
          </a:p>
          <a:p>
            <a:pPr marL="655200" indent="-252000">
              <a:lnSpc>
                <a:spcPct val="100000"/>
              </a:lnSpc>
              <a:buFont typeface="Wingdings" panose="05000000000000000000" pitchFamily="2" charset="2"/>
              <a:buChar char="p"/>
            </a:pPr>
            <a:r>
              <a:rPr lang="zh-CN" altLang="en-US" sz="1600" dirty="0"/>
              <a:t>使用</a:t>
            </a:r>
            <a:r>
              <a:rPr lang="zh-CN" altLang="en-US" sz="1600" dirty="0" smtClean="0"/>
              <a:t>权限：管理员（</a:t>
            </a:r>
            <a:r>
              <a:rPr lang="en-US" altLang="zh-CN" sz="1600" dirty="0" smtClean="0"/>
              <a:t>root</a:t>
            </a:r>
            <a:r>
              <a:rPr lang="zh-CN" altLang="en-US" sz="1600" dirty="0" smtClean="0"/>
              <a:t>用户）。</a:t>
            </a:r>
            <a:endParaRPr lang="en-US" altLang="zh-CN" sz="1600" dirty="0"/>
          </a:p>
          <a:p>
            <a:pPr>
              <a:lnSpc>
                <a:spcPct val="100000"/>
              </a:lnSpc>
            </a:pPr>
            <a:r>
              <a:rPr lang="en-US" altLang="zh-CN" sz="2200" dirty="0" smtClean="0"/>
              <a:t>chgrp</a:t>
            </a:r>
            <a:r>
              <a:rPr lang="zh-CN" altLang="en-US" sz="2200" dirty="0" smtClean="0"/>
              <a:t>命令：修改文件属组。</a:t>
            </a:r>
            <a:endParaRPr lang="en-US" altLang="zh-CN" sz="2200" dirty="0" smtClean="0"/>
          </a:p>
          <a:p>
            <a:pPr marL="655200" indent="-252000">
              <a:lnSpc>
                <a:spcPct val="100000"/>
              </a:lnSpc>
              <a:buFont typeface="Wingdings" panose="05000000000000000000" pitchFamily="2" charset="2"/>
              <a:buChar char="p"/>
            </a:pPr>
            <a:r>
              <a:rPr lang="zh-CN" altLang="en-US" sz="1600" dirty="0" smtClean="0"/>
              <a:t>通过</a:t>
            </a:r>
            <a:r>
              <a:rPr lang="en-US" altLang="zh-CN" sz="1600" dirty="0" smtClean="0"/>
              <a:t>chgrp</a:t>
            </a:r>
            <a:r>
              <a:rPr lang="zh-CN" altLang="en-US" sz="1600" dirty="0" smtClean="0"/>
              <a:t>命令可以对文件或目录的所属群组进行更改；</a:t>
            </a:r>
            <a:endParaRPr lang="en-US" altLang="zh-CN" sz="1600" dirty="0" smtClean="0"/>
          </a:p>
          <a:p>
            <a:pPr marL="655200" indent="-252000">
              <a:lnSpc>
                <a:spcPct val="100000"/>
              </a:lnSpc>
              <a:buFont typeface="Wingdings" panose="05000000000000000000" pitchFamily="2" charset="2"/>
              <a:buChar char="p"/>
            </a:pPr>
            <a:r>
              <a:rPr lang="zh-CN" altLang="en-US" sz="1600" dirty="0" smtClean="0"/>
              <a:t>使用权限：管理员（</a:t>
            </a:r>
            <a:r>
              <a:rPr lang="en-US" altLang="zh-CN" sz="1600" dirty="0" smtClean="0"/>
              <a:t>root</a:t>
            </a:r>
            <a:r>
              <a:rPr lang="zh-CN" altLang="en-US" sz="1600" dirty="0" smtClean="0"/>
              <a:t>用户）。</a:t>
            </a:r>
            <a:endParaRPr lang="en-US" altLang="zh-CN" sz="1600" dirty="0" smtClean="0"/>
          </a:p>
          <a:p>
            <a:pPr>
              <a:lnSpc>
                <a:spcPct val="100000"/>
              </a:lnSpc>
            </a:pPr>
            <a:r>
              <a:rPr lang="en-US" altLang="zh-CN" sz="2200" dirty="0" err="1"/>
              <a:t>u</a:t>
            </a:r>
            <a:r>
              <a:rPr lang="en-US" altLang="zh-CN" sz="2200" dirty="0" err="1" smtClean="0"/>
              <a:t>mask</a:t>
            </a:r>
            <a:r>
              <a:rPr lang="zh-CN" altLang="en-US" sz="2200" dirty="0" smtClean="0"/>
              <a:t>命令：遮罩码。</a:t>
            </a:r>
            <a:endParaRPr lang="en-US" altLang="zh-CN" sz="2200" dirty="0" smtClean="0"/>
          </a:p>
          <a:p>
            <a:pPr marL="655200" indent="-252000">
              <a:lnSpc>
                <a:spcPct val="100000"/>
              </a:lnSpc>
              <a:buFont typeface="Wingdings" panose="05000000000000000000" pitchFamily="2" charset="2"/>
              <a:buChar char="p"/>
            </a:pPr>
            <a:r>
              <a:rPr lang="zh-CN" altLang="en-US" sz="1600" dirty="0" smtClean="0"/>
              <a:t>通过</a:t>
            </a:r>
            <a:r>
              <a:rPr lang="en-US" altLang="zh-CN" sz="1600" dirty="0" err="1" smtClean="0"/>
              <a:t>umask</a:t>
            </a:r>
            <a:r>
              <a:rPr lang="zh-CN" altLang="en-US" sz="1600" dirty="0" smtClean="0"/>
              <a:t>命令可以指定在建立文件时进行权限掩码的预设；</a:t>
            </a:r>
            <a:endParaRPr lang="en-US" altLang="zh-CN" sz="1600" dirty="0" smtClean="0"/>
          </a:p>
          <a:p>
            <a:pPr marL="655200" indent="-252000">
              <a:lnSpc>
                <a:spcPct val="100000"/>
              </a:lnSpc>
              <a:buFont typeface="Wingdings" panose="05000000000000000000" pitchFamily="2" charset="2"/>
              <a:buChar char="p"/>
            </a:pPr>
            <a:r>
              <a:rPr lang="zh-CN" altLang="en-US" sz="1600" dirty="0" smtClean="0"/>
              <a:t>使用权限：管理员和普通用户。</a:t>
            </a:r>
            <a:endParaRPr lang="en-US" altLang="zh-CN" sz="1600" dirty="0"/>
          </a:p>
        </p:txBody>
      </p:sp>
    </p:spTree>
    <p:custDataLst>
      <p:tags r:id="rId1"/>
    </p:custDataLst>
    <p:extLst>
      <p:ext uri="{BB962C8B-B14F-4D97-AF65-F5344CB8AC3E}">
        <p14:creationId xmlns:p14="http://schemas.microsoft.com/office/powerpoint/2010/main" val="17344451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修改文件权限 </a:t>
            </a:r>
            <a:r>
              <a:rPr lang="en-US" altLang="zh-CN" dirty="0" smtClean="0"/>
              <a:t>- </a:t>
            </a:r>
            <a:r>
              <a:rPr lang="en-US" altLang="zh-CN" dirty="0" err="1" smtClean="0"/>
              <a:t>chmod</a:t>
            </a:r>
            <a:endParaRPr lang="zh-CN" altLang="en-US" dirty="0"/>
          </a:p>
        </p:txBody>
      </p:sp>
      <p:sp>
        <p:nvSpPr>
          <p:cNvPr id="3" name="文本占位符 2"/>
          <p:cNvSpPr>
            <a:spLocks noGrp="1"/>
          </p:cNvSpPr>
          <p:nvPr>
            <p:ph type="body" sz="quarter" idx="10"/>
          </p:nvPr>
        </p:nvSpPr>
        <p:spPr/>
        <p:txBody>
          <a:bodyPr/>
          <a:lstStyle/>
          <a:p>
            <a:pPr>
              <a:lnSpc>
                <a:spcPct val="100000"/>
              </a:lnSpc>
            </a:pPr>
            <a:r>
              <a:rPr lang="zh-CN" altLang="en-US" sz="2200" dirty="0" smtClean="0"/>
              <a:t>文件调用权限针对于文件所有者，所属组以及其他人，使用</a:t>
            </a:r>
            <a:r>
              <a:rPr lang="en-US" altLang="zh-CN" sz="2200" dirty="0" err="1" smtClean="0"/>
              <a:t>chmod</a:t>
            </a:r>
            <a:r>
              <a:rPr lang="zh-CN" altLang="en-US" sz="2200" dirty="0" smtClean="0"/>
              <a:t>可以对文件的调用权限进行修改。</a:t>
            </a:r>
            <a:endParaRPr lang="en-US" altLang="zh-CN" sz="2100" dirty="0" smtClean="0"/>
          </a:p>
          <a:p>
            <a:pPr>
              <a:lnSpc>
                <a:spcPct val="100000"/>
              </a:lnSpc>
            </a:pPr>
            <a:r>
              <a:rPr lang="zh-CN" altLang="en-US" sz="2100" dirty="0" smtClean="0"/>
              <a:t>语法：</a:t>
            </a:r>
            <a:r>
              <a:rPr lang="fr-FR" altLang="zh-CN" sz="2200" dirty="0"/>
              <a:t>chmod [OPTION]... MODE[,MODE]... FILE</a:t>
            </a:r>
            <a:r>
              <a:rPr lang="fr-FR" altLang="zh-CN" sz="2200" dirty="0" smtClean="0"/>
              <a:t>...</a:t>
            </a:r>
            <a:endParaRPr lang="en-US" altLang="zh-CN" sz="2200" dirty="0" smtClean="0"/>
          </a:p>
          <a:p>
            <a:pPr>
              <a:lnSpc>
                <a:spcPct val="100000"/>
              </a:lnSpc>
            </a:pPr>
            <a:r>
              <a:rPr lang="zh-CN" altLang="en-US" sz="2100" dirty="0"/>
              <a:t>其中的命令选项说明如下：</a:t>
            </a:r>
            <a:endParaRPr lang="en-US" altLang="zh-CN" sz="2100" dirty="0"/>
          </a:p>
          <a:p>
            <a:pPr marL="33750" indent="-285750">
              <a:lnSpc>
                <a:spcPct val="100000"/>
              </a:lnSpc>
            </a:pPr>
            <a:endParaRPr lang="en-US" altLang="zh-CN" sz="2200" dirty="0"/>
          </a:p>
          <a:p>
            <a:pPr marL="0" indent="0">
              <a:lnSpc>
                <a:spcPct val="100000"/>
              </a:lnSpc>
              <a:buNone/>
            </a:pPr>
            <a:endParaRPr lang="en-US" altLang="zh-CN" sz="2200" dirty="0" smtClean="0"/>
          </a:p>
          <a:p>
            <a:pPr marL="33750" indent="-285750">
              <a:lnSpc>
                <a:spcPct val="100000"/>
              </a:lnSpc>
            </a:pPr>
            <a:endParaRPr lang="en-US" altLang="zh-CN" sz="2200" dirty="0" smtClean="0"/>
          </a:p>
          <a:p>
            <a:pPr marL="33750" indent="-285750">
              <a:lnSpc>
                <a:spcPct val="100000"/>
              </a:lnSpc>
            </a:pPr>
            <a:r>
              <a:rPr lang="zh-CN" altLang="en-US" sz="2200" dirty="0" smtClean="0"/>
              <a:t>根据配置场景，可以</a:t>
            </a:r>
            <a:r>
              <a:rPr lang="zh-CN" altLang="en-US" sz="2200" dirty="0"/>
              <a:t>同时修改文件的一组</a:t>
            </a:r>
            <a:r>
              <a:rPr lang="zh-CN" altLang="en-US" sz="2200" dirty="0" smtClean="0"/>
              <a:t>权限，也可以只</a:t>
            </a:r>
            <a:r>
              <a:rPr lang="zh-CN" altLang="en-US" sz="2200" dirty="0"/>
              <a:t>修改文件的某个</a:t>
            </a:r>
            <a:r>
              <a:rPr lang="zh-CN" altLang="en-US" sz="2200" dirty="0" smtClean="0"/>
              <a:t>权限。</a:t>
            </a:r>
            <a:endParaRPr lang="en-US" altLang="zh-CN" sz="2200" dirty="0"/>
          </a:p>
          <a:p>
            <a:pPr marL="33750" indent="-285750">
              <a:lnSpc>
                <a:spcPct val="100000"/>
              </a:lnSpc>
            </a:pPr>
            <a:endParaRPr lang="en-US" altLang="zh-CN" sz="2200" dirty="0" smtClean="0"/>
          </a:p>
        </p:txBody>
      </p:sp>
      <p:sp>
        <p:nvSpPr>
          <p:cNvPr id="37" name="文本框 36"/>
          <p:cNvSpPr txBox="1"/>
          <p:nvPr/>
        </p:nvSpPr>
        <p:spPr>
          <a:xfrm>
            <a:off x="6096000" y="2700162"/>
            <a:ext cx="2028119" cy="1107996"/>
          </a:xfrm>
          <a:prstGeom prst="rect">
            <a:avLst/>
          </a:prstGeom>
          <a:noFill/>
        </p:spPr>
        <p:txBody>
          <a:bodyPr wrap="none" rtlCol="0">
            <a:spAutoFit/>
          </a:bodyPr>
          <a:lstStyle/>
          <a:p>
            <a:pPr marL="285750" indent="-285750">
              <a:buFont typeface="Arial" panose="020B0604020202020204" pitchFamily="34" charset="0"/>
              <a:buChar char="•"/>
            </a:pPr>
            <a:r>
              <a:rPr lang="zh-CN" altLang="en-US" sz="1600" dirty="0" smtClean="0"/>
              <a:t>操作符：</a:t>
            </a:r>
            <a:endParaRPr lang="en-US" altLang="zh-CN" sz="1600" dirty="0"/>
          </a:p>
          <a:p>
            <a:pPr marL="285750" indent="-285750">
              <a:buSzPct val="50000"/>
              <a:buFont typeface="Wingdings" panose="05000000000000000000" pitchFamily="2" charset="2"/>
              <a:buChar char="p"/>
            </a:pPr>
            <a:r>
              <a:rPr lang="en-US" altLang="zh-CN" sz="1600" dirty="0" smtClean="0"/>
              <a:t>+</a:t>
            </a:r>
            <a:r>
              <a:rPr lang="zh-CN" altLang="en-US" sz="1600" dirty="0"/>
              <a:t>：</a:t>
            </a:r>
            <a:r>
              <a:rPr lang="zh-CN" altLang="en-US" sz="1600" dirty="0" smtClean="0"/>
              <a:t>添加权限</a:t>
            </a:r>
            <a:endParaRPr lang="en-US" altLang="zh-CN" sz="1600" dirty="0" smtClean="0"/>
          </a:p>
          <a:p>
            <a:pPr marL="285750" indent="-285750">
              <a:buSzPct val="50000"/>
              <a:buFont typeface="Wingdings" panose="05000000000000000000" pitchFamily="2" charset="2"/>
              <a:buChar char="p"/>
            </a:pPr>
            <a:r>
              <a:rPr lang="en-US" altLang="zh-CN" sz="1600" dirty="0" smtClean="0"/>
              <a:t>-</a:t>
            </a:r>
            <a:r>
              <a:rPr lang="zh-CN" altLang="en-US" sz="1600" dirty="0" smtClean="0"/>
              <a:t>：减少权限</a:t>
            </a:r>
            <a:endParaRPr lang="en-US" altLang="zh-CN" sz="1600" dirty="0" smtClean="0"/>
          </a:p>
          <a:p>
            <a:pPr marL="285750" indent="-285750">
              <a:buSzPct val="50000"/>
              <a:buFont typeface="Wingdings" panose="05000000000000000000" pitchFamily="2" charset="2"/>
              <a:buChar char="p"/>
            </a:pPr>
            <a:r>
              <a:rPr lang="en-US" altLang="zh-CN" sz="1600" dirty="0" smtClean="0"/>
              <a:t>=</a:t>
            </a:r>
            <a:r>
              <a:rPr lang="zh-CN" altLang="en-US" sz="1600" dirty="0" smtClean="0"/>
              <a:t>：给定特定权限</a:t>
            </a:r>
            <a:endParaRPr lang="zh-CN" altLang="en-US" sz="1600" dirty="0"/>
          </a:p>
        </p:txBody>
      </p:sp>
      <p:sp>
        <p:nvSpPr>
          <p:cNvPr id="38" name="文本框 37"/>
          <p:cNvSpPr txBox="1"/>
          <p:nvPr/>
        </p:nvSpPr>
        <p:spPr>
          <a:xfrm>
            <a:off x="9296400" y="2700162"/>
            <a:ext cx="1704313" cy="1077218"/>
          </a:xfrm>
          <a:prstGeom prst="rect">
            <a:avLst/>
          </a:prstGeom>
          <a:noFill/>
        </p:spPr>
        <p:txBody>
          <a:bodyPr wrap="none" rtlCol="0">
            <a:spAutoFit/>
          </a:bodyPr>
          <a:lstStyle/>
          <a:p>
            <a:pPr marL="285750" indent="-285750">
              <a:buFont typeface="Arial" panose="020B0604020202020204" pitchFamily="34" charset="0"/>
              <a:buChar char="•"/>
            </a:pPr>
            <a:r>
              <a:rPr lang="zh-CN" altLang="en-US" sz="1600" dirty="0" smtClean="0"/>
              <a:t>赋予的权限：</a:t>
            </a:r>
            <a:endParaRPr lang="en-US" altLang="zh-CN" sz="1600" dirty="0" smtClean="0"/>
          </a:p>
          <a:p>
            <a:pPr marL="285750" indent="-285750">
              <a:buSzPct val="50000"/>
              <a:buFont typeface="Wingdings" panose="05000000000000000000" pitchFamily="2" charset="2"/>
              <a:buChar char="p"/>
            </a:pPr>
            <a:r>
              <a:rPr lang="en-US" altLang="zh-CN" sz="1600" dirty="0" smtClean="0"/>
              <a:t>r</a:t>
            </a:r>
            <a:r>
              <a:rPr lang="zh-CN" altLang="en-US" sz="1600" dirty="0" smtClean="0"/>
              <a:t>：读权限</a:t>
            </a:r>
            <a:endParaRPr lang="en-US" altLang="zh-CN" sz="1600" dirty="0" smtClean="0"/>
          </a:p>
          <a:p>
            <a:pPr marL="285750" indent="-285750">
              <a:buSzPct val="50000"/>
              <a:buFont typeface="Wingdings" panose="05000000000000000000" pitchFamily="2" charset="2"/>
              <a:buChar char="p"/>
            </a:pPr>
            <a:r>
              <a:rPr lang="en-US" altLang="zh-CN" sz="1600" dirty="0"/>
              <a:t>w</a:t>
            </a:r>
            <a:r>
              <a:rPr lang="zh-CN" altLang="en-US" sz="1600" dirty="0" smtClean="0"/>
              <a:t>：写权限</a:t>
            </a:r>
            <a:endParaRPr lang="en-US" altLang="zh-CN" sz="1600" dirty="0" smtClean="0"/>
          </a:p>
          <a:p>
            <a:pPr marL="285750" indent="-285750">
              <a:buSzPct val="50000"/>
              <a:buFont typeface="Wingdings" panose="05000000000000000000" pitchFamily="2" charset="2"/>
              <a:buChar char="p"/>
            </a:pPr>
            <a:r>
              <a:rPr lang="en-US" altLang="zh-CN" sz="1600" dirty="0"/>
              <a:t>x</a:t>
            </a:r>
            <a:r>
              <a:rPr lang="zh-CN" altLang="en-US" sz="1600" dirty="0" smtClean="0"/>
              <a:t>：执行权限</a:t>
            </a:r>
            <a:endParaRPr lang="zh-CN" altLang="en-US" sz="1600" dirty="0"/>
          </a:p>
        </p:txBody>
      </p:sp>
      <p:sp>
        <p:nvSpPr>
          <p:cNvPr id="39" name="文本框 38"/>
          <p:cNvSpPr txBox="1"/>
          <p:nvPr/>
        </p:nvSpPr>
        <p:spPr>
          <a:xfrm>
            <a:off x="467658" y="2700162"/>
            <a:ext cx="4594206" cy="1631216"/>
          </a:xfrm>
          <a:prstGeom prst="rect">
            <a:avLst/>
          </a:prstGeom>
          <a:noFill/>
        </p:spPr>
        <p:txBody>
          <a:bodyPr wrap="none" rtlCol="0">
            <a:spAutoFit/>
          </a:bodyPr>
          <a:lstStyle/>
          <a:p>
            <a:pPr marL="688950" indent="-285750">
              <a:lnSpc>
                <a:spcPct val="100000"/>
              </a:lnSpc>
              <a:buFont typeface="Arial" panose="020B0604020202020204" pitchFamily="34" charset="0"/>
              <a:buChar char="•"/>
            </a:pPr>
            <a:r>
              <a:rPr lang="zh-CN" altLang="en-US" sz="1600" dirty="0"/>
              <a:t>操作对象：</a:t>
            </a:r>
            <a:endParaRPr lang="en-US" altLang="zh-CN" sz="1600" dirty="0"/>
          </a:p>
          <a:p>
            <a:pPr marL="655200" indent="-252000">
              <a:lnSpc>
                <a:spcPct val="100000"/>
              </a:lnSpc>
              <a:buSzPct val="50000"/>
              <a:buFont typeface="Wingdings" panose="05000000000000000000" pitchFamily="2" charset="2"/>
              <a:buChar char="p"/>
            </a:pPr>
            <a:r>
              <a:rPr lang="en-US" altLang="zh-CN" sz="1600" dirty="0"/>
              <a:t>u</a:t>
            </a:r>
            <a:r>
              <a:rPr lang="zh-CN" altLang="en-US" sz="1600" dirty="0"/>
              <a:t>：用户</a:t>
            </a:r>
            <a:r>
              <a:rPr lang="en-US" altLang="zh-CN" sz="1600" dirty="0"/>
              <a:t>user</a:t>
            </a:r>
            <a:r>
              <a:rPr lang="zh-CN" altLang="en-US" sz="1600" dirty="0"/>
              <a:t>，表示文件或目录所有者</a:t>
            </a:r>
            <a:endParaRPr lang="en-US" altLang="zh-CN" sz="1600" dirty="0"/>
          </a:p>
          <a:p>
            <a:pPr marL="655200" indent="-252000">
              <a:lnSpc>
                <a:spcPct val="100000"/>
              </a:lnSpc>
              <a:buSzPct val="50000"/>
              <a:buFont typeface="Wingdings" panose="05000000000000000000" pitchFamily="2" charset="2"/>
              <a:buChar char="p"/>
            </a:pPr>
            <a:r>
              <a:rPr lang="en-US" altLang="zh-CN" sz="1600" dirty="0"/>
              <a:t>g</a:t>
            </a:r>
            <a:r>
              <a:rPr lang="zh-CN" altLang="en-US" sz="1600" dirty="0"/>
              <a:t>：用户组</a:t>
            </a:r>
            <a:r>
              <a:rPr lang="en-US" altLang="zh-CN" sz="1600" dirty="0"/>
              <a:t>group</a:t>
            </a:r>
            <a:r>
              <a:rPr lang="zh-CN" altLang="en-US" sz="1600" dirty="0"/>
              <a:t>，表示文件或目录所属组</a:t>
            </a:r>
            <a:endParaRPr lang="en-US" altLang="zh-CN" sz="1600" dirty="0"/>
          </a:p>
          <a:p>
            <a:pPr marL="655200" indent="-252000">
              <a:lnSpc>
                <a:spcPct val="100000"/>
              </a:lnSpc>
              <a:buSzPct val="50000"/>
              <a:buFont typeface="Wingdings" panose="05000000000000000000" pitchFamily="2" charset="2"/>
              <a:buChar char="p"/>
            </a:pPr>
            <a:r>
              <a:rPr lang="en-US" altLang="zh-CN" sz="1600" dirty="0"/>
              <a:t>o</a:t>
            </a:r>
            <a:r>
              <a:rPr lang="zh-CN" altLang="en-US" sz="1600" dirty="0"/>
              <a:t>：其他用户</a:t>
            </a:r>
            <a:r>
              <a:rPr lang="en-US" altLang="zh-CN" sz="1600" dirty="0" smtClean="0"/>
              <a:t>other</a:t>
            </a:r>
            <a:endParaRPr lang="en-US" altLang="zh-CN" sz="1600" dirty="0"/>
          </a:p>
          <a:p>
            <a:pPr marL="655200" indent="-252000">
              <a:lnSpc>
                <a:spcPct val="100000"/>
              </a:lnSpc>
              <a:buSzPct val="50000"/>
              <a:buFont typeface="Wingdings" panose="05000000000000000000" pitchFamily="2" charset="2"/>
              <a:buChar char="p"/>
            </a:pPr>
            <a:r>
              <a:rPr lang="en-US" altLang="zh-CN" sz="1600" dirty="0"/>
              <a:t>a</a:t>
            </a:r>
            <a:r>
              <a:rPr lang="zh-CN" altLang="en-US" sz="1600" dirty="0"/>
              <a:t>：所有用户</a:t>
            </a:r>
            <a:r>
              <a:rPr lang="en-US" altLang="zh-CN" sz="1600" dirty="0"/>
              <a:t>all</a:t>
            </a:r>
          </a:p>
          <a:p>
            <a:endParaRPr lang="zh-CN" altLang="en-US" dirty="0"/>
          </a:p>
        </p:txBody>
      </p:sp>
    </p:spTree>
    <p:custDataLst>
      <p:tags r:id="rId1"/>
    </p:custDataLst>
    <p:extLst>
      <p:ext uri="{BB962C8B-B14F-4D97-AF65-F5344CB8AC3E}">
        <p14:creationId xmlns:p14="http://schemas.microsoft.com/office/powerpoint/2010/main" val="28536167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修改文件权限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同时修改测试文件</a:t>
            </a:r>
            <a:r>
              <a:rPr lang="en-US" altLang="zh-CN" sz="2200" dirty="0" smtClean="0">
                <a:cs typeface="+mn-ea"/>
                <a:sym typeface="+mn-lt"/>
              </a:rPr>
              <a:t>usertxt</a:t>
            </a:r>
            <a:r>
              <a:rPr lang="zh-CN" altLang="en-US" sz="2200" dirty="0" smtClean="0">
                <a:cs typeface="+mn-ea"/>
                <a:sym typeface="+mn-lt"/>
              </a:rPr>
              <a:t>的所有权限：</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err="1" smtClean="0">
                <a:cs typeface="+mn-ea"/>
                <a:sym typeface="+mn-lt"/>
              </a:rPr>
              <a:t>ls</a:t>
            </a:r>
            <a:r>
              <a:rPr lang="en-US" altLang="zh-CN" sz="1600" dirty="0" smtClean="0">
                <a:cs typeface="+mn-ea"/>
                <a:sym typeface="+mn-lt"/>
              </a:rPr>
              <a:t> –l</a:t>
            </a:r>
            <a:r>
              <a:rPr lang="zh-CN" altLang="en-US" sz="1600" dirty="0" smtClean="0">
                <a:cs typeface="+mn-ea"/>
                <a:sym typeface="+mn-lt"/>
              </a:rPr>
              <a:t>来查看为修改权限前测试文件</a:t>
            </a:r>
            <a:r>
              <a:rPr lang="en-US" altLang="zh-CN" sz="1600" dirty="0" smtClean="0">
                <a:cs typeface="+mn-ea"/>
                <a:sym typeface="+mn-lt"/>
              </a:rPr>
              <a:t>usertxt</a:t>
            </a:r>
            <a:r>
              <a:rPr lang="zh-CN" altLang="en-US" sz="1600" dirty="0" smtClean="0">
                <a:cs typeface="+mn-ea"/>
                <a:sym typeface="+mn-lt"/>
              </a:rPr>
              <a:t>的权限为；</a:t>
            </a: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使用</a:t>
            </a:r>
            <a:r>
              <a:rPr lang="en-US" altLang="zh-CN" sz="1600" dirty="0" err="1" smtClean="0">
                <a:cs typeface="+mn-ea"/>
                <a:sym typeface="+mn-lt"/>
              </a:rPr>
              <a:t>chmod</a:t>
            </a:r>
            <a:r>
              <a:rPr lang="zh-CN" altLang="en-US" sz="1600" dirty="0" smtClean="0">
                <a:cs typeface="+mn-ea"/>
                <a:sym typeface="+mn-lt"/>
              </a:rPr>
              <a:t>命令进行权限的修改：</a:t>
            </a:r>
            <a:r>
              <a:rPr lang="en-US" altLang="zh-CN" sz="1600" dirty="0" err="1" smtClean="0"/>
              <a:t>chmod</a:t>
            </a:r>
            <a:r>
              <a:rPr lang="en-US" altLang="zh-CN" sz="1600" dirty="0" smtClean="0"/>
              <a:t> 644 usertxt</a:t>
            </a:r>
            <a:r>
              <a:rPr lang="zh-CN" altLang="en-US" sz="1600" dirty="0" smtClean="0">
                <a:cs typeface="+mn-ea"/>
                <a:sym typeface="+mn-lt"/>
              </a:rPr>
              <a:t>，再通过</a:t>
            </a:r>
            <a:r>
              <a:rPr lang="en-US" altLang="zh-CN" sz="1600" dirty="0" err="1" smtClean="0">
                <a:cs typeface="+mn-ea"/>
                <a:sym typeface="+mn-lt"/>
              </a:rPr>
              <a:t>ls</a:t>
            </a:r>
            <a:r>
              <a:rPr lang="en-US" altLang="zh-CN" sz="1600" dirty="0" smtClean="0">
                <a:cs typeface="+mn-ea"/>
                <a:sym typeface="+mn-lt"/>
              </a:rPr>
              <a:t> –l</a:t>
            </a:r>
            <a:r>
              <a:rPr lang="zh-CN" altLang="en-US" sz="1600" dirty="0" smtClean="0">
                <a:cs typeface="+mn-ea"/>
                <a:sym typeface="+mn-lt"/>
              </a:rPr>
              <a:t>查看后发现权限已修改。</a:t>
            </a:r>
            <a:endParaRPr lang="zh-CN" altLang="en-US" sz="1600" dirty="0">
              <a:cs typeface="+mn-ea"/>
              <a:sym typeface="+mn-lt"/>
            </a:endParaRPr>
          </a:p>
        </p:txBody>
      </p:sp>
      <p:graphicFrame>
        <p:nvGraphicFramePr>
          <p:cNvPr id="4" name="表格 3"/>
          <p:cNvGraphicFramePr>
            <a:graphicFrameLocks noGrp="1"/>
          </p:cNvGraphicFramePr>
          <p:nvPr>
            <p:extLst>
              <p:ext uri="{D42A27DB-BD31-4B8C-83A1-F6EECF244321}">
                <p14:modId xmlns:p14="http://schemas.microsoft.com/office/powerpoint/2010/main" val="1749582873"/>
              </p:ext>
            </p:extLst>
          </p:nvPr>
        </p:nvGraphicFramePr>
        <p:xfrm>
          <a:off x="1018643" y="2144057"/>
          <a:ext cx="8128000" cy="73152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ls</a:t>
                      </a:r>
                      <a:r>
                        <a:rPr lang="en-US" altLang="zh-CN" sz="1400" b="0" dirty="0" smtClean="0">
                          <a:solidFill>
                            <a:schemeClr val="tx1"/>
                          </a:solidFill>
                        </a:rPr>
                        <a:t> -l</a:t>
                      </a:r>
                    </a:p>
                    <a:p>
                      <a:endParaRPr lang="en-US" altLang="zh-CN" sz="1400" b="0" dirty="0" smtClean="0">
                        <a:solidFill>
                          <a:schemeClr val="tx1"/>
                        </a:solidFill>
                      </a:endParaRPr>
                    </a:p>
                    <a:p>
                      <a:r>
                        <a:rPr lang="en-US" altLang="zh-CN" sz="1400" b="0" dirty="0" err="1" smtClean="0">
                          <a:solidFill>
                            <a:schemeClr val="tx1"/>
                          </a:solidFill>
                        </a:rPr>
                        <a:t>drwx</a:t>
                      </a:r>
                      <a:r>
                        <a:rPr lang="en-US" altLang="zh-CN" sz="1400" b="0" dirty="0" smtClean="0">
                          <a:solidFill>
                            <a:schemeClr val="tx1"/>
                          </a:solidFill>
                        </a:rPr>
                        <a:t>------. 2 root   </a:t>
                      </a:r>
                      <a:r>
                        <a:rPr lang="en-US" altLang="zh-CN" sz="1400" b="0" dirty="0" err="1" smtClean="0">
                          <a:solidFill>
                            <a:schemeClr val="tx1"/>
                          </a:solidFill>
                        </a:rPr>
                        <a:t>root</a:t>
                      </a:r>
                      <a:r>
                        <a:rPr lang="en-US" altLang="zh-CN" sz="1400" b="0" dirty="0" smtClean="0">
                          <a:solidFill>
                            <a:schemeClr val="tx1"/>
                          </a:solidFill>
                        </a:rPr>
                        <a:t>      4096 Jun  8 11:10 usertxt</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231331670"/>
              </p:ext>
            </p:extLst>
          </p:nvPr>
        </p:nvGraphicFramePr>
        <p:xfrm>
          <a:off x="1018643" y="3499444"/>
          <a:ext cx="8128000" cy="94488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chmod</a:t>
                      </a:r>
                      <a:r>
                        <a:rPr lang="en-US" altLang="zh-CN" sz="1400" b="0" dirty="0" smtClean="0">
                          <a:solidFill>
                            <a:schemeClr val="tx1"/>
                          </a:solidFill>
                        </a:rPr>
                        <a:t> 644 usertxt</a:t>
                      </a:r>
                    </a:p>
                    <a:p>
                      <a:endParaRPr lang="en-US" altLang="zh-CN" sz="1400" b="0" dirty="0" smtClean="0">
                        <a:solidFill>
                          <a:schemeClr val="tx1"/>
                        </a:solidFill>
                      </a:endParaRPr>
                    </a:p>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ls</a:t>
                      </a:r>
                      <a:r>
                        <a:rPr lang="en-US" altLang="zh-CN" sz="1400" b="0" dirty="0" smtClean="0">
                          <a:solidFill>
                            <a:schemeClr val="tx1"/>
                          </a:solidFill>
                        </a:rPr>
                        <a:t> –l</a:t>
                      </a:r>
                    </a:p>
                    <a:p>
                      <a:r>
                        <a:rPr lang="en-US" altLang="zh-CN" sz="1400" b="0" dirty="0" err="1" smtClean="0">
                          <a:solidFill>
                            <a:schemeClr val="tx1"/>
                          </a:solidFill>
                        </a:rPr>
                        <a:t>drw</a:t>
                      </a:r>
                      <a:r>
                        <a:rPr lang="en-US" altLang="zh-CN" sz="1400" b="0" dirty="0" smtClean="0">
                          <a:solidFill>
                            <a:schemeClr val="tx1"/>
                          </a:solidFill>
                        </a:rPr>
                        <a:t>-r--r--. 2 root   </a:t>
                      </a:r>
                      <a:r>
                        <a:rPr lang="en-US" altLang="zh-CN" sz="1400" b="0" dirty="0" err="1" smtClean="0">
                          <a:solidFill>
                            <a:schemeClr val="tx1"/>
                          </a:solidFill>
                        </a:rPr>
                        <a:t>root</a:t>
                      </a:r>
                      <a:r>
                        <a:rPr lang="en-US" altLang="zh-CN" sz="1400" b="0" dirty="0" smtClean="0">
                          <a:solidFill>
                            <a:schemeClr val="tx1"/>
                          </a:solidFill>
                        </a:rPr>
                        <a:t>      4096 Jun  8 11:10 </a:t>
                      </a:r>
                      <a:r>
                        <a:rPr lang="en-US" altLang="zh-CN" sz="1400" b="0" dirty="0" err="1" smtClean="0">
                          <a:solidFill>
                            <a:schemeClr val="tx1"/>
                          </a:solidFill>
                        </a:rPr>
                        <a:t>usertxt</a:t>
                      </a:r>
                      <a:endParaRPr lang="en-US" altLang="zh-CN" sz="1400" b="0" dirty="0" smtClean="0">
                        <a:solidFill>
                          <a:schemeClr val="tx1"/>
                        </a:solidFill>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6913644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修改文件权限 </a:t>
            </a:r>
            <a:r>
              <a:rPr lang="en-US" altLang="zh-CN" dirty="0" smtClean="0"/>
              <a:t>- </a:t>
            </a:r>
            <a:r>
              <a:rPr lang="en-US" altLang="zh-CN" dirty="0" err="1" smtClean="0"/>
              <a:t>chown</a:t>
            </a:r>
            <a:endParaRPr lang="zh-CN" altLang="en-US" dirty="0"/>
          </a:p>
        </p:txBody>
      </p:sp>
      <p:sp>
        <p:nvSpPr>
          <p:cNvPr id="3" name="文本占位符 2"/>
          <p:cNvSpPr>
            <a:spLocks noGrp="1"/>
          </p:cNvSpPr>
          <p:nvPr>
            <p:ph type="body" sz="quarter" idx="10"/>
          </p:nvPr>
        </p:nvSpPr>
        <p:spPr/>
        <p:txBody>
          <a:bodyPr/>
          <a:lstStyle/>
          <a:p>
            <a:pPr>
              <a:lnSpc>
                <a:spcPct val="100000"/>
              </a:lnSpc>
            </a:pPr>
            <a:r>
              <a:rPr lang="zh-CN" altLang="en-US" sz="2000" dirty="0" smtClean="0"/>
              <a:t>利用</a:t>
            </a:r>
            <a:r>
              <a:rPr lang="en-US" altLang="zh-CN" sz="2000" dirty="0" smtClean="0"/>
              <a:t>chown</a:t>
            </a:r>
            <a:r>
              <a:rPr lang="zh-CN" altLang="en-US" sz="2000" dirty="0" smtClean="0"/>
              <a:t>可以将指定文件的所有者改为指定的用户或组。</a:t>
            </a:r>
            <a:endParaRPr lang="en-US" altLang="zh-CN" sz="2000" dirty="0"/>
          </a:p>
          <a:p>
            <a:pPr>
              <a:lnSpc>
                <a:spcPct val="100000"/>
              </a:lnSpc>
            </a:pPr>
            <a:r>
              <a:rPr lang="zh-CN" altLang="en-US" sz="2000" dirty="0" smtClean="0"/>
              <a:t>语法：</a:t>
            </a:r>
            <a:r>
              <a:rPr lang="en-US" altLang="zh-CN" sz="2000" dirty="0"/>
              <a:t>chown [OPTION]... [OWNER</a:t>
            </a:r>
            <a:r>
              <a:rPr lang="en-US" altLang="zh-CN" sz="2000" dirty="0" smtClean="0"/>
              <a:t>][:[</a:t>
            </a:r>
            <a:r>
              <a:rPr lang="en-US" altLang="zh-CN" sz="2000" dirty="0"/>
              <a:t>GROUP</a:t>
            </a:r>
            <a:r>
              <a:rPr lang="en-US" altLang="zh-CN" sz="2000" dirty="0" smtClean="0"/>
              <a:t>]] </a:t>
            </a:r>
            <a:r>
              <a:rPr lang="en-US" altLang="zh-CN" sz="2000" dirty="0"/>
              <a:t>FILE</a:t>
            </a:r>
            <a:r>
              <a:rPr lang="en-US" altLang="zh-CN" sz="2000" dirty="0" smtClean="0"/>
              <a:t>...</a:t>
            </a:r>
          </a:p>
          <a:p>
            <a:pPr>
              <a:lnSpc>
                <a:spcPct val="100000"/>
              </a:lnSpc>
            </a:pPr>
            <a:r>
              <a:rPr lang="zh-CN" altLang="en-US" sz="2000" dirty="0" smtClean="0"/>
              <a:t>其中的命令选项说明如下：</a:t>
            </a:r>
            <a:endParaRPr lang="en-US" altLang="zh-CN" sz="2000" dirty="0" smtClean="0"/>
          </a:p>
          <a:p>
            <a:pPr marL="745200" latinLnBrk="1">
              <a:buFont typeface="Wingdings" panose="05000000000000000000" pitchFamily="2" charset="2"/>
              <a:buChar char="p"/>
            </a:pPr>
            <a:r>
              <a:rPr lang="en-US" altLang="zh-CN" sz="1400" dirty="0" smtClean="0"/>
              <a:t>-c : </a:t>
            </a:r>
            <a:r>
              <a:rPr lang="zh-CN" altLang="en-US" sz="1400" dirty="0" smtClean="0"/>
              <a:t>显示更改的部分的信息</a:t>
            </a:r>
          </a:p>
          <a:p>
            <a:pPr marL="745200" latinLnBrk="1">
              <a:buFont typeface="Wingdings" panose="05000000000000000000" pitchFamily="2" charset="2"/>
              <a:buChar char="p"/>
            </a:pPr>
            <a:r>
              <a:rPr lang="en-US" altLang="zh-CN" sz="1400" dirty="0" smtClean="0"/>
              <a:t>-</a:t>
            </a:r>
            <a:r>
              <a:rPr lang="en-US" altLang="zh-CN" sz="1400" dirty="0"/>
              <a:t>f : </a:t>
            </a:r>
            <a:r>
              <a:rPr lang="zh-CN" altLang="en-US" sz="1400" dirty="0"/>
              <a:t>忽略错误信息</a:t>
            </a:r>
          </a:p>
          <a:p>
            <a:pPr marL="745200" latinLnBrk="1">
              <a:buFont typeface="Wingdings" panose="05000000000000000000" pitchFamily="2" charset="2"/>
              <a:buChar char="p"/>
            </a:pPr>
            <a:r>
              <a:rPr lang="en-US" altLang="zh-CN" sz="1400" dirty="0"/>
              <a:t>-h :</a:t>
            </a:r>
            <a:r>
              <a:rPr lang="zh-CN" altLang="en-US" sz="1400" dirty="0"/>
              <a:t>修复符号链接</a:t>
            </a:r>
          </a:p>
          <a:p>
            <a:pPr marL="745200" latinLnBrk="1">
              <a:buFont typeface="Wingdings" panose="05000000000000000000" pitchFamily="2" charset="2"/>
              <a:buChar char="p"/>
            </a:pPr>
            <a:r>
              <a:rPr lang="en-US" altLang="zh-CN" sz="1400" dirty="0"/>
              <a:t>-v : </a:t>
            </a:r>
            <a:r>
              <a:rPr lang="zh-CN" altLang="en-US" sz="1400" dirty="0"/>
              <a:t>显示详细的处理信息</a:t>
            </a:r>
          </a:p>
          <a:p>
            <a:pPr marL="745200" latinLnBrk="1">
              <a:buFont typeface="Wingdings" panose="05000000000000000000" pitchFamily="2" charset="2"/>
              <a:buChar char="p"/>
            </a:pPr>
            <a:r>
              <a:rPr lang="en-US" altLang="zh-CN" sz="1400" dirty="0"/>
              <a:t>-R : </a:t>
            </a:r>
            <a:r>
              <a:rPr lang="zh-CN" altLang="en-US" sz="1400" dirty="0"/>
              <a:t>处理指定目录以及其子目录下的所有</a:t>
            </a:r>
            <a:r>
              <a:rPr lang="zh-CN" altLang="en-US" sz="1400" dirty="0" smtClean="0"/>
              <a:t>文件</a:t>
            </a:r>
            <a:endParaRPr lang="en-US" altLang="zh-CN" sz="1400" dirty="0" smtClean="0"/>
          </a:p>
          <a:p>
            <a:pPr>
              <a:lnSpc>
                <a:spcPct val="100000"/>
              </a:lnSpc>
            </a:pPr>
            <a:r>
              <a:rPr lang="zh-CN" altLang="en-US" sz="2000" dirty="0" smtClean="0"/>
              <a:t>根据配置场景，可以只修改属主，也可以只修改属组，亦可以同时修改属主属组。</a:t>
            </a:r>
          </a:p>
        </p:txBody>
      </p:sp>
    </p:spTree>
    <p:custDataLst>
      <p:tags r:id="rId1"/>
    </p:custDataLst>
    <p:extLst>
      <p:ext uri="{BB962C8B-B14F-4D97-AF65-F5344CB8AC3E}">
        <p14:creationId xmlns:p14="http://schemas.microsoft.com/office/powerpoint/2010/main" val="18881724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修改文件权限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同时修改属主属组：</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err="1" smtClean="0">
                <a:cs typeface="+mn-ea"/>
                <a:sym typeface="+mn-lt"/>
              </a:rPr>
              <a:t>ls</a:t>
            </a:r>
            <a:r>
              <a:rPr lang="en-US" altLang="zh-CN" sz="1600" dirty="0" smtClean="0">
                <a:cs typeface="+mn-ea"/>
                <a:sym typeface="+mn-lt"/>
              </a:rPr>
              <a:t> –l</a:t>
            </a:r>
            <a:r>
              <a:rPr lang="zh-CN" altLang="en-US" sz="1600" dirty="0" smtClean="0">
                <a:cs typeface="+mn-ea"/>
                <a:sym typeface="+mn-lt"/>
              </a:rPr>
              <a:t>来查看为修改权限前测试文件</a:t>
            </a:r>
            <a:r>
              <a:rPr lang="en-US" altLang="zh-CN" sz="1600" dirty="0" smtClean="0">
                <a:cs typeface="+mn-ea"/>
                <a:sym typeface="+mn-lt"/>
              </a:rPr>
              <a:t>usertxt</a:t>
            </a:r>
            <a:r>
              <a:rPr lang="zh-CN" altLang="en-US" sz="1600" dirty="0" smtClean="0">
                <a:cs typeface="+mn-ea"/>
                <a:sym typeface="+mn-lt"/>
              </a:rPr>
              <a:t>的属主属组。</a:t>
            </a: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使用</a:t>
            </a:r>
            <a:r>
              <a:rPr lang="en-US" altLang="zh-CN" sz="1600" dirty="0" smtClean="0">
                <a:cs typeface="+mn-ea"/>
                <a:sym typeface="+mn-lt"/>
              </a:rPr>
              <a:t>chown</a:t>
            </a:r>
            <a:r>
              <a:rPr lang="zh-CN" altLang="en-US" sz="1600" dirty="0" smtClean="0">
                <a:cs typeface="+mn-ea"/>
                <a:sym typeface="+mn-lt"/>
              </a:rPr>
              <a:t>命令进行权限的修改：</a:t>
            </a:r>
            <a:r>
              <a:rPr lang="en-US" altLang="zh-CN" sz="1600" dirty="0"/>
              <a:t> </a:t>
            </a:r>
            <a:r>
              <a:rPr lang="en-US" altLang="zh-CN" sz="1600" dirty="0" err="1"/>
              <a:t>chown</a:t>
            </a:r>
            <a:r>
              <a:rPr lang="en-US" altLang="zh-CN" sz="1600" dirty="0"/>
              <a:t> </a:t>
            </a:r>
            <a:r>
              <a:rPr lang="en-US" altLang="zh-CN" sz="1600" dirty="0" smtClean="0"/>
              <a:t>user: usergroup usertxt</a:t>
            </a:r>
            <a:r>
              <a:rPr lang="zh-CN" altLang="en-US" sz="1600" dirty="0" smtClean="0">
                <a:cs typeface="+mn-ea"/>
                <a:sym typeface="+mn-lt"/>
              </a:rPr>
              <a:t>，再通过</a:t>
            </a:r>
            <a:r>
              <a:rPr lang="en-US" altLang="zh-CN" sz="1600" dirty="0" err="1" smtClean="0">
                <a:cs typeface="+mn-ea"/>
                <a:sym typeface="+mn-lt"/>
              </a:rPr>
              <a:t>ls</a:t>
            </a:r>
            <a:r>
              <a:rPr lang="en-US" altLang="zh-CN" sz="1600" dirty="0" smtClean="0">
                <a:cs typeface="+mn-ea"/>
                <a:sym typeface="+mn-lt"/>
              </a:rPr>
              <a:t> –l</a:t>
            </a:r>
            <a:r>
              <a:rPr lang="zh-CN" altLang="en-US" sz="1600" dirty="0" smtClean="0">
                <a:cs typeface="+mn-ea"/>
                <a:sym typeface="+mn-lt"/>
              </a:rPr>
              <a:t>查看后发现权限已修改。</a:t>
            </a:r>
            <a:endParaRPr lang="zh-CN" altLang="en-US" sz="1600" dirty="0">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904875910"/>
              </p:ext>
            </p:extLst>
          </p:nvPr>
        </p:nvGraphicFramePr>
        <p:xfrm>
          <a:off x="1018643" y="2113020"/>
          <a:ext cx="8128000" cy="82296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ls</a:t>
                      </a:r>
                      <a:r>
                        <a:rPr lang="en-US" altLang="zh-CN" sz="1600" b="0" dirty="0" smtClean="0">
                          <a:solidFill>
                            <a:schemeClr val="tx1"/>
                          </a:solidFill>
                        </a:rPr>
                        <a:t> –l</a:t>
                      </a:r>
                    </a:p>
                    <a:p>
                      <a:endParaRPr lang="en-US" altLang="zh-CN" sz="1600" b="0" dirty="0" smtClean="0">
                        <a:solidFill>
                          <a:schemeClr val="tx1"/>
                        </a:solidFill>
                      </a:endParaRPr>
                    </a:p>
                    <a:p>
                      <a:r>
                        <a:rPr lang="en-US" altLang="zh-CN" sz="1600" b="0" dirty="0" err="1" smtClean="0">
                          <a:solidFill>
                            <a:schemeClr val="tx1"/>
                          </a:solidFill>
                        </a:rPr>
                        <a:t>drw</a:t>
                      </a:r>
                      <a:r>
                        <a:rPr lang="en-US" altLang="zh-CN" sz="1600" b="0" dirty="0" smtClean="0">
                          <a:solidFill>
                            <a:schemeClr val="tx1"/>
                          </a:solidFill>
                        </a:rPr>
                        <a:t>-r--r--. 2 root   </a:t>
                      </a:r>
                      <a:r>
                        <a:rPr lang="en-US" altLang="zh-CN" sz="1600" b="0" dirty="0" err="1" smtClean="0">
                          <a:solidFill>
                            <a:schemeClr val="tx1"/>
                          </a:solidFill>
                        </a:rPr>
                        <a:t>root</a:t>
                      </a:r>
                      <a:r>
                        <a:rPr lang="en-US" altLang="zh-CN" sz="1600" b="0" dirty="0" smtClean="0">
                          <a:solidFill>
                            <a:schemeClr val="tx1"/>
                          </a:solidFill>
                        </a:rPr>
                        <a:t>      4096 Jun  8 11:10 usertxt</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658546044"/>
              </p:ext>
            </p:extLst>
          </p:nvPr>
        </p:nvGraphicFramePr>
        <p:xfrm>
          <a:off x="1018643" y="3487652"/>
          <a:ext cx="8128000" cy="106680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chown</a:t>
                      </a:r>
                      <a:r>
                        <a:rPr lang="en-US" altLang="zh-CN" sz="1600" b="0" dirty="0" smtClean="0">
                          <a:solidFill>
                            <a:schemeClr val="tx1"/>
                          </a:solidFill>
                        </a:rPr>
                        <a:t> </a:t>
                      </a:r>
                      <a:r>
                        <a:rPr lang="en-US" altLang="zh-CN" sz="1600" b="0" dirty="0" err="1" smtClean="0">
                          <a:solidFill>
                            <a:schemeClr val="tx1"/>
                          </a:solidFill>
                        </a:rPr>
                        <a:t>user:usergroup</a:t>
                      </a:r>
                      <a:r>
                        <a:rPr lang="en-US" altLang="zh-CN" sz="1600" b="0" dirty="0" smtClean="0">
                          <a:solidFill>
                            <a:schemeClr val="tx1"/>
                          </a:solidFill>
                        </a:rPr>
                        <a:t> usertxt</a:t>
                      </a:r>
                    </a:p>
                    <a:p>
                      <a:endParaRPr lang="en-US" altLang="zh-CN" sz="1600" b="0" dirty="0" smtClean="0">
                        <a:solidFill>
                          <a:schemeClr val="tx1"/>
                        </a:solidFill>
                      </a:endParaRPr>
                    </a:p>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ls</a:t>
                      </a:r>
                      <a:r>
                        <a:rPr lang="en-US" altLang="zh-CN" sz="1600" b="0" dirty="0" smtClean="0">
                          <a:solidFill>
                            <a:schemeClr val="tx1"/>
                          </a:solidFill>
                        </a:rPr>
                        <a:t> -l</a:t>
                      </a:r>
                    </a:p>
                    <a:p>
                      <a:r>
                        <a:rPr lang="en-US" altLang="zh-CN" sz="1600" b="0" dirty="0" err="1" smtClean="0">
                          <a:solidFill>
                            <a:schemeClr val="tx1"/>
                          </a:solidFill>
                        </a:rPr>
                        <a:t>drw</a:t>
                      </a:r>
                      <a:r>
                        <a:rPr lang="en-US" altLang="zh-CN" sz="1600" b="0" dirty="0" smtClean="0">
                          <a:solidFill>
                            <a:schemeClr val="tx1"/>
                          </a:solidFill>
                        </a:rPr>
                        <a:t>-r--r--. 2 user   </a:t>
                      </a:r>
                      <a:r>
                        <a:rPr lang="en-US" altLang="zh-CN" sz="1600" b="0" dirty="0" err="1" smtClean="0">
                          <a:solidFill>
                            <a:schemeClr val="tx1"/>
                          </a:solidFill>
                        </a:rPr>
                        <a:t>usergroup</a:t>
                      </a:r>
                      <a:r>
                        <a:rPr lang="en-US" altLang="zh-CN" sz="1600" b="0" dirty="0" smtClean="0">
                          <a:solidFill>
                            <a:schemeClr val="tx1"/>
                          </a:solidFill>
                        </a:rPr>
                        <a:t>    4096 Jun  8 11:10 usertxt</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18416755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修改文件权限 </a:t>
            </a:r>
            <a:r>
              <a:rPr lang="en-US" altLang="zh-CN" dirty="0" smtClean="0"/>
              <a:t>- </a:t>
            </a:r>
            <a:r>
              <a:rPr lang="en-US" altLang="zh-CN" dirty="0" err="1" smtClean="0"/>
              <a:t>chgrp</a:t>
            </a:r>
            <a:endParaRPr lang="zh-CN" altLang="en-US" dirty="0"/>
          </a:p>
        </p:txBody>
      </p:sp>
      <p:sp>
        <p:nvSpPr>
          <p:cNvPr id="3" name="文本占位符 2"/>
          <p:cNvSpPr>
            <a:spLocks noGrp="1"/>
          </p:cNvSpPr>
          <p:nvPr>
            <p:ph type="body" sz="quarter" idx="10"/>
          </p:nvPr>
        </p:nvSpPr>
        <p:spPr/>
        <p:txBody>
          <a:bodyPr/>
          <a:lstStyle/>
          <a:p>
            <a:pPr>
              <a:lnSpc>
                <a:spcPct val="100000"/>
              </a:lnSpc>
            </a:pPr>
            <a:r>
              <a:rPr lang="en-US" altLang="zh-CN" sz="2000" dirty="0"/>
              <a:t>c</a:t>
            </a:r>
            <a:r>
              <a:rPr lang="en-US" altLang="zh-CN" sz="2000" dirty="0" smtClean="0"/>
              <a:t>hgrp</a:t>
            </a:r>
            <a:r>
              <a:rPr lang="zh-CN" altLang="en-US" sz="2000" dirty="0" smtClean="0"/>
              <a:t>可用来修改文件或目录的所属组。</a:t>
            </a:r>
            <a:endParaRPr lang="en-US" altLang="zh-CN" sz="2000" dirty="0"/>
          </a:p>
          <a:p>
            <a:pPr>
              <a:lnSpc>
                <a:spcPct val="100000"/>
              </a:lnSpc>
            </a:pPr>
            <a:r>
              <a:rPr lang="zh-CN" altLang="en-US" sz="2000" dirty="0" smtClean="0"/>
              <a:t>语法：</a:t>
            </a:r>
            <a:r>
              <a:rPr lang="en-US" altLang="zh-CN" sz="2000" dirty="0"/>
              <a:t>chgrp [OPTION]... GROUP FILE</a:t>
            </a:r>
            <a:r>
              <a:rPr lang="en-US" altLang="zh-CN" sz="2000" dirty="0" smtClean="0"/>
              <a:t>...</a:t>
            </a:r>
          </a:p>
          <a:p>
            <a:pPr>
              <a:lnSpc>
                <a:spcPct val="100000"/>
              </a:lnSpc>
            </a:pPr>
            <a:r>
              <a:rPr lang="zh-CN" altLang="en-US" sz="2000" dirty="0"/>
              <a:t>其中的命令选项说明如下：</a:t>
            </a:r>
            <a:endParaRPr lang="en-US" altLang="zh-CN" sz="2000" dirty="0"/>
          </a:p>
          <a:p>
            <a:pPr marL="745200" latinLnBrk="1">
              <a:buFont typeface="Wingdings" panose="05000000000000000000" pitchFamily="2" charset="2"/>
              <a:buChar char="p"/>
            </a:pPr>
            <a:r>
              <a:rPr lang="en-US" altLang="zh-CN" sz="1600" dirty="0" smtClean="0"/>
              <a:t>-</a:t>
            </a:r>
            <a:r>
              <a:rPr lang="en-US" altLang="zh-CN" sz="1600" dirty="0"/>
              <a:t>v</a:t>
            </a:r>
            <a:r>
              <a:rPr lang="zh-CN" altLang="en-US" sz="1600" dirty="0"/>
              <a:t>：显示指令执行</a:t>
            </a:r>
            <a:r>
              <a:rPr lang="zh-CN" altLang="en-US" sz="1600" dirty="0" smtClean="0"/>
              <a:t>过程</a:t>
            </a:r>
            <a:endParaRPr lang="en-US" altLang="zh-CN" sz="1600" dirty="0" smtClean="0"/>
          </a:p>
          <a:p>
            <a:pPr marL="745200" latinLnBrk="1">
              <a:buFont typeface="Wingdings" panose="05000000000000000000" pitchFamily="2" charset="2"/>
              <a:buChar char="p"/>
            </a:pPr>
            <a:r>
              <a:rPr lang="en-US" altLang="zh-CN" sz="1600" dirty="0" smtClean="0"/>
              <a:t>-c</a:t>
            </a:r>
            <a:r>
              <a:rPr lang="zh-CN" altLang="en-US" sz="1600" dirty="0" smtClean="0"/>
              <a:t>：效果类似</a:t>
            </a:r>
            <a:r>
              <a:rPr lang="en-US" altLang="zh-CN" sz="1600" dirty="0" smtClean="0"/>
              <a:t>“-v”</a:t>
            </a:r>
            <a:r>
              <a:rPr lang="zh-CN" altLang="en-US" sz="1600" dirty="0" smtClean="0"/>
              <a:t>参数，但是只回报</a:t>
            </a:r>
            <a:r>
              <a:rPr lang="zh-CN" altLang="en-US" sz="1600" dirty="0"/>
              <a:t>更改的</a:t>
            </a:r>
            <a:r>
              <a:rPr lang="zh-CN" altLang="en-US" sz="1600" dirty="0" smtClean="0"/>
              <a:t>部分</a:t>
            </a:r>
            <a:endParaRPr lang="zh-CN" altLang="en-US" sz="1600" dirty="0"/>
          </a:p>
          <a:p>
            <a:pPr marL="745200" latinLnBrk="1">
              <a:buFont typeface="Wingdings" panose="05000000000000000000" pitchFamily="2" charset="2"/>
              <a:buChar char="p"/>
            </a:pPr>
            <a:r>
              <a:rPr lang="en-US" altLang="zh-CN" sz="1600" dirty="0" smtClean="0"/>
              <a:t>-f</a:t>
            </a:r>
            <a:r>
              <a:rPr lang="zh-CN" altLang="en-US" sz="1600" dirty="0" smtClean="0"/>
              <a:t>：不</a:t>
            </a:r>
            <a:r>
              <a:rPr lang="zh-CN" altLang="en-US" sz="1600" dirty="0"/>
              <a:t>显示</a:t>
            </a:r>
            <a:r>
              <a:rPr lang="zh-CN" altLang="en-US" sz="1600" dirty="0" smtClean="0"/>
              <a:t>错误信息</a:t>
            </a:r>
            <a:endParaRPr lang="zh-CN" altLang="en-US" sz="1600" dirty="0"/>
          </a:p>
          <a:p>
            <a:pPr marL="745200" latinLnBrk="1">
              <a:buFont typeface="Wingdings" panose="05000000000000000000" pitchFamily="2" charset="2"/>
              <a:buChar char="p"/>
            </a:pPr>
            <a:r>
              <a:rPr lang="en-US" altLang="zh-CN" sz="1600" dirty="0" smtClean="0"/>
              <a:t>-h</a:t>
            </a:r>
            <a:r>
              <a:rPr lang="zh-CN" altLang="en-US" sz="1600" dirty="0" smtClean="0"/>
              <a:t>：只</a:t>
            </a:r>
            <a:r>
              <a:rPr lang="zh-CN" altLang="en-US" sz="1600" dirty="0"/>
              <a:t>修改</a:t>
            </a:r>
            <a:r>
              <a:rPr lang="zh-CN" altLang="en-US" sz="1600" dirty="0" smtClean="0"/>
              <a:t>符号</a:t>
            </a:r>
            <a:r>
              <a:rPr lang="zh-CN" altLang="en-US" sz="1600" dirty="0"/>
              <a:t>连接的</a:t>
            </a:r>
            <a:r>
              <a:rPr lang="zh-CN" altLang="en-US" sz="1600" dirty="0" smtClean="0"/>
              <a:t>文件，</a:t>
            </a:r>
            <a:r>
              <a:rPr lang="zh-CN" altLang="en-US" sz="1600" dirty="0"/>
              <a:t>而</a:t>
            </a:r>
            <a:r>
              <a:rPr lang="zh-CN" altLang="en-US" sz="1600" dirty="0" smtClean="0"/>
              <a:t>不对其他</a:t>
            </a:r>
            <a:r>
              <a:rPr lang="zh-CN" altLang="en-US" sz="1600" dirty="0"/>
              <a:t>任何相关</a:t>
            </a:r>
            <a:r>
              <a:rPr lang="zh-CN" altLang="en-US" sz="1600" dirty="0" smtClean="0"/>
              <a:t>文件进行变动</a:t>
            </a:r>
            <a:endParaRPr lang="zh-CN" altLang="en-US" sz="1600" dirty="0"/>
          </a:p>
          <a:p>
            <a:pPr marL="745200" latinLnBrk="1">
              <a:buFont typeface="Wingdings" panose="05000000000000000000" pitchFamily="2" charset="2"/>
              <a:buChar char="p"/>
            </a:pPr>
            <a:r>
              <a:rPr lang="en-US" altLang="zh-CN" sz="1600" dirty="0" smtClean="0"/>
              <a:t>-R</a:t>
            </a:r>
            <a:r>
              <a:rPr lang="zh-CN" altLang="en-US" sz="1600" dirty="0" smtClean="0"/>
              <a:t>：递归</a:t>
            </a:r>
            <a:r>
              <a:rPr lang="zh-CN" altLang="en-US" sz="1600" dirty="0"/>
              <a:t>处理</a:t>
            </a:r>
            <a:r>
              <a:rPr lang="zh-CN" altLang="en-US" sz="1600" dirty="0" smtClean="0"/>
              <a:t>，即将</a:t>
            </a:r>
            <a:r>
              <a:rPr lang="zh-CN" altLang="en-US" sz="1600" dirty="0"/>
              <a:t>指定目录下的所有文件及子目录一并</a:t>
            </a:r>
            <a:r>
              <a:rPr lang="zh-CN" altLang="en-US" sz="1600" dirty="0" smtClean="0"/>
              <a:t>处理</a:t>
            </a:r>
            <a:endParaRPr lang="en-US" altLang="zh-CN" sz="1600" dirty="0" smtClean="0"/>
          </a:p>
          <a:p>
            <a:pPr>
              <a:lnSpc>
                <a:spcPct val="100000"/>
              </a:lnSpc>
            </a:pPr>
            <a:r>
              <a:rPr lang="zh-CN" altLang="en-US" sz="2000" dirty="0" smtClean="0"/>
              <a:t>根据配置场景更改文件所属群组。</a:t>
            </a:r>
            <a:endParaRPr lang="en-US" altLang="zh-CN" sz="2000" dirty="0" smtClean="0"/>
          </a:p>
          <a:p>
            <a:pPr marL="403200" indent="0">
              <a:lnSpc>
                <a:spcPct val="100000"/>
              </a:lnSpc>
              <a:buNone/>
            </a:pPr>
            <a:endParaRPr lang="en-US" altLang="zh-CN" sz="1600" dirty="0"/>
          </a:p>
        </p:txBody>
      </p:sp>
    </p:spTree>
    <p:custDataLst>
      <p:tags r:id="rId1"/>
    </p:custDataLst>
    <p:extLst>
      <p:ext uri="{BB962C8B-B14F-4D97-AF65-F5344CB8AC3E}">
        <p14:creationId xmlns:p14="http://schemas.microsoft.com/office/powerpoint/2010/main" val="18541499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修改文件权限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更改文件所属组：</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err="1" smtClean="0">
                <a:cs typeface="+mn-ea"/>
                <a:sym typeface="+mn-lt"/>
              </a:rPr>
              <a:t>ls</a:t>
            </a:r>
            <a:r>
              <a:rPr lang="en-US" altLang="zh-CN" sz="1600" dirty="0" smtClean="0">
                <a:cs typeface="+mn-ea"/>
                <a:sym typeface="+mn-lt"/>
              </a:rPr>
              <a:t> –l</a:t>
            </a:r>
            <a:r>
              <a:rPr lang="zh-CN" altLang="en-US" sz="1600" dirty="0" smtClean="0">
                <a:cs typeface="+mn-ea"/>
                <a:sym typeface="+mn-lt"/>
              </a:rPr>
              <a:t>来查看为修改权限前测试文件</a:t>
            </a:r>
            <a:r>
              <a:rPr lang="en-US" altLang="zh-CN" sz="1600" dirty="0" smtClean="0">
                <a:cs typeface="+mn-ea"/>
                <a:sym typeface="+mn-lt"/>
              </a:rPr>
              <a:t>usertxt</a:t>
            </a:r>
            <a:r>
              <a:rPr lang="zh-CN" altLang="en-US" sz="1600" dirty="0" smtClean="0">
                <a:cs typeface="+mn-ea"/>
                <a:sym typeface="+mn-lt"/>
              </a:rPr>
              <a:t>的所属组。</a:t>
            </a: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使用</a:t>
            </a:r>
            <a:r>
              <a:rPr lang="en-US" altLang="zh-CN" sz="1600" dirty="0" smtClean="0">
                <a:cs typeface="+mn-ea"/>
                <a:sym typeface="+mn-lt"/>
              </a:rPr>
              <a:t>chgrp</a:t>
            </a:r>
            <a:r>
              <a:rPr lang="zh-CN" altLang="en-US" sz="1600" dirty="0" smtClean="0">
                <a:cs typeface="+mn-ea"/>
                <a:sym typeface="+mn-lt"/>
              </a:rPr>
              <a:t>命令进行权限的修改：</a:t>
            </a:r>
            <a:r>
              <a:rPr lang="en-US" altLang="zh-CN" sz="1600" dirty="0"/>
              <a:t> </a:t>
            </a:r>
            <a:r>
              <a:rPr lang="en-US" altLang="zh-CN" sz="1600" dirty="0" err="1" smtClean="0"/>
              <a:t>chgrp</a:t>
            </a:r>
            <a:r>
              <a:rPr lang="en-US" altLang="zh-CN" sz="1600" dirty="0" smtClean="0"/>
              <a:t> usergroup01 usertxt </a:t>
            </a:r>
            <a:r>
              <a:rPr lang="zh-CN" altLang="en-US" sz="1600" dirty="0" smtClean="0">
                <a:cs typeface="+mn-ea"/>
                <a:sym typeface="+mn-lt"/>
              </a:rPr>
              <a:t>，再通过</a:t>
            </a:r>
            <a:r>
              <a:rPr lang="en-US" altLang="zh-CN" sz="1600" dirty="0" err="1" smtClean="0">
                <a:cs typeface="+mn-ea"/>
                <a:sym typeface="+mn-lt"/>
              </a:rPr>
              <a:t>ls</a:t>
            </a:r>
            <a:r>
              <a:rPr lang="en-US" altLang="zh-CN" sz="1600" dirty="0" smtClean="0">
                <a:cs typeface="+mn-ea"/>
                <a:sym typeface="+mn-lt"/>
              </a:rPr>
              <a:t> –l</a:t>
            </a:r>
            <a:r>
              <a:rPr lang="zh-CN" altLang="en-US" sz="1600" dirty="0" smtClean="0">
                <a:cs typeface="+mn-ea"/>
                <a:sym typeface="+mn-lt"/>
              </a:rPr>
              <a:t>查看后发现权限已修改。</a:t>
            </a:r>
            <a:endParaRPr lang="zh-CN" altLang="en-US" sz="1600" dirty="0">
              <a:cs typeface="+mn-ea"/>
              <a:sym typeface="+mn-lt"/>
            </a:endParaRPr>
          </a:p>
        </p:txBody>
      </p:sp>
      <p:graphicFrame>
        <p:nvGraphicFramePr>
          <p:cNvPr id="8" name="表格 7"/>
          <p:cNvGraphicFramePr>
            <a:graphicFrameLocks noGrp="1"/>
          </p:cNvGraphicFramePr>
          <p:nvPr>
            <p:extLst>
              <p:ext uri="{D42A27DB-BD31-4B8C-83A1-F6EECF244321}">
                <p14:modId xmlns:p14="http://schemas.microsoft.com/office/powerpoint/2010/main" val="2443965054"/>
              </p:ext>
            </p:extLst>
          </p:nvPr>
        </p:nvGraphicFramePr>
        <p:xfrm>
          <a:off x="996937" y="2126321"/>
          <a:ext cx="8128000" cy="82296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ls</a:t>
                      </a:r>
                      <a:r>
                        <a:rPr lang="en-US" altLang="zh-CN" sz="1600" b="0" dirty="0" smtClean="0">
                          <a:solidFill>
                            <a:schemeClr val="tx1"/>
                          </a:solidFill>
                        </a:rPr>
                        <a:t> –l</a:t>
                      </a:r>
                    </a:p>
                    <a:p>
                      <a:endParaRPr lang="en-US" altLang="zh-CN" sz="1600" b="0" dirty="0" smtClean="0">
                        <a:solidFill>
                          <a:schemeClr val="tx1"/>
                        </a:solidFill>
                      </a:endParaRPr>
                    </a:p>
                    <a:p>
                      <a:r>
                        <a:rPr lang="en-US" altLang="zh-CN" sz="1600" b="0" dirty="0" err="1" smtClean="0">
                          <a:solidFill>
                            <a:schemeClr val="tx1"/>
                          </a:solidFill>
                        </a:rPr>
                        <a:t>drw</a:t>
                      </a:r>
                      <a:r>
                        <a:rPr lang="en-US" altLang="zh-CN" sz="1600" b="0" dirty="0" smtClean="0">
                          <a:solidFill>
                            <a:schemeClr val="tx1"/>
                          </a:solidFill>
                        </a:rPr>
                        <a:t>-r--r--. 2 user   usergroup    4096 Jun  8 11:10 usertxt</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902400142"/>
              </p:ext>
            </p:extLst>
          </p:nvPr>
        </p:nvGraphicFramePr>
        <p:xfrm>
          <a:off x="996937" y="3555400"/>
          <a:ext cx="8128000" cy="106680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chgrp</a:t>
                      </a:r>
                      <a:r>
                        <a:rPr lang="en-US" altLang="zh-CN" sz="1600" b="0" dirty="0" smtClean="0">
                          <a:solidFill>
                            <a:schemeClr val="tx1"/>
                          </a:solidFill>
                        </a:rPr>
                        <a:t> usergroup01 usertxt</a:t>
                      </a:r>
                    </a:p>
                    <a:p>
                      <a:endParaRPr lang="en-US" altLang="zh-CN" sz="1600" b="0" dirty="0" smtClean="0">
                        <a:solidFill>
                          <a:schemeClr val="tx1"/>
                        </a:solidFill>
                      </a:endParaRPr>
                    </a:p>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ls</a:t>
                      </a:r>
                      <a:r>
                        <a:rPr lang="en-US" altLang="zh-CN" sz="1600" b="0" dirty="0" smtClean="0">
                          <a:solidFill>
                            <a:schemeClr val="tx1"/>
                          </a:solidFill>
                        </a:rPr>
                        <a:t> –l</a:t>
                      </a:r>
                    </a:p>
                    <a:p>
                      <a:r>
                        <a:rPr lang="en-US" altLang="zh-CN" sz="1600" b="0" dirty="0" err="1" smtClean="0">
                          <a:solidFill>
                            <a:schemeClr val="tx1"/>
                          </a:solidFill>
                        </a:rPr>
                        <a:t>drw</a:t>
                      </a:r>
                      <a:r>
                        <a:rPr lang="en-US" altLang="zh-CN" sz="1600" b="0" dirty="0" smtClean="0">
                          <a:solidFill>
                            <a:schemeClr val="tx1"/>
                          </a:solidFill>
                        </a:rPr>
                        <a:t>-r--r--. 2 user   usergroup01    4096 Jun  8 11:10 usertxt</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628860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t>用户的基础概念</a:t>
            </a:r>
            <a:endParaRPr lang="zh-CN" altLang="en-US" dirty="0"/>
          </a:p>
        </p:txBody>
      </p:sp>
      <p:sp>
        <p:nvSpPr>
          <p:cNvPr id="17" name="文本占位符 16"/>
          <p:cNvSpPr>
            <a:spLocks noGrp="1"/>
          </p:cNvSpPr>
          <p:nvPr>
            <p:ph type="body" sz="quarter" idx="10"/>
          </p:nvPr>
        </p:nvSpPr>
        <p:spPr/>
        <p:txBody>
          <a:bodyPr/>
          <a:lstStyle/>
          <a:p>
            <a:r>
              <a:rPr lang="en-US" altLang="zh-CN" sz="2200" dirty="0" smtClean="0"/>
              <a:t>Linux</a:t>
            </a:r>
            <a:r>
              <a:rPr lang="zh-CN" altLang="en-US" sz="2200" dirty="0" smtClean="0"/>
              <a:t>是一个多用户的操作系统：</a:t>
            </a:r>
            <a:endParaRPr lang="zh-CN" altLang="en-US" sz="2200" dirty="0"/>
          </a:p>
          <a:p>
            <a:pPr lvl="1"/>
            <a:r>
              <a:rPr lang="zh-CN" altLang="en-US" sz="1600" dirty="0" smtClean="0"/>
              <a:t>所有要使用系统资源的用户需要先向系统管理员申请一个账号，之后以此账号进入系统；</a:t>
            </a:r>
            <a:endParaRPr lang="en-US" altLang="zh-CN" sz="1600" dirty="0" smtClean="0"/>
          </a:p>
          <a:p>
            <a:pPr lvl="1"/>
            <a:r>
              <a:rPr lang="zh-CN" altLang="en-US" sz="1600" dirty="0" smtClean="0"/>
              <a:t>可以</a:t>
            </a:r>
            <a:r>
              <a:rPr lang="zh-CN" altLang="en-US" sz="1600" dirty="0"/>
              <a:t>在</a:t>
            </a:r>
            <a:r>
              <a:rPr lang="zh-CN" altLang="en-US" sz="1600" dirty="0" smtClean="0"/>
              <a:t>系统上建立多个用户</a:t>
            </a:r>
            <a:r>
              <a:rPr lang="en-US" altLang="zh-CN" sz="1600" dirty="0" smtClean="0"/>
              <a:t>,</a:t>
            </a:r>
            <a:r>
              <a:rPr lang="zh-CN" altLang="en-US" sz="1600" dirty="0" smtClean="0"/>
              <a:t>而多个用户可以</a:t>
            </a:r>
            <a:r>
              <a:rPr lang="zh-CN" altLang="en-US" sz="1600" dirty="0"/>
              <a:t>在同</a:t>
            </a:r>
            <a:r>
              <a:rPr lang="zh-CN" altLang="en-US" sz="1600" dirty="0" smtClean="0"/>
              <a:t>一时间内登录至同一系统执行不同的任务，并不会</a:t>
            </a:r>
            <a:r>
              <a:rPr lang="zh-CN" altLang="en-US" sz="1600" smtClean="0"/>
              <a:t>相互影响。</a:t>
            </a:r>
            <a:endParaRPr lang="zh-CN" altLang="en-US" sz="1600" dirty="0" smtClean="0"/>
          </a:p>
          <a:p>
            <a:r>
              <a:rPr lang="zh-CN" altLang="en-US" sz="2200" dirty="0" smtClean="0"/>
              <a:t>用户：</a:t>
            </a:r>
          </a:p>
          <a:p>
            <a:pPr lvl="1"/>
            <a:r>
              <a:rPr lang="zh-CN" altLang="en-US" sz="1600" dirty="0"/>
              <a:t>用户是能够获取系统资源的权限的</a:t>
            </a:r>
            <a:r>
              <a:rPr lang="zh-CN" altLang="en-US" sz="1600" dirty="0" smtClean="0"/>
              <a:t>集合；</a:t>
            </a:r>
            <a:endParaRPr lang="en-US" altLang="zh-CN" sz="1600" dirty="0" smtClean="0"/>
          </a:p>
          <a:p>
            <a:pPr lvl="1"/>
            <a:r>
              <a:rPr lang="zh-CN" altLang="en-US" sz="1600" dirty="0" smtClean="0"/>
              <a:t>每个用户都会分配一个特有的</a:t>
            </a:r>
            <a:r>
              <a:rPr lang="en-US" altLang="zh-CN" sz="1600" dirty="0" smtClean="0"/>
              <a:t>id</a:t>
            </a:r>
            <a:r>
              <a:rPr lang="zh-CN" altLang="en-US" sz="1600" dirty="0" smtClean="0"/>
              <a:t>号</a:t>
            </a:r>
            <a:r>
              <a:rPr lang="en-US" altLang="zh-CN" sz="1600" dirty="0" smtClean="0"/>
              <a:t>-</a:t>
            </a:r>
            <a:r>
              <a:rPr lang="en-US" altLang="zh-CN" sz="1600" dirty="0" err="1" smtClean="0"/>
              <a:t>uid</a:t>
            </a:r>
            <a:r>
              <a:rPr lang="zh-CN" altLang="en-US" sz="1600" dirty="0" smtClean="0"/>
              <a:t>。</a:t>
            </a:r>
            <a:endParaRPr lang="en-US" altLang="zh-CN" sz="1600" dirty="0" smtClean="0"/>
          </a:p>
          <a:p>
            <a:pPr lvl="1"/>
            <a:endParaRPr lang="en-US" altLang="zh-CN" sz="1600" dirty="0" smtClean="0"/>
          </a:p>
          <a:p>
            <a:pPr lvl="1"/>
            <a:endParaRPr lang="zh-CN" altLang="en-US" sz="1600" dirty="0" smtClean="0"/>
          </a:p>
        </p:txBody>
      </p:sp>
    </p:spTree>
    <p:extLst>
      <p:ext uri="{BB962C8B-B14F-4D97-AF65-F5344CB8AC3E}">
        <p14:creationId xmlns:p14="http://schemas.microsoft.com/office/powerpoint/2010/main" val="2965592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预设权限掩码 </a:t>
            </a:r>
            <a:r>
              <a:rPr lang="en-US" altLang="zh-CN" dirty="0" smtClean="0"/>
              <a:t>- </a:t>
            </a:r>
            <a:r>
              <a:rPr lang="en-US" altLang="zh-CN" dirty="0" err="1" smtClean="0"/>
              <a:t>umask</a:t>
            </a:r>
            <a:endParaRPr lang="zh-CN" altLang="en-US" dirty="0"/>
          </a:p>
        </p:txBody>
      </p:sp>
      <p:sp>
        <p:nvSpPr>
          <p:cNvPr id="3" name="文本占位符 2"/>
          <p:cNvSpPr>
            <a:spLocks noGrp="1"/>
          </p:cNvSpPr>
          <p:nvPr>
            <p:ph type="body" sz="quarter" idx="10"/>
          </p:nvPr>
        </p:nvSpPr>
        <p:spPr/>
        <p:txBody>
          <a:bodyPr/>
          <a:lstStyle/>
          <a:p>
            <a:pPr>
              <a:lnSpc>
                <a:spcPct val="100000"/>
              </a:lnSpc>
            </a:pPr>
            <a:r>
              <a:rPr lang="en-US" altLang="zh-CN" sz="2200" dirty="0" err="1" smtClean="0"/>
              <a:t>umask</a:t>
            </a:r>
            <a:r>
              <a:rPr lang="zh-CN" altLang="en-US" sz="2200" dirty="0" smtClean="0"/>
              <a:t>可用来</a:t>
            </a:r>
            <a:r>
              <a:rPr lang="zh-CN" altLang="en-US" sz="2400" dirty="0"/>
              <a:t>指定在建立</a:t>
            </a:r>
            <a:r>
              <a:rPr lang="zh-CN" altLang="en-US" sz="2400" dirty="0" smtClean="0"/>
              <a:t>文件或目录时</a:t>
            </a:r>
            <a:r>
              <a:rPr lang="zh-CN" altLang="en-US" sz="2400" dirty="0"/>
              <a:t>进行权限掩码的预</a:t>
            </a:r>
            <a:r>
              <a:rPr lang="zh-CN" altLang="en-US" sz="2400" dirty="0" smtClean="0"/>
              <a:t>设。</a:t>
            </a:r>
            <a:r>
              <a:rPr lang="en-US" altLang="zh-CN" sz="2200" dirty="0" smtClean="0"/>
              <a:t>	</a:t>
            </a:r>
            <a:endParaRPr lang="en-US" altLang="zh-CN" sz="2100" dirty="0"/>
          </a:p>
          <a:p>
            <a:pPr>
              <a:lnSpc>
                <a:spcPct val="100000"/>
              </a:lnSpc>
            </a:pPr>
            <a:r>
              <a:rPr lang="zh-CN" altLang="en-US" sz="2200" dirty="0" smtClean="0"/>
              <a:t>语法：</a:t>
            </a:r>
            <a:r>
              <a:rPr lang="en-US" altLang="zh-CN" sz="2200" dirty="0" err="1"/>
              <a:t>umask</a:t>
            </a:r>
            <a:r>
              <a:rPr lang="en-US" altLang="zh-CN" sz="2200" dirty="0"/>
              <a:t>: </a:t>
            </a:r>
            <a:r>
              <a:rPr lang="en-US" altLang="zh-CN" sz="2200" dirty="0" err="1"/>
              <a:t>umask</a:t>
            </a:r>
            <a:r>
              <a:rPr lang="en-US" altLang="zh-CN" sz="2200" dirty="0"/>
              <a:t> [-p] [-S] [mode]</a:t>
            </a:r>
          </a:p>
          <a:p>
            <a:pPr>
              <a:lnSpc>
                <a:spcPct val="100000"/>
              </a:lnSpc>
            </a:pPr>
            <a:r>
              <a:rPr lang="zh-CN" altLang="en-US" sz="2200" dirty="0"/>
              <a:t>其中的命令选项说明如下：</a:t>
            </a:r>
            <a:endParaRPr lang="en-US" altLang="zh-CN" sz="2200" dirty="0"/>
          </a:p>
          <a:p>
            <a:pPr marL="745200" latinLnBrk="1">
              <a:buFont typeface="Wingdings" panose="05000000000000000000" pitchFamily="2" charset="2"/>
              <a:buChar char="p"/>
            </a:pPr>
            <a:r>
              <a:rPr lang="en-US" altLang="zh-CN" sz="1600" dirty="0" smtClean="0"/>
              <a:t>-</a:t>
            </a:r>
            <a:r>
              <a:rPr lang="en-US" altLang="zh-CN" sz="1600" dirty="0"/>
              <a:t>p</a:t>
            </a:r>
            <a:r>
              <a:rPr lang="zh-CN" altLang="en-US" sz="1600" dirty="0" smtClean="0"/>
              <a:t>：显示命令名称</a:t>
            </a:r>
            <a:endParaRPr lang="en-US" altLang="zh-CN" sz="1600" dirty="0" smtClean="0"/>
          </a:p>
          <a:p>
            <a:pPr marL="745200" latinLnBrk="1">
              <a:buFont typeface="Wingdings" panose="05000000000000000000" pitchFamily="2" charset="2"/>
              <a:buChar char="p"/>
            </a:pPr>
            <a:r>
              <a:rPr lang="en-US" altLang="zh-CN" sz="1600" dirty="0" smtClean="0"/>
              <a:t>-S</a:t>
            </a:r>
            <a:r>
              <a:rPr lang="zh-CN" altLang="en-US" sz="1600" dirty="0" smtClean="0"/>
              <a:t>：文字形式表示权限掩码</a:t>
            </a:r>
            <a:endParaRPr lang="zh-CN" altLang="en-US" sz="1600" dirty="0"/>
          </a:p>
          <a:p>
            <a:r>
              <a:rPr lang="zh-CN" altLang="en-US" sz="2200" dirty="0" smtClean="0"/>
              <a:t>常见</a:t>
            </a:r>
            <a:r>
              <a:rPr lang="en-US" altLang="zh-CN" sz="2200" dirty="0" err="1" smtClean="0"/>
              <a:t>umask</a:t>
            </a:r>
            <a:r>
              <a:rPr lang="zh-CN" altLang="en-US" sz="2200" dirty="0" smtClean="0"/>
              <a:t>值及与之对应的文件或目录权限：</a:t>
            </a:r>
            <a:endParaRPr lang="en-US" altLang="zh-CN" sz="1600" dirty="0"/>
          </a:p>
        </p:txBody>
      </p:sp>
      <p:graphicFrame>
        <p:nvGraphicFramePr>
          <p:cNvPr id="4" name="表格 3"/>
          <p:cNvGraphicFramePr>
            <a:graphicFrameLocks noGrp="1"/>
          </p:cNvGraphicFramePr>
          <p:nvPr>
            <p:extLst>
              <p:ext uri="{D42A27DB-BD31-4B8C-83A1-F6EECF244321}">
                <p14:modId xmlns:p14="http://schemas.microsoft.com/office/powerpoint/2010/main" val="99138902"/>
              </p:ext>
            </p:extLst>
          </p:nvPr>
        </p:nvGraphicFramePr>
        <p:xfrm>
          <a:off x="2884714" y="3951071"/>
          <a:ext cx="6113440" cy="2090784"/>
        </p:xfrm>
        <a:graphic>
          <a:graphicData uri="http://schemas.openxmlformats.org/drawingml/2006/table">
            <a:tbl>
              <a:tblPr firstRow="1" bandRow="1"/>
              <a:tblGrid>
                <a:gridCol w="1060805">
                  <a:extLst>
                    <a:ext uri="{9D8B030D-6E8A-4147-A177-3AD203B41FA5}">
                      <a16:colId xmlns="" xmlns:a16="http://schemas.microsoft.com/office/drawing/2014/main" val="20000"/>
                    </a:ext>
                  </a:extLst>
                </a:gridCol>
                <a:gridCol w="1592042"/>
                <a:gridCol w="3460593">
                  <a:extLst>
                    <a:ext uri="{9D8B030D-6E8A-4147-A177-3AD203B41FA5}">
                      <a16:colId xmlns="" xmlns:a16="http://schemas.microsoft.com/office/drawing/2014/main" val="20001"/>
                    </a:ext>
                  </a:extLst>
                </a:gridCol>
              </a:tblGrid>
              <a:tr h="348464">
                <a:tc>
                  <a:txBody>
                    <a:bodyPr/>
                    <a:lstStyle/>
                    <a:p>
                      <a:pPr algn="ctr"/>
                      <a:r>
                        <a:rPr lang="en-US" altLang="zh-CN" sz="1600" b="1" dirty="0" err="1" smtClean="0">
                          <a:latin typeface="+mn-lt"/>
                          <a:ea typeface="+mn-ea"/>
                          <a:cs typeface="+mn-ea"/>
                          <a:sym typeface="+mn-lt"/>
                        </a:rPr>
                        <a:t>umask</a:t>
                      </a:r>
                      <a:r>
                        <a:rPr lang="zh-CN" altLang="en-US" sz="1600" b="1" dirty="0" smtClean="0">
                          <a:latin typeface="+mn-lt"/>
                          <a:ea typeface="+mn-ea"/>
                          <a:cs typeface="+mn-ea"/>
                          <a:sym typeface="+mn-lt"/>
                        </a:rPr>
                        <a:t>值</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文件权限</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目录权限</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 xmlns:a16="http://schemas.microsoft.com/office/drawing/2014/main" val="10000"/>
                  </a:ext>
                </a:extLst>
              </a:tr>
              <a:tr h="348464">
                <a:tc>
                  <a:txBody>
                    <a:bodyPr/>
                    <a:lstStyle/>
                    <a:p>
                      <a:pPr algn="ctr"/>
                      <a:r>
                        <a:rPr lang="en-US" altLang="zh-CN" sz="1500" dirty="0" smtClean="0">
                          <a:latin typeface="+mn-lt"/>
                          <a:ea typeface="+mn-ea"/>
                          <a:cs typeface="+mn-ea"/>
                          <a:sym typeface="+mn-lt"/>
                        </a:rPr>
                        <a:t>022</a:t>
                      </a:r>
                      <a:endParaRPr lang="zh-CN" altLang="en-US" sz="15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500" dirty="0" smtClean="0">
                          <a:latin typeface="+mn-lt"/>
                          <a:ea typeface="+mn-ea"/>
                          <a:cs typeface="+mn-ea"/>
                          <a:sym typeface="+mn-lt"/>
                        </a:rPr>
                        <a:t>644</a:t>
                      </a:r>
                      <a:endParaRPr lang="zh-CN" altLang="en-US" sz="1500" dirty="0" smtClean="0">
                        <a:latin typeface="+mn-lt"/>
                        <a:ea typeface="+mn-ea"/>
                        <a:cs typeface="+mn-ea"/>
                        <a:sym typeface="+mn-lt"/>
                      </a:endParaRPr>
                    </a:p>
                  </a:txBody>
                  <a:tcPr anchor="ctr"/>
                </a:tc>
                <a:tc>
                  <a:txBody>
                    <a:bodyPr/>
                    <a:lstStyle/>
                    <a:p>
                      <a:pPr algn="ctr"/>
                      <a:r>
                        <a:rPr lang="en-US" altLang="zh-CN" sz="1500" dirty="0" smtClean="0">
                          <a:latin typeface="+mn-lt"/>
                          <a:ea typeface="+mn-ea"/>
                          <a:cs typeface="+mn-ea"/>
                          <a:sym typeface="+mn-lt"/>
                        </a:rPr>
                        <a:t>755</a:t>
                      </a:r>
                      <a:endParaRPr lang="zh-CN" altLang="en-US" sz="15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2"/>
                  </a:ext>
                </a:extLst>
              </a:tr>
              <a:tr h="348464">
                <a:tc>
                  <a:txBody>
                    <a:bodyPr/>
                    <a:lstStyle/>
                    <a:p>
                      <a:pPr algn="ctr"/>
                      <a:r>
                        <a:rPr lang="en-US" altLang="zh-CN" sz="1500" dirty="0" smtClean="0">
                          <a:latin typeface="+mn-lt"/>
                          <a:ea typeface="+mn-ea"/>
                          <a:cs typeface="+mn-ea"/>
                          <a:sym typeface="+mn-lt"/>
                        </a:rPr>
                        <a:t>027</a:t>
                      </a:r>
                      <a:endParaRPr lang="zh-CN" altLang="en-US" sz="15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500" dirty="0" smtClean="0">
                          <a:latin typeface="+mn-lt"/>
                          <a:ea typeface="+mn-ea"/>
                          <a:cs typeface="+mn-ea"/>
                          <a:sym typeface="+mn-lt"/>
                        </a:rPr>
                        <a:t>640</a:t>
                      </a:r>
                      <a:endParaRPr lang="zh-CN" altLang="en-US" sz="1500" dirty="0" smtClean="0">
                        <a:latin typeface="+mn-lt"/>
                        <a:ea typeface="+mn-ea"/>
                        <a:cs typeface="+mn-ea"/>
                        <a:sym typeface="+mn-lt"/>
                      </a:endParaRPr>
                    </a:p>
                  </a:txBody>
                  <a:tcPr anchor="ctr"/>
                </a:tc>
                <a:tc>
                  <a:txBody>
                    <a:bodyPr/>
                    <a:lstStyle/>
                    <a:p>
                      <a:pPr algn="ctr"/>
                      <a:r>
                        <a:rPr lang="en-US" altLang="zh-CN" sz="1500" dirty="0" smtClean="0">
                          <a:latin typeface="+mn-lt"/>
                          <a:ea typeface="+mn-ea"/>
                          <a:cs typeface="+mn-ea"/>
                          <a:sym typeface="+mn-lt"/>
                        </a:rPr>
                        <a:t>750</a:t>
                      </a:r>
                      <a:endParaRPr lang="zh-CN" altLang="en-US" sz="15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3"/>
                  </a:ext>
                </a:extLst>
              </a:tr>
              <a:tr h="348464">
                <a:tc>
                  <a:txBody>
                    <a:bodyPr/>
                    <a:lstStyle/>
                    <a:p>
                      <a:pPr algn="ctr"/>
                      <a:r>
                        <a:rPr lang="en-US" altLang="zh-CN" sz="1500" dirty="0" smtClean="0">
                          <a:latin typeface="+mn-lt"/>
                          <a:ea typeface="+mn-ea"/>
                          <a:cs typeface="+mn-ea"/>
                          <a:sym typeface="+mn-lt"/>
                        </a:rPr>
                        <a:t>002</a:t>
                      </a:r>
                      <a:endParaRPr lang="zh-CN" altLang="en-US" sz="15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500" dirty="0" smtClean="0">
                          <a:latin typeface="+mn-lt"/>
                          <a:ea typeface="+mn-ea"/>
                          <a:cs typeface="+mn-ea"/>
                          <a:sym typeface="+mn-lt"/>
                        </a:rPr>
                        <a:t>664</a:t>
                      </a:r>
                      <a:endParaRPr lang="zh-CN" altLang="en-US" sz="1500" dirty="0" smtClean="0">
                        <a:latin typeface="+mn-lt"/>
                        <a:ea typeface="+mn-ea"/>
                        <a:cs typeface="+mn-ea"/>
                        <a:sym typeface="+mn-lt"/>
                      </a:endParaRPr>
                    </a:p>
                  </a:txBody>
                  <a:tcPr anchor="ctr"/>
                </a:tc>
                <a:tc>
                  <a:txBody>
                    <a:bodyPr/>
                    <a:lstStyle/>
                    <a:p>
                      <a:pPr algn="ctr"/>
                      <a:r>
                        <a:rPr lang="en-US" altLang="zh-CN" sz="1500" dirty="0" smtClean="0">
                          <a:latin typeface="+mn-lt"/>
                          <a:ea typeface="+mn-ea"/>
                          <a:cs typeface="+mn-ea"/>
                          <a:sym typeface="+mn-lt"/>
                        </a:rPr>
                        <a:t>775</a:t>
                      </a:r>
                      <a:endParaRPr lang="zh-CN" altLang="en-US" sz="15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7"/>
                  </a:ext>
                </a:extLst>
              </a:tr>
              <a:tr h="348464">
                <a:tc>
                  <a:txBody>
                    <a:bodyPr/>
                    <a:lstStyle/>
                    <a:p>
                      <a:pPr algn="ctr"/>
                      <a:r>
                        <a:rPr lang="en-US" altLang="zh-CN" sz="1500" dirty="0" smtClean="0">
                          <a:latin typeface="+mn-lt"/>
                          <a:ea typeface="+mn-ea"/>
                          <a:cs typeface="+mn-ea"/>
                          <a:sym typeface="+mn-lt"/>
                        </a:rPr>
                        <a:t>006</a:t>
                      </a:r>
                      <a:endParaRPr lang="zh-CN" altLang="en-US" sz="15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500" dirty="0" smtClean="0">
                          <a:latin typeface="+mn-lt"/>
                          <a:ea typeface="+mn-ea"/>
                          <a:cs typeface="+mn-ea"/>
                          <a:sym typeface="+mn-lt"/>
                        </a:rPr>
                        <a:t>660</a:t>
                      </a:r>
                      <a:endParaRPr lang="zh-CN" altLang="en-US" sz="1500" dirty="0" smtClean="0">
                        <a:latin typeface="+mn-lt"/>
                        <a:ea typeface="+mn-ea"/>
                        <a:cs typeface="+mn-ea"/>
                        <a:sym typeface="+mn-lt"/>
                      </a:endParaRPr>
                    </a:p>
                  </a:txBody>
                  <a:tcPr anchor="ctr"/>
                </a:tc>
                <a:tc>
                  <a:txBody>
                    <a:bodyPr/>
                    <a:lstStyle/>
                    <a:p>
                      <a:pPr algn="ctr"/>
                      <a:r>
                        <a:rPr lang="en-US" altLang="zh-CN" sz="1500" dirty="0" smtClean="0">
                          <a:latin typeface="+mn-lt"/>
                          <a:ea typeface="+mn-ea"/>
                          <a:cs typeface="+mn-ea"/>
                          <a:sym typeface="+mn-lt"/>
                        </a:rPr>
                        <a:t>771</a:t>
                      </a:r>
                      <a:endParaRPr lang="zh-CN" altLang="en-US" sz="15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48464">
                <a:tc>
                  <a:txBody>
                    <a:bodyPr/>
                    <a:lstStyle/>
                    <a:p>
                      <a:pPr algn="ctr"/>
                      <a:r>
                        <a:rPr lang="en-US" altLang="zh-CN" sz="1500" dirty="0" smtClean="0">
                          <a:latin typeface="+mn-lt"/>
                          <a:ea typeface="+mn-ea"/>
                          <a:cs typeface="+mn-ea"/>
                          <a:sym typeface="+mn-lt"/>
                        </a:rPr>
                        <a:t>007</a:t>
                      </a:r>
                      <a:endParaRPr lang="zh-CN" altLang="en-US" sz="15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500" dirty="0" smtClean="0">
                          <a:latin typeface="+mn-lt"/>
                          <a:ea typeface="+mn-ea"/>
                          <a:cs typeface="+mn-ea"/>
                          <a:sym typeface="+mn-lt"/>
                        </a:rPr>
                        <a:t>660</a:t>
                      </a:r>
                      <a:endParaRPr lang="zh-CN" altLang="en-US" sz="1500" dirty="0" smtClean="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500" dirty="0" smtClean="0">
                          <a:latin typeface="+mn-lt"/>
                          <a:ea typeface="+mn-ea"/>
                          <a:cs typeface="+mn-ea"/>
                          <a:sym typeface="+mn-lt"/>
                        </a:rPr>
                        <a:t>770</a:t>
                      </a:r>
                      <a:endParaRPr lang="zh-CN" altLang="en-US" sz="15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11433871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预设权限掩码 </a:t>
            </a:r>
            <a:r>
              <a:rPr lang="en-US" altLang="zh-CN" dirty="0" smtClean="0"/>
              <a:t>-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r>
              <a:rPr lang="zh-CN" altLang="en-US" sz="2200" dirty="0" smtClean="0">
                <a:cs typeface="+mn-ea"/>
                <a:sym typeface="+mn-lt"/>
              </a:rPr>
              <a:t>修改文件权限掩码：</a:t>
            </a:r>
            <a:endParaRPr lang="en-US" altLang="zh-CN" sz="2200" dirty="0" smtClean="0">
              <a:cs typeface="+mn-ea"/>
              <a:sym typeface="+mn-lt"/>
            </a:endParaRPr>
          </a:p>
          <a:p>
            <a:pPr marL="745200">
              <a:buFont typeface="Wingdings" panose="05000000000000000000" pitchFamily="2" charset="2"/>
              <a:buChar char="p"/>
            </a:pPr>
            <a:r>
              <a:rPr lang="zh-CN" altLang="en-US" sz="1600" dirty="0" smtClean="0">
                <a:cs typeface="+mn-ea"/>
                <a:sym typeface="+mn-lt"/>
              </a:rPr>
              <a:t>通过</a:t>
            </a:r>
            <a:r>
              <a:rPr lang="en-US" altLang="zh-CN" sz="1600" dirty="0" err="1" smtClean="0">
                <a:cs typeface="+mn-ea"/>
                <a:sym typeface="+mn-lt"/>
              </a:rPr>
              <a:t>umask</a:t>
            </a:r>
            <a:r>
              <a:rPr lang="zh-CN" altLang="en-US" sz="1600" dirty="0" smtClean="0">
                <a:cs typeface="+mn-ea"/>
                <a:sym typeface="+mn-lt"/>
              </a:rPr>
              <a:t>来查看为修改权限掩码前</a:t>
            </a:r>
            <a:r>
              <a:rPr lang="en-US" altLang="zh-CN" sz="1600" dirty="0" err="1" smtClean="0">
                <a:cs typeface="+mn-ea"/>
                <a:sym typeface="+mn-lt"/>
              </a:rPr>
              <a:t>umask</a:t>
            </a:r>
            <a:r>
              <a:rPr lang="zh-CN" altLang="en-US" sz="1600" dirty="0" smtClean="0">
                <a:cs typeface="+mn-ea"/>
                <a:sym typeface="+mn-lt"/>
              </a:rPr>
              <a:t>值。</a:t>
            </a:r>
            <a:endParaRPr lang="en-US" altLang="zh-CN" sz="1600" dirty="0" smtClean="0">
              <a:cs typeface="+mn-ea"/>
              <a:sym typeface="+mn-lt"/>
            </a:endParaRPr>
          </a:p>
          <a:p>
            <a:pPr marL="745200">
              <a:buFont typeface="Wingdings" panose="05000000000000000000" pitchFamily="2" charset="2"/>
              <a:buChar char="p"/>
            </a:pPr>
            <a:endParaRPr lang="en-US" altLang="zh-CN" sz="1600" dirty="0" smtClean="0">
              <a:cs typeface="+mn-ea"/>
              <a:sym typeface="+mn-lt"/>
            </a:endParaRPr>
          </a:p>
          <a:p>
            <a:pPr marL="745200">
              <a:buFont typeface="Wingdings" panose="05000000000000000000" pitchFamily="2" charset="2"/>
              <a:buChar char="p"/>
            </a:pPr>
            <a:endParaRPr lang="en-US" altLang="zh-CN" sz="1600" dirty="0">
              <a:cs typeface="+mn-ea"/>
              <a:sym typeface="+mn-lt"/>
            </a:endParaRPr>
          </a:p>
          <a:p>
            <a:pPr marL="745200">
              <a:buFont typeface="Wingdings" panose="05000000000000000000" pitchFamily="2" charset="2"/>
              <a:buChar char="p"/>
            </a:pPr>
            <a:r>
              <a:rPr lang="zh-CN" altLang="en-US" sz="1600" dirty="0" smtClean="0">
                <a:cs typeface="+mn-ea"/>
                <a:sym typeface="+mn-lt"/>
              </a:rPr>
              <a:t>使用</a:t>
            </a:r>
            <a:r>
              <a:rPr lang="en-US" altLang="zh-CN" sz="1600" dirty="0" err="1" smtClean="0">
                <a:cs typeface="+mn-ea"/>
                <a:sym typeface="+mn-lt"/>
              </a:rPr>
              <a:t>umask</a:t>
            </a:r>
            <a:r>
              <a:rPr lang="zh-CN" altLang="en-US" sz="1600" dirty="0" smtClean="0">
                <a:cs typeface="+mn-ea"/>
                <a:sym typeface="+mn-lt"/>
              </a:rPr>
              <a:t>命令进行权限的修改：</a:t>
            </a:r>
            <a:r>
              <a:rPr lang="en-US" altLang="zh-CN" sz="1600" dirty="0"/>
              <a:t> </a:t>
            </a:r>
            <a:r>
              <a:rPr lang="en-US" altLang="zh-CN" sz="1600" dirty="0" err="1" smtClean="0"/>
              <a:t>umask</a:t>
            </a:r>
            <a:r>
              <a:rPr lang="en-US" altLang="zh-CN" sz="1600" dirty="0" smtClean="0"/>
              <a:t> 022</a:t>
            </a:r>
            <a:r>
              <a:rPr lang="zh-CN" altLang="en-US" sz="1600" dirty="0" smtClean="0">
                <a:cs typeface="+mn-ea"/>
                <a:sym typeface="+mn-lt"/>
              </a:rPr>
              <a:t>，再通过</a:t>
            </a:r>
            <a:r>
              <a:rPr lang="en-US" altLang="zh-CN" sz="1600" dirty="0" err="1" smtClean="0">
                <a:cs typeface="+mn-ea"/>
                <a:sym typeface="+mn-lt"/>
              </a:rPr>
              <a:t>umask</a:t>
            </a:r>
            <a:r>
              <a:rPr lang="zh-CN" altLang="en-US" sz="1600" dirty="0" smtClean="0">
                <a:cs typeface="+mn-ea"/>
                <a:sym typeface="+mn-lt"/>
              </a:rPr>
              <a:t>查看后发现权限掩码已修改。</a:t>
            </a:r>
            <a:endParaRPr lang="zh-CN" altLang="en-US" sz="1600" dirty="0">
              <a:cs typeface="+mn-ea"/>
              <a:sym typeface="+mn-lt"/>
            </a:endParaRPr>
          </a:p>
        </p:txBody>
      </p:sp>
      <p:graphicFrame>
        <p:nvGraphicFramePr>
          <p:cNvPr id="8" name="表格 7"/>
          <p:cNvGraphicFramePr>
            <a:graphicFrameLocks noGrp="1"/>
          </p:cNvGraphicFramePr>
          <p:nvPr>
            <p:extLst>
              <p:ext uri="{D42A27DB-BD31-4B8C-83A1-F6EECF244321}">
                <p14:modId xmlns:p14="http://schemas.microsoft.com/office/powerpoint/2010/main" val="2706257836"/>
              </p:ext>
            </p:extLst>
          </p:nvPr>
        </p:nvGraphicFramePr>
        <p:xfrm>
          <a:off x="998537" y="2143573"/>
          <a:ext cx="8128000" cy="73152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umask</a:t>
                      </a:r>
                      <a:endParaRPr lang="en-US" altLang="zh-CN" sz="1400" b="0" dirty="0" smtClean="0">
                        <a:solidFill>
                          <a:schemeClr val="tx1"/>
                        </a:solidFill>
                      </a:endParaRPr>
                    </a:p>
                    <a:p>
                      <a:endParaRPr lang="en-US" altLang="zh-CN" sz="1400" b="0" dirty="0" smtClean="0">
                        <a:solidFill>
                          <a:schemeClr val="tx1"/>
                        </a:solidFill>
                      </a:endParaRPr>
                    </a:p>
                    <a:p>
                      <a:r>
                        <a:rPr lang="en-US" altLang="zh-CN" sz="1400" b="0" dirty="0" smtClean="0">
                          <a:solidFill>
                            <a:schemeClr val="tx1"/>
                          </a:solidFill>
                        </a:rPr>
                        <a:t>0077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916396305"/>
              </p:ext>
            </p:extLst>
          </p:nvPr>
        </p:nvGraphicFramePr>
        <p:xfrm>
          <a:off x="996937" y="3498476"/>
          <a:ext cx="8128000" cy="94488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umask</a:t>
                      </a:r>
                      <a:r>
                        <a:rPr lang="en-US" altLang="zh-CN" sz="1400" b="0" dirty="0" smtClean="0">
                          <a:solidFill>
                            <a:schemeClr val="tx1"/>
                          </a:solidFill>
                        </a:rPr>
                        <a:t> 022</a:t>
                      </a:r>
                    </a:p>
                    <a:p>
                      <a:endParaRPr lang="en-US" altLang="zh-CN" sz="1400" b="0" dirty="0" smtClean="0">
                        <a:solidFill>
                          <a:schemeClr val="tx1"/>
                        </a:solidFill>
                      </a:endParaRPr>
                    </a:p>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umask</a:t>
                      </a:r>
                      <a:endParaRPr lang="en-US" altLang="zh-CN" sz="1400" b="0" dirty="0" smtClean="0">
                        <a:solidFill>
                          <a:schemeClr val="tx1"/>
                        </a:solidFill>
                      </a:endParaRPr>
                    </a:p>
                    <a:p>
                      <a:r>
                        <a:rPr lang="en-US" altLang="zh-CN" sz="1400" b="0" dirty="0" smtClean="0">
                          <a:solidFill>
                            <a:schemeClr val="tx1"/>
                          </a:solidFill>
                        </a:rPr>
                        <a:t>0022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8132561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dirty="0" smtClean="0">
                <a:solidFill>
                  <a:schemeClr val="bg1">
                    <a:lumMod val="50000"/>
                  </a:schemeClr>
                </a:solidFill>
                <a:cs typeface="+mn-ea"/>
                <a:sym typeface="+mn-lt"/>
              </a:rPr>
              <a:t>管理用户和组</a:t>
            </a:r>
            <a:endParaRPr lang="en-US" altLang="zh-CN" dirty="0" smtClean="0">
              <a:solidFill>
                <a:schemeClr val="bg1">
                  <a:lumMod val="50000"/>
                </a:schemeClr>
              </a:solidFill>
              <a:cs typeface="+mn-ea"/>
              <a:sym typeface="+mn-lt"/>
            </a:endParaRPr>
          </a:p>
          <a:p>
            <a:r>
              <a:rPr lang="zh-CN" altLang="en-US" b="1" dirty="0" smtClean="0">
                <a:cs typeface="+mn-ea"/>
                <a:sym typeface="+mn-lt"/>
              </a:rPr>
              <a:t>文件权限管理</a:t>
            </a:r>
            <a:endParaRPr lang="en-US" altLang="zh-CN" b="1" dirty="0" smtClean="0">
              <a:cs typeface="+mn-ea"/>
              <a:sym typeface="+mn-lt"/>
            </a:endParaRPr>
          </a:p>
          <a:p>
            <a:pPr marL="7452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文件权限的基本概念</a:t>
            </a:r>
            <a:endParaRPr lang="en-US" altLang="zh-CN" sz="2000" dirty="0" smtClean="0">
              <a:solidFill>
                <a:schemeClr val="bg1">
                  <a:lumMod val="50000"/>
                </a:schemeClr>
              </a:solidFill>
              <a:cs typeface="+mn-ea"/>
              <a:sym typeface="+mn-lt"/>
            </a:endParaRPr>
          </a:p>
          <a:p>
            <a:pPr marL="7452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文件权限的操作命令</a:t>
            </a:r>
            <a:endParaRPr lang="en-US" altLang="zh-CN" sz="2000" dirty="0" smtClean="0">
              <a:solidFill>
                <a:schemeClr val="bg1">
                  <a:lumMod val="50000"/>
                </a:schemeClr>
              </a:solidFill>
              <a:cs typeface="+mn-ea"/>
              <a:sym typeface="+mn-lt"/>
            </a:endParaRPr>
          </a:p>
          <a:p>
            <a:pPr marL="745200" indent="-342900">
              <a:buSzPct val="60000"/>
              <a:buFont typeface="Wingdings" panose="05000000000000000000" pitchFamily="2" charset="2"/>
              <a:buChar char="n"/>
            </a:pPr>
            <a:r>
              <a:rPr lang="zh-CN" altLang="en-US" sz="2000" dirty="0" smtClean="0"/>
              <a:t>文件</a:t>
            </a:r>
            <a:r>
              <a:rPr lang="zh-CN" altLang="en-US" sz="2000" dirty="0"/>
              <a:t>的</a:t>
            </a:r>
            <a:r>
              <a:rPr lang="en-US" altLang="zh-CN" sz="2000" dirty="0" smtClean="0"/>
              <a:t>ACL</a:t>
            </a:r>
            <a:endParaRPr lang="en-US" altLang="zh-CN" sz="2000" dirty="0" smtClean="0">
              <a:cs typeface="+mn-ea"/>
              <a:sym typeface="+mn-lt"/>
            </a:endParaRPr>
          </a:p>
          <a:p>
            <a:pPr>
              <a:buFont typeface="+mj-lt"/>
              <a:buAutoNum type="arabicPeriod" startAt="3"/>
            </a:pPr>
            <a:r>
              <a:rPr lang="zh-CN" altLang="en-US" dirty="0" smtClean="0">
                <a:solidFill>
                  <a:schemeClr val="bg1">
                    <a:lumMod val="50000"/>
                  </a:schemeClr>
                </a:solidFill>
                <a:cs typeface="+mn-ea"/>
                <a:sym typeface="+mn-lt"/>
              </a:rPr>
              <a:t>其它权限管理</a:t>
            </a:r>
            <a:endParaRPr lang="zh-CN" altLang="en-US" dirty="0"/>
          </a:p>
        </p:txBody>
      </p:sp>
    </p:spTree>
    <p:extLst>
      <p:ext uri="{BB962C8B-B14F-4D97-AF65-F5344CB8AC3E}">
        <p14:creationId xmlns:p14="http://schemas.microsoft.com/office/powerpoint/2010/main" val="40100401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smtClean="0"/>
              <a:t>访问控制列表 </a:t>
            </a:r>
            <a:r>
              <a:rPr lang="en-US" altLang="zh-CN" sz="3600" dirty="0" smtClean="0"/>
              <a:t>- ACL</a:t>
            </a:r>
            <a:endParaRPr lang="zh-CN" altLang="en-US" dirty="0"/>
          </a:p>
        </p:txBody>
      </p:sp>
      <p:sp>
        <p:nvSpPr>
          <p:cNvPr id="3" name="文本占位符 2"/>
          <p:cNvSpPr>
            <a:spLocks noGrp="1"/>
          </p:cNvSpPr>
          <p:nvPr>
            <p:ph type="body" sz="quarter" idx="10"/>
          </p:nvPr>
        </p:nvSpPr>
        <p:spPr/>
        <p:txBody>
          <a:bodyPr/>
          <a:lstStyle/>
          <a:p>
            <a:r>
              <a:rPr lang="zh-CN" altLang="en-US" sz="2000" dirty="0" smtClean="0"/>
              <a:t>常用权限的操作命令</a:t>
            </a:r>
            <a:r>
              <a:rPr lang="en-US" altLang="zh-CN" sz="2000" dirty="0" err="1" smtClean="0"/>
              <a:t>chmod</a:t>
            </a:r>
            <a:r>
              <a:rPr lang="zh-CN" altLang="en-US" sz="2000" dirty="0" smtClean="0"/>
              <a:t>、</a:t>
            </a:r>
            <a:r>
              <a:rPr lang="en-US" altLang="zh-CN" sz="2000" dirty="0" err="1" smtClean="0"/>
              <a:t>chown</a:t>
            </a:r>
            <a:r>
              <a:rPr lang="zh-CN" altLang="en-US" sz="2000" dirty="0" smtClean="0"/>
              <a:t>、</a:t>
            </a:r>
            <a:r>
              <a:rPr lang="en-US" altLang="zh-CN" sz="2000" dirty="0" err="1" smtClean="0"/>
              <a:t>chgrp</a:t>
            </a:r>
            <a:r>
              <a:rPr lang="zh-CN" altLang="en-US" sz="2000" dirty="0" smtClean="0"/>
              <a:t>及</a:t>
            </a:r>
            <a:r>
              <a:rPr lang="en-US" altLang="zh-CN" sz="2000" dirty="0" err="1" smtClean="0"/>
              <a:t>umask</a:t>
            </a:r>
            <a:r>
              <a:rPr lang="zh-CN" altLang="en-US" sz="2000" dirty="0" smtClean="0"/>
              <a:t>已经可以对文件权限进行修改，那么为什么还会出现访问控制列表</a:t>
            </a:r>
            <a:r>
              <a:rPr lang="en-US" altLang="zh-CN" sz="2000" dirty="0"/>
              <a:t>ACL</a:t>
            </a:r>
            <a:r>
              <a:rPr lang="en-US" altLang="zh-CN" sz="2000" dirty="0">
                <a:cs typeface="+mn-ea"/>
                <a:sym typeface="+mn-lt"/>
              </a:rPr>
              <a:t>(Access Control List</a:t>
            </a:r>
            <a:r>
              <a:rPr lang="en-US" altLang="zh-CN" sz="2000" dirty="0" smtClean="0">
                <a:cs typeface="+mn-ea"/>
                <a:sym typeface="+mn-lt"/>
              </a:rPr>
              <a:t>)</a:t>
            </a:r>
            <a:r>
              <a:rPr lang="zh-CN" altLang="en-US" sz="2000" dirty="0" smtClean="0">
                <a:cs typeface="+mn-ea"/>
                <a:sym typeface="+mn-lt"/>
              </a:rPr>
              <a:t>？</a:t>
            </a:r>
            <a:endParaRPr lang="en-US" altLang="zh-CN" sz="2000" dirty="0" smtClean="0">
              <a:cs typeface="+mn-ea"/>
              <a:sym typeface="+mn-lt"/>
            </a:endParaRPr>
          </a:p>
          <a:p>
            <a:pPr marL="745200">
              <a:buFont typeface="Wingdings" panose="05000000000000000000" pitchFamily="2" charset="2"/>
              <a:buChar char="p"/>
            </a:pPr>
            <a:r>
              <a:rPr lang="zh-CN" altLang="en-US" sz="1400" dirty="0" smtClean="0">
                <a:cs typeface="+mn-ea"/>
                <a:sym typeface="+mn-lt"/>
              </a:rPr>
              <a:t>在没有</a:t>
            </a:r>
            <a:r>
              <a:rPr lang="en-US" altLang="zh-CN" sz="1400" dirty="0" smtClean="0">
                <a:cs typeface="+mn-ea"/>
                <a:sym typeface="+mn-lt"/>
              </a:rPr>
              <a:t>ACL</a:t>
            </a:r>
            <a:r>
              <a:rPr lang="zh-CN" altLang="en-US" sz="1400" dirty="0" smtClean="0">
                <a:cs typeface="+mn-ea"/>
                <a:sym typeface="+mn-lt"/>
              </a:rPr>
              <a:t>技术之前，</a:t>
            </a:r>
            <a:r>
              <a:rPr lang="en-US" altLang="zh-CN" sz="1400" dirty="0" smtClean="0">
                <a:cs typeface="+mn-ea"/>
                <a:sym typeface="+mn-lt"/>
              </a:rPr>
              <a:t>Linux</a:t>
            </a:r>
            <a:r>
              <a:rPr lang="zh-CN" altLang="en-US" sz="1400" dirty="0" smtClean="0">
                <a:cs typeface="+mn-ea"/>
                <a:sym typeface="+mn-lt"/>
              </a:rPr>
              <a:t>系统对文件的权限控制仅可划分文件的属主、用户组、其他用户三类，随着技术的发展，传统的文件权限控制已经无法适应复杂场景下的权限控制需求，比如说一个部门（即一个用户组</a:t>
            </a:r>
            <a:r>
              <a:rPr lang="en-US" altLang="zh-CN" sz="1400" dirty="0" smtClean="0">
                <a:cs typeface="+mn-ea"/>
                <a:sym typeface="+mn-lt"/>
              </a:rPr>
              <a:t>group</a:t>
            </a:r>
            <a:r>
              <a:rPr lang="zh-CN" altLang="en-US" sz="1400" dirty="0" smtClean="0">
                <a:cs typeface="+mn-ea"/>
                <a:sym typeface="+mn-lt"/>
              </a:rPr>
              <a:t>）存在有多名员工（即用户</a:t>
            </a:r>
            <a:r>
              <a:rPr lang="en-US" altLang="zh-CN" sz="1400" dirty="0" smtClean="0">
                <a:cs typeface="+mn-ea"/>
                <a:sym typeface="+mn-lt"/>
              </a:rPr>
              <a:t>user01</a:t>
            </a:r>
            <a:r>
              <a:rPr lang="zh-CN" altLang="en-US" sz="1400" dirty="0" smtClean="0">
                <a:cs typeface="+mn-ea"/>
                <a:sym typeface="+mn-lt"/>
              </a:rPr>
              <a:t>、</a:t>
            </a:r>
            <a:r>
              <a:rPr lang="en-US" altLang="zh-CN" sz="1400" dirty="0" smtClean="0">
                <a:cs typeface="+mn-ea"/>
                <a:sym typeface="+mn-lt"/>
              </a:rPr>
              <a:t>user02…</a:t>
            </a:r>
            <a:r>
              <a:rPr lang="zh-CN" altLang="en-US" sz="1400" dirty="0" smtClean="0">
                <a:cs typeface="+mn-ea"/>
                <a:sym typeface="+mn-lt"/>
              </a:rPr>
              <a:t>），针对于部门内不同职责的员工，会为其赋予不同的权限，如为</a:t>
            </a:r>
            <a:r>
              <a:rPr lang="en-US" altLang="zh-CN" sz="1400" dirty="0" smtClean="0">
                <a:cs typeface="+mn-ea"/>
                <a:sym typeface="+mn-lt"/>
              </a:rPr>
              <a:t>user01</a:t>
            </a:r>
            <a:r>
              <a:rPr lang="zh-CN" altLang="en-US" sz="1400" dirty="0" smtClean="0">
                <a:cs typeface="+mn-ea"/>
                <a:sym typeface="+mn-lt"/>
              </a:rPr>
              <a:t>赋予可读</a:t>
            </a:r>
            <a:r>
              <a:rPr lang="zh-CN" altLang="en-US" sz="1400" dirty="0">
                <a:cs typeface="+mn-ea"/>
                <a:sym typeface="+mn-lt"/>
              </a:rPr>
              <a:t>写</a:t>
            </a:r>
            <a:r>
              <a:rPr lang="zh-CN" altLang="en-US" sz="1400" dirty="0" smtClean="0">
                <a:cs typeface="+mn-ea"/>
                <a:sym typeface="+mn-lt"/>
              </a:rPr>
              <a:t>权限，为</a:t>
            </a:r>
            <a:r>
              <a:rPr lang="en-US" altLang="zh-CN" sz="1400" dirty="0" smtClean="0">
                <a:cs typeface="+mn-ea"/>
                <a:sym typeface="+mn-lt"/>
              </a:rPr>
              <a:t>user02</a:t>
            </a:r>
            <a:r>
              <a:rPr lang="zh-CN" altLang="en-US" sz="1400" dirty="0" smtClean="0">
                <a:cs typeface="+mn-ea"/>
                <a:sym typeface="+mn-lt"/>
              </a:rPr>
              <a:t>赋予只读权限，不为</a:t>
            </a:r>
            <a:r>
              <a:rPr lang="en-US" altLang="zh-CN" sz="1400" dirty="0" smtClean="0">
                <a:cs typeface="+mn-ea"/>
                <a:sym typeface="+mn-lt"/>
              </a:rPr>
              <a:t>user03</a:t>
            </a:r>
            <a:r>
              <a:rPr lang="zh-CN" altLang="en-US" sz="1400" dirty="0" smtClean="0">
                <a:cs typeface="+mn-ea"/>
                <a:sym typeface="+mn-lt"/>
              </a:rPr>
              <a:t>赋予任何权限，此时由于这些员工属于同一部门，就无法为这些不同的员工进行权限的细化。</a:t>
            </a:r>
            <a:r>
              <a:rPr lang="zh-CN" altLang="en-US" sz="1400" dirty="0"/>
              <a:t>为此</a:t>
            </a:r>
            <a:r>
              <a:rPr lang="en-US" altLang="zh-CN" sz="1400" dirty="0"/>
              <a:t>ACL</a:t>
            </a:r>
            <a:r>
              <a:rPr lang="en-US" altLang="zh-CN" sz="1400" dirty="0">
                <a:cs typeface="+mn-ea"/>
                <a:sym typeface="+mn-lt"/>
              </a:rPr>
              <a:t>(Access Control List)</a:t>
            </a:r>
            <a:r>
              <a:rPr lang="zh-CN" altLang="en-US" sz="1400" dirty="0">
                <a:cs typeface="+mn-ea"/>
                <a:sym typeface="+mn-lt"/>
              </a:rPr>
              <a:t>访问控制列表技术应运而生，使用</a:t>
            </a:r>
            <a:r>
              <a:rPr lang="en-US" altLang="zh-CN" sz="1400" dirty="0">
                <a:cs typeface="+mn-ea"/>
                <a:sym typeface="+mn-lt"/>
              </a:rPr>
              <a:t>ACL</a:t>
            </a:r>
            <a:r>
              <a:rPr lang="zh-CN" altLang="en-US" sz="1400" dirty="0">
                <a:cs typeface="+mn-ea"/>
                <a:sym typeface="+mn-lt"/>
              </a:rPr>
              <a:t>权限控制可以提供常见权限（如</a:t>
            </a:r>
            <a:r>
              <a:rPr lang="en-US" altLang="zh-CN" sz="1400" dirty="0" err="1">
                <a:cs typeface="+mn-ea"/>
                <a:sym typeface="+mn-lt"/>
              </a:rPr>
              <a:t>rwx</a:t>
            </a:r>
            <a:r>
              <a:rPr lang="zh-CN" altLang="en-US" sz="1400" dirty="0">
                <a:cs typeface="+mn-ea"/>
                <a:sym typeface="+mn-lt"/>
              </a:rPr>
              <a:t>、</a:t>
            </a:r>
            <a:r>
              <a:rPr lang="en-US" altLang="zh-CN" sz="1400" dirty="0" err="1">
                <a:cs typeface="+mn-ea"/>
                <a:sym typeface="+mn-lt"/>
              </a:rPr>
              <a:t>ugo</a:t>
            </a:r>
            <a:r>
              <a:rPr lang="zh-CN" altLang="en-US" sz="1400" dirty="0">
                <a:cs typeface="+mn-ea"/>
                <a:sym typeface="+mn-lt"/>
              </a:rPr>
              <a:t>）权限之外的权限设置，可以针对单一用户或组来设置特定的</a:t>
            </a:r>
            <a:r>
              <a:rPr lang="zh-CN" altLang="en-US" sz="1400" dirty="0" smtClean="0">
                <a:cs typeface="+mn-ea"/>
                <a:sym typeface="+mn-lt"/>
              </a:rPr>
              <a:t>权限。</a:t>
            </a:r>
            <a:endParaRPr lang="en-US" altLang="zh-CN" sz="1400" dirty="0" smtClean="0">
              <a:cs typeface="+mn-ea"/>
              <a:sym typeface="+mn-lt"/>
            </a:endParaRPr>
          </a:p>
          <a:p>
            <a:r>
              <a:rPr lang="zh-CN" altLang="en-US" sz="2000" dirty="0" smtClean="0">
                <a:cs typeface="+mn-ea"/>
                <a:sym typeface="+mn-lt"/>
              </a:rPr>
              <a:t>常见类型：</a:t>
            </a:r>
            <a:endParaRPr lang="en-US" altLang="zh-CN" sz="2000" dirty="0" smtClean="0">
              <a:cs typeface="+mn-ea"/>
              <a:sym typeface="+mn-lt"/>
            </a:endParaRPr>
          </a:p>
          <a:p>
            <a:pPr marL="688950" indent="-285750">
              <a:buFont typeface="Wingdings" panose="05000000000000000000" pitchFamily="2" charset="2"/>
              <a:buChar char="p"/>
            </a:pPr>
            <a:r>
              <a:rPr lang="zh-CN" altLang="en-US" sz="1400" dirty="0" smtClean="0">
                <a:cs typeface="+mn-ea"/>
                <a:sym typeface="+mn-lt"/>
              </a:rPr>
              <a:t>针对文件所有者</a:t>
            </a:r>
            <a:r>
              <a:rPr lang="en-US" altLang="zh-CN" sz="1400" dirty="0" smtClean="0">
                <a:cs typeface="+mn-ea"/>
                <a:sym typeface="+mn-lt"/>
              </a:rPr>
              <a:t>(owner)</a:t>
            </a:r>
            <a:r>
              <a:rPr lang="zh-CN" altLang="en-US" sz="1400" dirty="0" smtClean="0">
                <a:cs typeface="+mn-ea"/>
                <a:sym typeface="+mn-lt"/>
              </a:rPr>
              <a:t>分配权限</a:t>
            </a:r>
            <a:endParaRPr lang="en-US" altLang="zh-CN" sz="1400" dirty="0" smtClean="0">
              <a:cs typeface="+mn-ea"/>
              <a:sym typeface="+mn-lt"/>
            </a:endParaRPr>
          </a:p>
          <a:p>
            <a:pPr marL="688950" indent="-285750">
              <a:buFont typeface="Wingdings" panose="05000000000000000000" pitchFamily="2" charset="2"/>
              <a:buChar char="p"/>
            </a:pPr>
            <a:r>
              <a:rPr lang="zh-CN" altLang="en-US" sz="1400" dirty="0" smtClean="0">
                <a:cs typeface="+mn-ea"/>
                <a:sym typeface="+mn-lt"/>
              </a:rPr>
              <a:t>针对文件所属用户组分配权限</a:t>
            </a:r>
            <a:endParaRPr lang="en-US" altLang="zh-CN" sz="1400" dirty="0" smtClean="0">
              <a:cs typeface="+mn-ea"/>
              <a:sym typeface="+mn-lt"/>
            </a:endParaRPr>
          </a:p>
          <a:p>
            <a:pPr marL="688950" indent="-285750">
              <a:buFont typeface="Wingdings" panose="05000000000000000000" pitchFamily="2" charset="2"/>
              <a:buChar char="p"/>
            </a:pPr>
            <a:r>
              <a:rPr lang="zh-CN" altLang="en-US" sz="1400" dirty="0" smtClean="0">
                <a:cs typeface="+mn-ea"/>
                <a:sym typeface="+mn-lt"/>
              </a:rPr>
              <a:t>针对其他用户分配</a:t>
            </a:r>
            <a:endParaRPr lang="en-US" altLang="zh-CN" sz="1400" dirty="0">
              <a:sym typeface="+mn-lt"/>
            </a:endParaRPr>
          </a:p>
          <a:p>
            <a:pPr marL="688950" indent="-285750">
              <a:buFont typeface="Wingdings" panose="05000000000000000000" pitchFamily="2" charset="2"/>
              <a:buChar char="p"/>
            </a:pPr>
            <a:r>
              <a:rPr lang="en-US" altLang="zh-CN" sz="1400" dirty="0">
                <a:cs typeface="+mn-ea"/>
                <a:sym typeface="+mn-lt"/>
              </a:rPr>
              <a:t>e</a:t>
            </a:r>
            <a:r>
              <a:rPr lang="en-US" altLang="zh-CN" sz="1400" dirty="0" smtClean="0">
                <a:cs typeface="+mn-ea"/>
                <a:sym typeface="+mn-lt"/>
              </a:rPr>
              <a:t>tc..</a:t>
            </a:r>
          </a:p>
        </p:txBody>
      </p:sp>
    </p:spTree>
    <p:custDataLst>
      <p:tags r:id="rId1"/>
    </p:custDataLst>
    <p:extLst>
      <p:ext uri="{BB962C8B-B14F-4D97-AF65-F5344CB8AC3E}">
        <p14:creationId xmlns:p14="http://schemas.microsoft.com/office/powerpoint/2010/main" val="12205644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smtClean="0"/>
              <a:t>ACL - </a:t>
            </a:r>
            <a:r>
              <a:rPr lang="zh-CN" altLang="en-US" sz="3600" dirty="0" smtClean="0"/>
              <a:t>相关命令</a:t>
            </a:r>
            <a:endParaRPr lang="zh-CN" altLang="en-US" dirty="0"/>
          </a:p>
        </p:txBody>
      </p:sp>
      <p:sp>
        <p:nvSpPr>
          <p:cNvPr id="3" name="文本占位符 2"/>
          <p:cNvSpPr>
            <a:spLocks noGrp="1"/>
          </p:cNvSpPr>
          <p:nvPr>
            <p:ph type="body" sz="quarter" idx="10"/>
          </p:nvPr>
        </p:nvSpPr>
        <p:spPr/>
        <p:txBody>
          <a:bodyPr/>
          <a:lstStyle/>
          <a:p>
            <a:r>
              <a:rPr lang="zh-CN" altLang="en-US" sz="2000" dirty="0"/>
              <a:t>在</a:t>
            </a:r>
            <a:r>
              <a:rPr lang="en-US" altLang="zh-CN" sz="2000" dirty="0" err="1"/>
              <a:t>linux</a:t>
            </a:r>
            <a:r>
              <a:rPr lang="zh-CN" altLang="en-US" sz="2000" dirty="0"/>
              <a:t>里我们可以通过</a:t>
            </a:r>
            <a:r>
              <a:rPr lang="en-US" altLang="zh-CN" sz="2000" dirty="0"/>
              <a:t>ACL</a:t>
            </a:r>
            <a:r>
              <a:rPr lang="zh-CN" altLang="en-US" sz="2000" dirty="0"/>
              <a:t>来管理某个文件及其特定的用户和用户组权限，简单来说</a:t>
            </a:r>
            <a:r>
              <a:rPr lang="en-US" altLang="zh-CN" sz="2000" dirty="0"/>
              <a:t>ACL</a:t>
            </a:r>
            <a:r>
              <a:rPr lang="zh-CN" altLang="en-US" sz="2000" dirty="0"/>
              <a:t>只需掌握三个命令即可：</a:t>
            </a:r>
            <a:r>
              <a:rPr lang="en-US" altLang="zh-CN" sz="2000" dirty="0" err="1" smtClean="0"/>
              <a:t>setfacl,getfacl,chacl</a:t>
            </a:r>
            <a:r>
              <a:rPr lang="zh-CN" altLang="en-US" sz="2000" dirty="0" smtClean="0"/>
              <a:t>。</a:t>
            </a:r>
            <a:endParaRPr lang="en-US" altLang="zh-CN" sz="1400" dirty="0">
              <a:cs typeface="+mn-ea"/>
              <a:sym typeface="+mn-lt"/>
            </a:endParaRPr>
          </a:p>
          <a:p>
            <a:r>
              <a:rPr lang="en-US" altLang="zh-CN" sz="2000" dirty="0" smtClean="0">
                <a:cs typeface="+mn-ea"/>
                <a:sym typeface="+mn-lt"/>
              </a:rPr>
              <a:t>setfacl</a:t>
            </a:r>
            <a:r>
              <a:rPr lang="zh-CN" altLang="en-US" sz="2000" dirty="0" smtClean="0">
                <a:cs typeface="+mn-ea"/>
                <a:sym typeface="+mn-lt"/>
              </a:rPr>
              <a:t>：</a:t>
            </a:r>
            <a:r>
              <a:rPr lang="zh-CN" altLang="en-US" sz="2000" dirty="0" smtClean="0"/>
              <a:t>设置文件的</a:t>
            </a:r>
            <a:r>
              <a:rPr lang="en-US" altLang="zh-CN" sz="2000" dirty="0" smtClean="0"/>
              <a:t>ACL</a:t>
            </a:r>
            <a:r>
              <a:rPr lang="zh-CN" altLang="en-US" sz="2000" dirty="0" smtClean="0"/>
              <a:t>。</a:t>
            </a:r>
            <a:endParaRPr lang="en-US" altLang="zh-CN" sz="2000" dirty="0" smtClean="0">
              <a:cs typeface="+mn-ea"/>
              <a:sym typeface="+mn-lt"/>
            </a:endParaRPr>
          </a:p>
          <a:p>
            <a:pPr marL="655200" indent="-252000">
              <a:buFont typeface="Wingdings" panose="05000000000000000000" pitchFamily="2" charset="2"/>
              <a:buChar char="p"/>
            </a:pPr>
            <a:r>
              <a:rPr lang="en-US" altLang="zh-CN" sz="1400" dirty="0" smtClean="0">
                <a:cs typeface="+mn-ea"/>
                <a:sym typeface="+mn-lt"/>
              </a:rPr>
              <a:t>chmod</a:t>
            </a:r>
            <a:r>
              <a:rPr lang="zh-CN" altLang="en-US" sz="1400" dirty="0">
                <a:cs typeface="+mn-ea"/>
                <a:sym typeface="+mn-lt"/>
              </a:rPr>
              <a:t>根据</a:t>
            </a:r>
            <a:r>
              <a:rPr lang="zh-CN" altLang="en-US" sz="1400" dirty="0" smtClean="0">
                <a:cs typeface="+mn-ea"/>
                <a:sym typeface="+mn-lt"/>
              </a:rPr>
              <a:t>文件所有者、所属群组及其他用户三级权限进行权限分配，而</a:t>
            </a:r>
            <a:r>
              <a:rPr lang="en-US" altLang="zh-CN" sz="1400" dirty="0" smtClean="0">
                <a:cs typeface="+mn-ea"/>
                <a:sym typeface="+mn-lt"/>
              </a:rPr>
              <a:t>setfacl</a:t>
            </a:r>
            <a:r>
              <a:rPr lang="zh-CN" altLang="en-US" sz="1400" dirty="0" smtClean="0">
                <a:cs typeface="+mn-ea"/>
                <a:sym typeface="+mn-lt"/>
              </a:rPr>
              <a:t>则可以针对每一文件或目录进行更加精准的权限分配。</a:t>
            </a:r>
            <a:endParaRPr lang="en-US" altLang="zh-CN" sz="1400" dirty="0" smtClean="0">
              <a:cs typeface="+mn-ea"/>
              <a:sym typeface="+mn-lt"/>
            </a:endParaRPr>
          </a:p>
          <a:p>
            <a:r>
              <a:rPr lang="en-US" altLang="zh-CN" sz="2000" dirty="0" smtClean="0">
                <a:cs typeface="+mn-ea"/>
                <a:sym typeface="+mn-lt"/>
              </a:rPr>
              <a:t>getfacl</a:t>
            </a:r>
            <a:r>
              <a:rPr lang="zh-CN" altLang="en-US" sz="2000" dirty="0" smtClean="0">
                <a:cs typeface="+mn-ea"/>
                <a:sym typeface="+mn-lt"/>
              </a:rPr>
              <a:t>：</a:t>
            </a:r>
            <a:r>
              <a:rPr lang="zh-CN" altLang="en-US" sz="2000" dirty="0"/>
              <a:t>获取文件的</a:t>
            </a:r>
            <a:r>
              <a:rPr lang="en-US" altLang="zh-CN" sz="2000" dirty="0" smtClean="0"/>
              <a:t>ACL</a:t>
            </a:r>
            <a:r>
              <a:rPr lang="zh-CN" altLang="en-US" sz="2000" dirty="0" smtClean="0"/>
              <a:t>。</a:t>
            </a:r>
            <a:endParaRPr lang="en-US" altLang="zh-CN" sz="2000" dirty="0" smtClean="0">
              <a:cs typeface="+mn-ea"/>
              <a:sym typeface="+mn-lt"/>
            </a:endParaRPr>
          </a:p>
          <a:p>
            <a:r>
              <a:rPr lang="en-US" altLang="zh-CN" sz="2000" dirty="0">
                <a:cs typeface="+mn-ea"/>
                <a:sym typeface="+mn-lt"/>
              </a:rPr>
              <a:t>c</a:t>
            </a:r>
            <a:r>
              <a:rPr lang="en-US" altLang="zh-CN" sz="2000" dirty="0" smtClean="0">
                <a:cs typeface="+mn-ea"/>
                <a:sym typeface="+mn-lt"/>
              </a:rPr>
              <a:t>hacl</a:t>
            </a:r>
            <a:r>
              <a:rPr lang="zh-CN" altLang="en-US" sz="2000" dirty="0" smtClean="0">
                <a:cs typeface="+mn-ea"/>
                <a:sym typeface="+mn-lt"/>
              </a:rPr>
              <a:t>：</a:t>
            </a:r>
            <a:r>
              <a:rPr lang="zh-CN" altLang="en-US" sz="2000" dirty="0"/>
              <a:t>更改文件或目录的</a:t>
            </a:r>
            <a:r>
              <a:rPr lang="en-US" altLang="zh-CN" sz="2000" dirty="0" smtClean="0"/>
              <a:t>ACL</a:t>
            </a:r>
            <a:r>
              <a:rPr lang="zh-CN" altLang="en-US" sz="2000" dirty="0" smtClean="0"/>
              <a:t>。</a:t>
            </a:r>
            <a:endParaRPr lang="en-US" altLang="zh-CN" sz="2000" dirty="0" smtClean="0"/>
          </a:p>
          <a:p>
            <a:pPr marL="655200" indent="-252000">
              <a:buFont typeface="Wingdings" panose="05000000000000000000" pitchFamily="2" charset="2"/>
              <a:buChar char="p"/>
            </a:pPr>
            <a:r>
              <a:rPr lang="zh-CN" altLang="en-US" sz="1400" dirty="0" smtClean="0">
                <a:cs typeface="+mn-ea"/>
                <a:sym typeface="+mn-lt"/>
              </a:rPr>
              <a:t>与</a:t>
            </a:r>
            <a:r>
              <a:rPr lang="en-US" altLang="zh-CN" sz="1400" dirty="0" smtClean="0">
                <a:cs typeface="+mn-ea"/>
                <a:sym typeface="+mn-lt"/>
              </a:rPr>
              <a:t>chmod</a:t>
            </a:r>
            <a:r>
              <a:rPr lang="zh-CN" altLang="en-US" sz="1400" dirty="0" smtClean="0">
                <a:cs typeface="+mn-ea"/>
                <a:sym typeface="+mn-lt"/>
              </a:rPr>
              <a:t>相似，但是更为强大精细，通过</a:t>
            </a:r>
            <a:r>
              <a:rPr lang="en-US" altLang="zh-CN" sz="1400" dirty="0" smtClean="0">
                <a:cs typeface="+mn-ea"/>
                <a:sym typeface="+mn-lt"/>
              </a:rPr>
              <a:t>chmod</a:t>
            </a:r>
            <a:r>
              <a:rPr lang="zh-CN" altLang="en-US" sz="1400" dirty="0" smtClean="0">
                <a:cs typeface="+mn-ea"/>
                <a:sym typeface="+mn-lt"/>
              </a:rPr>
              <a:t>可以</a:t>
            </a:r>
            <a:r>
              <a:rPr lang="zh-CN" altLang="en-US" sz="1400" dirty="0"/>
              <a:t>控制文件被何人</a:t>
            </a:r>
            <a:r>
              <a:rPr lang="zh-CN" altLang="en-US" sz="1400" dirty="0" smtClean="0"/>
              <a:t>调用</a:t>
            </a:r>
            <a:r>
              <a:rPr lang="zh-CN" altLang="en-US" sz="1400" dirty="0" smtClean="0">
                <a:cs typeface="+mn-ea"/>
                <a:sym typeface="+mn-lt"/>
              </a:rPr>
              <a:t>，但若是某一用户的文件只想给特定的用户看时，则需要</a:t>
            </a:r>
            <a:r>
              <a:rPr lang="en-US" altLang="zh-CN" sz="1400" dirty="0" smtClean="0">
                <a:cs typeface="+mn-ea"/>
                <a:sym typeface="+mn-lt"/>
              </a:rPr>
              <a:t>chacl</a:t>
            </a:r>
            <a:r>
              <a:rPr lang="zh-CN" altLang="en-US" sz="1400" dirty="0" smtClean="0">
                <a:cs typeface="+mn-ea"/>
                <a:sym typeface="+mn-lt"/>
              </a:rPr>
              <a:t>出场完成用户的需求。</a:t>
            </a:r>
            <a:endParaRPr lang="en-US" altLang="zh-CN" sz="1400" dirty="0"/>
          </a:p>
        </p:txBody>
      </p:sp>
    </p:spTree>
    <p:custDataLst>
      <p:tags r:id="rId1"/>
    </p:custDataLst>
    <p:extLst>
      <p:ext uri="{BB962C8B-B14F-4D97-AF65-F5344CB8AC3E}">
        <p14:creationId xmlns:p14="http://schemas.microsoft.com/office/powerpoint/2010/main" val="6717921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获取文件</a:t>
            </a:r>
            <a:r>
              <a:rPr lang="en-US" altLang="zh-CN" dirty="0" smtClean="0"/>
              <a:t>ACL - </a:t>
            </a:r>
            <a:r>
              <a:rPr lang="en-US" altLang="zh-CN" dirty="0" err="1" smtClean="0"/>
              <a:t>getfacl</a:t>
            </a:r>
            <a:endParaRPr lang="zh-CN" altLang="en-US" dirty="0"/>
          </a:p>
        </p:txBody>
      </p:sp>
      <p:sp>
        <p:nvSpPr>
          <p:cNvPr id="3" name="文本占位符 2"/>
          <p:cNvSpPr>
            <a:spLocks noGrp="1"/>
          </p:cNvSpPr>
          <p:nvPr>
            <p:ph type="body" sz="quarter" idx="10"/>
          </p:nvPr>
        </p:nvSpPr>
        <p:spPr/>
        <p:txBody>
          <a:bodyPr/>
          <a:lstStyle/>
          <a:p>
            <a:r>
              <a:rPr lang="en-US" altLang="zh-CN" sz="2200" dirty="0"/>
              <a:t>g</a:t>
            </a:r>
            <a:r>
              <a:rPr lang="en-US" altLang="zh-CN" sz="2200" dirty="0" smtClean="0"/>
              <a:t>etfacl</a:t>
            </a:r>
            <a:r>
              <a:rPr lang="zh-CN" altLang="en-US" sz="2200" dirty="0" smtClean="0"/>
              <a:t>可获取文件或目录的访问控制列表</a:t>
            </a:r>
            <a:r>
              <a:rPr lang="en-US" altLang="zh-CN" sz="2200" dirty="0" smtClean="0"/>
              <a:t>ACL</a:t>
            </a:r>
            <a:r>
              <a:rPr lang="zh-CN" altLang="en-US" sz="2200" dirty="0" smtClean="0"/>
              <a:t>。</a:t>
            </a:r>
            <a:endParaRPr lang="en-US" altLang="zh-CN" sz="2200" dirty="0"/>
          </a:p>
          <a:p>
            <a:r>
              <a:rPr lang="zh-CN" altLang="en-US" sz="2200" dirty="0" smtClean="0"/>
              <a:t>语法：</a:t>
            </a:r>
            <a:r>
              <a:rPr lang="en-US" altLang="zh-CN" sz="2200" dirty="0"/>
              <a:t>getfacl [-</a:t>
            </a:r>
            <a:r>
              <a:rPr lang="en-US" altLang="zh-CN" sz="2200" dirty="0" err="1"/>
              <a:t>aceEsRLPtpndvh</a:t>
            </a:r>
            <a:r>
              <a:rPr lang="en-US" altLang="zh-CN" sz="2200" dirty="0"/>
              <a:t>] file </a:t>
            </a:r>
            <a:r>
              <a:rPr lang="en-US" altLang="zh-CN" sz="2200" dirty="0" smtClean="0"/>
              <a:t>...</a:t>
            </a:r>
          </a:p>
          <a:p>
            <a:r>
              <a:rPr lang="zh-CN" altLang="en-US" sz="2200" dirty="0"/>
              <a:t>其中的命令选项说明如下：</a:t>
            </a:r>
            <a:endParaRPr lang="en-US" altLang="zh-CN" sz="2200" dirty="0"/>
          </a:p>
          <a:p>
            <a:pPr marL="745200" indent="-342900">
              <a:buFont typeface="Wingdings" panose="05000000000000000000" pitchFamily="2" charset="2"/>
              <a:buChar char="p"/>
            </a:pPr>
            <a:r>
              <a:rPr lang="en-US" altLang="zh-CN" sz="1600" dirty="0" smtClean="0"/>
              <a:t>-a</a:t>
            </a:r>
            <a:r>
              <a:rPr lang="zh-CN" altLang="en-US" sz="1600" dirty="0" smtClean="0"/>
              <a:t>：仅</a:t>
            </a:r>
            <a:r>
              <a:rPr lang="zh-CN" altLang="en-US" sz="1600" dirty="0"/>
              <a:t>显示文件访问控制</a:t>
            </a:r>
            <a:r>
              <a:rPr lang="zh-CN" altLang="en-US" sz="1600" dirty="0" smtClean="0"/>
              <a:t>列表</a:t>
            </a:r>
            <a:endParaRPr lang="en-US" altLang="zh-CN" sz="1600" dirty="0" smtClean="0"/>
          </a:p>
          <a:p>
            <a:pPr marL="745200" indent="-342900">
              <a:buFont typeface="Wingdings" panose="05000000000000000000" pitchFamily="2" charset="2"/>
              <a:buChar char="p"/>
            </a:pPr>
            <a:r>
              <a:rPr lang="en-US" altLang="zh-CN" sz="1600" dirty="0" smtClean="0"/>
              <a:t>-d</a:t>
            </a:r>
            <a:r>
              <a:rPr lang="zh-CN" altLang="en-US" sz="1600" dirty="0" smtClean="0"/>
              <a:t>：仅</a:t>
            </a:r>
            <a:r>
              <a:rPr lang="zh-CN" altLang="en-US" sz="1600" dirty="0"/>
              <a:t>显示默认的访问控制</a:t>
            </a:r>
            <a:r>
              <a:rPr lang="zh-CN" altLang="en-US" sz="1600" dirty="0" smtClean="0"/>
              <a:t>列表</a:t>
            </a:r>
            <a:endParaRPr lang="en-US" altLang="zh-CN" sz="1600" dirty="0" smtClean="0"/>
          </a:p>
          <a:p>
            <a:pPr marL="745200" indent="-342900">
              <a:buFont typeface="Wingdings" panose="05000000000000000000" pitchFamily="2" charset="2"/>
              <a:buChar char="p"/>
            </a:pPr>
            <a:r>
              <a:rPr lang="en-US" altLang="zh-CN" sz="1600" dirty="0"/>
              <a:t>-</a:t>
            </a:r>
            <a:r>
              <a:rPr lang="en-US" altLang="zh-CN" sz="1600" dirty="0" smtClean="0"/>
              <a:t>c</a:t>
            </a:r>
            <a:r>
              <a:rPr lang="zh-CN" altLang="en-US" sz="1600" dirty="0" smtClean="0"/>
              <a:t>：不</a:t>
            </a:r>
            <a:r>
              <a:rPr lang="zh-CN" altLang="en-US" sz="1600" dirty="0"/>
              <a:t>显示注释表</a:t>
            </a:r>
            <a:r>
              <a:rPr lang="zh-CN" altLang="en-US" sz="1600" dirty="0" smtClean="0"/>
              <a:t>头</a:t>
            </a:r>
            <a:endParaRPr lang="en-US" altLang="zh-CN" sz="1600" dirty="0" smtClean="0"/>
          </a:p>
          <a:p>
            <a:pPr marL="745200" indent="-342900">
              <a:buFont typeface="Wingdings" panose="05000000000000000000" pitchFamily="2" charset="2"/>
              <a:buChar char="p"/>
            </a:pPr>
            <a:r>
              <a:rPr lang="en-US" altLang="zh-CN" sz="1600" dirty="0"/>
              <a:t>-</a:t>
            </a:r>
            <a:r>
              <a:rPr lang="en-US" altLang="zh-CN" sz="1600" dirty="0" smtClean="0"/>
              <a:t>e</a:t>
            </a:r>
            <a:r>
              <a:rPr lang="zh-CN" altLang="en-US" sz="1600" dirty="0" smtClean="0"/>
              <a:t>：显示</a:t>
            </a:r>
            <a:r>
              <a:rPr lang="zh-CN" altLang="en-US" sz="1600" dirty="0"/>
              <a:t>所有的有效</a:t>
            </a:r>
            <a:r>
              <a:rPr lang="zh-CN" altLang="en-US" sz="1600" dirty="0" smtClean="0"/>
              <a:t>权限</a:t>
            </a:r>
            <a:endParaRPr lang="en-US" altLang="zh-CN" sz="1600" dirty="0" smtClean="0"/>
          </a:p>
          <a:p>
            <a:pPr marL="745200" indent="-342900">
              <a:buFont typeface="Wingdings" panose="05000000000000000000" pitchFamily="2" charset="2"/>
              <a:buChar char="p"/>
            </a:pPr>
            <a:r>
              <a:rPr lang="en-US" altLang="zh-CN" sz="1600" dirty="0"/>
              <a:t>-</a:t>
            </a:r>
            <a:r>
              <a:rPr lang="en-US" altLang="zh-CN" sz="1600" dirty="0" smtClean="0"/>
              <a:t>E</a:t>
            </a:r>
            <a:r>
              <a:rPr lang="zh-CN" altLang="en-US" sz="1600" dirty="0" smtClean="0"/>
              <a:t>：显示</a:t>
            </a:r>
            <a:r>
              <a:rPr lang="zh-CN" altLang="en-US" sz="1600" dirty="0"/>
              <a:t>无效</a:t>
            </a:r>
            <a:r>
              <a:rPr lang="zh-CN" altLang="en-US" sz="1600" dirty="0" smtClean="0"/>
              <a:t>权限</a:t>
            </a:r>
            <a:endParaRPr lang="en-US" altLang="zh-CN" sz="1600" dirty="0" smtClean="0"/>
          </a:p>
          <a:p>
            <a:pPr marL="745200" indent="-342900">
              <a:buFont typeface="Wingdings" panose="05000000000000000000" pitchFamily="2" charset="2"/>
              <a:buChar char="p"/>
            </a:pPr>
            <a:r>
              <a:rPr lang="en-US" altLang="zh-CN" sz="1600" dirty="0"/>
              <a:t>-</a:t>
            </a:r>
            <a:r>
              <a:rPr lang="en-US" altLang="zh-CN" sz="1600" dirty="0" smtClean="0"/>
              <a:t>s</a:t>
            </a:r>
            <a:r>
              <a:rPr lang="zh-CN" altLang="en-US" sz="1600" dirty="0" smtClean="0"/>
              <a:t>：跳</a:t>
            </a:r>
            <a:r>
              <a:rPr lang="zh-CN" altLang="en-US" sz="1600" dirty="0"/>
              <a:t>过只有基条目</a:t>
            </a:r>
            <a:r>
              <a:rPr lang="en-US" altLang="zh-CN" sz="1600" dirty="0"/>
              <a:t>(base entries)</a:t>
            </a:r>
            <a:r>
              <a:rPr lang="zh-CN" altLang="en-US" sz="1600" dirty="0"/>
              <a:t>的</a:t>
            </a:r>
            <a:r>
              <a:rPr lang="zh-CN" altLang="en-US" sz="1600" dirty="0" smtClean="0"/>
              <a:t>文件</a:t>
            </a:r>
            <a:endParaRPr lang="en-US" altLang="zh-CN" sz="1600" dirty="0" smtClean="0"/>
          </a:p>
          <a:p>
            <a:pPr marL="745200" indent="-342900">
              <a:buFont typeface="Wingdings" panose="05000000000000000000" pitchFamily="2" charset="2"/>
              <a:buChar char="p"/>
            </a:pPr>
            <a:r>
              <a:rPr lang="en-US" altLang="zh-CN" sz="1600" dirty="0" smtClean="0"/>
              <a:t>etc…</a:t>
            </a:r>
          </a:p>
        </p:txBody>
      </p:sp>
    </p:spTree>
    <p:custDataLst>
      <p:tags r:id="rId1"/>
    </p:custDataLst>
    <p:extLst>
      <p:ext uri="{BB962C8B-B14F-4D97-AF65-F5344CB8AC3E}">
        <p14:creationId xmlns:p14="http://schemas.microsoft.com/office/powerpoint/2010/main" val="24784704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获取文件</a:t>
            </a:r>
            <a:r>
              <a:rPr lang="en-US" altLang="zh-CN" dirty="0" smtClean="0"/>
              <a:t>ACL -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pPr marL="0" indent="-342900"/>
            <a:r>
              <a:rPr lang="zh-CN" altLang="en-US" sz="2200" dirty="0" smtClean="0"/>
              <a:t>通过</a:t>
            </a:r>
            <a:r>
              <a:rPr lang="zh-CN" altLang="en-US" sz="2400" dirty="0"/>
              <a:t>通过</a:t>
            </a:r>
            <a:r>
              <a:rPr lang="en-US" altLang="zh-CN" sz="2400" dirty="0"/>
              <a:t>getfacl</a:t>
            </a:r>
            <a:r>
              <a:rPr lang="zh-CN" altLang="en-US" sz="2400" dirty="0"/>
              <a:t>查看文件名</a:t>
            </a:r>
            <a:r>
              <a:rPr lang="zh-CN" altLang="en-US" sz="2400" dirty="0" smtClean="0"/>
              <a:t>为</a:t>
            </a:r>
            <a:r>
              <a:rPr lang="en-US" altLang="zh-CN" sz="2400" dirty="0" smtClean="0"/>
              <a:t>usertxt</a:t>
            </a:r>
            <a:r>
              <a:rPr lang="zh-CN" altLang="en-US" sz="2400" dirty="0" smtClean="0"/>
              <a:t>的</a:t>
            </a:r>
            <a:r>
              <a:rPr lang="zh-CN" altLang="en-US" sz="2400" dirty="0"/>
              <a:t>文件的所有有效</a:t>
            </a:r>
            <a:r>
              <a:rPr lang="zh-CN" altLang="en-US" sz="2400" dirty="0" smtClean="0"/>
              <a:t>权限。</a:t>
            </a:r>
            <a:endParaRPr lang="en-US" altLang="zh-CN" sz="2400" dirty="0" smtClean="0"/>
          </a:p>
          <a:p>
            <a:pPr marL="745200" indent="-342900">
              <a:buFont typeface="Wingdings" panose="05000000000000000000" pitchFamily="2" charset="2"/>
              <a:buChar char="p"/>
            </a:pPr>
            <a:r>
              <a:rPr lang="zh-CN" altLang="en-US" sz="1600" dirty="0" smtClean="0"/>
              <a:t>命令为：</a:t>
            </a:r>
            <a:r>
              <a:rPr lang="en-US" altLang="zh-CN" sz="1600" dirty="0" smtClean="0"/>
              <a:t>getfacl –e </a:t>
            </a:r>
            <a:r>
              <a:rPr lang="en-US" altLang="zh-CN" sz="1600" dirty="0"/>
              <a:t>usertxt</a:t>
            </a:r>
            <a:endParaRPr lang="en-US" altLang="zh-CN" sz="1600" dirty="0" smtClean="0"/>
          </a:p>
          <a:p>
            <a:pPr marL="745200" indent="-342900">
              <a:buFont typeface="Wingdings" panose="05000000000000000000" pitchFamily="2" charset="2"/>
              <a:buChar char="p"/>
            </a:pPr>
            <a:endParaRPr lang="en-US" altLang="zh-CN" sz="1600" dirty="0"/>
          </a:p>
          <a:p>
            <a:pPr marL="745200" indent="-342900">
              <a:buFont typeface="Wingdings" panose="05000000000000000000" pitchFamily="2" charset="2"/>
              <a:buChar char="p"/>
            </a:pPr>
            <a:endParaRPr lang="en-US" altLang="zh-CN" sz="1600" dirty="0" smtClean="0"/>
          </a:p>
          <a:p>
            <a:pPr marL="402300" indent="0">
              <a:buNone/>
            </a:pPr>
            <a:endParaRPr lang="en-US" altLang="zh-CN" sz="1600" dirty="0" smtClean="0"/>
          </a:p>
          <a:p>
            <a:pPr marL="402300" indent="0">
              <a:buNone/>
            </a:pPr>
            <a:endParaRPr lang="en-US" altLang="zh-CN" sz="1600" dirty="0"/>
          </a:p>
          <a:p>
            <a:pPr marL="745200" indent="-342900">
              <a:buFont typeface="Wingdings" panose="05000000000000000000" pitchFamily="2" charset="2"/>
              <a:buChar char="p"/>
            </a:pPr>
            <a:endParaRPr lang="en-US" altLang="zh-CN" sz="1600" dirty="0"/>
          </a:p>
        </p:txBody>
      </p:sp>
      <p:graphicFrame>
        <p:nvGraphicFramePr>
          <p:cNvPr id="4" name="表格 3"/>
          <p:cNvGraphicFramePr>
            <a:graphicFrameLocks noGrp="1"/>
          </p:cNvGraphicFramePr>
          <p:nvPr>
            <p:extLst>
              <p:ext uri="{D42A27DB-BD31-4B8C-83A1-F6EECF244321}">
                <p14:modId xmlns:p14="http://schemas.microsoft.com/office/powerpoint/2010/main" val="1702636418"/>
              </p:ext>
            </p:extLst>
          </p:nvPr>
        </p:nvGraphicFramePr>
        <p:xfrm>
          <a:off x="963600" y="2390628"/>
          <a:ext cx="8128000" cy="2042160"/>
        </p:xfrm>
        <a:graphic>
          <a:graphicData uri="http://schemas.openxmlformats.org/drawingml/2006/table">
            <a:tbl>
              <a:tblPr firstRow="1" bandRow="1">
                <a:tableStyleId>{72833802-FEF1-4C79-8D5D-14CF1EAF98D9}</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root@localhost</a:t>
                      </a:r>
                      <a:r>
                        <a:rPr lang="en-US" altLang="zh-CN" sz="1600" b="0" dirty="0" smtClean="0">
                          <a:solidFill>
                            <a:schemeClr val="tx1"/>
                          </a:solidFill>
                        </a:rPr>
                        <a:t> ~]# </a:t>
                      </a:r>
                      <a:r>
                        <a:rPr lang="en-US" altLang="zh-CN" sz="1600" b="0" dirty="0" err="1" smtClean="0">
                          <a:solidFill>
                            <a:schemeClr val="tx1"/>
                          </a:solidFill>
                        </a:rPr>
                        <a:t>getfacl</a:t>
                      </a:r>
                      <a:r>
                        <a:rPr lang="en-US" altLang="zh-CN" sz="1600" b="0" dirty="0" smtClean="0">
                          <a:solidFill>
                            <a:schemeClr val="tx1"/>
                          </a:solidFill>
                        </a:rPr>
                        <a:t> -e usertxt</a:t>
                      </a:r>
                    </a:p>
                    <a:p>
                      <a:endParaRPr lang="en-US" altLang="zh-CN" sz="1600" b="0" dirty="0" smtClean="0">
                        <a:solidFill>
                          <a:schemeClr val="tx1"/>
                        </a:solidFill>
                      </a:endParaRPr>
                    </a:p>
                    <a:p>
                      <a:r>
                        <a:rPr lang="en-US" altLang="zh-CN" sz="1600" b="0" dirty="0" smtClean="0">
                          <a:solidFill>
                            <a:schemeClr val="tx1"/>
                          </a:solidFill>
                        </a:rPr>
                        <a:t># file: usertxt</a:t>
                      </a:r>
                    </a:p>
                    <a:p>
                      <a:r>
                        <a:rPr lang="en-US" altLang="zh-CN" sz="1600" b="0" dirty="0" smtClean="0">
                          <a:solidFill>
                            <a:schemeClr val="tx1"/>
                          </a:solidFill>
                        </a:rPr>
                        <a:t># owner: user</a:t>
                      </a:r>
                    </a:p>
                    <a:p>
                      <a:r>
                        <a:rPr lang="en-US" altLang="zh-CN" sz="1600" b="0" dirty="0" smtClean="0">
                          <a:solidFill>
                            <a:schemeClr val="tx1"/>
                          </a:solidFill>
                        </a:rPr>
                        <a:t># group: usergroup01</a:t>
                      </a:r>
                    </a:p>
                    <a:p>
                      <a:r>
                        <a:rPr lang="en-US" altLang="zh-CN" sz="1600" b="0" dirty="0" smtClean="0">
                          <a:solidFill>
                            <a:schemeClr val="tx1"/>
                          </a:solidFill>
                        </a:rPr>
                        <a:t>user::</a:t>
                      </a:r>
                      <a:r>
                        <a:rPr lang="en-US" altLang="zh-CN" sz="1600" b="0" dirty="0" err="1" smtClean="0">
                          <a:solidFill>
                            <a:schemeClr val="tx1"/>
                          </a:solidFill>
                        </a:rPr>
                        <a:t>rw</a:t>
                      </a:r>
                      <a:r>
                        <a:rPr lang="en-US" altLang="zh-CN" sz="1600" b="0" dirty="0" smtClean="0">
                          <a:solidFill>
                            <a:schemeClr val="tx1"/>
                          </a:solidFill>
                        </a:rPr>
                        <a:t>-</a:t>
                      </a:r>
                    </a:p>
                    <a:p>
                      <a:r>
                        <a:rPr lang="en-US" altLang="zh-CN" sz="1600" b="0" dirty="0" smtClean="0">
                          <a:solidFill>
                            <a:schemeClr val="tx1"/>
                          </a:solidFill>
                        </a:rPr>
                        <a:t>group::r--</a:t>
                      </a:r>
                    </a:p>
                    <a:p>
                      <a:r>
                        <a:rPr lang="en-US" altLang="zh-CN" sz="1600" b="0" dirty="0" smtClean="0">
                          <a:solidFill>
                            <a:schemeClr val="tx1"/>
                          </a:solidFill>
                        </a:rPr>
                        <a:t>other::r--</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custDataLst>
      <p:tags r:id="rId1"/>
    </p:custDataLst>
    <p:extLst>
      <p:ext uri="{BB962C8B-B14F-4D97-AF65-F5344CB8AC3E}">
        <p14:creationId xmlns:p14="http://schemas.microsoft.com/office/powerpoint/2010/main" val="19278410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设置文件</a:t>
            </a:r>
            <a:r>
              <a:rPr lang="en-US" altLang="zh-CN" dirty="0" smtClean="0"/>
              <a:t>ACL - </a:t>
            </a:r>
            <a:r>
              <a:rPr lang="en-US" altLang="zh-CN" dirty="0" err="1" smtClean="0"/>
              <a:t>setfacl</a:t>
            </a:r>
            <a:endParaRPr lang="zh-CN" altLang="en-US" dirty="0"/>
          </a:p>
        </p:txBody>
      </p:sp>
      <p:sp>
        <p:nvSpPr>
          <p:cNvPr id="3" name="文本占位符 2"/>
          <p:cNvSpPr>
            <a:spLocks noGrp="1"/>
          </p:cNvSpPr>
          <p:nvPr>
            <p:ph type="body" sz="quarter" idx="10"/>
          </p:nvPr>
        </p:nvSpPr>
        <p:spPr/>
        <p:txBody>
          <a:bodyPr/>
          <a:lstStyle/>
          <a:p>
            <a:r>
              <a:rPr lang="en-US" altLang="zh-CN" sz="2200" dirty="0"/>
              <a:t>s</a:t>
            </a:r>
            <a:r>
              <a:rPr lang="en-US" altLang="zh-CN" sz="2200" dirty="0" smtClean="0"/>
              <a:t>etfacl</a:t>
            </a:r>
            <a:r>
              <a:rPr lang="zh-CN" altLang="en-US" sz="2200" dirty="0" smtClean="0"/>
              <a:t>可用来设置文件的</a:t>
            </a:r>
            <a:r>
              <a:rPr lang="en-US" altLang="zh-CN" sz="2200" dirty="0" smtClean="0"/>
              <a:t>ACL</a:t>
            </a:r>
            <a:r>
              <a:rPr lang="zh-CN" altLang="en-US" sz="2200" dirty="0" smtClean="0"/>
              <a:t>。</a:t>
            </a:r>
            <a:endParaRPr lang="en-US" altLang="zh-CN" sz="2200" dirty="0"/>
          </a:p>
          <a:p>
            <a:r>
              <a:rPr lang="zh-CN" altLang="en-US" sz="2200" dirty="0" smtClean="0"/>
              <a:t>语法：</a:t>
            </a:r>
            <a:r>
              <a:rPr lang="en-US" altLang="zh-CN" sz="2200" dirty="0">
                <a:cs typeface="+mn-ea"/>
                <a:sym typeface="+mn-lt"/>
              </a:rPr>
              <a:t>setfacl [-</a:t>
            </a:r>
            <a:r>
              <a:rPr lang="en-US" altLang="zh-CN" sz="2200" dirty="0" err="1">
                <a:cs typeface="+mn-ea"/>
                <a:sym typeface="+mn-lt"/>
              </a:rPr>
              <a:t>bkndRLP</a:t>
            </a:r>
            <a:r>
              <a:rPr lang="en-US" altLang="zh-CN" sz="2200" dirty="0">
                <a:cs typeface="+mn-ea"/>
                <a:sym typeface="+mn-lt"/>
              </a:rPr>
              <a:t>] { -m|-M|-x|-X ... } file </a:t>
            </a:r>
            <a:r>
              <a:rPr lang="en-US" altLang="zh-CN" sz="2200" dirty="0" smtClean="0">
                <a:cs typeface="+mn-ea"/>
                <a:sym typeface="+mn-lt"/>
              </a:rPr>
              <a:t>...</a:t>
            </a:r>
            <a:endParaRPr lang="en-US" altLang="zh-CN" sz="2200" dirty="0" smtClean="0"/>
          </a:p>
          <a:p>
            <a:r>
              <a:rPr lang="zh-CN" altLang="en-US" sz="2200" dirty="0"/>
              <a:t>其中的命令选项说明如下：</a:t>
            </a:r>
            <a:endParaRPr lang="en-US" altLang="zh-CN" sz="2200" dirty="0"/>
          </a:p>
          <a:p>
            <a:pPr marL="688950" indent="-285750" latinLnBrk="1">
              <a:buFont typeface="Wingdings" panose="05000000000000000000" pitchFamily="2" charset="2"/>
              <a:buChar char="p"/>
            </a:pPr>
            <a:r>
              <a:rPr lang="en-US" altLang="zh-CN" sz="1600" dirty="0" smtClean="0"/>
              <a:t>-</a:t>
            </a:r>
            <a:r>
              <a:rPr lang="en-US" altLang="zh-CN" sz="1600" dirty="0"/>
              <a:t>m </a:t>
            </a:r>
            <a:r>
              <a:rPr lang="zh-CN" altLang="en-US" sz="1600" dirty="0"/>
              <a:t>修改指定文件的</a:t>
            </a:r>
            <a:r>
              <a:rPr lang="en-US" altLang="zh-CN" sz="1600" dirty="0" err="1"/>
              <a:t>acl</a:t>
            </a:r>
            <a:r>
              <a:rPr lang="zh-CN" altLang="en-US" sz="1600" dirty="0"/>
              <a:t>，不能和</a:t>
            </a:r>
            <a:r>
              <a:rPr lang="en-US" altLang="zh-CN" sz="1600" dirty="0"/>
              <a:t>-x</a:t>
            </a:r>
            <a:r>
              <a:rPr lang="zh-CN" altLang="en-US" sz="1600" dirty="0"/>
              <a:t>混合使用</a:t>
            </a:r>
          </a:p>
          <a:p>
            <a:pPr marL="688950" indent="-285750" latinLnBrk="1">
              <a:buFont typeface="Wingdings" panose="05000000000000000000" pitchFamily="2" charset="2"/>
              <a:buChar char="p"/>
            </a:pPr>
            <a:r>
              <a:rPr lang="en-US" altLang="zh-CN" sz="1600" dirty="0"/>
              <a:t>-x </a:t>
            </a:r>
            <a:r>
              <a:rPr lang="zh-CN" altLang="en-US" sz="1600" dirty="0"/>
              <a:t>删除后续参数</a:t>
            </a:r>
          </a:p>
          <a:p>
            <a:pPr marL="688950" indent="-285750" latinLnBrk="1">
              <a:buFont typeface="Wingdings" panose="05000000000000000000" pitchFamily="2" charset="2"/>
              <a:buChar char="p"/>
            </a:pPr>
            <a:r>
              <a:rPr lang="en-US" altLang="zh-CN" sz="1600" dirty="0"/>
              <a:t>-b </a:t>
            </a:r>
            <a:r>
              <a:rPr lang="zh-CN" altLang="en-US" sz="1600" dirty="0"/>
              <a:t>删除所有</a:t>
            </a:r>
            <a:r>
              <a:rPr lang="en-US" altLang="zh-CN" sz="1600" dirty="0" err="1"/>
              <a:t>acl</a:t>
            </a:r>
            <a:r>
              <a:rPr lang="zh-CN" altLang="en-US" sz="1600" dirty="0"/>
              <a:t>设定参数</a:t>
            </a:r>
          </a:p>
          <a:p>
            <a:pPr marL="688950" indent="-285750" latinLnBrk="1">
              <a:buFont typeface="Wingdings" panose="05000000000000000000" pitchFamily="2" charset="2"/>
              <a:buChar char="p"/>
            </a:pPr>
            <a:r>
              <a:rPr lang="en-US" altLang="zh-CN" sz="1600" dirty="0"/>
              <a:t>-k </a:t>
            </a:r>
            <a:r>
              <a:rPr lang="zh-CN" altLang="en-US" sz="1600" dirty="0"/>
              <a:t>移除预设的</a:t>
            </a:r>
            <a:r>
              <a:rPr lang="en-US" altLang="zh-CN" sz="1600" dirty="0" err="1"/>
              <a:t>acl</a:t>
            </a:r>
            <a:r>
              <a:rPr lang="zh-CN" altLang="en-US" sz="1600" dirty="0"/>
              <a:t>参数</a:t>
            </a:r>
          </a:p>
          <a:p>
            <a:pPr marL="688950" indent="-285750" latinLnBrk="1">
              <a:buFont typeface="Wingdings" panose="05000000000000000000" pitchFamily="2" charset="2"/>
              <a:buChar char="p"/>
            </a:pPr>
            <a:r>
              <a:rPr lang="en-US" altLang="zh-CN" sz="1600" dirty="0"/>
              <a:t>-R </a:t>
            </a:r>
            <a:r>
              <a:rPr lang="zh-CN" altLang="en-US" sz="1600" dirty="0"/>
              <a:t>递归设置</a:t>
            </a:r>
            <a:r>
              <a:rPr lang="en-US" altLang="zh-CN" sz="1600" dirty="0" err="1"/>
              <a:t>acl</a:t>
            </a:r>
            <a:r>
              <a:rPr lang="zh-CN" altLang="en-US" sz="1600" dirty="0"/>
              <a:t>参数</a:t>
            </a:r>
          </a:p>
          <a:p>
            <a:pPr marL="688950" indent="-285750" latinLnBrk="1">
              <a:buFont typeface="Wingdings" panose="05000000000000000000" pitchFamily="2" charset="2"/>
              <a:buChar char="p"/>
            </a:pPr>
            <a:r>
              <a:rPr lang="en-US" altLang="zh-CN" sz="1600" dirty="0"/>
              <a:t>-d </a:t>
            </a:r>
            <a:r>
              <a:rPr lang="zh-CN" altLang="en-US" sz="1600" dirty="0"/>
              <a:t>预设目录的</a:t>
            </a:r>
            <a:r>
              <a:rPr lang="en-US" altLang="zh-CN" sz="1600" dirty="0" err="1"/>
              <a:t>acl</a:t>
            </a:r>
            <a:r>
              <a:rPr lang="zh-CN" altLang="en-US" sz="1600" dirty="0"/>
              <a:t>参数</a:t>
            </a:r>
          </a:p>
          <a:p>
            <a:pPr marL="0" indent="-342900"/>
            <a:endParaRPr lang="en-US" altLang="zh-CN" sz="2200" dirty="0"/>
          </a:p>
        </p:txBody>
      </p:sp>
    </p:spTree>
    <p:custDataLst>
      <p:tags r:id="rId1"/>
    </p:custDataLst>
    <p:extLst>
      <p:ext uri="{BB962C8B-B14F-4D97-AF65-F5344CB8AC3E}">
        <p14:creationId xmlns:p14="http://schemas.microsoft.com/office/powerpoint/2010/main" val="18624575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设置文件</a:t>
            </a:r>
            <a:r>
              <a:rPr lang="en-US" altLang="zh-CN" dirty="0" smtClean="0"/>
              <a:t>ACL -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pPr marL="0" indent="-342900"/>
            <a:r>
              <a:rPr lang="zh-CN" altLang="en-US" sz="2000" dirty="0" smtClean="0"/>
              <a:t>为文件添加用户名为</a:t>
            </a:r>
            <a:r>
              <a:rPr lang="en-US" altLang="zh-CN" sz="2000" dirty="0" smtClean="0"/>
              <a:t>user</a:t>
            </a:r>
            <a:r>
              <a:rPr lang="zh-CN" altLang="en-US" sz="2000" dirty="0" smtClean="0"/>
              <a:t>的用户的读写权限。</a:t>
            </a:r>
            <a:endParaRPr lang="en-US" altLang="zh-CN" sz="2000" dirty="0" smtClean="0"/>
          </a:p>
          <a:p>
            <a:pPr marL="745200" indent="-342900">
              <a:buFont typeface="Wingdings" panose="05000000000000000000" pitchFamily="2" charset="2"/>
              <a:buChar char="p"/>
            </a:pPr>
            <a:r>
              <a:rPr lang="zh-CN" altLang="en-US" sz="1400" dirty="0" smtClean="0"/>
              <a:t>通过</a:t>
            </a:r>
            <a:r>
              <a:rPr lang="en-US" altLang="zh-CN" sz="1400" dirty="0" smtClean="0"/>
              <a:t>getfacl</a:t>
            </a:r>
            <a:r>
              <a:rPr lang="zh-CN" altLang="en-US" sz="1400" dirty="0" smtClean="0"/>
              <a:t>来查看文件</a:t>
            </a:r>
            <a:r>
              <a:rPr lang="en-US" altLang="zh-CN" sz="1400" dirty="0" smtClean="0"/>
              <a:t>usertxt</a:t>
            </a:r>
            <a:r>
              <a:rPr lang="zh-CN" altLang="en-US" sz="1400" dirty="0" smtClean="0"/>
              <a:t>的权限：</a:t>
            </a:r>
            <a:r>
              <a:rPr lang="en-US" altLang="zh-CN" sz="1400" dirty="0" err="1" smtClean="0"/>
              <a:t>getfacl</a:t>
            </a:r>
            <a:r>
              <a:rPr lang="en-US" altLang="zh-CN" sz="1400" dirty="0" smtClean="0"/>
              <a:t> </a:t>
            </a:r>
            <a:r>
              <a:rPr lang="en-US" altLang="zh-CN" sz="1400" dirty="0" err="1" smtClean="0"/>
              <a:t>usertxt</a:t>
            </a:r>
            <a:r>
              <a:rPr lang="zh-CN" altLang="en-US" sz="1400" dirty="0" smtClean="0"/>
              <a:t>。</a:t>
            </a:r>
            <a:endParaRPr lang="en-US" altLang="zh-CN" sz="1400" dirty="0" smtClean="0"/>
          </a:p>
          <a:p>
            <a:pPr marL="745200" indent="-342900">
              <a:buFont typeface="Wingdings" panose="05000000000000000000" pitchFamily="2" charset="2"/>
              <a:buChar char="p"/>
            </a:pPr>
            <a:endParaRPr lang="en-US" altLang="zh-CN" sz="1400" dirty="0"/>
          </a:p>
          <a:p>
            <a:pPr marL="745200" indent="-342900">
              <a:buFont typeface="Wingdings" panose="05000000000000000000" pitchFamily="2" charset="2"/>
              <a:buChar char="p"/>
            </a:pPr>
            <a:endParaRPr lang="en-US" altLang="zh-CN" sz="1400" dirty="0" smtClean="0"/>
          </a:p>
          <a:p>
            <a:pPr marL="402300" indent="0">
              <a:buNone/>
            </a:pPr>
            <a:endParaRPr lang="en-US" altLang="zh-CN" sz="1400" dirty="0" smtClean="0"/>
          </a:p>
          <a:p>
            <a:pPr marL="402300" indent="0">
              <a:buNone/>
            </a:pPr>
            <a:endParaRPr lang="en-US" altLang="zh-CN" sz="1400" dirty="0" smtClean="0"/>
          </a:p>
          <a:p>
            <a:pPr marL="745200" indent="-342900">
              <a:buFont typeface="Wingdings" panose="05000000000000000000" pitchFamily="2" charset="2"/>
              <a:buChar char="p"/>
            </a:pPr>
            <a:r>
              <a:rPr lang="zh-CN" altLang="en-US" sz="1400" dirty="0" smtClean="0"/>
              <a:t>使用</a:t>
            </a:r>
            <a:r>
              <a:rPr lang="en-US" altLang="zh-CN" sz="1400" dirty="0" smtClean="0"/>
              <a:t>setfacl</a:t>
            </a:r>
            <a:r>
              <a:rPr lang="zh-CN" altLang="en-US" sz="1400" dirty="0" smtClean="0"/>
              <a:t>命令来添加用户名为</a:t>
            </a:r>
            <a:r>
              <a:rPr lang="en-US" altLang="zh-CN" sz="1400" dirty="0" smtClean="0"/>
              <a:t>user</a:t>
            </a:r>
            <a:r>
              <a:rPr lang="zh-CN" altLang="en-US" sz="1400" dirty="0" smtClean="0"/>
              <a:t>的读写权限，并再通过</a:t>
            </a:r>
            <a:r>
              <a:rPr lang="en-US" altLang="zh-CN" sz="1400" dirty="0" smtClean="0"/>
              <a:t>getfacl</a:t>
            </a:r>
            <a:r>
              <a:rPr lang="zh-CN" altLang="en-US" sz="1400" dirty="0" smtClean="0"/>
              <a:t>查看，发现已添加：</a:t>
            </a:r>
            <a:r>
              <a:rPr lang="en-US" altLang="zh-CN" sz="1400" dirty="0" smtClean="0"/>
              <a:t>setfacl –m u:user:rw </a:t>
            </a:r>
            <a:r>
              <a:rPr lang="en-US" altLang="zh-CN" sz="1400" dirty="0" err="1" smtClean="0"/>
              <a:t>usertxt</a:t>
            </a:r>
            <a:r>
              <a:rPr lang="en-US" altLang="zh-CN" sz="1400" dirty="0" smtClean="0"/>
              <a:t> </a:t>
            </a:r>
            <a:r>
              <a:rPr lang="zh-CN" altLang="en-US" sz="1400" dirty="0" smtClean="0"/>
              <a:t>。</a:t>
            </a:r>
            <a:endParaRPr lang="en-US" altLang="zh-CN" sz="1400" dirty="0" smtClean="0"/>
          </a:p>
          <a:p>
            <a:pPr marL="745200" indent="-342900">
              <a:buFont typeface="Wingdings" panose="05000000000000000000" pitchFamily="2" charset="2"/>
              <a:buChar char="p"/>
            </a:pPr>
            <a:endParaRPr lang="en-US" altLang="zh-CN" sz="1400" dirty="0"/>
          </a:p>
          <a:p>
            <a:pPr marL="745200" indent="-342900">
              <a:buFont typeface="Wingdings" panose="05000000000000000000" pitchFamily="2" charset="2"/>
              <a:buChar char="p"/>
            </a:pPr>
            <a:endParaRPr lang="en-US" altLang="zh-CN" sz="1400" dirty="0"/>
          </a:p>
        </p:txBody>
      </p:sp>
      <p:graphicFrame>
        <p:nvGraphicFramePr>
          <p:cNvPr id="7" name="表格 6"/>
          <p:cNvGraphicFramePr>
            <a:graphicFrameLocks noGrp="1"/>
          </p:cNvGraphicFramePr>
          <p:nvPr>
            <p:extLst>
              <p:ext uri="{D42A27DB-BD31-4B8C-83A1-F6EECF244321}">
                <p14:modId xmlns:p14="http://schemas.microsoft.com/office/powerpoint/2010/main" val="3947309137"/>
              </p:ext>
            </p:extLst>
          </p:nvPr>
        </p:nvGraphicFramePr>
        <p:xfrm>
          <a:off x="963600" y="2001497"/>
          <a:ext cx="8128000" cy="1597772"/>
        </p:xfrm>
        <a:graphic>
          <a:graphicData uri="http://schemas.openxmlformats.org/drawingml/2006/table">
            <a:tbl>
              <a:tblPr firstRow="1" bandRow="1">
                <a:tableStyleId>{72833802-FEF1-4C79-8D5D-14CF1EAF98D9}</a:tableStyleId>
              </a:tblPr>
              <a:tblGrid>
                <a:gridCol w="8128000"/>
              </a:tblGrid>
              <a:tr h="1597772">
                <a:tc>
                  <a:txBody>
                    <a:bodyPr/>
                    <a:lstStyle/>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getfacl</a:t>
                      </a:r>
                      <a:r>
                        <a:rPr lang="en-US" altLang="zh-CN" sz="1400" b="0" dirty="0" smtClean="0">
                          <a:solidFill>
                            <a:schemeClr val="tx1"/>
                          </a:solidFill>
                        </a:rPr>
                        <a:t> -e usertxt</a:t>
                      </a:r>
                    </a:p>
                    <a:p>
                      <a:r>
                        <a:rPr lang="en-US" altLang="zh-CN" sz="1400" b="0" dirty="0" smtClean="0">
                          <a:solidFill>
                            <a:schemeClr val="tx1"/>
                          </a:solidFill>
                        </a:rPr>
                        <a:t># file: </a:t>
                      </a:r>
                      <a:r>
                        <a:rPr lang="en-US" altLang="zh-CN" sz="1400" b="0" dirty="0" err="1" smtClean="0">
                          <a:solidFill>
                            <a:schemeClr val="tx1"/>
                          </a:solidFill>
                        </a:rPr>
                        <a:t>usertxt</a:t>
                      </a:r>
                      <a:endParaRPr lang="en-US" altLang="zh-CN" sz="1400" b="0" dirty="0" smtClean="0">
                        <a:solidFill>
                          <a:schemeClr val="tx1"/>
                        </a:solidFill>
                      </a:endParaRPr>
                    </a:p>
                    <a:p>
                      <a:r>
                        <a:rPr lang="en-US" altLang="zh-CN" sz="1400" b="0" dirty="0" smtClean="0">
                          <a:solidFill>
                            <a:schemeClr val="tx1"/>
                          </a:solidFill>
                        </a:rPr>
                        <a:t># owner: user</a:t>
                      </a:r>
                    </a:p>
                    <a:p>
                      <a:r>
                        <a:rPr lang="en-US" altLang="zh-CN" sz="1400" b="0" dirty="0" smtClean="0">
                          <a:solidFill>
                            <a:schemeClr val="tx1"/>
                          </a:solidFill>
                        </a:rPr>
                        <a:t># group: usergroup01</a:t>
                      </a:r>
                    </a:p>
                    <a:p>
                      <a:r>
                        <a:rPr lang="en-US" altLang="zh-CN" sz="1400" b="0" dirty="0" smtClean="0">
                          <a:solidFill>
                            <a:schemeClr val="tx1"/>
                          </a:solidFill>
                        </a:rPr>
                        <a:t>user::</a:t>
                      </a:r>
                      <a:r>
                        <a:rPr lang="en-US" altLang="zh-CN" sz="1400" b="0" dirty="0" err="1" smtClean="0">
                          <a:solidFill>
                            <a:schemeClr val="tx1"/>
                          </a:solidFill>
                        </a:rPr>
                        <a:t>rw</a:t>
                      </a:r>
                      <a:r>
                        <a:rPr lang="en-US" altLang="zh-CN" sz="1400" b="0" dirty="0" smtClean="0">
                          <a:solidFill>
                            <a:schemeClr val="tx1"/>
                          </a:solidFill>
                        </a:rPr>
                        <a:t>-</a:t>
                      </a:r>
                    </a:p>
                    <a:p>
                      <a:r>
                        <a:rPr lang="en-US" altLang="zh-CN" sz="1400" b="0" dirty="0" smtClean="0">
                          <a:solidFill>
                            <a:schemeClr val="tx1"/>
                          </a:solidFill>
                        </a:rPr>
                        <a:t>group::r--</a:t>
                      </a:r>
                    </a:p>
                    <a:p>
                      <a:r>
                        <a:rPr lang="en-US" altLang="zh-CN" sz="1400" b="0" dirty="0" smtClean="0">
                          <a:solidFill>
                            <a:schemeClr val="tx1"/>
                          </a:solidFill>
                        </a:rPr>
                        <a:t>other::r--</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725603350"/>
              </p:ext>
            </p:extLst>
          </p:nvPr>
        </p:nvGraphicFramePr>
        <p:xfrm>
          <a:off x="963600" y="4076402"/>
          <a:ext cx="8128000" cy="2011680"/>
        </p:xfrm>
        <a:graphic>
          <a:graphicData uri="http://schemas.openxmlformats.org/drawingml/2006/table">
            <a:tbl>
              <a:tblPr firstRow="1" bandRow="1">
                <a:tableStyleId>{72833802-FEF1-4C79-8D5D-14CF1EAF98D9}</a:tableStyleId>
              </a:tblPr>
              <a:tblGrid>
                <a:gridCol w="8128000"/>
              </a:tblGrid>
              <a:tr h="1988681">
                <a:tc>
                  <a:txBody>
                    <a:bodyPr/>
                    <a:lstStyle/>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getfacl</a:t>
                      </a:r>
                      <a:r>
                        <a:rPr lang="en-US" altLang="zh-CN" sz="1400" b="0" dirty="0" smtClean="0">
                          <a:solidFill>
                            <a:schemeClr val="tx1"/>
                          </a:solidFill>
                        </a:rPr>
                        <a:t> -e usertxt</a:t>
                      </a:r>
                    </a:p>
                    <a:p>
                      <a:r>
                        <a:rPr lang="en-US" altLang="zh-CN" sz="1400" b="0" dirty="0" smtClean="0">
                          <a:solidFill>
                            <a:schemeClr val="tx1"/>
                          </a:solidFill>
                        </a:rPr>
                        <a:t># file: </a:t>
                      </a:r>
                      <a:r>
                        <a:rPr lang="en-US" altLang="zh-CN" sz="1400" b="0" dirty="0" err="1" smtClean="0">
                          <a:solidFill>
                            <a:schemeClr val="tx1"/>
                          </a:solidFill>
                        </a:rPr>
                        <a:t>usertxt</a:t>
                      </a:r>
                      <a:endParaRPr lang="en-US" altLang="zh-CN" sz="1400" b="0" dirty="0" smtClean="0">
                        <a:solidFill>
                          <a:schemeClr val="tx1"/>
                        </a:solidFill>
                      </a:endParaRPr>
                    </a:p>
                    <a:p>
                      <a:r>
                        <a:rPr lang="en-US" altLang="zh-CN" sz="1400" b="0" dirty="0" smtClean="0">
                          <a:solidFill>
                            <a:schemeClr val="tx1"/>
                          </a:solidFill>
                        </a:rPr>
                        <a:t># owner: user</a:t>
                      </a:r>
                    </a:p>
                    <a:p>
                      <a:r>
                        <a:rPr lang="en-US" altLang="zh-CN" sz="1400" b="0" dirty="0" smtClean="0">
                          <a:solidFill>
                            <a:schemeClr val="tx1"/>
                          </a:solidFill>
                        </a:rPr>
                        <a:t># group: usergroup01</a:t>
                      </a:r>
                    </a:p>
                    <a:p>
                      <a:r>
                        <a:rPr lang="en-US" altLang="zh-CN" sz="1400" b="0" dirty="0" smtClean="0">
                          <a:solidFill>
                            <a:schemeClr val="tx1"/>
                          </a:solidFill>
                        </a:rPr>
                        <a:t>user::</a:t>
                      </a:r>
                      <a:r>
                        <a:rPr lang="en-US" altLang="zh-CN" sz="1400" b="0" dirty="0" err="1" smtClean="0">
                          <a:solidFill>
                            <a:schemeClr val="tx1"/>
                          </a:solidFill>
                        </a:rPr>
                        <a:t>rw</a:t>
                      </a:r>
                      <a:r>
                        <a:rPr lang="en-US" altLang="zh-CN" sz="1400" b="0" dirty="0" smtClean="0">
                          <a:solidFill>
                            <a:schemeClr val="tx1"/>
                          </a:solidFill>
                        </a:rPr>
                        <a:t>-</a:t>
                      </a:r>
                    </a:p>
                    <a:p>
                      <a:r>
                        <a:rPr lang="en-US" altLang="zh-CN" sz="1400" b="0" dirty="0" err="1" smtClean="0">
                          <a:solidFill>
                            <a:schemeClr val="tx1"/>
                          </a:solidFill>
                        </a:rPr>
                        <a:t>user:user:rw</a:t>
                      </a:r>
                      <a:r>
                        <a:rPr lang="en-US" altLang="zh-CN" sz="1400" b="0" dirty="0" smtClean="0">
                          <a:solidFill>
                            <a:schemeClr val="tx1"/>
                          </a:solidFill>
                        </a:rPr>
                        <a:t>-                   #</a:t>
                      </a:r>
                      <a:r>
                        <a:rPr lang="en-US" altLang="zh-CN" sz="1400" b="0" dirty="0" err="1" smtClean="0">
                          <a:solidFill>
                            <a:schemeClr val="tx1"/>
                          </a:solidFill>
                        </a:rPr>
                        <a:t>effective:rw</a:t>
                      </a:r>
                      <a:r>
                        <a:rPr lang="en-US" altLang="zh-CN" sz="1400" b="0" dirty="0" smtClean="0">
                          <a:solidFill>
                            <a:schemeClr val="tx1"/>
                          </a:solidFill>
                        </a:rPr>
                        <a:t>-</a:t>
                      </a:r>
                    </a:p>
                    <a:p>
                      <a:r>
                        <a:rPr lang="en-US" altLang="zh-CN" sz="1400" b="0" dirty="0" smtClean="0">
                          <a:solidFill>
                            <a:schemeClr val="tx1"/>
                          </a:solidFill>
                        </a:rPr>
                        <a:t>group::r--                      #</a:t>
                      </a:r>
                      <a:r>
                        <a:rPr lang="en-US" altLang="zh-CN" sz="1400" b="0" dirty="0" err="1" smtClean="0">
                          <a:solidFill>
                            <a:schemeClr val="tx1"/>
                          </a:solidFill>
                        </a:rPr>
                        <a:t>effective:r</a:t>
                      </a:r>
                      <a:r>
                        <a:rPr lang="en-US" altLang="zh-CN" sz="1400" b="0" dirty="0" smtClean="0">
                          <a:solidFill>
                            <a:schemeClr val="tx1"/>
                          </a:solidFill>
                        </a:rPr>
                        <a:t>--</a:t>
                      </a:r>
                    </a:p>
                    <a:p>
                      <a:r>
                        <a:rPr lang="en-US" altLang="zh-CN" sz="1400" b="0" dirty="0" smtClean="0">
                          <a:solidFill>
                            <a:schemeClr val="tx1"/>
                          </a:solidFill>
                        </a:rPr>
                        <a:t>mask::</a:t>
                      </a:r>
                      <a:r>
                        <a:rPr lang="en-US" altLang="zh-CN" sz="1400" b="0" dirty="0" err="1" smtClean="0">
                          <a:solidFill>
                            <a:schemeClr val="tx1"/>
                          </a:solidFill>
                        </a:rPr>
                        <a:t>rw</a:t>
                      </a:r>
                      <a:r>
                        <a:rPr lang="en-US" altLang="zh-CN" sz="1400" b="0" dirty="0" smtClean="0">
                          <a:solidFill>
                            <a:schemeClr val="tx1"/>
                          </a:solidFill>
                        </a:rPr>
                        <a:t>-</a:t>
                      </a:r>
                    </a:p>
                    <a:p>
                      <a:r>
                        <a:rPr lang="en-US" altLang="zh-CN" sz="1400" b="0" dirty="0" smtClean="0">
                          <a:solidFill>
                            <a:schemeClr val="tx1"/>
                          </a:solidFill>
                        </a:rPr>
                        <a:t>other::r--</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custDataLst>
      <p:tags r:id="rId1"/>
    </p:custDataLst>
    <p:extLst>
      <p:ext uri="{BB962C8B-B14F-4D97-AF65-F5344CB8AC3E}">
        <p14:creationId xmlns:p14="http://schemas.microsoft.com/office/powerpoint/2010/main" val="34865777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更改文件或目录</a:t>
            </a:r>
            <a:r>
              <a:rPr lang="en-US" altLang="zh-CN" dirty="0" smtClean="0"/>
              <a:t>ACL - </a:t>
            </a:r>
            <a:r>
              <a:rPr lang="en-US" altLang="zh-CN" dirty="0" err="1" smtClean="0"/>
              <a:t>chacl</a:t>
            </a:r>
            <a:endParaRPr lang="zh-CN" altLang="en-US" dirty="0"/>
          </a:p>
        </p:txBody>
      </p:sp>
      <p:sp>
        <p:nvSpPr>
          <p:cNvPr id="3" name="文本占位符 2"/>
          <p:cNvSpPr>
            <a:spLocks noGrp="1"/>
          </p:cNvSpPr>
          <p:nvPr>
            <p:ph type="body" sz="quarter" idx="10"/>
          </p:nvPr>
        </p:nvSpPr>
        <p:spPr/>
        <p:txBody>
          <a:bodyPr/>
          <a:lstStyle/>
          <a:p>
            <a:r>
              <a:rPr lang="en-US" altLang="zh-CN" sz="2000" dirty="0" smtClean="0"/>
              <a:t>chacl</a:t>
            </a:r>
            <a:r>
              <a:rPr lang="zh-CN" altLang="en-US" sz="2000" dirty="0" smtClean="0"/>
              <a:t>可用来设置文件或目录的控制权限：</a:t>
            </a:r>
            <a:endParaRPr lang="en-US" altLang="zh-CN" sz="2000" dirty="0" smtClean="0"/>
          </a:p>
          <a:p>
            <a:r>
              <a:rPr lang="zh-CN" altLang="en-US" sz="2000" dirty="0" smtClean="0"/>
              <a:t>语法：</a:t>
            </a:r>
            <a:r>
              <a:rPr lang="en-US" altLang="zh-CN" sz="2000" dirty="0" smtClean="0">
                <a:cs typeface="+mn-ea"/>
                <a:sym typeface="+mn-lt"/>
              </a:rPr>
              <a:t>chacl [</a:t>
            </a:r>
            <a:r>
              <a:rPr lang="en-US" altLang="zh-CN" sz="2000" dirty="0" err="1" smtClean="0">
                <a:cs typeface="+mn-ea"/>
                <a:sym typeface="+mn-lt"/>
              </a:rPr>
              <a:t>acl</a:t>
            </a:r>
            <a:r>
              <a:rPr lang="en-US" altLang="zh-CN" sz="2000" dirty="0" smtClean="0">
                <a:cs typeface="+mn-ea"/>
                <a:sym typeface="+mn-lt"/>
              </a:rPr>
              <a:t>/R/D/B/l/r] pathname... / chacl -b </a:t>
            </a:r>
            <a:r>
              <a:rPr lang="en-US" altLang="zh-CN" sz="2000" dirty="0" err="1" smtClean="0">
                <a:cs typeface="+mn-ea"/>
                <a:sym typeface="+mn-lt"/>
              </a:rPr>
              <a:t>acl</a:t>
            </a:r>
            <a:r>
              <a:rPr lang="en-US" altLang="zh-CN" sz="2000" dirty="0" smtClean="0">
                <a:cs typeface="+mn-ea"/>
                <a:sym typeface="+mn-lt"/>
              </a:rPr>
              <a:t> </a:t>
            </a:r>
            <a:r>
              <a:rPr lang="en-US" altLang="zh-CN" sz="2000" dirty="0" err="1" smtClean="0">
                <a:cs typeface="+mn-ea"/>
                <a:sym typeface="+mn-lt"/>
              </a:rPr>
              <a:t>dacl</a:t>
            </a:r>
            <a:r>
              <a:rPr lang="en-US" altLang="zh-CN" sz="2000" dirty="0" smtClean="0">
                <a:cs typeface="+mn-ea"/>
                <a:sym typeface="+mn-lt"/>
              </a:rPr>
              <a:t> pathname... / chacl -d </a:t>
            </a:r>
            <a:r>
              <a:rPr lang="en-US" altLang="zh-CN" sz="2000" dirty="0" err="1" smtClean="0">
                <a:cs typeface="+mn-ea"/>
                <a:sym typeface="+mn-lt"/>
              </a:rPr>
              <a:t>dacl</a:t>
            </a:r>
            <a:r>
              <a:rPr lang="en-US" altLang="zh-CN" sz="2000" dirty="0" smtClean="0">
                <a:cs typeface="+mn-ea"/>
                <a:sym typeface="+mn-lt"/>
              </a:rPr>
              <a:t> pathname...</a:t>
            </a:r>
            <a:endParaRPr lang="en-US" altLang="zh-CN" sz="2000" dirty="0" smtClean="0"/>
          </a:p>
          <a:p>
            <a:r>
              <a:rPr lang="zh-CN" altLang="en-US" sz="2000" dirty="0"/>
              <a:t>其中的命令选项说明如下：</a:t>
            </a:r>
            <a:endParaRPr lang="en-US" altLang="zh-CN" sz="2000" dirty="0"/>
          </a:p>
          <a:p>
            <a:pPr marL="688950" indent="-285750" latinLnBrk="1">
              <a:buFont typeface="Wingdings" panose="05000000000000000000" pitchFamily="2" charset="2"/>
              <a:buChar char="p"/>
            </a:pPr>
            <a:r>
              <a:rPr lang="en-US" altLang="zh-CN" sz="1400" dirty="0" smtClean="0"/>
              <a:t>-b </a:t>
            </a:r>
            <a:r>
              <a:rPr lang="zh-CN" altLang="en-US" sz="1400" dirty="0" smtClean="0"/>
              <a:t>同时修改文件权限和默认目录权限</a:t>
            </a:r>
          </a:p>
          <a:p>
            <a:pPr marL="688950" indent="-285750" latinLnBrk="1">
              <a:buFont typeface="Wingdings" panose="05000000000000000000" pitchFamily="2" charset="2"/>
              <a:buChar char="p"/>
            </a:pPr>
            <a:r>
              <a:rPr lang="en-US" altLang="zh-CN" sz="1400" dirty="0" smtClean="0"/>
              <a:t>-d </a:t>
            </a:r>
            <a:r>
              <a:rPr lang="zh-CN" altLang="en-US" sz="1400" dirty="0" smtClean="0"/>
              <a:t>设置目录的默认权限</a:t>
            </a:r>
          </a:p>
          <a:p>
            <a:pPr marL="688950" indent="-285750" latinLnBrk="1">
              <a:buFont typeface="Wingdings" panose="05000000000000000000" pitchFamily="2" charset="2"/>
              <a:buChar char="p"/>
            </a:pPr>
            <a:r>
              <a:rPr lang="en-US" altLang="zh-CN" sz="1400" dirty="0" smtClean="0"/>
              <a:t>-R </a:t>
            </a:r>
            <a:r>
              <a:rPr lang="zh-CN" altLang="en-US" sz="1400" dirty="0" smtClean="0"/>
              <a:t>只删除文件的权限</a:t>
            </a:r>
          </a:p>
          <a:p>
            <a:pPr marL="688950" indent="-285750" latinLnBrk="1">
              <a:buFont typeface="Wingdings" panose="05000000000000000000" pitchFamily="2" charset="2"/>
              <a:buChar char="p"/>
            </a:pPr>
            <a:r>
              <a:rPr lang="en-US" altLang="zh-CN" sz="1400" dirty="0" smtClean="0"/>
              <a:t>-D </a:t>
            </a:r>
            <a:r>
              <a:rPr lang="zh-CN" altLang="en-US" sz="1400" dirty="0" smtClean="0"/>
              <a:t>只删除目录的权限</a:t>
            </a:r>
          </a:p>
          <a:p>
            <a:pPr marL="688950" indent="-285750" latinLnBrk="1">
              <a:buFont typeface="Wingdings" panose="05000000000000000000" pitchFamily="2" charset="2"/>
              <a:buChar char="p"/>
            </a:pPr>
            <a:r>
              <a:rPr lang="en-US" altLang="zh-CN" sz="1400" dirty="0" smtClean="0"/>
              <a:t>-B </a:t>
            </a:r>
            <a:r>
              <a:rPr lang="zh-CN" altLang="en-US" sz="1400" dirty="0" smtClean="0"/>
              <a:t>删除所有权限</a:t>
            </a:r>
          </a:p>
          <a:p>
            <a:pPr marL="688950" indent="-285750" latinLnBrk="1">
              <a:buFont typeface="Wingdings" panose="05000000000000000000" pitchFamily="2" charset="2"/>
              <a:buChar char="p"/>
            </a:pPr>
            <a:r>
              <a:rPr lang="en-US" altLang="zh-CN" sz="1400" dirty="0" smtClean="0"/>
              <a:t>-I </a:t>
            </a:r>
            <a:r>
              <a:rPr lang="zh-CN" altLang="en-US" sz="1400" dirty="0" smtClean="0"/>
              <a:t>列出所有文件和目录权限</a:t>
            </a:r>
            <a:endParaRPr lang="en-US" altLang="zh-CN" sz="1400" dirty="0" smtClean="0"/>
          </a:p>
          <a:p>
            <a:pPr marL="688950" indent="-285750" latinLnBrk="1">
              <a:buFont typeface="Wingdings" panose="05000000000000000000" pitchFamily="2" charset="2"/>
              <a:buChar char="p"/>
            </a:pPr>
            <a:r>
              <a:rPr lang="en-US" altLang="zh-CN" sz="1400" dirty="0" smtClean="0"/>
              <a:t>-r </a:t>
            </a:r>
            <a:r>
              <a:rPr lang="zh-CN" altLang="en-US" sz="1400" dirty="0" smtClean="0"/>
              <a:t>设置所有目录和子目录下的权限</a:t>
            </a:r>
          </a:p>
          <a:p>
            <a:pPr marL="0" indent="-342900"/>
            <a:endParaRPr lang="en-US" altLang="zh-CN" sz="2000" dirty="0"/>
          </a:p>
        </p:txBody>
      </p:sp>
    </p:spTree>
    <p:custDataLst>
      <p:tags r:id="rId1"/>
    </p:custDataLst>
    <p:extLst>
      <p:ext uri="{BB962C8B-B14F-4D97-AF65-F5344CB8AC3E}">
        <p14:creationId xmlns:p14="http://schemas.microsoft.com/office/powerpoint/2010/main" val="3625056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mn-ea"/>
                <a:sym typeface="+mn-lt"/>
              </a:rPr>
              <a:t>用户</a:t>
            </a:r>
            <a:r>
              <a:rPr lang="en-US" altLang="zh-CN" dirty="0" smtClean="0">
                <a:cs typeface="+mn-ea"/>
                <a:sym typeface="+mn-lt"/>
              </a:rPr>
              <a:t>UID</a:t>
            </a:r>
            <a:endParaRPr lang="zh-CN" altLang="en-US" dirty="0"/>
          </a:p>
        </p:txBody>
      </p:sp>
      <p:sp>
        <p:nvSpPr>
          <p:cNvPr id="3" name="文本占位符 2"/>
          <p:cNvSpPr>
            <a:spLocks noGrp="1"/>
          </p:cNvSpPr>
          <p:nvPr>
            <p:ph type="body" sz="quarter" idx="10"/>
          </p:nvPr>
        </p:nvSpPr>
        <p:spPr/>
        <p:txBody>
          <a:bodyPr/>
          <a:lstStyle/>
          <a:p>
            <a:r>
              <a:rPr lang="en-US" altLang="zh-CN" dirty="0" smtClean="0"/>
              <a:t>UID</a:t>
            </a:r>
            <a:r>
              <a:rPr lang="zh-CN" altLang="en-US" dirty="0" smtClean="0"/>
              <a:t>指的是用户的</a:t>
            </a:r>
            <a:r>
              <a:rPr lang="en-US" altLang="zh-CN" dirty="0" smtClean="0"/>
              <a:t>ID</a:t>
            </a:r>
            <a:r>
              <a:rPr lang="zh-CN" altLang="en-US" dirty="0" smtClean="0"/>
              <a:t>（</a:t>
            </a:r>
            <a:r>
              <a:rPr lang="en-US" altLang="zh-CN" dirty="0" smtClean="0"/>
              <a:t>User ID</a:t>
            </a:r>
            <a:r>
              <a:rPr lang="zh-CN" altLang="en-US" dirty="0" smtClean="0"/>
              <a:t>），一个用户</a:t>
            </a:r>
            <a:r>
              <a:rPr lang="en-US" altLang="zh-CN" dirty="0" smtClean="0"/>
              <a:t>UID</a:t>
            </a:r>
            <a:r>
              <a:rPr lang="zh-CN" altLang="en-US" dirty="0" smtClean="0"/>
              <a:t>标示一个给定用户，</a:t>
            </a:r>
            <a:r>
              <a:rPr lang="en-US" altLang="zh-CN" dirty="0" smtClean="0"/>
              <a:t>UID</a:t>
            </a:r>
            <a:r>
              <a:rPr lang="zh-CN" altLang="en-US" dirty="0" smtClean="0"/>
              <a:t>是用户的唯一标示符，通过</a:t>
            </a:r>
            <a:r>
              <a:rPr lang="en-US" altLang="zh-CN" dirty="0" smtClean="0"/>
              <a:t>UID</a:t>
            </a:r>
            <a:r>
              <a:rPr lang="zh-CN" altLang="en-US" dirty="0" smtClean="0"/>
              <a:t>可以区分不同用户的类别（用户在登录系统时是通过</a:t>
            </a:r>
            <a:r>
              <a:rPr lang="en-US" altLang="zh-CN" dirty="0" smtClean="0"/>
              <a:t>UID</a:t>
            </a:r>
            <a:r>
              <a:rPr lang="zh-CN" altLang="en-US" dirty="0" smtClean="0"/>
              <a:t>来区分用户，而不是通过用户名来区分）：</a:t>
            </a:r>
            <a:endParaRPr lang="en-US" altLang="zh-CN" dirty="0" smtClean="0"/>
          </a:p>
          <a:p>
            <a:pPr marL="746100" indent="-342900">
              <a:buFont typeface="Wingdings" panose="05000000000000000000" pitchFamily="2" charset="2"/>
              <a:buChar char="p"/>
            </a:pPr>
            <a:r>
              <a:rPr lang="zh-CN" altLang="en-US" sz="1600" dirty="0"/>
              <a:t>超级</a:t>
            </a:r>
            <a:r>
              <a:rPr lang="zh-CN" altLang="en-US" sz="1600" dirty="0" smtClean="0"/>
              <a:t>用户：也称为</a:t>
            </a:r>
            <a:r>
              <a:rPr lang="en-US" altLang="zh-CN" sz="1600" dirty="0" smtClean="0"/>
              <a:t>root</a:t>
            </a:r>
            <a:r>
              <a:rPr lang="zh-CN" altLang="en-US" sz="1600" dirty="0" smtClean="0"/>
              <a:t>用户，</a:t>
            </a:r>
            <a:r>
              <a:rPr lang="zh-CN" altLang="en-US" sz="1600" dirty="0"/>
              <a:t>它</a:t>
            </a:r>
            <a:r>
              <a:rPr lang="zh-CN" altLang="en-US" sz="1600" dirty="0" smtClean="0"/>
              <a:t>的</a:t>
            </a:r>
            <a:r>
              <a:rPr lang="en-US" altLang="zh-CN" sz="1600" dirty="0" smtClean="0"/>
              <a:t>UID</a:t>
            </a:r>
            <a:r>
              <a:rPr lang="zh-CN" altLang="en-US" sz="1600" dirty="0" smtClean="0"/>
              <a:t>为</a:t>
            </a:r>
            <a:r>
              <a:rPr lang="en-US" altLang="zh-CN" sz="1600" dirty="0" smtClean="0"/>
              <a:t>0</a:t>
            </a:r>
            <a:r>
              <a:rPr lang="zh-CN" altLang="en-US" sz="1600" dirty="0" smtClean="0"/>
              <a:t>，</a:t>
            </a:r>
            <a:r>
              <a:rPr lang="zh-CN" altLang="en-US" sz="1600" dirty="0"/>
              <a:t>超级</a:t>
            </a:r>
            <a:r>
              <a:rPr lang="zh-CN" altLang="en-US" sz="1600" dirty="0" smtClean="0"/>
              <a:t>用户拥有系统的完全控制权，可以进行修改、删除文件等操作，也可以运行各种命令，所以在使用</a:t>
            </a:r>
            <a:r>
              <a:rPr lang="en-US" altLang="zh-CN" sz="1600" dirty="0" smtClean="0"/>
              <a:t>root</a:t>
            </a:r>
            <a:r>
              <a:rPr lang="zh-CN" altLang="en-US" sz="1600" dirty="0" smtClean="0"/>
              <a:t>用户时要十分谨慎；</a:t>
            </a:r>
            <a:endParaRPr lang="en-US" altLang="zh-CN" sz="1600" dirty="0" smtClean="0"/>
          </a:p>
          <a:p>
            <a:pPr marL="746100" indent="-342900">
              <a:buFont typeface="Wingdings" panose="05000000000000000000" pitchFamily="2" charset="2"/>
              <a:buChar char="p"/>
            </a:pPr>
            <a:r>
              <a:rPr lang="zh-CN" altLang="en-US" sz="1600" dirty="0"/>
              <a:t>普通</a:t>
            </a:r>
            <a:r>
              <a:rPr lang="zh-CN" altLang="en-US" sz="1600" dirty="0" smtClean="0"/>
              <a:t>用户</a:t>
            </a:r>
            <a:r>
              <a:rPr lang="en-US" altLang="zh-CN" sz="1600" dirty="0" smtClean="0"/>
              <a:t>:</a:t>
            </a:r>
            <a:r>
              <a:rPr lang="zh-CN" altLang="en-US" sz="1600" dirty="0" smtClean="0"/>
              <a:t>也称为一般用户，它的</a:t>
            </a:r>
            <a:r>
              <a:rPr lang="en-US" altLang="zh-CN" sz="1600" dirty="0" smtClean="0"/>
              <a:t>UID</a:t>
            </a:r>
            <a:r>
              <a:rPr lang="zh-CN" altLang="en-US" sz="1600" dirty="0" smtClean="0"/>
              <a:t>为</a:t>
            </a:r>
            <a:r>
              <a:rPr lang="en-US" altLang="zh-CN" sz="1600" dirty="0" smtClean="0"/>
              <a:t>1000-60000</a:t>
            </a:r>
            <a:r>
              <a:rPr lang="zh-CN" altLang="en-US" sz="1600" dirty="0" smtClean="0"/>
              <a:t>之间，普通用户可以对自己目录下的文件进行访问和修改，也可以对经过授权的文件进行访问；</a:t>
            </a:r>
            <a:endParaRPr lang="en-US" altLang="zh-CN" sz="1600" dirty="0" smtClean="0"/>
          </a:p>
          <a:p>
            <a:pPr marL="746100" indent="-342900">
              <a:buFont typeface="Wingdings" panose="05000000000000000000" pitchFamily="2" charset="2"/>
              <a:buChar char="p"/>
            </a:pPr>
            <a:r>
              <a:rPr lang="zh-CN" altLang="en-US" sz="1600" dirty="0"/>
              <a:t>虚拟</a:t>
            </a:r>
            <a:r>
              <a:rPr lang="zh-CN" altLang="en-US" sz="1600" dirty="0" smtClean="0"/>
              <a:t>用户：也称为系统用户，它的</a:t>
            </a:r>
            <a:r>
              <a:rPr lang="en-US" altLang="zh-CN" sz="1600" dirty="0" smtClean="0"/>
              <a:t>UID</a:t>
            </a:r>
            <a:r>
              <a:rPr lang="zh-CN" altLang="en-US" sz="1600" dirty="0" smtClean="0"/>
              <a:t>为</a:t>
            </a:r>
            <a:r>
              <a:rPr lang="en-US" altLang="zh-CN" sz="1600" dirty="0" smtClean="0"/>
              <a:t>1-999</a:t>
            </a:r>
            <a:r>
              <a:rPr lang="zh-CN" altLang="en-US" sz="1600" dirty="0" smtClean="0"/>
              <a:t>之间，虚拟用户最大的特点是不提供密码登录系统，它们的存在主要是为了方便系统的管理。</a:t>
            </a:r>
            <a:endParaRPr lang="zh-CN" altLang="en-US" sz="1600" dirty="0"/>
          </a:p>
        </p:txBody>
      </p:sp>
    </p:spTree>
    <p:extLst>
      <p:ext uri="{BB962C8B-B14F-4D97-AF65-F5344CB8AC3E}">
        <p14:creationId xmlns:p14="http://schemas.microsoft.com/office/powerpoint/2010/main" val="42808529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更改文件或目录</a:t>
            </a:r>
            <a:r>
              <a:rPr lang="en-US" altLang="zh-CN" dirty="0" smtClean="0"/>
              <a:t>ACL - </a:t>
            </a:r>
            <a:r>
              <a:rPr lang="zh-CN" altLang="en-US" dirty="0" smtClean="0"/>
              <a:t>示例</a:t>
            </a:r>
            <a:endParaRPr lang="zh-CN" altLang="en-US" dirty="0"/>
          </a:p>
        </p:txBody>
      </p:sp>
      <p:sp>
        <p:nvSpPr>
          <p:cNvPr id="3" name="文本占位符 2"/>
          <p:cNvSpPr>
            <a:spLocks noGrp="1"/>
          </p:cNvSpPr>
          <p:nvPr>
            <p:ph type="body" sz="quarter" idx="10"/>
          </p:nvPr>
        </p:nvSpPr>
        <p:spPr/>
        <p:txBody>
          <a:bodyPr/>
          <a:lstStyle/>
          <a:p>
            <a:pPr marL="0" indent="-342900"/>
            <a:r>
              <a:rPr lang="zh-CN" altLang="en-US" sz="2200" dirty="0"/>
              <a:t>清除</a:t>
            </a:r>
            <a:r>
              <a:rPr lang="zh-CN" altLang="en-US" sz="2200" dirty="0" smtClean="0"/>
              <a:t>文件名为</a:t>
            </a:r>
            <a:r>
              <a:rPr lang="en-US" altLang="zh-CN" sz="2200" dirty="0" smtClean="0"/>
              <a:t>usertxt</a:t>
            </a:r>
            <a:r>
              <a:rPr lang="zh-CN" altLang="en-US" sz="2200" dirty="0" smtClean="0"/>
              <a:t>的文件上的</a:t>
            </a:r>
            <a:r>
              <a:rPr lang="en-US" altLang="zh-CN" sz="2200" dirty="0" smtClean="0"/>
              <a:t>ACL</a:t>
            </a:r>
            <a:r>
              <a:rPr lang="zh-CN" altLang="en-US" sz="2200" dirty="0" smtClean="0"/>
              <a:t>设置：</a:t>
            </a:r>
            <a:endParaRPr lang="en-US" altLang="zh-CN" sz="2200" dirty="0" smtClean="0"/>
          </a:p>
          <a:p>
            <a:pPr marL="688950" indent="-285750">
              <a:buFont typeface="Wingdings" panose="05000000000000000000" pitchFamily="2" charset="2"/>
              <a:buChar char="p"/>
            </a:pPr>
            <a:r>
              <a:rPr lang="zh-CN" altLang="en-US" sz="1600" dirty="0" smtClean="0"/>
              <a:t>命令：</a:t>
            </a:r>
            <a:r>
              <a:rPr lang="en-US" altLang="zh-CN" sz="1600" dirty="0" err="1" smtClean="0"/>
              <a:t>chacl</a:t>
            </a:r>
            <a:r>
              <a:rPr lang="en-US" altLang="zh-CN" sz="1600" dirty="0" smtClean="0"/>
              <a:t> –B </a:t>
            </a:r>
            <a:r>
              <a:rPr lang="en-US" altLang="zh-CN" sz="1600" dirty="0"/>
              <a:t>usertxt</a:t>
            </a:r>
            <a:endParaRPr lang="en-US" altLang="zh-CN" sz="2200" dirty="0" smtClean="0"/>
          </a:p>
          <a:p>
            <a:pPr marL="0" indent="-342900"/>
            <a:endParaRPr lang="en-US" altLang="zh-CN" sz="2200" dirty="0" smtClean="0"/>
          </a:p>
        </p:txBody>
      </p:sp>
      <p:graphicFrame>
        <p:nvGraphicFramePr>
          <p:cNvPr id="4" name="表格 3"/>
          <p:cNvGraphicFramePr>
            <a:graphicFrameLocks noGrp="1"/>
          </p:cNvGraphicFramePr>
          <p:nvPr>
            <p:extLst>
              <p:ext uri="{D42A27DB-BD31-4B8C-83A1-F6EECF244321}">
                <p14:modId xmlns:p14="http://schemas.microsoft.com/office/powerpoint/2010/main" val="2643107189"/>
              </p:ext>
            </p:extLst>
          </p:nvPr>
        </p:nvGraphicFramePr>
        <p:xfrm>
          <a:off x="1208668" y="2105669"/>
          <a:ext cx="8128000" cy="3936186"/>
        </p:xfrm>
        <a:graphic>
          <a:graphicData uri="http://schemas.openxmlformats.org/drawingml/2006/table">
            <a:tbl>
              <a:tblPr firstRow="1" bandRow="1">
                <a:tableStyleId>{72833802-FEF1-4C79-8D5D-14CF1EAF98D9}</a:tableStyleId>
              </a:tblPr>
              <a:tblGrid>
                <a:gridCol w="8128000"/>
              </a:tblGrid>
              <a:tr h="3936186">
                <a:tc>
                  <a:txBody>
                    <a:bodyPr/>
                    <a:lstStyle/>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getfacl</a:t>
                      </a:r>
                      <a:r>
                        <a:rPr lang="en-US" altLang="zh-CN" sz="1400" b="0" dirty="0" smtClean="0">
                          <a:solidFill>
                            <a:schemeClr val="tx1"/>
                          </a:solidFill>
                        </a:rPr>
                        <a:t> -e usertxt</a:t>
                      </a:r>
                    </a:p>
                    <a:p>
                      <a:r>
                        <a:rPr lang="en-US" altLang="zh-CN" sz="1400" b="0" dirty="0" smtClean="0">
                          <a:solidFill>
                            <a:schemeClr val="tx1"/>
                          </a:solidFill>
                        </a:rPr>
                        <a:t># file: </a:t>
                      </a:r>
                      <a:r>
                        <a:rPr lang="en-US" altLang="zh-CN" sz="1400" b="0" dirty="0" err="1" smtClean="0">
                          <a:solidFill>
                            <a:schemeClr val="tx1"/>
                          </a:solidFill>
                        </a:rPr>
                        <a:t>usertxt</a:t>
                      </a:r>
                      <a:endParaRPr lang="en-US" altLang="zh-CN" sz="1400" b="0" dirty="0" smtClean="0">
                        <a:solidFill>
                          <a:schemeClr val="tx1"/>
                        </a:solidFill>
                      </a:endParaRPr>
                    </a:p>
                    <a:p>
                      <a:r>
                        <a:rPr lang="en-US" altLang="zh-CN" sz="1400" b="0" dirty="0" smtClean="0">
                          <a:solidFill>
                            <a:schemeClr val="tx1"/>
                          </a:solidFill>
                        </a:rPr>
                        <a:t># owner: user</a:t>
                      </a:r>
                    </a:p>
                    <a:p>
                      <a:r>
                        <a:rPr lang="en-US" altLang="zh-CN" sz="1400" b="0" dirty="0" smtClean="0">
                          <a:solidFill>
                            <a:schemeClr val="tx1"/>
                          </a:solidFill>
                        </a:rPr>
                        <a:t># group: usergroup01</a:t>
                      </a:r>
                    </a:p>
                    <a:p>
                      <a:r>
                        <a:rPr lang="en-US" altLang="zh-CN" sz="1400" b="0" dirty="0" smtClean="0">
                          <a:solidFill>
                            <a:schemeClr val="tx1"/>
                          </a:solidFill>
                        </a:rPr>
                        <a:t>user::</a:t>
                      </a:r>
                      <a:r>
                        <a:rPr lang="en-US" altLang="zh-CN" sz="1400" b="0" dirty="0" err="1" smtClean="0">
                          <a:solidFill>
                            <a:schemeClr val="tx1"/>
                          </a:solidFill>
                        </a:rPr>
                        <a:t>rw</a:t>
                      </a:r>
                      <a:r>
                        <a:rPr lang="en-US" altLang="zh-CN" sz="1400" b="0" dirty="0" smtClean="0">
                          <a:solidFill>
                            <a:schemeClr val="tx1"/>
                          </a:solidFill>
                        </a:rPr>
                        <a:t>-</a:t>
                      </a:r>
                    </a:p>
                    <a:p>
                      <a:r>
                        <a:rPr lang="en-US" altLang="zh-CN" sz="1400" b="0" dirty="0" err="1" smtClean="0">
                          <a:solidFill>
                            <a:schemeClr val="tx1"/>
                          </a:solidFill>
                        </a:rPr>
                        <a:t>user:user:rw</a:t>
                      </a:r>
                      <a:r>
                        <a:rPr lang="en-US" altLang="zh-CN" sz="1400" b="0" dirty="0" smtClean="0">
                          <a:solidFill>
                            <a:schemeClr val="tx1"/>
                          </a:solidFill>
                        </a:rPr>
                        <a:t>-                   #</a:t>
                      </a:r>
                      <a:r>
                        <a:rPr lang="en-US" altLang="zh-CN" sz="1400" b="0" dirty="0" err="1" smtClean="0">
                          <a:solidFill>
                            <a:schemeClr val="tx1"/>
                          </a:solidFill>
                        </a:rPr>
                        <a:t>effective:rw</a:t>
                      </a:r>
                      <a:r>
                        <a:rPr lang="en-US" altLang="zh-CN" sz="1400" b="0" dirty="0" smtClean="0">
                          <a:solidFill>
                            <a:schemeClr val="tx1"/>
                          </a:solidFill>
                        </a:rPr>
                        <a:t>-</a:t>
                      </a:r>
                    </a:p>
                    <a:p>
                      <a:r>
                        <a:rPr lang="en-US" altLang="zh-CN" sz="1400" b="0" dirty="0" smtClean="0">
                          <a:solidFill>
                            <a:schemeClr val="tx1"/>
                          </a:solidFill>
                        </a:rPr>
                        <a:t>group::r--                      #</a:t>
                      </a:r>
                      <a:r>
                        <a:rPr lang="en-US" altLang="zh-CN" sz="1400" b="0" dirty="0" err="1" smtClean="0">
                          <a:solidFill>
                            <a:schemeClr val="tx1"/>
                          </a:solidFill>
                        </a:rPr>
                        <a:t>effective:r</a:t>
                      </a:r>
                      <a:r>
                        <a:rPr lang="en-US" altLang="zh-CN" sz="1400" b="0" dirty="0" smtClean="0">
                          <a:solidFill>
                            <a:schemeClr val="tx1"/>
                          </a:solidFill>
                        </a:rPr>
                        <a:t>--</a:t>
                      </a:r>
                    </a:p>
                    <a:p>
                      <a:r>
                        <a:rPr lang="en-US" altLang="zh-CN" sz="1400" b="0" dirty="0" smtClean="0">
                          <a:solidFill>
                            <a:schemeClr val="tx1"/>
                          </a:solidFill>
                        </a:rPr>
                        <a:t>mask::</a:t>
                      </a:r>
                      <a:r>
                        <a:rPr lang="en-US" altLang="zh-CN" sz="1400" b="0" dirty="0" err="1" smtClean="0">
                          <a:solidFill>
                            <a:schemeClr val="tx1"/>
                          </a:solidFill>
                        </a:rPr>
                        <a:t>rw</a:t>
                      </a:r>
                      <a:r>
                        <a:rPr lang="en-US" altLang="zh-CN" sz="1400" b="0" dirty="0" smtClean="0">
                          <a:solidFill>
                            <a:schemeClr val="tx1"/>
                          </a:solidFill>
                        </a:rPr>
                        <a:t>-</a:t>
                      </a:r>
                    </a:p>
                    <a:p>
                      <a:r>
                        <a:rPr lang="en-US" altLang="zh-CN" sz="1400" b="0" dirty="0" smtClean="0">
                          <a:solidFill>
                            <a:schemeClr val="tx1"/>
                          </a:solidFill>
                        </a:rPr>
                        <a:t>other::r--</a:t>
                      </a:r>
                    </a:p>
                    <a:p>
                      <a:endParaRPr lang="en-US" altLang="zh-CN" sz="1400" b="0" dirty="0" smtClean="0">
                        <a:solidFill>
                          <a:schemeClr val="tx1"/>
                        </a:solidFill>
                      </a:endParaRPr>
                    </a:p>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chacl</a:t>
                      </a:r>
                      <a:r>
                        <a:rPr lang="en-US" altLang="zh-CN" sz="1400" b="0" dirty="0" smtClean="0">
                          <a:solidFill>
                            <a:schemeClr val="tx1"/>
                          </a:solidFill>
                        </a:rPr>
                        <a:t> -B usertxt</a:t>
                      </a:r>
                    </a:p>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getfacl</a:t>
                      </a:r>
                      <a:r>
                        <a:rPr lang="en-US" altLang="zh-CN" sz="1400" b="0" dirty="0" smtClean="0">
                          <a:solidFill>
                            <a:schemeClr val="tx1"/>
                          </a:solidFill>
                        </a:rPr>
                        <a:t> -e </a:t>
                      </a:r>
                      <a:r>
                        <a:rPr lang="en-US" altLang="zh-CN" sz="1400" b="0" dirty="0" err="1" smtClean="0">
                          <a:solidFill>
                            <a:schemeClr val="tx1"/>
                          </a:solidFill>
                        </a:rPr>
                        <a:t>usertxt</a:t>
                      </a:r>
                      <a:endParaRPr lang="en-US" altLang="zh-CN" sz="1400" b="0" dirty="0" smtClean="0">
                        <a:solidFill>
                          <a:schemeClr val="tx1"/>
                        </a:solidFill>
                      </a:endParaRPr>
                    </a:p>
                    <a:p>
                      <a:r>
                        <a:rPr lang="en-US" altLang="zh-CN" sz="1400" b="0" dirty="0" smtClean="0">
                          <a:solidFill>
                            <a:schemeClr val="tx1"/>
                          </a:solidFill>
                        </a:rPr>
                        <a:t># file: usertxt</a:t>
                      </a:r>
                    </a:p>
                    <a:p>
                      <a:r>
                        <a:rPr lang="en-US" altLang="zh-CN" sz="1400" b="0" dirty="0" smtClean="0">
                          <a:solidFill>
                            <a:schemeClr val="tx1"/>
                          </a:solidFill>
                        </a:rPr>
                        <a:t># owner: user</a:t>
                      </a:r>
                    </a:p>
                    <a:p>
                      <a:r>
                        <a:rPr lang="en-US" altLang="zh-CN" sz="1400" b="0" dirty="0" smtClean="0">
                          <a:solidFill>
                            <a:schemeClr val="tx1"/>
                          </a:solidFill>
                        </a:rPr>
                        <a:t># group: usergroup01</a:t>
                      </a:r>
                    </a:p>
                    <a:p>
                      <a:r>
                        <a:rPr lang="en-US" altLang="zh-CN" sz="1400" b="0" dirty="0" smtClean="0">
                          <a:solidFill>
                            <a:schemeClr val="tx1"/>
                          </a:solidFill>
                        </a:rPr>
                        <a:t>user::</a:t>
                      </a:r>
                      <a:r>
                        <a:rPr lang="en-US" altLang="zh-CN" sz="1400" b="0" dirty="0" err="1" smtClean="0">
                          <a:solidFill>
                            <a:schemeClr val="tx1"/>
                          </a:solidFill>
                        </a:rPr>
                        <a:t>rw</a:t>
                      </a:r>
                      <a:r>
                        <a:rPr lang="en-US" altLang="zh-CN" sz="1400" b="0" dirty="0" smtClean="0">
                          <a:solidFill>
                            <a:schemeClr val="tx1"/>
                          </a:solidFill>
                        </a:rPr>
                        <a:t>-</a:t>
                      </a:r>
                    </a:p>
                    <a:p>
                      <a:r>
                        <a:rPr lang="en-US" altLang="zh-CN" sz="1400" b="0" dirty="0" smtClean="0">
                          <a:solidFill>
                            <a:schemeClr val="tx1"/>
                          </a:solidFill>
                        </a:rPr>
                        <a:t>group::r--</a:t>
                      </a:r>
                    </a:p>
                    <a:p>
                      <a:r>
                        <a:rPr lang="en-US" altLang="zh-CN" sz="1400" b="0" dirty="0" smtClean="0">
                          <a:solidFill>
                            <a:schemeClr val="tx1"/>
                          </a:solidFill>
                        </a:rPr>
                        <a:t>other::r--</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custDataLst>
      <p:tags r:id="rId1"/>
    </p:custDataLst>
    <p:extLst>
      <p:ext uri="{BB962C8B-B14F-4D97-AF65-F5344CB8AC3E}">
        <p14:creationId xmlns:p14="http://schemas.microsoft.com/office/powerpoint/2010/main" val="2157608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dirty="0" smtClean="0">
                <a:solidFill>
                  <a:schemeClr val="bg1">
                    <a:lumMod val="50000"/>
                  </a:schemeClr>
                </a:solidFill>
                <a:cs typeface="+mn-ea"/>
                <a:sym typeface="+mn-lt"/>
              </a:rPr>
              <a:t>管理用户和组</a:t>
            </a:r>
            <a:endParaRPr lang="en-US" altLang="zh-CN" dirty="0" smtClean="0">
              <a:solidFill>
                <a:schemeClr val="bg1">
                  <a:lumMod val="50000"/>
                </a:schemeClr>
              </a:solidFill>
              <a:cs typeface="+mn-ea"/>
              <a:sym typeface="+mn-lt"/>
            </a:endParaRPr>
          </a:p>
          <a:p>
            <a:r>
              <a:rPr lang="zh-CN" altLang="en-US" dirty="0" smtClean="0">
                <a:solidFill>
                  <a:schemeClr val="bg1">
                    <a:lumMod val="50000"/>
                  </a:schemeClr>
                </a:solidFill>
                <a:cs typeface="+mn-ea"/>
                <a:sym typeface="+mn-lt"/>
              </a:rPr>
              <a:t>文件权限管理</a:t>
            </a:r>
            <a:endParaRPr lang="en-US" altLang="zh-CN" dirty="0" smtClean="0">
              <a:solidFill>
                <a:schemeClr val="bg1">
                  <a:lumMod val="50000"/>
                </a:schemeClr>
              </a:solidFill>
              <a:cs typeface="+mn-ea"/>
              <a:sym typeface="+mn-lt"/>
            </a:endParaRPr>
          </a:p>
          <a:p>
            <a:pPr>
              <a:buFont typeface="+mj-lt"/>
              <a:buAutoNum type="arabicPeriod" startAt="3"/>
            </a:pPr>
            <a:r>
              <a:rPr lang="zh-CN" altLang="en-US" b="1" dirty="0" smtClean="0">
                <a:cs typeface="+mn-ea"/>
                <a:sym typeface="+mn-lt"/>
              </a:rPr>
              <a:t>其它权限管理</a:t>
            </a:r>
            <a:endParaRPr lang="zh-CN" altLang="en-US" b="1" dirty="0"/>
          </a:p>
        </p:txBody>
      </p:sp>
    </p:spTree>
    <p:extLst>
      <p:ext uri="{BB962C8B-B14F-4D97-AF65-F5344CB8AC3E}">
        <p14:creationId xmlns:p14="http://schemas.microsoft.com/office/powerpoint/2010/main" val="12260207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其他管理权限</a:t>
            </a:r>
            <a:endParaRPr lang="zh-CN" altLang="en-US" dirty="0"/>
          </a:p>
        </p:txBody>
      </p:sp>
      <p:sp>
        <p:nvSpPr>
          <p:cNvPr id="3" name="文本占位符 2"/>
          <p:cNvSpPr>
            <a:spLocks noGrp="1"/>
          </p:cNvSpPr>
          <p:nvPr>
            <p:ph type="body" sz="quarter" idx="10"/>
          </p:nvPr>
        </p:nvSpPr>
        <p:spPr/>
        <p:txBody>
          <a:bodyPr/>
          <a:lstStyle/>
          <a:p>
            <a:pPr marL="0" indent="-342900"/>
            <a:r>
              <a:rPr lang="en-US" altLang="zh-CN" sz="2200" dirty="0" smtClean="0"/>
              <a:t>Linux</a:t>
            </a:r>
            <a:r>
              <a:rPr lang="zh-CN" altLang="en-US" sz="2200" dirty="0" smtClean="0"/>
              <a:t>中默认账户为普通用户，但是在更改系统文件或者执行某些命令时，都需要以</a:t>
            </a:r>
            <a:r>
              <a:rPr lang="en-US" altLang="zh-CN" sz="2200" dirty="0" smtClean="0"/>
              <a:t>root</a:t>
            </a:r>
            <a:r>
              <a:rPr lang="zh-CN" altLang="en-US" sz="2200" dirty="0" smtClean="0"/>
              <a:t>用户的权限才能进行，此时就需要将默认的普通用户更改为</a:t>
            </a:r>
            <a:r>
              <a:rPr lang="en-US" altLang="zh-CN" sz="2200" dirty="0" smtClean="0"/>
              <a:t>root</a:t>
            </a:r>
            <a:r>
              <a:rPr lang="zh-CN" altLang="en-US" sz="2200" dirty="0" smtClean="0"/>
              <a:t>用户。</a:t>
            </a:r>
            <a:endParaRPr lang="en-US" altLang="zh-CN" sz="2200" dirty="0" smtClean="0"/>
          </a:p>
          <a:p>
            <a:pPr marL="0" indent="-342900"/>
            <a:r>
              <a:rPr lang="zh-CN" altLang="en-US" sz="2200" dirty="0" smtClean="0"/>
              <a:t>在切换用户身份时，常常用到的命令有三种：</a:t>
            </a:r>
            <a:endParaRPr lang="en-US" altLang="zh-CN" sz="2200" dirty="0" smtClean="0"/>
          </a:p>
          <a:p>
            <a:pPr marL="745200">
              <a:buFont typeface="Wingdings" panose="05000000000000000000" pitchFamily="2" charset="2"/>
              <a:buChar char="p"/>
            </a:pPr>
            <a:r>
              <a:rPr lang="en-US" altLang="zh-CN" sz="1600" dirty="0" smtClean="0"/>
              <a:t>su</a:t>
            </a:r>
            <a:r>
              <a:rPr lang="zh-CN" altLang="en-US" sz="1600" dirty="0" smtClean="0"/>
              <a:t>：此命令在切换用户时，仅切换</a:t>
            </a:r>
            <a:r>
              <a:rPr lang="en-US" altLang="zh-CN" sz="1600" dirty="0" smtClean="0"/>
              <a:t>root</a:t>
            </a:r>
            <a:r>
              <a:rPr lang="zh-CN" altLang="en-US" sz="1600" dirty="0" smtClean="0"/>
              <a:t>用户身份，但</a:t>
            </a:r>
            <a:r>
              <a:rPr lang="en-US" altLang="zh-CN" sz="1600" dirty="0" smtClean="0"/>
              <a:t>shell</a:t>
            </a:r>
            <a:r>
              <a:rPr lang="zh-CN" altLang="en-US" sz="1600" dirty="0" smtClean="0"/>
              <a:t>环境仍为普通用户；</a:t>
            </a:r>
            <a:endParaRPr lang="en-US" altLang="zh-CN" sz="1600" dirty="0" smtClean="0"/>
          </a:p>
          <a:p>
            <a:pPr marL="745200">
              <a:buFont typeface="Wingdings" panose="05000000000000000000" pitchFamily="2" charset="2"/>
              <a:buChar char="p"/>
            </a:pPr>
            <a:r>
              <a:rPr lang="en-US" altLang="zh-CN" sz="1600" dirty="0"/>
              <a:t>s</a:t>
            </a:r>
            <a:r>
              <a:rPr lang="en-US" altLang="zh-CN" sz="1600" dirty="0" smtClean="0"/>
              <a:t>u –</a:t>
            </a:r>
            <a:r>
              <a:rPr lang="zh-CN" altLang="en-US" sz="1600" dirty="0" smtClean="0"/>
              <a:t>：此命令在切换用户时，</a:t>
            </a:r>
            <a:r>
              <a:rPr lang="zh-CN" altLang="en-US" sz="1600" dirty="0"/>
              <a:t>用户</a:t>
            </a:r>
            <a:r>
              <a:rPr lang="zh-CN" altLang="en-US" sz="1600" dirty="0" smtClean="0"/>
              <a:t>身份和</a:t>
            </a:r>
            <a:r>
              <a:rPr lang="en-US" altLang="zh-CN" sz="1600" dirty="0" smtClean="0"/>
              <a:t>shell</a:t>
            </a:r>
            <a:r>
              <a:rPr lang="zh-CN" altLang="en-US" sz="1600" dirty="0" smtClean="0"/>
              <a:t>环境都会切换为</a:t>
            </a:r>
            <a:r>
              <a:rPr lang="en-US" altLang="zh-CN" sz="1600" dirty="0" smtClean="0"/>
              <a:t>root</a:t>
            </a:r>
            <a:r>
              <a:rPr lang="zh-CN" altLang="en-US" sz="1600" dirty="0" smtClean="0"/>
              <a:t>用户；</a:t>
            </a:r>
            <a:endParaRPr lang="en-US" altLang="zh-CN" sz="1600" dirty="0" smtClean="0"/>
          </a:p>
          <a:p>
            <a:pPr marL="745200">
              <a:buFont typeface="Wingdings" panose="05000000000000000000" pitchFamily="2" charset="2"/>
              <a:buChar char="p"/>
            </a:pPr>
            <a:r>
              <a:rPr lang="en-US" altLang="zh-CN" sz="1600" dirty="0" err="1"/>
              <a:t>s</a:t>
            </a:r>
            <a:r>
              <a:rPr lang="en-US" altLang="zh-CN" sz="1600" dirty="0" err="1" smtClean="0"/>
              <a:t>udo</a:t>
            </a:r>
            <a:r>
              <a:rPr lang="zh-CN" altLang="en-US" sz="1600" dirty="0" smtClean="0"/>
              <a:t>：此命令</a:t>
            </a:r>
            <a:r>
              <a:rPr lang="zh-CN" altLang="en-US" sz="1600" dirty="0"/>
              <a:t>可以允许普通用户执行管理员账户才能执行的</a:t>
            </a:r>
            <a:r>
              <a:rPr lang="zh-CN" altLang="en-US" sz="1600" dirty="0" smtClean="0"/>
              <a:t>命令。</a:t>
            </a:r>
            <a:endParaRPr lang="en-US" altLang="zh-CN" sz="1600" dirty="0" smtClean="0"/>
          </a:p>
        </p:txBody>
      </p:sp>
    </p:spTree>
    <p:custDataLst>
      <p:tags r:id="rId1"/>
    </p:custDataLst>
    <p:extLst>
      <p:ext uri="{BB962C8B-B14F-4D97-AF65-F5344CB8AC3E}">
        <p14:creationId xmlns:p14="http://schemas.microsoft.com/office/powerpoint/2010/main" val="5382838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 </a:t>
            </a:r>
            <a:r>
              <a:rPr lang="en-US" altLang="zh-CN" dirty="0" smtClean="0"/>
              <a:t>- </a:t>
            </a:r>
            <a:r>
              <a:rPr lang="en-US" altLang="zh-CN" dirty="0" err="1" smtClean="0"/>
              <a:t>su</a:t>
            </a:r>
            <a:r>
              <a:rPr lang="en-US" altLang="zh-CN" dirty="0" smtClean="0"/>
              <a:t>/</a:t>
            </a:r>
            <a:r>
              <a:rPr lang="en-US" altLang="zh-CN" dirty="0" err="1" smtClean="0"/>
              <a:t>su</a:t>
            </a:r>
            <a:r>
              <a:rPr lang="en-US" altLang="zh-CN" dirty="0" smtClean="0"/>
              <a:t>-</a:t>
            </a:r>
            <a:endParaRPr lang="zh-CN" altLang="en-US" dirty="0"/>
          </a:p>
        </p:txBody>
      </p:sp>
      <p:sp>
        <p:nvSpPr>
          <p:cNvPr id="3" name="文本占位符 2"/>
          <p:cNvSpPr>
            <a:spLocks noGrp="1"/>
          </p:cNvSpPr>
          <p:nvPr>
            <p:ph type="body" sz="quarter" idx="10"/>
          </p:nvPr>
        </p:nvSpPr>
        <p:spPr/>
        <p:txBody>
          <a:bodyPr/>
          <a:lstStyle/>
          <a:p>
            <a:r>
              <a:rPr lang="en-US" altLang="zh-CN" sz="2200" dirty="0" smtClean="0"/>
              <a:t>su</a:t>
            </a:r>
            <a:r>
              <a:rPr lang="zh-CN" altLang="en-US" sz="2200" dirty="0" smtClean="0"/>
              <a:t>可用来更改用户身份，但不会更改</a:t>
            </a:r>
            <a:r>
              <a:rPr lang="en-US" altLang="zh-CN" sz="2200" dirty="0" smtClean="0"/>
              <a:t>shell</a:t>
            </a:r>
            <a:r>
              <a:rPr lang="zh-CN" altLang="en-US" sz="2200" dirty="0" smtClean="0"/>
              <a:t>环境。</a:t>
            </a:r>
            <a:endParaRPr lang="en-US" altLang="zh-CN" sz="2200" dirty="0" smtClean="0"/>
          </a:p>
          <a:p>
            <a:r>
              <a:rPr lang="zh-CN" altLang="en-US" sz="2200" dirty="0" smtClean="0"/>
              <a:t>语法：</a:t>
            </a:r>
            <a:r>
              <a:rPr lang="en-US" altLang="zh-CN" sz="2200" dirty="0">
                <a:cs typeface="+mn-ea"/>
                <a:sym typeface="+mn-lt"/>
              </a:rPr>
              <a:t>su [options] [-] [&lt;user&gt; [&lt;argument&gt;...]]</a:t>
            </a:r>
          </a:p>
          <a:p>
            <a:r>
              <a:rPr lang="zh-CN" altLang="en-US" sz="2000" dirty="0"/>
              <a:t>其中的命令选项说明如下：</a:t>
            </a:r>
            <a:endParaRPr lang="en-US" altLang="zh-CN" sz="2000" dirty="0"/>
          </a:p>
          <a:p>
            <a:pPr marL="688950" indent="-285750" latinLnBrk="1">
              <a:buFont typeface="Wingdings" panose="05000000000000000000" pitchFamily="2" charset="2"/>
              <a:buChar char="p"/>
            </a:pPr>
            <a:r>
              <a:rPr lang="en-US" altLang="zh-CN" sz="1600" dirty="0" smtClean="0"/>
              <a:t>-m</a:t>
            </a:r>
            <a:r>
              <a:rPr lang="zh-CN" altLang="en-US" sz="1600" dirty="0" smtClean="0"/>
              <a:t>，</a:t>
            </a:r>
            <a:r>
              <a:rPr lang="en-US" altLang="zh-CN" sz="1600" dirty="0" smtClean="0"/>
              <a:t>-p</a:t>
            </a:r>
            <a:r>
              <a:rPr lang="zh-CN" altLang="en-US" sz="1600" dirty="0" smtClean="0"/>
              <a:t>：执行</a:t>
            </a:r>
            <a:r>
              <a:rPr lang="en-US" altLang="zh-CN" sz="1600" dirty="0" smtClean="0"/>
              <a:t>su</a:t>
            </a:r>
            <a:r>
              <a:rPr lang="zh-CN" altLang="en-US" sz="1600" dirty="0" smtClean="0"/>
              <a:t>时不会改变环境变量</a:t>
            </a:r>
            <a:endParaRPr lang="en-US" altLang="zh-CN" sz="1600" dirty="0" smtClean="0"/>
          </a:p>
          <a:p>
            <a:pPr marL="688950" indent="-285750" latinLnBrk="1">
              <a:buFont typeface="Wingdings" panose="05000000000000000000" pitchFamily="2" charset="2"/>
              <a:buChar char="p"/>
            </a:pPr>
            <a:r>
              <a:rPr lang="en-US" altLang="zh-CN" sz="1600" dirty="0" smtClean="0"/>
              <a:t>-s</a:t>
            </a:r>
            <a:r>
              <a:rPr lang="zh-CN" altLang="en-US" sz="1600" dirty="0" smtClean="0"/>
              <a:t>：指定要执行的</a:t>
            </a:r>
            <a:r>
              <a:rPr lang="en-US" altLang="zh-CN" sz="1600" dirty="0" smtClean="0"/>
              <a:t>shell</a:t>
            </a:r>
            <a:r>
              <a:rPr lang="zh-CN" altLang="en-US" sz="1600" dirty="0"/>
              <a:t>（</a:t>
            </a:r>
            <a:r>
              <a:rPr lang="en-US" altLang="zh-CN" sz="1600" dirty="0"/>
              <a:t>bash </a:t>
            </a:r>
            <a:r>
              <a:rPr lang="en-US" altLang="zh-CN" sz="1600" dirty="0" err="1"/>
              <a:t>csh</a:t>
            </a:r>
            <a:r>
              <a:rPr lang="en-US" altLang="zh-CN" sz="1600" dirty="0"/>
              <a:t> </a:t>
            </a:r>
            <a:r>
              <a:rPr lang="en-US" altLang="zh-CN" sz="1600" dirty="0" err="1"/>
              <a:t>tcsh</a:t>
            </a:r>
            <a:r>
              <a:rPr lang="en-US" altLang="zh-CN" sz="1600" dirty="0"/>
              <a:t> </a:t>
            </a:r>
            <a:r>
              <a:rPr lang="zh-CN" altLang="en-US" sz="1600" dirty="0" smtClean="0"/>
              <a:t>等）</a:t>
            </a:r>
            <a:endParaRPr lang="en-US" altLang="zh-CN" sz="1600" dirty="0" smtClean="0"/>
          </a:p>
          <a:p>
            <a:pPr marL="688950" indent="-285750" latinLnBrk="1">
              <a:buFont typeface="Wingdings" panose="05000000000000000000" pitchFamily="2" charset="2"/>
              <a:buChar char="p"/>
            </a:pPr>
            <a:r>
              <a:rPr lang="en-US" altLang="zh-CN" sz="1600" dirty="0" smtClean="0"/>
              <a:t>-c</a:t>
            </a:r>
            <a:r>
              <a:rPr lang="zh-CN" altLang="en-US" sz="1600" dirty="0" smtClean="0"/>
              <a:t>：变更账号为</a:t>
            </a:r>
            <a:r>
              <a:rPr lang="en-US" altLang="zh-CN" sz="1600" dirty="0" smtClean="0"/>
              <a:t>USER</a:t>
            </a:r>
            <a:r>
              <a:rPr lang="zh-CN" altLang="en-US" sz="1600" dirty="0" smtClean="0"/>
              <a:t>的使用者并在执行完</a:t>
            </a:r>
            <a:r>
              <a:rPr lang="en-US" altLang="zh-CN" sz="1600" dirty="0" smtClean="0"/>
              <a:t>command</a:t>
            </a:r>
            <a:r>
              <a:rPr lang="zh-CN" altLang="en-US" sz="1600" dirty="0" smtClean="0"/>
              <a:t>后变为原使用者</a:t>
            </a:r>
            <a:endParaRPr lang="en-US" altLang="zh-CN" sz="1600" dirty="0" smtClean="0"/>
          </a:p>
          <a:p>
            <a:pPr marL="688950" indent="-285750" latinLnBrk="1">
              <a:buFont typeface="Wingdings" panose="05000000000000000000" pitchFamily="2" charset="2"/>
              <a:buChar char="p"/>
            </a:pPr>
            <a:r>
              <a:rPr lang="en-US" altLang="zh-CN" sz="1600" dirty="0" smtClean="0"/>
              <a:t>-f</a:t>
            </a:r>
            <a:r>
              <a:rPr lang="zh-CN" altLang="en-US" sz="1600" dirty="0" smtClean="0"/>
              <a:t>：不需要读启动档，仅</a:t>
            </a:r>
            <a:r>
              <a:rPr lang="zh-CN" altLang="en-US" sz="1600" dirty="0"/>
              <a:t>用于 </a:t>
            </a:r>
            <a:r>
              <a:rPr lang="en-US" altLang="zh-CN" sz="1600" dirty="0" err="1"/>
              <a:t>csh</a:t>
            </a:r>
            <a:r>
              <a:rPr lang="en-US" altLang="zh-CN" sz="1600" dirty="0"/>
              <a:t> </a:t>
            </a:r>
            <a:r>
              <a:rPr lang="zh-CN" altLang="en-US" sz="1600" dirty="0"/>
              <a:t>或 </a:t>
            </a:r>
            <a:r>
              <a:rPr lang="en-US" altLang="zh-CN" sz="1600" dirty="0" err="1" smtClean="0"/>
              <a:t>tcsh</a:t>
            </a:r>
            <a:endParaRPr lang="en-US" altLang="zh-CN" sz="1600" dirty="0" smtClean="0"/>
          </a:p>
          <a:p>
            <a:pPr marL="688950" indent="-285750" latinLnBrk="1">
              <a:buFont typeface="Wingdings" panose="05000000000000000000" pitchFamily="2" charset="2"/>
              <a:buChar char="p"/>
            </a:pPr>
            <a:r>
              <a:rPr lang="en-US" altLang="zh-CN" sz="1600" dirty="0" smtClean="0"/>
              <a:t>etc…</a:t>
            </a:r>
            <a:endParaRPr lang="en-US" altLang="zh-CN" sz="1600" dirty="0"/>
          </a:p>
        </p:txBody>
      </p:sp>
    </p:spTree>
    <p:custDataLst>
      <p:tags r:id="rId1"/>
    </p:custDataLst>
    <p:extLst>
      <p:ext uri="{BB962C8B-B14F-4D97-AF65-F5344CB8AC3E}">
        <p14:creationId xmlns:p14="http://schemas.microsoft.com/office/powerpoint/2010/main" val="13344747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相关示例</a:t>
            </a:r>
            <a:endParaRPr lang="zh-CN" altLang="en-US" dirty="0"/>
          </a:p>
        </p:txBody>
      </p:sp>
      <p:sp>
        <p:nvSpPr>
          <p:cNvPr id="3" name="文本占位符 2"/>
          <p:cNvSpPr>
            <a:spLocks noGrp="1"/>
          </p:cNvSpPr>
          <p:nvPr>
            <p:ph type="body" sz="quarter" idx="10"/>
          </p:nvPr>
        </p:nvSpPr>
        <p:spPr/>
        <p:txBody>
          <a:bodyPr/>
          <a:lstStyle/>
          <a:p>
            <a:pPr marL="0" indent="-342900"/>
            <a:r>
              <a:rPr lang="zh-CN" altLang="en-US" sz="2200" dirty="0" smtClean="0"/>
              <a:t>将账户身份变更为</a:t>
            </a:r>
            <a:r>
              <a:rPr lang="en-US" altLang="zh-CN" sz="2200" dirty="0" smtClean="0"/>
              <a:t>root</a:t>
            </a:r>
            <a:r>
              <a:rPr lang="zh-CN" altLang="en-US" sz="2200" dirty="0" smtClean="0"/>
              <a:t>，且将详细信息显示出来。</a:t>
            </a:r>
            <a:endParaRPr lang="en-US" altLang="zh-CN" sz="2200" dirty="0" smtClean="0"/>
          </a:p>
          <a:p>
            <a:pPr marL="745200">
              <a:buFont typeface="Wingdings" panose="05000000000000000000" pitchFamily="2" charset="2"/>
              <a:buChar char="p"/>
            </a:pPr>
            <a:r>
              <a:rPr lang="zh-CN" altLang="en-US" sz="1600" dirty="0" smtClean="0"/>
              <a:t>命令：</a:t>
            </a:r>
            <a:r>
              <a:rPr lang="en-US" altLang="zh-CN" sz="1600" dirty="0" smtClean="0"/>
              <a:t>su –c </a:t>
            </a:r>
            <a:r>
              <a:rPr lang="en-US" altLang="zh-CN" sz="1600" dirty="0" err="1" smtClean="0"/>
              <a:t>ls</a:t>
            </a:r>
            <a:r>
              <a:rPr lang="en-US" altLang="zh-CN" sz="1600" dirty="0" smtClean="0"/>
              <a:t> root</a:t>
            </a:r>
          </a:p>
          <a:p>
            <a:pPr marL="402300" indent="0">
              <a:buNone/>
            </a:pPr>
            <a:endParaRPr lang="en-US" altLang="zh-CN" sz="1600" dirty="0" smtClean="0"/>
          </a:p>
        </p:txBody>
      </p:sp>
      <p:graphicFrame>
        <p:nvGraphicFramePr>
          <p:cNvPr id="5" name="表格 4"/>
          <p:cNvGraphicFramePr>
            <a:graphicFrameLocks noGrp="1"/>
          </p:cNvGraphicFramePr>
          <p:nvPr>
            <p:extLst>
              <p:ext uri="{D42A27DB-BD31-4B8C-83A1-F6EECF244321}">
                <p14:modId xmlns:p14="http://schemas.microsoft.com/office/powerpoint/2010/main" val="2706085159"/>
              </p:ext>
            </p:extLst>
          </p:nvPr>
        </p:nvGraphicFramePr>
        <p:xfrm>
          <a:off x="942203" y="2444739"/>
          <a:ext cx="10029371" cy="1188212"/>
        </p:xfrm>
        <a:graphic>
          <a:graphicData uri="http://schemas.openxmlformats.org/drawingml/2006/table">
            <a:tbl>
              <a:tblPr firstRow="1" bandRow="1">
                <a:tableStyleId>{72833802-FEF1-4C79-8D5D-14CF1EAF98D9}</a:tableStyleId>
              </a:tblPr>
              <a:tblGrid>
                <a:gridCol w="10029371"/>
              </a:tblGrid>
              <a:tr h="370840">
                <a:tc>
                  <a:txBody>
                    <a:bodyPr/>
                    <a:lstStyle/>
                    <a:p>
                      <a:r>
                        <a:rPr lang="en-US" altLang="zh-CN" b="0" dirty="0" smtClean="0">
                          <a:solidFill>
                            <a:schemeClr val="tx1"/>
                          </a:solidFill>
                        </a:rPr>
                        <a:t>[</a:t>
                      </a:r>
                      <a:r>
                        <a:rPr lang="en-US" altLang="zh-CN" b="0" dirty="0" err="1" smtClean="0">
                          <a:solidFill>
                            <a:schemeClr val="tx1"/>
                          </a:solidFill>
                        </a:rPr>
                        <a:t>root@localhost</a:t>
                      </a:r>
                      <a:r>
                        <a:rPr lang="en-US" altLang="zh-CN" b="0" dirty="0" smtClean="0">
                          <a:solidFill>
                            <a:schemeClr val="tx1"/>
                          </a:solidFill>
                        </a:rPr>
                        <a:t> ~]# </a:t>
                      </a:r>
                      <a:r>
                        <a:rPr lang="en-US" altLang="zh-CN" b="0" dirty="0" err="1" smtClean="0">
                          <a:solidFill>
                            <a:schemeClr val="tx1"/>
                          </a:solidFill>
                        </a:rPr>
                        <a:t>su</a:t>
                      </a:r>
                      <a:r>
                        <a:rPr lang="en-US" altLang="zh-CN" b="0" dirty="0" smtClean="0">
                          <a:solidFill>
                            <a:schemeClr val="tx1"/>
                          </a:solidFill>
                        </a:rPr>
                        <a:t> -c </a:t>
                      </a:r>
                      <a:r>
                        <a:rPr lang="en-US" altLang="zh-CN" b="0" dirty="0" err="1" smtClean="0">
                          <a:solidFill>
                            <a:schemeClr val="tx1"/>
                          </a:solidFill>
                        </a:rPr>
                        <a:t>ls</a:t>
                      </a:r>
                      <a:r>
                        <a:rPr lang="en-US" altLang="zh-CN" b="0" dirty="0" smtClean="0">
                          <a:solidFill>
                            <a:schemeClr val="tx1"/>
                          </a:solidFill>
                        </a:rPr>
                        <a:t> root</a:t>
                      </a:r>
                    </a:p>
                    <a:p>
                      <a:endParaRPr lang="en-US" altLang="zh-CN" b="0" dirty="0" smtClean="0">
                        <a:solidFill>
                          <a:schemeClr val="tx1"/>
                        </a:solidFill>
                      </a:endParaRPr>
                    </a:p>
                    <a:p>
                      <a:r>
                        <a:rPr lang="en-US" altLang="zh-CN" b="0" dirty="0" smtClean="0">
                          <a:solidFill>
                            <a:schemeClr val="tx1"/>
                          </a:solidFill>
                        </a:rPr>
                        <a:t>anaconda-</a:t>
                      </a:r>
                      <a:r>
                        <a:rPr lang="en-US" altLang="zh-CN" b="0" dirty="0" err="1" smtClean="0">
                          <a:solidFill>
                            <a:schemeClr val="tx1"/>
                          </a:solidFill>
                        </a:rPr>
                        <a:t>ks.cfg</a:t>
                      </a:r>
                      <a:r>
                        <a:rPr lang="en-US" altLang="zh-CN" b="0" dirty="0" smtClean="0">
                          <a:solidFill>
                            <a:schemeClr val="tx1"/>
                          </a:solidFill>
                        </a:rPr>
                        <a:t>  createVM.sh    deleteVM.sh                      revertsnap.sh  test    usertxt</a:t>
                      </a:r>
                    </a:p>
                    <a:p>
                      <a:r>
                        <a:rPr lang="en-US" altLang="zh-CN" b="0" dirty="0" smtClean="0">
                          <a:solidFill>
                            <a:schemeClr val="tx1"/>
                          </a:solidFill>
                        </a:rPr>
                        <a:t>createsnap.sh    deletesnap.sh  httpd-2.4.34-15.oe1.aarch64.rpm  </a:t>
                      </a:r>
                      <a:r>
                        <a:rPr lang="en-US" altLang="zh-CN" b="0" dirty="0" err="1" smtClean="0">
                          <a:solidFill>
                            <a:schemeClr val="tx1"/>
                          </a:solidFill>
                        </a:rPr>
                        <a:t>shili</a:t>
                      </a:r>
                      <a:r>
                        <a:rPr lang="en-US" altLang="zh-CN" b="0" dirty="0" smtClean="0">
                          <a:solidFill>
                            <a:schemeClr val="tx1"/>
                          </a:solidFill>
                        </a:rPr>
                        <a:t>          test01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custDataLst>
      <p:tags r:id="rId1"/>
    </p:custDataLst>
    <p:extLst>
      <p:ext uri="{BB962C8B-B14F-4D97-AF65-F5344CB8AC3E}">
        <p14:creationId xmlns:p14="http://schemas.microsoft.com/office/powerpoint/2010/main" val="7468644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 </a:t>
            </a:r>
            <a:r>
              <a:rPr lang="en-US" altLang="zh-CN" dirty="0" smtClean="0"/>
              <a:t>- </a:t>
            </a:r>
            <a:r>
              <a:rPr lang="en-US" altLang="zh-CN" dirty="0" err="1" smtClean="0"/>
              <a:t>sudo</a:t>
            </a:r>
            <a:endParaRPr lang="zh-CN" altLang="en-US" dirty="0"/>
          </a:p>
        </p:txBody>
      </p:sp>
      <p:sp>
        <p:nvSpPr>
          <p:cNvPr id="3" name="文本占位符 2"/>
          <p:cNvSpPr>
            <a:spLocks noGrp="1"/>
          </p:cNvSpPr>
          <p:nvPr>
            <p:ph type="body" sz="quarter" idx="10"/>
          </p:nvPr>
        </p:nvSpPr>
        <p:spPr/>
        <p:txBody>
          <a:bodyPr/>
          <a:lstStyle/>
          <a:p>
            <a:r>
              <a:rPr lang="en-US" altLang="zh-CN" sz="2200" dirty="0" err="1"/>
              <a:t>s</a:t>
            </a:r>
            <a:r>
              <a:rPr lang="en-US" altLang="zh-CN" sz="2200" dirty="0" err="1" smtClean="0"/>
              <a:t>udo</a:t>
            </a:r>
            <a:r>
              <a:rPr lang="zh-CN" altLang="en-US" sz="2200" dirty="0" smtClean="0"/>
              <a:t>可允许普通用户执行</a:t>
            </a:r>
            <a:r>
              <a:rPr lang="en-US" altLang="zh-CN" sz="2200" dirty="0" smtClean="0"/>
              <a:t>root</a:t>
            </a:r>
            <a:r>
              <a:rPr lang="zh-CN" altLang="en-US" sz="2200" dirty="0" smtClean="0"/>
              <a:t>用户才能执行的任务。</a:t>
            </a:r>
            <a:endParaRPr lang="en-US" altLang="zh-CN" sz="2200" dirty="0" smtClean="0"/>
          </a:p>
          <a:p>
            <a:r>
              <a:rPr lang="zh-CN" altLang="en-US" sz="2200" dirty="0" smtClean="0"/>
              <a:t>语法：</a:t>
            </a:r>
            <a:r>
              <a:rPr lang="en-US" altLang="zh-CN" sz="2200" dirty="0" err="1" smtClean="0">
                <a:cs typeface="+mn-ea"/>
                <a:sym typeface="+mn-lt"/>
              </a:rPr>
              <a:t>sudo</a:t>
            </a:r>
            <a:r>
              <a:rPr lang="en-US" altLang="zh-CN" sz="2200" dirty="0" smtClean="0">
                <a:cs typeface="+mn-ea"/>
                <a:sym typeface="+mn-lt"/>
              </a:rPr>
              <a:t> –h | -K | -k | -V</a:t>
            </a:r>
            <a:endParaRPr lang="en-US" altLang="zh-CN" sz="2200" dirty="0">
              <a:cs typeface="+mn-ea"/>
              <a:sym typeface="+mn-lt"/>
            </a:endParaRPr>
          </a:p>
          <a:p>
            <a:r>
              <a:rPr lang="zh-CN" altLang="en-US" sz="2000" dirty="0"/>
              <a:t>其中的命令选项说明如下：</a:t>
            </a:r>
            <a:endParaRPr lang="en-US" altLang="zh-CN" sz="2000" dirty="0"/>
          </a:p>
          <a:p>
            <a:pPr marL="688950" indent="-285750" latinLnBrk="1">
              <a:buFont typeface="Wingdings" panose="05000000000000000000" pitchFamily="2" charset="2"/>
              <a:buChar char="p"/>
            </a:pPr>
            <a:r>
              <a:rPr lang="en-US" altLang="zh-CN" sz="1600" dirty="0" smtClean="0"/>
              <a:t>-h</a:t>
            </a:r>
            <a:r>
              <a:rPr lang="zh-CN" altLang="en-US" sz="1600" dirty="0" smtClean="0"/>
              <a:t>：显示版本号以及指令的使用说明</a:t>
            </a:r>
            <a:endParaRPr lang="en-US" altLang="zh-CN" sz="1600" dirty="0" smtClean="0"/>
          </a:p>
          <a:p>
            <a:pPr marL="688950" indent="-285750" latinLnBrk="1">
              <a:buFont typeface="Wingdings" panose="05000000000000000000" pitchFamily="2" charset="2"/>
              <a:buChar char="p"/>
            </a:pPr>
            <a:r>
              <a:rPr lang="en-US" altLang="zh-CN" sz="1600" dirty="0" smtClean="0"/>
              <a:t>-k</a:t>
            </a:r>
            <a:r>
              <a:rPr lang="zh-CN" altLang="en-US" sz="1600" dirty="0" smtClean="0"/>
              <a:t>：使使用者在下次执行</a:t>
            </a:r>
            <a:r>
              <a:rPr lang="en-US" altLang="zh-CN" sz="1600" dirty="0" err="1" smtClean="0"/>
              <a:t>sudo</a:t>
            </a:r>
            <a:r>
              <a:rPr lang="zh-CN" altLang="en-US" sz="1600" dirty="0" smtClean="0"/>
              <a:t>时询问密码</a:t>
            </a:r>
            <a:endParaRPr lang="en-US" altLang="zh-CN" sz="1600" dirty="0" smtClean="0"/>
          </a:p>
          <a:p>
            <a:pPr marL="688950" indent="-285750" latinLnBrk="1">
              <a:buFont typeface="Wingdings" panose="05000000000000000000" pitchFamily="2" charset="2"/>
              <a:buChar char="p"/>
            </a:pPr>
            <a:r>
              <a:rPr lang="en-US" altLang="zh-CN" sz="1600" dirty="0" smtClean="0"/>
              <a:t>-V</a:t>
            </a:r>
            <a:r>
              <a:rPr lang="zh-CN" altLang="en-US" sz="1600" dirty="0" smtClean="0"/>
              <a:t>：显示版本编号</a:t>
            </a:r>
            <a:endParaRPr lang="en-US" altLang="zh-CN" sz="1600" dirty="0" smtClean="0"/>
          </a:p>
          <a:p>
            <a:pPr marL="688950" indent="-285750" latinLnBrk="1">
              <a:buFont typeface="Wingdings" panose="05000000000000000000" pitchFamily="2" charset="2"/>
              <a:buChar char="p"/>
            </a:pPr>
            <a:r>
              <a:rPr lang="en-US" altLang="zh-CN" sz="1600" dirty="0" smtClean="0"/>
              <a:t>-l</a:t>
            </a:r>
            <a:r>
              <a:rPr lang="zh-CN" altLang="en-US" sz="1600" dirty="0" smtClean="0"/>
              <a:t>：显示使用者的权限</a:t>
            </a:r>
            <a:endParaRPr lang="en-US" altLang="zh-CN" sz="1600" dirty="0" smtClean="0"/>
          </a:p>
          <a:p>
            <a:pPr marL="688950" indent="-285750" latinLnBrk="1">
              <a:buFont typeface="Wingdings" panose="05000000000000000000" pitchFamily="2" charset="2"/>
              <a:buChar char="p"/>
            </a:pPr>
            <a:r>
              <a:rPr lang="en-US" altLang="zh-CN" sz="1600" dirty="0" smtClean="0"/>
              <a:t>-L</a:t>
            </a:r>
            <a:r>
              <a:rPr lang="zh-CN" altLang="en-US" sz="1600" dirty="0" smtClean="0"/>
              <a:t>：显示</a:t>
            </a:r>
            <a:r>
              <a:rPr lang="en-US" altLang="zh-CN" sz="1600" dirty="0" err="1" smtClean="0"/>
              <a:t>sudos</a:t>
            </a:r>
            <a:r>
              <a:rPr lang="zh-CN" altLang="en-US" sz="1600" dirty="0"/>
              <a:t>设置</a:t>
            </a:r>
            <a:endParaRPr lang="en-US" altLang="zh-CN" sz="1600" dirty="0" smtClean="0"/>
          </a:p>
          <a:p>
            <a:pPr marL="688950" indent="-285750" latinLnBrk="1">
              <a:buFont typeface="Wingdings" panose="05000000000000000000" pitchFamily="2" charset="2"/>
              <a:buChar char="p"/>
            </a:pPr>
            <a:r>
              <a:rPr lang="en-US" altLang="zh-CN" sz="1600" dirty="0"/>
              <a:t>e</a:t>
            </a:r>
            <a:r>
              <a:rPr lang="en-US" altLang="zh-CN" sz="1600" dirty="0" smtClean="0"/>
              <a:t>tc…</a:t>
            </a:r>
            <a:endParaRPr lang="en-US" altLang="zh-CN" sz="1600" dirty="0"/>
          </a:p>
        </p:txBody>
      </p:sp>
    </p:spTree>
    <p:custDataLst>
      <p:tags r:id="rId1"/>
    </p:custDataLst>
    <p:extLst>
      <p:ext uri="{BB962C8B-B14F-4D97-AF65-F5344CB8AC3E}">
        <p14:creationId xmlns:p14="http://schemas.microsoft.com/office/powerpoint/2010/main" val="23853844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相关示例</a:t>
            </a:r>
            <a:endParaRPr lang="zh-CN" altLang="en-US" dirty="0"/>
          </a:p>
        </p:txBody>
      </p:sp>
      <p:sp>
        <p:nvSpPr>
          <p:cNvPr id="3" name="文本占位符 2"/>
          <p:cNvSpPr>
            <a:spLocks noGrp="1"/>
          </p:cNvSpPr>
          <p:nvPr>
            <p:ph type="body" sz="quarter" idx="10"/>
          </p:nvPr>
        </p:nvSpPr>
        <p:spPr/>
        <p:txBody>
          <a:bodyPr/>
          <a:lstStyle/>
          <a:p>
            <a:pPr marL="0" indent="-342900"/>
            <a:r>
              <a:rPr lang="zh-CN" altLang="en-US" sz="2200" dirty="0" smtClean="0"/>
              <a:t>通过</a:t>
            </a:r>
            <a:r>
              <a:rPr lang="en-US" altLang="zh-CN" sz="2200" dirty="0" err="1" smtClean="0"/>
              <a:t>sudo</a:t>
            </a:r>
            <a:r>
              <a:rPr lang="zh-CN" altLang="en-US" sz="2200" dirty="0" smtClean="0"/>
              <a:t>命令查看版本编号：</a:t>
            </a:r>
            <a:endParaRPr lang="en-US" altLang="zh-CN" sz="2200" dirty="0" smtClean="0"/>
          </a:p>
          <a:p>
            <a:pPr marL="745200">
              <a:buFont typeface="Wingdings" panose="05000000000000000000" pitchFamily="2" charset="2"/>
              <a:buChar char="p"/>
            </a:pPr>
            <a:r>
              <a:rPr lang="zh-CN" altLang="en-US" sz="1600" dirty="0" smtClean="0"/>
              <a:t>命令：</a:t>
            </a:r>
            <a:r>
              <a:rPr lang="en-US" altLang="zh-CN" sz="1600" dirty="0" err="1" smtClean="0"/>
              <a:t>sudo</a:t>
            </a:r>
            <a:r>
              <a:rPr lang="en-US" altLang="zh-CN" sz="1600" dirty="0" smtClean="0"/>
              <a:t> -V</a:t>
            </a:r>
          </a:p>
        </p:txBody>
      </p:sp>
      <p:graphicFrame>
        <p:nvGraphicFramePr>
          <p:cNvPr id="6" name="表格 5"/>
          <p:cNvGraphicFramePr>
            <a:graphicFrameLocks noGrp="1"/>
          </p:cNvGraphicFramePr>
          <p:nvPr>
            <p:extLst>
              <p:ext uri="{D42A27DB-BD31-4B8C-83A1-F6EECF244321}">
                <p14:modId xmlns:p14="http://schemas.microsoft.com/office/powerpoint/2010/main" val="2549620631"/>
              </p:ext>
            </p:extLst>
          </p:nvPr>
        </p:nvGraphicFramePr>
        <p:xfrm>
          <a:off x="970280" y="2367920"/>
          <a:ext cx="10029371" cy="2865120"/>
        </p:xfrm>
        <a:graphic>
          <a:graphicData uri="http://schemas.openxmlformats.org/drawingml/2006/table">
            <a:tbl>
              <a:tblPr firstRow="1" bandRow="1">
                <a:tableStyleId>{72833802-FEF1-4C79-8D5D-14CF1EAF98D9}</a:tableStyleId>
              </a:tblPr>
              <a:tblGrid>
                <a:gridCol w="10029371"/>
              </a:tblGrid>
              <a:tr h="370840">
                <a:tc>
                  <a:txBody>
                    <a:bodyPr/>
                    <a:lstStyle/>
                    <a:p>
                      <a:r>
                        <a:rPr lang="en-US" altLang="zh-CN" sz="1400" b="0" dirty="0" smtClean="0">
                          <a:solidFill>
                            <a:schemeClr val="tx1"/>
                          </a:solidFill>
                        </a:rPr>
                        <a:t>[</a:t>
                      </a:r>
                      <a:r>
                        <a:rPr lang="en-US" altLang="zh-CN" sz="1400" b="0" dirty="0" err="1" smtClean="0">
                          <a:solidFill>
                            <a:schemeClr val="tx1"/>
                          </a:solidFill>
                        </a:rPr>
                        <a:t>root@localhost</a:t>
                      </a:r>
                      <a:r>
                        <a:rPr lang="en-US" altLang="zh-CN" sz="1400" b="0" dirty="0" smtClean="0">
                          <a:solidFill>
                            <a:schemeClr val="tx1"/>
                          </a:solidFill>
                        </a:rPr>
                        <a:t> ~]# </a:t>
                      </a:r>
                      <a:r>
                        <a:rPr lang="en-US" altLang="zh-CN" sz="1400" b="0" dirty="0" err="1" smtClean="0">
                          <a:solidFill>
                            <a:schemeClr val="tx1"/>
                          </a:solidFill>
                        </a:rPr>
                        <a:t>sudo</a:t>
                      </a:r>
                      <a:r>
                        <a:rPr lang="en-US" altLang="zh-CN" sz="1400" b="0" dirty="0" smtClean="0">
                          <a:solidFill>
                            <a:schemeClr val="tx1"/>
                          </a:solidFill>
                        </a:rPr>
                        <a:t> –V</a:t>
                      </a:r>
                    </a:p>
                    <a:p>
                      <a:endParaRPr lang="en-US" altLang="zh-CN" sz="1400" b="0" dirty="0" smtClean="0">
                        <a:solidFill>
                          <a:schemeClr val="tx1"/>
                        </a:solidFill>
                      </a:endParaRPr>
                    </a:p>
                    <a:p>
                      <a:r>
                        <a:rPr lang="en-US" altLang="zh-CN" sz="1400" b="0" dirty="0" err="1" smtClean="0">
                          <a:solidFill>
                            <a:schemeClr val="tx1"/>
                          </a:solidFill>
                        </a:rPr>
                        <a:t>Sudo</a:t>
                      </a:r>
                      <a:r>
                        <a:rPr lang="en-US" altLang="zh-CN" sz="1400" b="0" dirty="0" smtClean="0">
                          <a:solidFill>
                            <a:schemeClr val="tx1"/>
                          </a:solidFill>
                        </a:rPr>
                        <a:t> version 1.8.27</a:t>
                      </a:r>
                    </a:p>
                    <a:p>
                      <a:r>
                        <a:rPr lang="en-US" altLang="zh-CN" sz="1400" b="0" dirty="0" smtClean="0">
                          <a:solidFill>
                            <a:schemeClr val="tx1"/>
                          </a:solidFill>
                        </a:rPr>
                        <a:t>Configure options: --build=aarch64-openEuler-linux-gnu --host=aarch64-openEuler-linux-gnu --program-prefix= --disable-dependency-tracking --prefix=/usr --exec-prefix=/usr --</a:t>
                      </a:r>
                      <a:r>
                        <a:rPr lang="en-US" altLang="zh-CN" sz="1400" b="0" dirty="0" err="1" smtClean="0">
                          <a:solidFill>
                            <a:schemeClr val="tx1"/>
                          </a:solidFill>
                        </a:rPr>
                        <a:t>bindir</a:t>
                      </a:r>
                      <a:r>
                        <a:rPr lang="en-US" altLang="zh-CN" sz="1400" b="0" dirty="0" smtClean="0">
                          <a:solidFill>
                            <a:schemeClr val="tx1"/>
                          </a:solidFill>
                        </a:rPr>
                        <a:t>=/usr/bin --</a:t>
                      </a:r>
                      <a:r>
                        <a:rPr lang="en-US" altLang="zh-CN" sz="1400" b="0" dirty="0" err="1" smtClean="0">
                          <a:solidFill>
                            <a:schemeClr val="tx1"/>
                          </a:solidFill>
                        </a:rPr>
                        <a:t>sbindir</a:t>
                      </a:r>
                      <a:r>
                        <a:rPr lang="en-US" altLang="zh-CN" sz="1400" b="0" dirty="0" smtClean="0">
                          <a:solidFill>
                            <a:schemeClr val="tx1"/>
                          </a:solidFill>
                        </a:rPr>
                        <a:t>=/usr/</a:t>
                      </a:r>
                      <a:r>
                        <a:rPr lang="en-US" altLang="zh-CN" sz="1400" b="0" dirty="0" err="1" smtClean="0">
                          <a:solidFill>
                            <a:schemeClr val="tx1"/>
                          </a:solidFill>
                        </a:rPr>
                        <a:t>sbin</a:t>
                      </a:r>
                      <a:r>
                        <a:rPr lang="en-US" altLang="zh-CN" sz="1400" b="0" dirty="0" smtClean="0">
                          <a:solidFill>
                            <a:schemeClr val="tx1"/>
                          </a:solidFill>
                        </a:rPr>
                        <a:t> --</a:t>
                      </a:r>
                      <a:r>
                        <a:rPr lang="en-US" altLang="zh-CN" sz="1400" b="0" dirty="0" err="1" smtClean="0">
                          <a:solidFill>
                            <a:schemeClr val="tx1"/>
                          </a:solidFill>
                        </a:rPr>
                        <a:t>sysconfdir</a:t>
                      </a:r>
                      <a:r>
                        <a:rPr lang="en-US" altLang="zh-CN" sz="1400" b="0" dirty="0" smtClean="0">
                          <a:solidFill>
                            <a:schemeClr val="tx1"/>
                          </a:solidFill>
                        </a:rPr>
                        <a:t>=/etc --</a:t>
                      </a:r>
                      <a:r>
                        <a:rPr lang="en-US" altLang="zh-CN" sz="1400" b="0" dirty="0" err="1" smtClean="0">
                          <a:solidFill>
                            <a:schemeClr val="tx1"/>
                          </a:solidFill>
                        </a:rPr>
                        <a:t>datadir</a:t>
                      </a:r>
                      <a:r>
                        <a:rPr lang="en-US" altLang="zh-CN" sz="1400" b="0" dirty="0" smtClean="0">
                          <a:solidFill>
                            <a:schemeClr val="tx1"/>
                          </a:solidFill>
                        </a:rPr>
                        <a:t>=/usr/share --</a:t>
                      </a:r>
                      <a:r>
                        <a:rPr lang="en-US" altLang="zh-CN" sz="1400" b="0" dirty="0" err="1" smtClean="0">
                          <a:solidFill>
                            <a:schemeClr val="tx1"/>
                          </a:solidFill>
                        </a:rPr>
                        <a:t>includedir</a:t>
                      </a:r>
                      <a:r>
                        <a:rPr lang="en-US" altLang="zh-CN" sz="1400" b="0" dirty="0" smtClean="0">
                          <a:solidFill>
                            <a:schemeClr val="tx1"/>
                          </a:solidFill>
                        </a:rPr>
                        <a:t>=/usr/include --</a:t>
                      </a:r>
                      <a:r>
                        <a:rPr lang="en-US" altLang="zh-CN" sz="1400" b="0" dirty="0" err="1" smtClean="0">
                          <a:solidFill>
                            <a:schemeClr val="tx1"/>
                          </a:solidFill>
                        </a:rPr>
                        <a:t>libdir</a:t>
                      </a:r>
                      <a:r>
                        <a:rPr lang="en-US" altLang="zh-CN" sz="1400" b="0" dirty="0" smtClean="0">
                          <a:solidFill>
                            <a:schemeClr val="tx1"/>
                          </a:solidFill>
                        </a:rPr>
                        <a:t>=/usr/lib64 --</a:t>
                      </a:r>
                      <a:r>
                        <a:rPr lang="en-US" altLang="zh-CN" sz="1400" b="0" dirty="0" err="1" smtClean="0">
                          <a:solidFill>
                            <a:schemeClr val="tx1"/>
                          </a:solidFill>
                        </a:rPr>
                        <a:t>libexecdir</a:t>
                      </a:r>
                      <a:r>
                        <a:rPr lang="en-US" altLang="zh-CN" sz="1400" b="0" dirty="0" smtClean="0">
                          <a:solidFill>
                            <a:schemeClr val="tx1"/>
                          </a:solidFill>
                        </a:rPr>
                        <a:t>=/usr/</a:t>
                      </a:r>
                      <a:r>
                        <a:rPr lang="en-US" altLang="zh-CN" sz="1400" b="0" dirty="0" err="1" smtClean="0">
                          <a:solidFill>
                            <a:schemeClr val="tx1"/>
                          </a:solidFill>
                        </a:rPr>
                        <a:t>libexec</a:t>
                      </a:r>
                      <a:r>
                        <a:rPr lang="en-US" altLang="zh-CN" sz="1400" b="0" dirty="0" smtClean="0">
                          <a:solidFill>
                            <a:schemeClr val="tx1"/>
                          </a:solidFill>
                        </a:rPr>
                        <a:t> --</a:t>
                      </a:r>
                      <a:r>
                        <a:rPr lang="en-US" altLang="zh-CN" sz="1400" b="0" dirty="0" err="1" smtClean="0">
                          <a:solidFill>
                            <a:schemeClr val="tx1"/>
                          </a:solidFill>
                        </a:rPr>
                        <a:t>localstatedir</a:t>
                      </a:r>
                      <a:r>
                        <a:rPr lang="en-US" altLang="zh-CN" sz="1400" b="0" dirty="0" smtClean="0">
                          <a:solidFill>
                            <a:schemeClr val="tx1"/>
                          </a:solidFill>
                        </a:rPr>
                        <a:t>=/</a:t>
                      </a:r>
                      <a:r>
                        <a:rPr lang="en-US" altLang="zh-CN" sz="1400" b="0" dirty="0" err="1" smtClean="0">
                          <a:solidFill>
                            <a:schemeClr val="tx1"/>
                          </a:solidFill>
                        </a:rPr>
                        <a:t>var</a:t>
                      </a:r>
                      <a:r>
                        <a:rPr lang="en-US" altLang="zh-CN" sz="1400" b="0" dirty="0" smtClean="0">
                          <a:solidFill>
                            <a:schemeClr val="tx1"/>
                          </a:solidFill>
                        </a:rPr>
                        <a:t> --</a:t>
                      </a:r>
                      <a:r>
                        <a:rPr lang="en-US" altLang="zh-CN" sz="1400" b="0" dirty="0" err="1" smtClean="0">
                          <a:solidFill>
                            <a:schemeClr val="tx1"/>
                          </a:solidFill>
                        </a:rPr>
                        <a:t>sharedstatedir</a:t>
                      </a:r>
                      <a:r>
                        <a:rPr lang="en-US" altLang="zh-CN" sz="1400" b="0" dirty="0" smtClean="0">
                          <a:solidFill>
                            <a:schemeClr val="tx1"/>
                          </a:solidFill>
                        </a:rPr>
                        <a:t>=/</a:t>
                      </a:r>
                      <a:r>
                        <a:rPr lang="en-US" altLang="zh-CN" sz="1400" b="0" dirty="0" err="1" smtClean="0">
                          <a:solidFill>
                            <a:schemeClr val="tx1"/>
                          </a:solidFill>
                        </a:rPr>
                        <a:t>var</a:t>
                      </a:r>
                      <a:r>
                        <a:rPr lang="en-US" altLang="zh-CN" sz="1400" b="0" dirty="0" smtClean="0">
                          <a:solidFill>
                            <a:schemeClr val="tx1"/>
                          </a:solidFill>
                        </a:rPr>
                        <a:t>/lib --</a:t>
                      </a:r>
                      <a:r>
                        <a:rPr lang="en-US" altLang="zh-CN" sz="1400" b="0" dirty="0" err="1" smtClean="0">
                          <a:solidFill>
                            <a:schemeClr val="tx1"/>
                          </a:solidFill>
                        </a:rPr>
                        <a:t>mandir</a:t>
                      </a:r>
                      <a:r>
                        <a:rPr lang="en-US" altLang="zh-CN" sz="1400" b="0" dirty="0" smtClean="0">
                          <a:solidFill>
                            <a:schemeClr val="tx1"/>
                          </a:solidFill>
                        </a:rPr>
                        <a:t>=/usr/share/man --</a:t>
                      </a:r>
                      <a:r>
                        <a:rPr lang="en-US" altLang="zh-CN" sz="1400" b="0" dirty="0" err="1" smtClean="0">
                          <a:solidFill>
                            <a:schemeClr val="tx1"/>
                          </a:solidFill>
                        </a:rPr>
                        <a:t>infodir</a:t>
                      </a:r>
                      <a:r>
                        <a:rPr lang="en-US" altLang="zh-CN" sz="1400" b="0" dirty="0" smtClean="0">
                          <a:solidFill>
                            <a:schemeClr val="tx1"/>
                          </a:solidFill>
                        </a:rPr>
                        <a:t>=/usr/share/info --prefix=/usr --</a:t>
                      </a:r>
                      <a:r>
                        <a:rPr lang="en-US" altLang="zh-CN" sz="1400" b="0" dirty="0" err="1" smtClean="0">
                          <a:solidFill>
                            <a:schemeClr val="tx1"/>
                          </a:solidFill>
                        </a:rPr>
                        <a:t>sbindir</a:t>
                      </a:r>
                      <a:r>
                        <a:rPr lang="en-US" altLang="zh-CN" sz="1400" b="0" dirty="0" smtClean="0">
                          <a:solidFill>
                            <a:schemeClr val="tx1"/>
                          </a:solidFill>
                        </a:rPr>
                        <a:t>=/usr/</a:t>
                      </a:r>
                      <a:r>
                        <a:rPr lang="en-US" altLang="zh-CN" sz="1400" b="0" dirty="0" err="1" smtClean="0">
                          <a:solidFill>
                            <a:schemeClr val="tx1"/>
                          </a:solidFill>
                        </a:rPr>
                        <a:t>sbin</a:t>
                      </a:r>
                      <a:r>
                        <a:rPr lang="en-US" altLang="zh-CN" sz="1400" b="0" dirty="0" smtClean="0">
                          <a:solidFill>
                            <a:schemeClr val="tx1"/>
                          </a:solidFill>
                        </a:rPr>
                        <a:t> --</a:t>
                      </a:r>
                      <a:r>
                        <a:rPr lang="en-US" altLang="zh-CN" sz="1400" b="0" dirty="0" err="1" smtClean="0">
                          <a:solidFill>
                            <a:schemeClr val="tx1"/>
                          </a:solidFill>
                        </a:rPr>
                        <a:t>libdir</a:t>
                      </a:r>
                      <a:r>
                        <a:rPr lang="en-US" altLang="zh-CN" sz="1400" b="0" dirty="0" smtClean="0">
                          <a:solidFill>
                            <a:schemeClr val="tx1"/>
                          </a:solidFill>
                        </a:rPr>
                        <a:t>=/usr/lib64 --</a:t>
                      </a:r>
                      <a:r>
                        <a:rPr lang="en-US" altLang="zh-CN" sz="1400" b="0" dirty="0" err="1" smtClean="0">
                          <a:solidFill>
                            <a:schemeClr val="tx1"/>
                          </a:solidFill>
                        </a:rPr>
                        <a:t>docdir</a:t>
                      </a:r>
                      <a:r>
                        <a:rPr lang="en-US" altLang="zh-CN" sz="1400" b="0" dirty="0" smtClean="0">
                          <a:solidFill>
                            <a:schemeClr val="tx1"/>
                          </a:solidFill>
                        </a:rPr>
                        <a:t>=/usr/share/doc/</a:t>
                      </a:r>
                      <a:r>
                        <a:rPr lang="en-US" altLang="zh-CN" sz="1400" b="0" dirty="0" err="1" smtClean="0">
                          <a:solidFill>
                            <a:schemeClr val="tx1"/>
                          </a:solidFill>
                        </a:rPr>
                        <a:t>sudo</a:t>
                      </a:r>
                      <a:r>
                        <a:rPr lang="en-US" altLang="zh-CN" sz="1400" b="0" dirty="0" smtClean="0">
                          <a:solidFill>
                            <a:schemeClr val="tx1"/>
                          </a:solidFill>
                        </a:rPr>
                        <a:t> --disable-root-mailer --with-logging=syslog --with-</a:t>
                      </a:r>
                      <a:r>
                        <a:rPr lang="en-US" altLang="zh-CN" sz="1400" b="0" dirty="0" err="1" smtClean="0">
                          <a:solidFill>
                            <a:schemeClr val="tx1"/>
                          </a:solidFill>
                        </a:rPr>
                        <a:t>logfac</a:t>
                      </a:r>
                      <a:r>
                        <a:rPr lang="en-US" altLang="zh-CN" sz="1400" b="0" dirty="0" smtClean="0">
                          <a:solidFill>
                            <a:schemeClr val="tx1"/>
                          </a:solidFill>
                        </a:rPr>
                        <a:t>=</a:t>
                      </a:r>
                      <a:r>
                        <a:rPr lang="en-US" altLang="zh-CN" sz="1400" b="0" dirty="0" err="1" smtClean="0">
                          <a:solidFill>
                            <a:schemeClr val="tx1"/>
                          </a:solidFill>
                        </a:rPr>
                        <a:t>authpriv</a:t>
                      </a:r>
                      <a:r>
                        <a:rPr lang="en-US" altLang="zh-CN" sz="1400" b="0" dirty="0" smtClean="0">
                          <a:solidFill>
                            <a:schemeClr val="tx1"/>
                          </a:solidFill>
                        </a:rPr>
                        <a:t> --with-pam --with-pam-login --with-editor=/bin/vi --with-</a:t>
                      </a:r>
                      <a:r>
                        <a:rPr lang="en-US" altLang="zh-CN" sz="1400" b="0" dirty="0" err="1" smtClean="0">
                          <a:solidFill>
                            <a:schemeClr val="tx1"/>
                          </a:solidFill>
                        </a:rPr>
                        <a:t>env</a:t>
                      </a:r>
                      <a:r>
                        <a:rPr lang="en-US" altLang="zh-CN" sz="1400" b="0" dirty="0" smtClean="0">
                          <a:solidFill>
                            <a:schemeClr val="tx1"/>
                          </a:solidFill>
                        </a:rPr>
                        <a:t>-editor --with-ignore-dot --with-</a:t>
                      </a:r>
                      <a:r>
                        <a:rPr lang="en-US" altLang="zh-CN" sz="1400" b="0" dirty="0" err="1" smtClean="0">
                          <a:solidFill>
                            <a:schemeClr val="tx1"/>
                          </a:solidFill>
                        </a:rPr>
                        <a:t>tty</a:t>
                      </a:r>
                      <a:r>
                        <a:rPr lang="en-US" altLang="zh-CN" sz="1400" b="0" dirty="0" smtClean="0">
                          <a:solidFill>
                            <a:schemeClr val="tx1"/>
                          </a:solidFill>
                        </a:rPr>
                        <a:t>-tickets --with-</a:t>
                      </a:r>
                      <a:r>
                        <a:rPr lang="en-US" altLang="zh-CN" sz="1400" b="0" dirty="0" err="1" smtClean="0">
                          <a:solidFill>
                            <a:schemeClr val="tx1"/>
                          </a:solidFill>
                        </a:rPr>
                        <a:t>ldap</a:t>
                      </a:r>
                      <a:r>
                        <a:rPr lang="en-US" altLang="zh-CN" sz="1400" b="0" dirty="0" smtClean="0">
                          <a:solidFill>
                            <a:schemeClr val="tx1"/>
                          </a:solidFill>
                        </a:rPr>
                        <a:t> --with-</a:t>
                      </a:r>
                      <a:r>
                        <a:rPr lang="en-US" altLang="zh-CN" sz="1400" b="0" dirty="0" err="1" smtClean="0">
                          <a:solidFill>
                            <a:schemeClr val="tx1"/>
                          </a:solidFill>
                        </a:rPr>
                        <a:t>selinux</a:t>
                      </a:r>
                      <a:r>
                        <a:rPr lang="en-US" altLang="zh-CN" sz="1400" b="0" dirty="0" smtClean="0">
                          <a:solidFill>
                            <a:schemeClr val="tx1"/>
                          </a:solidFill>
                        </a:rPr>
                        <a:t> --with-</a:t>
                      </a:r>
                      <a:r>
                        <a:rPr lang="en-US" altLang="zh-CN" sz="1400" b="0" dirty="0" err="1" smtClean="0">
                          <a:solidFill>
                            <a:schemeClr val="tx1"/>
                          </a:solidFill>
                        </a:rPr>
                        <a:t>passprompt</a:t>
                      </a:r>
                      <a:r>
                        <a:rPr lang="en-US" altLang="zh-CN" sz="1400" b="0" dirty="0" smtClean="0">
                          <a:solidFill>
                            <a:schemeClr val="tx1"/>
                          </a:solidFill>
                        </a:rPr>
                        <a:t>=[</a:t>
                      </a:r>
                      <a:r>
                        <a:rPr lang="en-US" altLang="zh-CN" sz="1400" b="0" dirty="0" err="1" smtClean="0">
                          <a:solidFill>
                            <a:schemeClr val="tx1"/>
                          </a:solidFill>
                        </a:rPr>
                        <a:t>sudo</a:t>
                      </a:r>
                      <a:r>
                        <a:rPr lang="en-US" altLang="zh-CN" sz="1400" b="0" dirty="0" smtClean="0">
                          <a:solidFill>
                            <a:schemeClr val="tx1"/>
                          </a:solidFill>
                        </a:rPr>
                        <a:t>] password for %p:  --with-</a:t>
                      </a:r>
                      <a:r>
                        <a:rPr lang="en-US" altLang="zh-CN" sz="1400" b="0" dirty="0" err="1" smtClean="0">
                          <a:solidFill>
                            <a:schemeClr val="tx1"/>
                          </a:solidFill>
                        </a:rPr>
                        <a:t>linux</a:t>
                      </a:r>
                      <a:r>
                        <a:rPr lang="en-US" altLang="zh-CN" sz="1400" b="0" dirty="0" smtClean="0">
                          <a:solidFill>
                            <a:schemeClr val="tx1"/>
                          </a:solidFill>
                        </a:rPr>
                        <a:t>-audit --with-</a:t>
                      </a:r>
                      <a:r>
                        <a:rPr lang="en-US" altLang="zh-CN" sz="1400" b="0" dirty="0" err="1" smtClean="0">
                          <a:solidFill>
                            <a:schemeClr val="tx1"/>
                          </a:solidFill>
                        </a:rPr>
                        <a:t>sssd</a:t>
                      </a:r>
                      <a:endParaRPr lang="en-US" altLang="zh-CN" sz="1400" b="0" dirty="0" smtClean="0">
                        <a:solidFill>
                          <a:schemeClr val="tx1"/>
                        </a:solidFill>
                      </a:endParaRPr>
                    </a:p>
                    <a:p>
                      <a:r>
                        <a:rPr lang="en-US" altLang="zh-CN" sz="1400" b="0" dirty="0" err="1" smtClean="0">
                          <a:solidFill>
                            <a:schemeClr val="tx1"/>
                          </a:solidFill>
                        </a:rPr>
                        <a:t>Sudoers</a:t>
                      </a:r>
                      <a:r>
                        <a:rPr lang="en-US" altLang="zh-CN" sz="1400" b="0" dirty="0" smtClean="0">
                          <a:solidFill>
                            <a:schemeClr val="tx1"/>
                          </a:solidFill>
                        </a:rPr>
                        <a:t> policy plugin version 1.8.27</a:t>
                      </a:r>
                    </a:p>
                    <a:p>
                      <a:r>
                        <a:rPr lang="en-US" altLang="zh-CN" sz="1400" b="0" dirty="0" err="1" smtClean="0">
                          <a:solidFill>
                            <a:schemeClr val="tx1"/>
                          </a:solidFill>
                        </a:rPr>
                        <a:t>Sudoers</a:t>
                      </a:r>
                      <a:r>
                        <a:rPr lang="en-US" altLang="zh-CN" sz="1400" b="0" dirty="0" smtClean="0">
                          <a:solidFill>
                            <a:schemeClr val="tx1"/>
                          </a:solidFill>
                        </a:rPr>
                        <a:t> file grammar version 46</a:t>
                      </a:r>
                    </a:p>
                    <a:p>
                      <a:endParaRPr lang="en-US" altLang="zh-CN" sz="1400" b="0" dirty="0" smtClean="0">
                        <a:solidFill>
                          <a:schemeClr val="tx1"/>
                        </a:solidFill>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r>
            </a:tbl>
          </a:graphicData>
        </a:graphic>
      </p:graphicFrame>
    </p:spTree>
    <p:custDataLst>
      <p:tags r:id="rId1"/>
    </p:custDataLst>
    <p:extLst>
      <p:ext uri="{BB962C8B-B14F-4D97-AF65-F5344CB8AC3E}">
        <p14:creationId xmlns:p14="http://schemas.microsoft.com/office/powerpoint/2010/main" val="31136425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zh-CN" altLang="en-US" sz="1800" dirty="0" smtClean="0"/>
              <a:t>在</a:t>
            </a:r>
            <a:r>
              <a:rPr lang="en-US" altLang="zh-CN" sz="1800" dirty="0" smtClean="0"/>
              <a:t>openEuler</a:t>
            </a:r>
            <a:r>
              <a:rPr lang="zh-CN" altLang="en-US" sz="1800" dirty="0" smtClean="0"/>
              <a:t>中，默认情况下，以下哪个</a:t>
            </a:r>
            <a:r>
              <a:rPr lang="en-US" altLang="zh-CN" sz="1800" dirty="0" smtClean="0"/>
              <a:t>UID</a:t>
            </a:r>
            <a:r>
              <a:rPr lang="zh-CN" altLang="en-US" sz="1800" dirty="0"/>
              <a:t>隶属</a:t>
            </a:r>
            <a:r>
              <a:rPr lang="zh-CN" altLang="en-US" sz="1800" dirty="0" smtClean="0"/>
              <a:t>于普通用户？（）</a:t>
            </a:r>
            <a:endParaRPr lang="en-US" altLang="zh-CN" sz="1800" dirty="0" smtClean="0"/>
          </a:p>
          <a:p>
            <a:pPr marL="745200">
              <a:buFont typeface="+mj-lt"/>
              <a:buAutoNum type="alphaUcPeriod"/>
            </a:pPr>
            <a:r>
              <a:rPr lang="en-US" altLang="zh-CN" sz="1600" dirty="0" smtClean="0"/>
              <a:t>0</a:t>
            </a:r>
          </a:p>
          <a:p>
            <a:pPr marL="745200">
              <a:buFont typeface="+mj-lt"/>
              <a:buAutoNum type="alphaUcPeriod"/>
            </a:pPr>
            <a:r>
              <a:rPr lang="en-US" altLang="zh-CN" sz="1600" dirty="0"/>
              <a:t>2</a:t>
            </a:r>
            <a:r>
              <a:rPr lang="en-US" altLang="zh-CN" sz="1600" dirty="0" smtClean="0"/>
              <a:t>00</a:t>
            </a:r>
          </a:p>
          <a:p>
            <a:pPr marL="745200">
              <a:buFont typeface="+mj-lt"/>
              <a:buAutoNum type="alphaUcPeriod"/>
            </a:pPr>
            <a:r>
              <a:rPr lang="en-US" altLang="zh-CN" sz="1600" dirty="0"/>
              <a:t>8</a:t>
            </a:r>
            <a:r>
              <a:rPr lang="en-US" altLang="zh-CN" sz="1600" dirty="0" smtClean="0"/>
              <a:t>00</a:t>
            </a:r>
          </a:p>
          <a:p>
            <a:pPr marL="745200">
              <a:buFont typeface="+mj-lt"/>
              <a:buAutoNum type="alphaUcPeriod"/>
            </a:pPr>
            <a:r>
              <a:rPr lang="en-US" altLang="zh-CN" sz="1600" dirty="0" smtClean="0"/>
              <a:t>1200</a:t>
            </a:r>
          </a:p>
          <a:p>
            <a:pPr>
              <a:buFont typeface="+mj-lt"/>
              <a:buAutoNum type="arabicPeriod" startAt="2"/>
            </a:pPr>
            <a:r>
              <a:rPr lang="zh-CN" altLang="en-US" sz="1800" dirty="0"/>
              <a:t>以下哪一个命令可以用来查看用户和组相关联文件中的信息</a:t>
            </a:r>
            <a:r>
              <a:rPr lang="en-US" altLang="zh-CN" sz="1800" dirty="0"/>
              <a:t>? </a:t>
            </a:r>
            <a:r>
              <a:rPr lang="zh-CN" altLang="en-US" sz="1800" dirty="0" smtClean="0"/>
              <a:t>（）</a:t>
            </a:r>
          </a:p>
          <a:p>
            <a:pPr marL="745200" lvl="1" indent="-342900">
              <a:buFont typeface="+mj-lt"/>
              <a:buAutoNum type="alphaUcPeriod"/>
            </a:pPr>
            <a:r>
              <a:rPr lang="en-US" altLang="zh-CN" sz="1600" dirty="0" smtClean="0"/>
              <a:t>cat</a:t>
            </a:r>
          </a:p>
          <a:p>
            <a:pPr marL="745200" lvl="1" indent="-342900">
              <a:buFont typeface="+mj-lt"/>
              <a:buAutoNum type="alphaUcPeriod"/>
            </a:pPr>
            <a:r>
              <a:rPr lang="en-US" altLang="zh-CN" sz="1600" dirty="0" err="1" smtClean="0"/>
              <a:t>chmod</a:t>
            </a:r>
            <a:endParaRPr lang="en-US" altLang="zh-CN" sz="1600" dirty="0" smtClean="0"/>
          </a:p>
          <a:p>
            <a:pPr marL="745200" lvl="1" indent="-342900">
              <a:buFont typeface="+mj-lt"/>
              <a:buAutoNum type="alphaUcPeriod"/>
            </a:pPr>
            <a:r>
              <a:rPr lang="en-US" altLang="zh-CN" sz="1600" dirty="0" smtClean="0"/>
              <a:t>clear</a:t>
            </a:r>
          </a:p>
          <a:p>
            <a:pPr marL="745200" lvl="1" indent="-342900">
              <a:buFont typeface="+mj-lt"/>
              <a:buAutoNum type="alphaUcPeriod"/>
            </a:pPr>
            <a:r>
              <a:rPr lang="en-US" altLang="zh-CN" sz="1600" dirty="0" err="1" smtClean="0"/>
              <a:t>chage</a:t>
            </a:r>
            <a:endParaRPr lang="en-US" altLang="zh-CN" sz="1600" dirty="0" smtClean="0"/>
          </a:p>
          <a:p>
            <a:pPr marL="0" indent="0">
              <a:buNone/>
            </a:pPr>
            <a:endParaRPr lang="zh-CN" altLang="en-US" sz="1800" dirty="0"/>
          </a:p>
        </p:txBody>
      </p:sp>
    </p:spTree>
    <p:extLst>
      <p:ext uri="{BB962C8B-B14F-4D97-AF65-F5344CB8AC3E}">
        <p14:creationId xmlns:p14="http://schemas.microsoft.com/office/powerpoint/2010/main" val="1552490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quarter" idx="10"/>
          </p:nvPr>
        </p:nvSpPr>
        <p:spPr/>
        <p:txBody>
          <a:bodyPr/>
          <a:lstStyle/>
          <a:p>
            <a:r>
              <a:rPr lang="zh-CN" altLang="en-US" smtClean="0"/>
              <a:t>本章主要介绍了</a:t>
            </a:r>
            <a:r>
              <a:rPr lang="en-US" altLang="zh-CN" smtClean="0"/>
              <a:t>openEuler</a:t>
            </a:r>
            <a:r>
              <a:rPr lang="zh-CN" altLang="en-US" smtClean="0"/>
              <a:t>中用户和组的基础概念以及具体添加用户和组的命令及方式，之后介绍了文件权限的相关概念，了解到了常见的读权限、写权限及执行权限的相关概念，并学习了如何针对文件或目录进行权限的修改，最后学习了文件权限中的一些特殊权限，包括</a:t>
            </a:r>
            <a:r>
              <a:rPr lang="en-US" altLang="zh-CN" smtClean="0"/>
              <a:t>setfacl</a:t>
            </a:r>
            <a:r>
              <a:rPr lang="zh-CN" altLang="en-US" smtClean="0"/>
              <a:t>、</a:t>
            </a:r>
            <a:r>
              <a:rPr lang="en-US" altLang="zh-CN" smtClean="0"/>
              <a:t>getfacl</a:t>
            </a:r>
            <a:r>
              <a:rPr lang="zh-CN" altLang="en-US" smtClean="0"/>
              <a:t>及</a:t>
            </a:r>
            <a:r>
              <a:rPr lang="en-US" altLang="zh-CN" smtClean="0"/>
              <a:t>chacl</a:t>
            </a:r>
            <a:r>
              <a:rPr lang="zh-CN" altLang="en-US" smtClean="0"/>
              <a:t>，以及访问控制列表</a:t>
            </a:r>
            <a:r>
              <a:rPr lang="en-US" altLang="zh-CN" smtClean="0"/>
              <a:t>ACL</a:t>
            </a:r>
            <a:r>
              <a:rPr lang="zh-CN" altLang="en-US" smtClean="0"/>
              <a:t>，并结合相关参数及示例演示，熟悉了如何使用相关命令来对文件或目录进行对应的权限修改</a:t>
            </a:r>
            <a:endParaRPr lang="zh-CN" altLang="en-US" dirty="0"/>
          </a:p>
        </p:txBody>
      </p:sp>
    </p:spTree>
    <p:extLst>
      <p:ext uri="{BB962C8B-B14F-4D97-AF65-F5344CB8AC3E}">
        <p14:creationId xmlns:p14="http://schemas.microsoft.com/office/powerpoint/2010/main" val="14061194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en-US" altLang="zh-CN" dirty="0" err="1" smtClean="0"/>
              <a:t>openEuler</a:t>
            </a:r>
            <a:r>
              <a:rPr lang="zh-CN" altLang="en-US" dirty="0" smtClean="0"/>
              <a:t>开源社区：</a:t>
            </a:r>
            <a:endParaRPr lang="en-US" altLang="zh-CN" dirty="0" smtClean="0"/>
          </a:p>
          <a:p>
            <a:pPr marL="0" indent="0">
              <a:buNone/>
            </a:pPr>
            <a:r>
              <a:rPr lang="en-US" altLang="zh-CN" dirty="0" smtClean="0">
                <a:hlinkClick r:id="rId3"/>
              </a:rPr>
              <a:t>https://openeuler.org/zh/docs/20.03_LTS/docs/Releasenotes/release_notes.html</a:t>
            </a:r>
            <a:endParaRPr lang="zh-CN" altLang="en-US" dirty="0"/>
          </a:p>
        </p:txBody>
      </p:sp>
    </p:spTree>
    <p:extLst>
      <p:ext uri="{BB962C8B-B14F-4D97-AF65-F5344CB8AC3E}">
        <p14:creationId xmlns:p14="http://schemas.microsoft.com/office/powerpoint/2010/main" val="1186339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区分用户类别</a:t>
            </a:r>
            <a:endParaRPr lang="zh-CN" altLang="en-US" dirty="0"/>
          </a:p>
        </p:txBody>
      </p:sp>
      <p:sp>
        <p:nvSpPr>
          <p:cNvPr id="3" name="文本占位符 2"/>
          <p:cNvSpPr>
            <a:spLocks noGrp="1"/>
          </p:cNvSpPr>
          <p:nvPr>
            <p:ph type="body" sz="quarter" idx="10"/>
          </p:nvPr>
        </p:nvSpPr>
        <p:spPr/>
        <p:txBody>
          <a:bodyPr/>
          <a:lstStyle/>
          <a:p>
            <a:r>
              <a:rPr lang="zh-CN" altLang="en-US" dirty="0" smtClean="0"/>
              <a:t>通过查看不同用户</a:t>
            </a:r>
            <a:r>
              <a:rPr lang="en-US" altLang="zh-CN" dirty="0" smtClean="0"/>
              <a:t>UID</a:t>
            </a:r>
            <a:r>
              <a:rPr lang="zh-CN" altLang="en-US" dirty="0" smtClean="0"/>
              <a:t>来区分用户的类别为超级用户、普通用户或是虚拟用户。</a:t>
            </a:r>
            <a:endParaRPr lang="en-US" altLang="zh-CN" dirty="0" smtClean="0"/>
          </a:p>
          <a:p>
            <a:pPr marL="0" indent="-342000"/>
            <a:r>
              <a:rPr lang="zh-CN" altLang="en-US" sz="2000" dirty="0" smtClean="0"/>
              <a:t>查看</a:t>
            </a:r>
            <a:r>
              <a:rPr lang="en-US" altLang="zh-CN" sz="2000" dirty="0" smtClean="0"/>
              <a:t>UID</a:t>
            </a:r>
            <a:r>
              <a:rPr lang="zh-CN" altLang="en-US" sz="2000" dirty="0" smtClean="0"/>
              <a:t>命令：</a:t>
            </a:r>
            <a:r>
              <a:rPr lang="en-US" altLang="zh-CN" sz="2000" dirty="0" smtClean="0"/>
              <a:t>id [option] [</a:t>
            </a:r>
            <a:r>
              <a:rPr lang="en-US" altLang="zh-CN" sz="2000" dirty="0" err="1" smtClean="0"/>
              <a:t>user_name</a:t>
            </a:r>
            <a:r>
              <a:rPr lang="en-US" altLang="zh-CN" sz="2000" dirty="0" smtClean="0"/>
              <a:t>]</a:t>
            </a:r>
            <a:r>
              <a:rPr lang="zh-CN" altLang="en-US" sz="2000" dirty="0" smtClean="0"/>
              <a:t>。</a:t>
            </a:r>
            <a:endParaRPr lang="en-US" altLang="zh-CN" sz="2000" dirty="0" smtClean="0"/>
          </a:p>
          <a:p>
            <a:pPr marL="0" indent="-342000"/>
            <a:r>
              <a:rPr lang="zh-CN" altLang="en-US" sz="2000" dirty="0" smtClean="0"/>
              <a:t>相关参数：</a:t>
            </a:r>
            <a:endParaRPr lang="en-US" altLang="zh-CN" sz="2000" dirty="0" smtClean="0"/>
          </a:p>
          <a:p>
            <a:pPr marL="745200" indent="-342000">
              <a:buFont typeface="Wingdings" panose="05000000000000000000" pitchFamily="2" charset="2"/>
              <a:buChar char="p"/>
            </a:pPr>
            <a:r>
              <a:rPr lang="en-US" altLang="zh-CN" sz="1600" dirty="0" smtClean="0"/>
              <a:t>-u</a:t>
            </a:r>
            <a:r>
              <a:rPr lang="zh-CN" altLang="en-US" sz="1600" dirty="0" smtClean="0"/>
              <a:t>，</a:t>
            </a:r>
            <a:r>
              <a:rPr lang="en-US" altLang="zh-CN" sz="1600" dirty="0" smtClean="0"/>
              <a:t>-user </a:t>
            </a:r>
            <a:r>
              <a:rPr lang="zh-CN" altLang="en-US" sz="1600" dirty="0" smtClean="0"/>
              <a:t>只输出有效</a:t>
            </a:r>
            <a:r>
              <a:rPr lang="en-US" altLang="zh-CN" sz="1600" dirty="0" smtClean="0"/>
              <a:t>UID</a:t>
            </a:r>
          </a:p>
          <a:p>
            <a:pPr marL="745200" indent="-342000">
              <a:buFont typeface="Wingdings" panose="05000000000000000000" pitchFamily="2" charset="2"/>
              <a:buChar char="p"/>
            </a:pPr>
            <a:r>
              <a:rPr lang="en-US" altLang="zh-CN" sz="1600" dirty="0" smtClean="0"/>
              <a:t>-n</a:t>
            </a:r>
            <a:r>
              <a:rPr lang="zh-CN" altLang="en-US" sz="1600" dirty="0" smtClean="0"/>
              <a:t>，</a:t>
            </a:r>
            <a:r>
              <a:rPr lang="en-US" altLang="zh-CN" sz="1600" dirty="0" smtClean="0"/>
              <a:t>-name </a:t>
            </a:r>
            <a:r>
              <a:rPr lang="zh-CN" altLang="en-US" sz="1600" dirty="0" smtClean="0"/>
              <a:t>对于</a:t>
            </a:r>
            <a:r>
              <a:rPr lang="en-US" altLang="zh-CN" sz="1600" dirty="0" smtClean="0"/>
              <a:t>-</a:t>
            </a:r>
            <a:r>
              <a:rPr lang="en-US" altLang="zh-CN" sz="1600" dirty="0" err="1" smtClean="0"/>
              <a:t>ugG</a:t>
            </a:r>
            <a:r>
              <a:rPr lang="zh-CN" altLang="en-US" sz="1600" dirty="0" smtClean="0"/>
              <a:t>输出名字而不是数值</a:t>
            </a:r>
            <a:endParaRPr lang="en-US" altLang="zh-CN" sz="1600" dirty="0" smtClean="0"/>
          </a:p>
          <a:p>
            <a:pPr marL="745200" indent="-342000">
              <a:buFont typeface="Wingdings" panose="05000000000000000000" pitchFamily="2" charset="2"/>
              <a:buChar char="p"/>
            </a:pPr>
            <a:r>
              <a:rPr lang="en-US" altLang="zh-CN" sz="1600" dirty="0" smtClean="0"/>
              <a:t>-r</a:t>
            </a:r>
            <a:r>
              <a:rPr lang="zh-CN" altLang="en-US" sz="1600" dirty="0" smtClean="0"/>
              <a:t>，</a:t>
            </a:r>
            <a:r>
              <a:rPr lang="en-US" altLang="zh-CN" sz="1600" dirty="0" smtClean="0"/>
              <a:t>-real </a:t>
            </a:r>
            <a:r>
              <a:rPr lang="zh-CN" altLang="en-US" sz="1600" dirty="0" smtClean="0"/>
              <a:t>对于</a:t>
            </a:r>
            <a:r>
              <a:rPr lang="en-US" altLang="zh-CN" sz="1600" dirty="0" smtClean="0"/>
              <a:t>-</a:t>
            </a:r>
            <a:r>
              <a:rPr lang="en-US" altLang="zh-CN" sz="1600" dirty="0" err="1" smtClean="0"/>
              <a:t>ugG</a:t>
            </a:r>
            <a:r>
              <a:rPr lang="zh-CN" altLang="en-US" sz="1600" dirty="0" smtClean="0"/>
              <a:t>输出真实</a:t>
            </a:r>
            <a:r>
              <a:rPr lang="en-US" altLang="zh-CN" sz="1600" dirty="0" smtClean="0"/>
              <a:t>ID</a:t>
            </a:r>
            <a:r>
              <a:rPr lang="zh-CN" altLang="en-US" sz="1600" dirty="0" smtClean="0"/>
              <a:t>而不是有效</a:t>
            </a:r>
            <a:r>
              <a:rPr lang="en-US" altLang="zh-CN" sz="1600" dirty="0" smtClean="0"/>
              <a:t>ID</a:t>
            </a:r>
          </a:p>
          <a:p>
            <a:pPr marL="0" indent="-342000"/>
            <a:r>
              <a:rPr lang="en-US" altLang="zh-CN" sz="2000" dirty="0" smtClean="0"/>
              <a:t>UID</a:t>
            </a:r>
            <a:r>
              <a:rPr lang="zh-CN" altLang="en-US" sz="2000" dirty="0" smtClean="0"/>
              <a:t>为</a:t>
            </a:r>
            <a:r>
              <a:rPr lang="en-US" altLang="zh-CN" sz="2000" dirty="0" smtClean="0"/>
              <a:t>0</a:t>
            </a:r>
            <a:r>
              <a:rPr lang="zh-CN" altLang="en-US" sz="2000" dirty="0" smtClean="0"/>
              <a:t>时，标识的是超级用户（即</a:t>
            </a:r>
            <a:r>
              <a:rPr lang="en-US" altLang="zh-CN" sz="2000" dirty="0" smtClean="0"/>
              <a:t>root</a:t>
            </a:r>
            <a:r>
              <a:rPr lang="zh-CN" altLang="en-US" sz="2000" dirty="0" smtClean="0"/>
              <a:t>用户）</a:t>
            </a:r>
            <a:r>
              <a:rPr lang="zh-CN" altLang="en-US" sz="2000" dirty="0"/>
              <a:t>，</a:t>
            </a:r>
            <a:r>
              <a:rPr lang="en-US" altLang="zh-CN" sz="2000" dirty="0" smtClean="0"/>
              <a:t>UID</a:t>
            </a:r>
            <a:r>
              <a:rPr lang="zh-CN" altLang="en-US" sz="2000" dirty="0" smtClean="0"/>
              <a:t>为</a:t>
            </a:r>
            <a:r>
              <a:rPr lang="en-US" altLang="zh-CN" sz="2000" dirty="0" smtClean="0"/>
              <a:t>1000-60000</a:t>
            </a:r>
            <a:r>
              <a:rPr lang="zh-CN" altLang="en-US" sz="2000" dirty="0" smtClean="0"/>
              <a:t>之间，标识的是普通用户</a:t>
            </a:r>
            <a:r>
              <a:rPr lang="zh-CN" altLang="en-US" sz="2000" dirty="0"/>
              <a:t>，</a:t>
            </a:r>
            <a:r>
              <a:rPr lang="en-US" altLang="zh-CN" sz="2000" dirty="0" smtClean="0"/>
              <a:t>UID</a:t>
            </a:r>
            <a:r>
              <a:rPr lang="zh-CN" altLang="en-US" sz="2000" dirty="0" smtClean="0"/>
              <a:t>为</a:t>
            </a:r>
            <a:r>
              <a:rPr lang="en-US" altLang="zh-CN" sz="2000" dirty="0" smtClean="0"/>
              <a:t>1-999</a:t>
            </a:r>
            <a:r>
              <a:rPr lang="zh-CN" altLang="en-US" sz="2000" dirty="0" smtClean="0"/>
              <a:t>之间，标识的是虚拟用户（即系统用户）。</a:t>
            </a:r>
            <a:endParaRPr lang="en-US" altLang="zh-CN" sz="2000" dirty="0" smtClean="0"/>
          </a:p>
        </p:txBody>
      </p:sp>
    </p:spTree>
    <p:extLst>
      <p:ext uri="{BB962C8B-B14F-4D97-AF65-F5344CB8AC3E}">
        <p14:creationId xmlns:p14="http://schemas.microsoft.com/office/powerpoint/2010/main" val="6319002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zh-CN" altLang="en-US" b="1" dirty="0" smtClean="0">
                <a:cs typeface="+mn-ea"/>
                <a:sym typeface="+mn-lt"/>
              </a:rPr>
              <a:t>管理用户和组</a:t>
            </a:r>
            <a:endParaRPr lang="en-US" altLang="zh-CN" b="1" dirty="0" smtClean="0">
              <a:cs typeface="+mn-ea"/>
              <a:sym typeface="+mn-lt"/>
            </a:endParaRPr>
          </a:p>
          <a:p>
            <a:pPr marL="746100" indent="-342900">
              <a:buSzPct val="50000"/>
              <a:buFont typeface="Wingdings" panose="05000000000000000000" pitchFamily="2" charset="2"/>
              <a:buChar char="p"/>
            </a:pPr>
            <a:r>
              <a:rPr lang="zh-CN" altLang="en-US" sz="2000" dirty="0" smtClean="0">
                <a:solidFill>
                  <a:srgbClr val="7F7F7F"/>
                </a:solidFill>
                <a:cs typeface="+mn-ea"/>
                <a:sym typeface="+mn-lt"/>
              </a:rPr>
              <a:t>用户的基础概念</a:t>
            </a:r>
            <a:endParaRPr lang="en-US" altLang="zh-CN" sz="2000" dirty="0" smtClean="0">
              <a:solidFill>
                <a:srgbClr val="7F7F7F"/>
              </a:solidFill>
              <a:cs typeface="+mn-ea"/>
              <a:sym typeface="+mn-lt"/>
            </a:endParaRPr>
          </a:p>
          <a:p>
            <a:pPr marL="746100" indent="-342900">
              <a:buSzPct val="60000"/>
              <a:buFont typeface="Wingdings" panose="05000000000000000000" pitchFamily="2" charset="2"/>
              <a:buChar char="n"/>
            </a:pPr>
            <a:r>
              <a:rPr lang="zh-CN" altLang="en-US" sz="2000" dirty="0" smtClean="0">
                <a:cs typeface="+mn-ea"/>
                <a:sym typeface="+mn-lt"/>
              </a:rPr>
              <a:t>用户相关管理命令</a:t>
            </a:r>
            <a:endParaRPr lang="en-US" altLang="zh-CN" sz="2000" dirty="0" smtClean="0">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用户组的基础概念</a:t>
            </a:r>
            <a:endParaRPr lang="en-US" altLang="zh-CN" sz="2000" dirty="0" smtClean="0">
              <a:solidFill>
                <a:schemeClr val="bg1">
                  <a:lumMod val="50000"/>
                </a:schemeClr>
              </a:solidFill>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用户组相关管理命令</a:t>
            </a:r>
            <a:endParaRPr lang="en-US" altLang="zh-CN" sz="2000" dirty="0" smtClean="0">
              <a:solidFill>
                <a:schemeClr val="bg1">
                  <a:lumMod val="50000"/>
                </a:schemeClr>
              </a:solidFill>
              <a:cs typeface="+mn-ea"/>
              <a:sym typeface="+mn-lt"/>
            </a:endParaRPr>
          </a:p>
          <a:p>
            <a:pPr marL="746100" indent="-342900">
              <a:buSzPct val="50000"/>
              <a:buFont typeface="Wingdings" panose="05000000000000000000" pitchFamily="2" charset="2"/>
              <a:buChar char="p"/>
            </a:pPr>
            <a:r>
              <a:rPr lang="zh-CN" altLang="en-US" sz="2000" dirty="0" smtClean="0">
                <a:solidFill>
                  <a:schemeClr val="bg1">
                    <a:lumMod val="50000"/>
                  </a:schemeClr>
                </a:solidFill>
                <a:cs typeface="+mn-ea"/>
                <a:sym typeface="+mn-lt"/>
              </a:rPr>
              <a:t>用户</a:t>
            </a:r>
            <a:r>
              <a:rPr lang="zh-CN" altLang="en-US" sz="2000" dirty="0">
                <a:solidFill>
                  <a:schemeClr val="bg1">
                    <a:lumMod val="50000"/>
                  </a:schemeClr>
                </a:solidFill>
                <a:cs typeface="+mn-ea"/>
                <a:sym typeface="+mn-lt"/>
              </a:rPr>
              <a:t>和组的关联</a:t>
            </a:r>
            <a:r>
              <a:rPr lang="zh-CN" altLang="en-US" sz="2000" dirty="0" smtClean="0">
                <a:solidFill>
                  <a:schemeClr val="bg1">
                    <a:lumMod val="50000"/>
                  </a:schemeClr>
                </a:solidFill>
                <a:cs typeface="+mn-ea"/>
                <a:sym typeface="+mn-lt"/>
              </a:rPr>
              <a:t>文件</a:t>
            </a:r>
            <a:endParaRPr lang="en-US" altLang="zh-CN" sz="2000" dirty="0" smtClean="0">
              <a:solidFill>
                <a:schemeClr val="bg1">
                  <a:lumMod val="50000"/>
                </a:schemeClr>
              </a:solidFill>
              <a:cs typeface="+mn-ea"/>
              <a:sym typeface="+mn-lt"/>
            </a:endParaRPr>
          </a:p>
          <a:p>
            <a:pPr>
              <a:buFont typeface="+mj-lt"/>
              <a:buAutoNum type="arabicPeriod" startAt="2"/>
            </a:pPr>
            <a:r>
              <a:rPr lang="zh-CN" altLang="en-US" dirty="0" smtClean="0">
                <a:solidFill>
                  <a:schemeClr val="bg1">
                    <a:lumMod val="50000"/>
                  </a:schemeClr>
                </a:solidFill>
                <a:cs typeface="+mn-ea"/>
                <a:sym typeface="+mn-lt"/>
              </a:rPr>
              <a:t>文件权限管理</a:t>
            </a:r>
            <a:endParaRPr lang="en-US" altLang="zh-CN" dirty="0" smtClean="0">
              <a:solidFill>
                <a:schemeClr val="bg1">
                  <a:lumMod val="50000"/>
                </a:schemeClr>
              </a:solidFill>
              <a:cs typeface="+mn-ea"/>
              <a:sym typeface="+mn-lt"/>
            </a:endParaRPr>
          </a:p>
          <a:p>
            <a:pPr>
              <a:buFont typeface="+mj-lt"/>
              <a:buAutoNum type="arabicPeriod" startAt="2"/>
            </a:pPr>
            <a:r>
              <a:rPr lang="zh-CN" altLang="en-US" dirty="0" smtClean="0">
                <a:solidFill>
                  <a:schemeClr val="bg1">
                    <a:lumMod val="50000"/>
                  </a:schemeClr>
                </a:solidFill>
                <a:cs typeface="+mn-ea"/>
                <a:sym typeface="+mn-lt"/>
              </a:rPr>
              <a:t>其他权限管理</a:t>
            </a:r>
            <a:endParaRPr lang="zh-CN" altLang="en-US" dirty="0"/>
          </a:p>
        </p:txBody>
      </p:sp>
    </p:spTree>
    <p:extLst>
      <p:ext uri="{BB962C8B-B14F-4D97-AF65-F5344CB8AC3E}">
        <p14:creationId xmlns:p14="http://schemas.microsoft.com/office/powerpoint/2010/main" val="17011582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294870;"/>
</p:tagLst>
</file>

<file path=ppt/tags/tag10.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11.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12.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13.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14.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15.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16.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17.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18.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19.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2.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20.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21.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22.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23.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24.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25.xml><?xml version="1.0" encoding="utf-8"?>
<p:tagLst xmlns:a="http://schemas.openxmlformats.org/drawingml/2006/main" xmlns:r="http://schemas.openxmlformats.org/officeDocument/2006/relationships" xmlns:p="http://schemas.openxmlformats.org/presentationml/2006/main">
  <p:tag name="ISLIDE.VECTOR" val="#294870;#224219;#203082;#185211;#186026;"/>
</p:tagLst>
</file>

<file path=ppt/tags/tag3.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4.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5.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6.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7.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8.xml><?xml version="1.0" encoding="utf-8"?>
<p:tagLst xmlns:a="http://schemas.openxmlformats.org/drawingml/2006/main" xmlns:r="http://schemas.openxmlformats.org/officeDocument/2006/relationships" xmlns:p="http://schemas.openxmlformats.org/presentationml/2006/main">
  <p:tag name="ISLIDE.VECTOR" val="#294870;#224219;"/>
</p:tagLst>
</file>

<file path=ppt/tags/tag9.xml><?xml version="1.0" encoding="utf-8"?>
<p:tagLst xmlns:a="http://schemas.openxmlformats.org/drawingml/2006/main" xmlns:r="http://schemas.openxmlformats.org/officeDocument/2006/relationships" xmlns:p="http://schemas.openxmlformats.org/presentationml/2006/main">
  <p:tag name="ISLIDE.VECTOR" val="#294870;#224219;"/>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60F2-6186-408B-A0DC-5CA5E58B604F}">
  <ds:schemaRefs>
    <ds:schemaRef ds:uri="http://purl.org/dc/dcmitype/"/>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954B3A1-D302-47BE-94A0-1B14BC193E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EDE263F-0510-4442-823E-69B63ECB61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1471</TotalTime>
  <Words>10261</Words>
  <Application>Microsoft Office PowerPoint</Application>
  <PresentationFormat>宽屏</PresentationFormat>
  <Paragraphs>1148</Paragraphs>
  <Slides>80</Slides>
  <Notes>80</Notes>
  <HiddenSlides>2</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80</vt:i4>
      </vt:variant>
    </vt:vector>
  </HeadingPairs>
  <TitlesOfParts>
    <vt:vector size="90" baseType="lpstr">
      <vt:lpstr>方正兰亭黑简体</vt:lpstr>
      <vt:lpstr>Microsoft YaHei</vt:lpstr>
      <vt:lpstr>Microsoft YaHei</vt:lpstr>
      <vt:lpstr>Arial</vt:lpstr>
      <vt:lpstr>Huawei Sans</vt:lpstr>
      <vt:lpstr>Wingdings</vt:lpstr>
      <vt:lpstr>1_标题页模板</vt:lpstr>
      <vt:lpstr>2_功能页模板</vt:lpstr>
      <vt:lpstr>3_内容页模板</vt:lpstr>
      <vt:lpstr>4_感谢页模板</vt:lpstr>
      <vt:lpstr>PowerPoint 演示文稿</vt:lpstr>
      <vt:lpstr>用户和权限管理</vt:lpstr>
      <vt:lpstr>PowerPoint 演示文稿</vt:lpstr>
      <vt:lpstr>PowerPoint 演示文稿</vt:lpstr>
      <vt:lpstr>PowerPoint 演示文稿</vt:lpstr>
      <vt:lpstr>用户的基础概念</vt:lpstr>
      <vt:lpstr>用户UID</vt:lpstr>
      <vt:lpstr>区分用户类别</vt:lpstr>
      <vt:lpstr>PowerPoint 演示文稿</vt:lpstr>
      <vt:lpstr>管理用户</vt:lpstr>
      <vt:lpstr>创建用户 - useradd</vt:lpstr>
      <vt:lpstr>创建用户 - 示例</vt:lpstr>
      <vt:lpstr>修改用户 - usermod</vt:lpstr>
      <vt:lpstr>修改用户 - 示例</vt:lpstr>
      <vt:lpstr>删除用户 - userdel</vt:lpstr>
      <vt:lpstr>删除用户 - 示例</vt:lpstr>
      <vt:lpstr>修改用户密码 - passwd</vt:lpstr>
      <vt:lpstr>修改用户密码 - 示例</vt:lpstr>
      <vt:lpstr>PowerPoint 演示文稿</vt:lpstr>
      <vt:lpstr>用户组的基础概念</vt:lpstr>
      <vt:lpstr>用户组GID</vt:lpstr>
      <vt:lpstr>用户组分类</vt:lpstr>
      <vt:lpstr>用户和用户组的关系</vt:lpstr>
      <vt:lpstr>PowerPoint 演示文稿</vt:lpstr>
      <vt:lpstr>管理用户组</vt:lpstr>
      <vt:lpstr>创建组 - groupadd</vt:lpstr>
      <vt:lpstr>创建组 - 示例</vt:lpstr>
      <vt:lpstr>修改组 - groupmod</vt:lpstr>
      <vt:lpstr>修改组 - 示例</vt:lpstr>
      <vt:lpstr>删除组 - groupdel</vt:lpstr>
      <vt:lpstr>删除组 - 示例</vt:lpstr>
      <vt:lpstr>关联用户和组 - gpasswd</vt:lpstr>
      <vt:lpstr>关联用户和组 - 示例</vt:lpstr>
      <vt:lpstr>PowerPoint 演示文稿</vt:lpstr>
      <vt:lpstr>OpenEuler中用户关联的文件</vt:lpstr>
      <vt:lpstr>/etc/passwd文件</vt:lpstr>
      <vt:lpstr>/etc/passwd文件相关参数</vt:lpstr>
      <vt:lpstr>/etc/passwd文件相关参数</vt:lpstr>
      <vt:lpstr>/etc/shadow文件</vt:lpstr>
      <vt:lpstr>/etc/shadow文件相关参数</vt:lpstr>
      <vt:lpstr>openEuler中用户组关联的文件</vt:lpstr>
      <vt:lpstr>/etc/group文件</vt:lpstr>
      <vt:lpstr>/etc/group文件相关参数</vt:lpstr>
      <vt:lpstr>/etc/gshadow文件</vt:lpstr>
      <vt:lpstr>/etc/gshadow文件相关参数</vt:lpstr>
      <vt:lpstr>PowerPoint 演示文稿</vt:lpstr>
      <vt:lpstr>权限概述</vt:lpstr>
      <vt:lpstr>权限示例</vt:lpstr>
      <vt:lpstr>权限示例 - 文件类型</vt:lpstr>
      <vt:lpstr>权限位说明</vt:lpstr>
      <vt:lpstr>权限示例 - 访问权限</vt:lpstr>
      <vt:lpstr>PowerPoint 演示文稿</vt:lpstr>
      <vt:lpstr>常用权限设置命令</vt:lpstr>
      <vt:lpstr>修改文件权限 - chmod</vt:lpstr>
      <vt:lpstr>修改文件权限 - 示例</vt:lpstr>
      <vt:lpstr>修改文件权限 - chown</vt:lpstr>
      <vt:lpstr>修改文件权限 - 示例</vt:lpstr>
      <vt:lpstr>修改文件权限 - chgrp</vt:lpstr>
      <vt:lpstr>修改文件权限 - 示例</vt:lpstr>
      <vt:lpstr>预设权限掩码 - umask</vt:lpstr>
      <vt:lpstr>预设权限掩码 - 示例</vt:lpstr>
      <vt:lpstr>PowerPoint 演示文稿</vt:lpstr>
      <vt:lpstr>访问控制列表 - ACL</vt:lpstr>
      <vt:lpstr>ACL - 相关命令</vt:lpstr>
      <vt:lpstr>获取文件ACL - getfacl</vt:lpstr>
      <vt:lpstr>获取文件ACL - 示例</vt:lpstr>
      <vt:lpstr>设置文件ACL - setfacl</vt:lpstr>
      <vt:lpstr>设置文件ACL - 示例</vt:lpstr>
      <vt:lpstr>更改文件或目录ACL - chacl</vt:lpstr>
      <vt:lpstr>更改文件或目录ACL - 示例</vt:lpstr>
      <vt:lpstr>PowerPoint 演示文稿</vt:lpstr>
      <vt:lpstr>其他管理权限</vt:lpstr>
      <vt:lpstr>命令 - su/su-</vt:lpstr>
      <vt:lpstr>相关示例</vt:lpstr>
      <vt:lpstr>命令 - sudo</vt:lpstr>
      <vt:lpstr>相关示例</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zhangwuzjhw</cp:lastModifiedBy>
  <cp:revision>161</cp:revision>
  <cp:lastPrinted>2020-07-31T09:33:18Z</cp:lastPrinted>
  <dcterms:created xsi:type="dcterms:W3CDTF">2018-11-29T10:16:29Z</dcterms:created>
  <dcterms:modified xsi:type="dcterms:W3CDTF">2020-11-01T15:23:52Z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(3)HG/jCz3Uw0XhVBv0Brnz5rOLYJY05EmVh/rnOzYmNZHNDwIS6glVBBV/dc4G89zaPkwhfGAm
2x3hPMu1BOAex0GOTHse9FZ1grKrJuj9aazHRKCQVaxX8YM/XUUVHTgxXPsJfY+UkMSC+mNM
rgLBTEjM6N3xRQd89agSWrQ/eTXFYUnQesHOsCudTkfB+lJgGJFf2CI3VA7MdjTOg1zinKST
oHNH0Igyp/YP9OI4om</vt:lpwstr>
  </property>
  <property fmtid="{D5CDD505-2E9C-101B-9397-08002B2CF9AE}" pid="3" name="_2015_ms_pID_7253431">
    <vt:lpwstr>Ew+3ALPyATLzri3XDtMIUmyZT7f9RhlvTcrVCLT72XZFFBNBAcpwXb
0A0WabPIZYB8W32tS34ndlnvbB+DP6dtc2RwH1vjtsgqpJR0G7tulbX2dFNVIYXauUT2yQ2A
Sr4BfLCWnMS0VtYLLijlONStE4tNVlcroqtP603LTmygZdd9ZPmhxPTyaKNfMMA4Lz7QoGmy
nhZb0VcIgLul0xShrdNv3KIZ4t2olF4QKEuA</vt:lpwstr>
  </property>
  <property fmtid="{D5CDD505-2E9C-101B-9397-08002B2CF9AE}" pid="4" name="_2015_ms_pID_7253432">
    <vt:lpwstr>RQxrv4oMkaubG7icM/xWjP4=</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1604244180</vt:lpwstr>
  </property>
</Properties>
</file>