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5.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4" r:id="rId2"/>
    <p:sldId id="287" r:id="rId3"/>
    <p:sldId id="288" r:id="rId4"/>
    <p:sldId id="331" r:id="rId5"/>
    <p:sldId id="382" r:id="rId6"/>
    <p:sldId id="319" r:id="rId7"/>
    <p:sldId id="320" r:id="rId8"/>
    <p:sldId id="327" r:id="rId9"/>
    <p:sldId id="328" r:id="rId10"/>
    <p:sldId id="378" r:id="rId11"/>
    <p:sldId id="330" r:id="rId12"/>
    <p:sldId id="380" r:id="rId13"/>
    <p:sldId id="377" r:id="rId14"/>
    <p:sldId id="341" r:id="rId15"/>
    <p:sldId id="335" r:id="rId16"/>
    <p:sldId id="336" r:id="rId17"/>
    <p:sldId id="333" r:id="rId18"/>
    <p:sldId id="344" r:id="rId19"/>
    <p:sldId id="345" r:id="rId20"/>
    <p:sldId id="384" r:id="rId21"/>
    <p:sldId id="386" r:id="rId22"/>
    <p:sldId id="388" r:id="rId23"/>
    <p:sldId id="385" r:id="rId24"/>
    <p:sldId id="389" r:id="rId25"/>
    <p:sldId id="359" r:id="rId26"/>
    <p:sldId id="318" r:id="rId27"/>
    <p:sldId id="340" r:id="rId28"/>
    <p:sldId id="365" r:id="rId29"/>
    <p:sldId id="347" r:id="rId30"/>
    <p:sldId id="337" r:id="rId31"/>
    <p:sldId id="339" r:id="rId32"/>
    <p:sldId id="353" r:id="rId33"/>
    <p:sldId id="348" r:id="rId34"/>
    <p:sldId id="350" r:id="rId35"/>
    <p:sldId id="349" r:id="rId36"/>
    <p:sldId id="352" r:id="rId37"/>
    <p:sldId id="334" r:id="rId38"/>
    <p:sldId id="354" r:id="rId39"/>
    <p:sldId id="351" r:id="rId40"/>
    <p:sldId id="357" r:id="rId41"/>
    <p:sldId id="356" r:id="rId42"/>
    <p:sldId id="360" r:id="rId43"/>
    <p:sldId id="355" r:id="rId44"/>
    <p:sldId id="361" r:id="rId45"/>
    <p:sldId id="358" r:id="rId46"/>
    <p:sldId id="362" r:id="rId47"/>
    <p:sldId id="363" r:id="rId48"/>
    <p:sldId id="364" r:id="rId49"/>
    <p:sldId id="366" r:id="rId50"/>
    <p:sldId id="367" r:id="rId51"/>
    <p:sldId id="368" r:id="rId52"/>
    <p:sldId id="375" r:id="rId53"/>
    <p:sldId id="369" r:id="rId54"/>
    <p:sldId id="370" r:id="rId55"/>
    <p:sldId id="30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65167" autoAdjust="0"/>
  </p:normalViewPr>
  <p:slideViewPr>
    <p:cSldViewPr>
      <p:cViewPr varScale="1">
        <p:scale>
          <a:sx n="48" d="100"/>
          <a:sy n="48" d="100"/>
        </p:scale>
        <p:origin x="20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7/6/2016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p>
          <a:p>
            <a:r>
              <a:rPr lang="en-US" baseline="0" dirty="0" smtClean="0"/>
              <a:t>De </a:t>
            </a:r>
            <a:r>
              <a:rPr lang="en-US" baseline="0" dirty="0" err="1" smtClean="0"/>
              <a:t>ce</a:t>
            </a:r>
            <a:r>
              <a:rPr lang="en-US" baseline="0" dirty="0" smtClean="0"/>
              <a:t> </a:t>
            </a:r>
            <a:r>
              <a:rPr lang="en-US" baseline="0" dirty="0" err="1" smtClean="0"/>
              <a:t>hmmmm</a:t>
            </a:r>
            <a:r>
              <a:rPr lang="en-US" baseline="0" dirty="0" smtClean="0"/>
              <a:t>………</a:t>
            </a:r>
          </a:p>
          <a:p>
            <a:r>
              <a:rPr lang="en-US" baseline="0" dirty="0" smtClean="0"/>
              <a:t>3 </a:t>
            </a:r>
            <a:r>
              <a:rPr lang="en-US" baseline="0" dirty="0" err="1" smtClean="0"/>
              <a:t>zile</a:t>
            </a:r>
            <a:r>
              <a:rPr lang="en-US" baseline="0" dirty="0" smtClean="0"/>
              <a:t> </a:t>
            </a:r>
            <a:r>
              <a:rPr lang="en-US" baseline="0" dirty="0" err="1" smtClean="0"/>
              <a:t>pt</a:t>
            </a:r>
            <a:r>
              <a:rPr lang="en-US" baseline="0" dirty="0" smtClean="0"/>
              <a:t> </a:t>
            </a:r>
            <a:r>
              <a:rPr lang="en-US" baseline="0" dirty="0" err="1" smtClean="0"/>
              <a:t>introducere</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https://msdn.microsoft.com/library/cc645993.aspx</a:t>
            </a:r>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396578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fata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datetime2 </a:t>
            </a:r>
            <a:r>
              <a:rPr lang="en-US" baseline="0" dirty="0" err="1" smtClean="0"/>
              <a:t>si</a:t>
            </a:r>
            <a:r>
              <a:rPr lang="en-US" baseline="0" dirty="0" smtClean="0"/>
              <a:t> </a:t>
            </a:r>
            <a:r>
              <a:rPr lang="en-US" baseline="0" dirty="0" err="1" smtClean="0"/>
              <a:t>datetime</a:t>
            </a:r>
            <a:r>
              <a:rPr lang="en-US" baseline="0" dirty="0" smtClean="0"/>
              <a:t>,</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Store</a:t>
            </a:r>
          </a:p>
          <a:p>
            <a:r>
              <a:rPr lang="en-US" baseline="0" dirty="0" smtClean="0"/>
              <a:t>Add a table called Product: </a:t>
            </a:r>
            <a:r>
              <a:rPr lang="en-US" baseline="0" dirty="0" err="1" smtClean="0"/>
              <a:t>Identificator</a:t>
            </a:r>
            <a:r>
              <a:rPr lang="en-US" baseline="0" dirty="0" smtClean="0"/>
              <a:t>, </a:t>
            </a:r>
            <a:r>
              <a:rPr lang="en-US" baseline="0" dirty="0" err="1" smtClean="0"/>
              <a:t>Nume</a:t>
            </a:r>
            <a:r>
              <a:rPr lang="en-US" baseline="0" dirty="0" smtClean="0"/>
              <a:t>, </a:t>
            </a:r>
            <a:r>
              <a:rPr lang="en-US" baseline="0" dirty="0" err="1" smtClean="0"/>
              <a:t>Categorie</a:t>
            </a:r>
            <a:endParaRPr lang="en-US" baseline="0" dirty="0" smtClean="0"/>
          </a:p>
          <a:p>
            <a:r>
              <a:rPr lang="en-US" baseline="0" dirty="0" smtClean="0"/>
              <a:t>Add a table called </a:t>
            </a:r>
            <a:r>
              <a:rPr lang="en-US" baseline="0" dirty="0" err="1" smtClean="0"/>
              <a:t>Storag</a:t>
            </a:r>
            <a:r>
              <a:rPr lang="en-US" baseline="0" dirty="0" smtClean="0"/>
              <a:t>: </a:t>
            </a:r>
            <a:r>
              <a:rPr lang="en-US" baseline="0" dirty="0" err="1" smtClean="0"/>
              <a:t>Produs</a:t>
            </a:r>
            <a:r>
              <a:rPr lang="en-US" baseline="0" dirty="0" smtClean="0"/>
              <a:t>, </a:t>
            </a:r>
            <a:r>
              <a:rPr lang="en-US" baseline="0" dirty="0" err="1" smtClean="0"/>
              <a:t>Furnizor</a:t>
            </a:r>
            <a:r>
              <a:rPr lang="en-US" baseline="0" dirty="0" smtClean="0"/>
              <a:t>, </a:t>
            </a:r>
            <a:r>
              <a:rPr lang="en-US" baseline="0" dirty="0" err="1" smtClean="0"/>
              <a:t>Cantitate</a:t>
            </a:r>
            <a:endParaRPr lang="en-US" baseline="0" dirty="0" smtClean="0"/>
          </a:p>
          <a:p>
            <a:r>
              <a:rPr lang="en-US" baseline="0" dirty="0" smtClean="0"/>
              <a:t>Add a table called Address: </a:t>
            </a:r>
            <a:r>
              <a:rPr lang="en-US" baseline="0" dirty="0" err="1" smtClean="0"/>
              <a:t>identificator</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r>
              <a:rPr lang="en-US" baseline="0" dirty="0" smtClean="0"/>
              <a:t>Show the </a:t>
            </a:r>
            <a:r>
              <a:rPr lang="en-US" baseline="0" dirty="0" err="1" smtClean="0"/>
              <a:t>tsql</a:t>
            </a:r>
            <a:r>
              <a:rPr lang="en-US" baseline="0" dirty="0" smtClean="0"/>
              <a:t> created</a:t>
            </a:r>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administrare</a:t>
            </a:r>
            <a:r>
              <a:rPr lang="en-US" baseline="0" dirty="0" smtClean="0"/>
              <a:t> </a:t>
            </a:r>
            <a:r>
              <a:rPr lang="en-US" baseline="0" dirty="0" err="1" smtClean="0"/>
              <a:t>sumara</a:t>
            </a:r>
            <a:r>
              <a:rPr lang="en-US" baseline="0" dirty="0" smtClean="0"/>
              <a:t> a </a:t>
            </a:r>
            <a:r>
              <a:rPr lang="en-US" baseline="0" dirty="0" err="1" smtClean="0"/>
              <a:t>bazei</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Constraint: </a:t>
            </a:r>
          </a:p>
          <a:p>
            <a:pPr marL="171450" indent="-171450">
              <a:buFontTx/>
              <a:buChar char="-"/>
            </a:pPr>
            <a:r>
              <a:rPr lang="en-US" sz="1200" b="0" i="0" kern="1200" dirty="0" smtClean="0">
                <a:solidFill>
                  <a:schemeClr val="tx1"/>
                </a:solidFill>
                <a:effectLst/>
                <a:latin typeface="+mn-lt"/>
                <a:ea typeface="+mn-ea"/>
                <a:cs typeface="+mn-cs"/>
              </a:rPr>
              <a:t>are used to specify rules for the data in a table</a:t>
            </a:r>
          </a:p>
          <a:p>
            <a:pPr marL="171450" indent="-171450">
              <a:buFontTx/>
              <a:buChar char="-"/>
            </a:pPr>
            <a:r>
              <a:rPr lang="en-US" sz="1200" b="0" i="0" kern="1200" dirty="0" smtClean="0">
                <a:solidFill>
                  <a:schemeClr val="tx1"/>
                </a:solidFill>
                <a:effectLst/>
                <a:latin typeface="+mn-lt"/>
                <a:ea typeface="+mn-ea"/>
                <a:cs typeface="+mn-cs"/>
              </a:rPr>
              <a:t>let you define the way the Database Engine automatically enforces the integrity of a database</a:t>
            </a:r>
            <a:endParaRPr lang="en-US" baseline="0" dirty="0" smtClean="0"/>
          </a:p>
          <a:p>
            <a:endParaRPr lang="en-US" dirty="0" smtClean="0"/>
          </a:p>
          <a:p>
            <a:r>
              <a:rPr lang="en-US" sz="1200" b="0" i="0" kern="1200" dirty="0" smtClean="0">
                <a:solidFill>
                  <a:schemeClr val="tx1"/>
                </a:solidFill>
                <a:effectLst/>
                <a:latin typeface="+mn-lt"/>
                <a:ea typeface="+mn-ea"/>
                <a:cs typeface="+mn-cs"/>
              </a:rPr>
              <a:t>Data integrity: </a:t>
            </a:r>
          </a:p>
          <a:p>
            <a:pPr marL="171450" indent="-171450">
              <a:buFontTx/>
              <a:buChar char="-"/>
            </a:pPr>
            <a:r>
              <a:rPr lang="en-US" sz="1200" b="0" i="0" kern="1200" dirty="0" smtClean="0">
                <a:solidFill>
                  <a:schemeClr val="tx1"/>
                </a:solidFill>
                <a:effectLst/>
                <a:latin typeface="+mn-lt"/>
                <a:ea typeface="+mn-ea"/>
                <a:cs typeface="+mn-cs"/>
              </a:rPr>
              <a:t>refers to each occurrence of a column having a correct data value. The data values must be of the right data type and in the correct domain</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The following objects are used to maintain both types of integrity:</a:t>
            </a:r>
          </a:p>
          <a:p>
            <a:pPr marL="171450" indent="-171450">
              <a:buFontTx/>
              <a:buChar char="-"/>
            </a:pPr>
            <a:r>
              <a:rPr lang="en-US" sz="1200" b="0" i="0" kern="1200" dirty="0" smtClean="0">
                <a:solidFill>
                  <a:schemeClr val="tx1"/>
                </a:solidFill>
                <a:effectLst/>
                <a:latin typeface="+mn-lt"/>
                <a:ea typeface="+mn-ea"/>
                <a:cs typeface="+mn-cs"/>
              </a:rPr>
              <a:t>Constraints</a:t>
            </a:r>
          </a:p>
          <a:p>
            <a:pPr marL="171450" indent="-171450">
              <a:buFontTx/>
              <a:buChar char="-"/>
            </a:pPr>
            <a:r>
              <a:rPr lang="en-US" sz="1200" b="0" i="0" kern="1200" dirty="0" smtClean="0">
                <a:solidFill>
                  <a:schemeClr val="tx1"/>
                </a:solidFill>
                <a:effectLst/>
                <a:latin typeface="+mn-lt"/>
                <a:ea typeface="+mn-ea"/>
                <a:cs typeface="+mn-cs"/>
              </a:rPr>
              <a:t>Defaults</a:t>
            </a:r>
          </a:p>
          <a:p>
            <a:pPr marL="171450" indent="-171450">
              <a:buFontTx/>
              <a:buChar char="-"/>
            </a:pPr>
            <a:r>
              <a:rPr lang="en-US" dirty="0" smtClean="0"/>
              <a:t>DML Triggers</a:t>
            </a:r>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241444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When you specify a primary key constraint for a table, the Database Engine enforces data uniqueness by </a:t>
            </a:r>
            <a:r>
              <a:rPr lang="en-US" sz="1200" b="1" i="0" kern="1200" dirty="0" smtClean="0">
                <a:solidFill>
                  <a:schemeClr val="tx1"/>
                </a:solidFill>
                <a:effectLst/>
                <a:latin typeface="+mn-lt"/>
                <a:ea typeface="+mn-ea"/>
                <a:cs typeface="+mn-cs"/>
              </a:rPr>
              <a:t>automatically creating a unique index for the primary key columns</a:t>
            </a:r>
            <a:r>
              <a:rPr lang="en-US" sz="1200" b="0" i="0" kern="1200" dirty="0" smtClean="0">
                <a:solidFill>
                  <a:schemeClr val="tx1"/>
                </a:solidFill>
                <a:effectLst/>
                <a:latin typeface="+mn-lt"/>
                <a:ea typeface="+mn-ea"/>
                <a:cs typeface="+mn-cs"/>
              </a:rPr>
              <a:t>. This index also permits fast access to data when the primary key is used in queries. If a primary key constraint is defined on more than one column, values may be duplicated within one column, but each combination of values from all the columns in the primary key constraint definition must be unique.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Limitation</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table can contain only one primary key constraint.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primary key cannot exceed 16 columns and a total key length of 900 bytes.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index generated by a primary key constraint cannot cause the number of indexes on the table to exceed 999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indexes and 1 clustered index.</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clustered or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is not specified for a primary key constraint, clustered is used if there no clustered index on the table.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All columns defined within a primary key constraint must be defined as not null. If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is not specified, all columns participating in a primary key constraint have their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set to not null.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a primary key is defined on a CLR user-defined type column, the implementation of the type must support binary ordering.</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263685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 link is created between two tables when the column or columns that hold the primary key value for one table are referenced by the column or columns in another table. This column becomes a foreign key in the second table.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Related to a primary key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the main purpose of a foreign key constraint is to control the data that can be stored in the foreign key table, it also controls changes to data in the primary key table</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4176806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Enter data using </a:t>
            </a:r>
            <a:r>
              <a:rPr lang="en-US" baseline="0" dirty="0" err="1" smtClean="0"/>
              <a:t>ssms</a:t>
            </a:r>
            <a:endParaRPr lang="en-US" baseline="0" dirty="0" smtClean="0"/>
          </a:p>
          <a:p>
            <a:endParaRPr lang="en-US" baseline="0" dirty="0" smtClean="0"/>
          </a:p>
          <a:p>
            <a:r>
              <a:rPr lang="en-US" baseline="0" dirty="0" smtClean="0"/>
              <a:t>Rename </a:t>
            </a:r>
            <a:r>
              <a:rPr lang="en-US" baseline="0" dirty="0" err="1" smtClean="0"/>
              <a:t>identificator</a:t>
            </a:r>
            <a:r>
              <a:rPr lang="en-US" baseline="0" dirty="0" smtClean="0"/>
              <a:t> columns in id. </a:t>
            </a:r>
          </a:p>
          <a:p>
            <a:endParaRPr lang="en-US" baseline="0" dirty="0" smtClean="0"/>
          </a:p>
          <a:p>
            <a:r>
              <a:rPr lang="en-US" baseline="0" dirty="0" smtClean="0"/>
              <a:t>Add identity to ID columns</a:t>
            </a:r>
          </a:p>
          <a:p>
            <a:endParaRPr lang="en-US" baseline="0" dirty="0" smtClean="0"/>
          </a:p>
          <a:p>
            <a:r>
              <a:rPr lang="en-US" baseline="0" dirty="0" smtClean="0"/>
              <a:t>Create a foreign key between product and category</a:t>
            </a:r>
          </a:p>
          <a:p>
            <a:endParaRPr lang="en-US" baseline="0" dirty="0" smtClean="0"/>
          </a:p>
          <a:p>
            <a:endParaRPr lang="en-US" baseline="0" dirty="0" smtClean="0"/>
          </a:p>
          <a:p>
            <a:r>
              <a:rPr lang="en-US" baseline="0" dirty="0" smtClean="0"/>
              <a:t>https://en.wikipedia.org/wiki/Database_normalization</a:t>
            </a:r>
          </a:p>
          <a:p>
            <a:endParaRPr lang="en-US" baseline="0" dirty="0" smtClean="0"/>
          </a:p>
          <a:p>
            <a:r>
              <a:rPr lang="en-US" baseline="0" dirty="0" smtClean="0"/>
              <a:t>http://www.tutorialspoint.com/sql/first-normal-form.htm</a:t>
            </a:r>
          </a:p>
          <a:p>
            <a:endParaRPr lang="en-US" baseline="0" dirty="0" smtClean="0"/>
          </a:p>
          <a:p>
            <a:r>
              <a:rPr lang="en-US" baseline="0" dirty="0" smtClean="0"/>
              <a:t>http://www.tutorialspoint.com/sql/second-normal-form.htm</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2937930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Judet</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denumirea</a:t>
            </a:r>
            <a:r>
              <a:rPr lang="en-US" baseline="0" dirty="0" smtClean="0"/>
              <a:t> </a:t>
            </a:r>
            <a:r>
              <a:rPr lang="en-US" baseline="0" dirty="0" err="1" smtClean="0"/>
              <a:t>judetului</a:t>
            </a:r>
            <a:r>
              <a:rPr lang="en-US" baseline="0" dirty="0" smtClean="0"/>
              <a:t>, cod </a:t>
            </a:r>
            <a:r>
              <a:rPr lang="en-US" baseline="0" dirty="0" err="1" smtClean="0"/>
              <a:t>judet</a:t>
            </a:r>
            <a:r>
              <a:rPr lang="en-US" baseline="0" dirty="0" smtClean="0"/>
              <a:t> </a:t>
            </a:r>
          </a:p>
          <a:p>
            <a:r>
              <a:rPr lang="en-US" baseline="0" dirty="0" err="1" smtClean="0"/>
              <a:t>Localitate</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judet</a:t>
            </a:r>
            <a:r>
              <a:rPr lang="en-US" baseline="0" dirty="0" smtClean="0"/>
              <a:t> (</a:t>
            </a:r>
            <a:r>
              <a:rPr lang="en-US" baseline="0" dirty="0" err="1" smtClean="0"/>
              <a:t>fk</a:t>
            </a:r>
            <a:r>
              <a:rPr lang="en-US" baseline="0" dirty="0" smtClean="0"/>
              <a:t>)</a:t>
            </a:r>
          </a:p>
          <a:p>
            <a:endParaRPr lang="en-US" baseline="0" dirty="0" smtClean="0"/>
          </a:p>
          <a:p>
            <a:r>
              <a:rPr lang="en-US" baseline="0" dirty="0" err="1" smtClean="0"/>
              <a:t>Adresa</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err="1" smtClean="0"/>
              <a:t>Persoana</a:t>
            </a:r>
            <a:r>
              <a:rPr lang="en-US" baseline="0" dirty="0" smtClean="0"/>
              <a:t>: </a:t>
            </a:r>
            <a:r>
              <a:rPr lang="en-US" baseline="0" dirty="0" err="1" smtClean="0"/>
              <a:t>adrese</a:t>
            </a:r>
            <a:r>
              <a:rPr lang="en-US" baseline="0" dirty="0" smtClean="0"/>
              <a:t> multiple, </a:t>
            </a:r>
            <a:r>
              <a:rPr lang="en-US" baseline="0" dirty="0" err="1" smtClean="0"/>
              <a:t>dependente</a:t>
            </a:r>
            <a:r>
              <a:rPr lang="en-US" baseline="0" dirty="0" smtClean="0"/>
              <a:t> de </a:t>
            </a:r>
            <a:r>
              <a:rPr lang="en-US" baseline="0" dirty="0" err="1" smtClean="0"/>
              <a:t>tipul</a:t>
            </a:r>
            <a:r>
              <a:rPr lang="en-US" baseline="0" dirty="0" smtClean="0"/>
              <a:t> </a:t>
            </a:r>
            <a:r>
              <a:rPr lang="en-US" baseline="0" dirty="0" err="1" smtClean="0"/>
              <a:t>adresei</a:t>
            </a:r>
            <a:endParaRPr lang="en-US" baseline="0" dirty="0" smtClean="0"/>
          </a:p>
          <a:p>
            <a:endParaRPr lang="en-US" baseline="0" dirty="0" smtClean="0"/>
          </a:p>
          <a:p>
            <a:r>
              <a:rPr lang="en-US" baseline="0" dirty="0" err="1" smtClean="0"/>
              <a:t>Folositi</a:t>
            </a:r>
            <a:r>
              <a:rPr lang="en-US" baseline="0" dirty="0" smtClean="0"/>
              <a:t> </a:t>
            </a:r>
            <a:r>
              <a:rPr lang="en-US" baseline="0" dirty="0" err="1" smtClean="0"/>
              <a:t>tipurile</a:t>
            </a:r>
            <a:r>
              <a:rPr lang="en-US" baseline="0" dirty="0" smtClean="0"/>
              <a:t> de date explicate </a:t>
            </a:r>
            <a:r>
              <a:rPr lang="en-US" baseline="0" dirty="0" err="1" smtClean="0"/>
              <a:t>si</a:t>
            </a:r>
            <a:r>
              <a:rPr lang="en-US" baseline="0" dirty="0" smtClean="0"/>
              <a:t> </a:t>
            </a:r>
            <a:r>
              <a:rPr lang="en-US" baseline="0" dirty="0" err="1" smtClean="0"/>
              <a:t>dimensionate</a:t>
            </a:r>
            <a:r>
              <a:rPr lang="en-US" baseline="0" dirty="0" smtClean="0"/>
              <a:t> </a:t>
            </a:r>
            <a:r>
              <a:rPr lang="en-US" baseline="0" dirty="0" err="1" smtClean="0"/>
              <a:t>corespunzator</a:t>
            </a:r>
            <a:r>
              <a:rPr lang="en-US" baseline="0" dirty="0" smtClean="0"/>
              <a:t>: </a:t>
            </a:r>
            <a:r>
              <a:rPr lang="en-US" baseline="0" dirty="0" err="1" smtClean="0"/>
              <a:t>Localitate</a:t>
            </a:r>
            <a:r>
              <a:rPr lang="en-US" baseline="0" dirty="0" smtClean="0"/>
              <a:t>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mai</a:t>
            </a:r>
            <a:r>
              <a:rPr lang="en-US" baseline="0" dirty="0" smtClean="0"/>
              <a:t> </a:t>
            </a:r>
            <a:r>
              <a:rPr lang="en-US" baseline="0" dirty="0" err="1" smtClean="0"/>
              <a:t>putine</a:t>
            </a:r>
            <a:r>
              <a:rPr lang="en-US" baseline="0" dirty="0" smtClean="0"/>
              <a:t> </a:t>
            </a:r>
            <a:r>
              <a:rPr lang="en-US" baseline="0" dirty="0" err="1" smtClean="0"/>
              <a:t>caractere</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caractere</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16878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Samples</a:t>
            </a:r>
            <a:r>
              <a:rPr lang="en-US" sz="1200" b="0" i="0" kern="1200" baseline="0" dirty="0" smtClean="0">
                <a:solidFill>
                  <a:schemeClr val="tx1"/>
                </a:solidFill>
                <a:effectLst/>
                <a:latin typeface="+mn-lt"/>
                <a:ea typeface="+mn-ea"/>
                <a:cs typeface="+mn-cs"/>
              </a:rPr>
              <a:t> with expressions as columns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r>
              <a:rPr lang="en-US" baseline="0" dirty="0" smtClean="0"/>
              <a:t>https://msdn.microsoft.com/en-us/library/ms189499.aspx</a:t>
            </a:r>
          </a:p>
          <a:p>
            <a:endParaRPr lang="en-US" baseline="0" dirty="0" smtClean="0"/>
          </a:p>
          <a:p>
            <a:r>
              <a:rPr lang="en-US" baseline="0" dirty="0" smtClean="0"/>
              <a:t>Removing duplicates statements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43</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44</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46</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49</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50</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windows – </a:t>
            </a:r>
            <a:r>
              <a:rPr lang="en-US" dirty="0" err="1" smtClean="0"/>
              <a:t>identificabil</a:t>
            </a:r>
            <a:r>
              <a:rPr lang="en-US" baseline="0" dirty="0" smtClean="0"/>
              <a:t> ca </a:t>
            </a:r>
            <a:r>
              <a:rPr lang="en-US" baseline="0" dirty="0" err="1" smtClean="0"/>
              <a:t>serviciu</a:t>
            </a:r>
            <a:endParaRPr lang="en-US" baseline="0" dirty="0" smtClean="0"/>
          </a:p>
          <a:p>
            <a:r>
              <a:rPr lang="en-US" dirty="0" smtClean="0"/>
              <a:t>	</a:t>
            </a:r>
          </a:p>
          <a:p>
            <a:r>
              <a:rPr lang="en-US" dirty="0" err="1" smtClean="0"/>
              <a:t>Fisiere</a:t>
            </a:r>
            <a:r>
              <a:rPr lang="en-US" dirty="0" smtClean="0"/>
              <a:t> </a:t>
            </a:r>
            <a:r>
              <a:rPr lang="en-US" dirty="0" err="1" smtClean="0"/>
              <a:t>utilizate</a:t>
            </a:r>
            <a:endParaRPr lang="en-US" dirty="0" smtClean="0"/>
          </a:p>
          <a:p>
            <a:pPr marL="171450" indent="-171450">
              <a:buFontTx/>
              <a:buChar char="-"/>
            </a:pPr>
            <a:r>
              <a:rPr lang="en-US" dirty="0" err="1" smtClean="0"/>
              <a:t>Mdf</a:t>
            </a:r>
            <a:r>
              <a:rPr lang="en-US" dirty="0" smtClean="0"/>
              <a:t> – aleatory in </a:t>
            </a:r>
            <a:r>
              <a:rPr lang="en-US" dirty="0" err="1" smtClean="0"/>
              <a:t>functie</a:t>
            </a:r>
            <a:r>
              <a:rPr lang="en-US" baseline="0" dirty="0" smtClean="0"/>
              <a:t> de </a:t>
            </a:r>
            <a:r>
              <a:rPr lang="en-US" baseline="0" dirty="0" err="1" smtClean="0"/>
              <a:t>modul</a:t>
            </a:r>
            <a:r>
              <a:rPr lang="en-US" baseline="0" dirty="0" smtClean="0"/>
              <a:t> de </a:t>
            </a:r>
            <a:r>
              <a:rPr lang="en-US" baseline="0" dirty="0" err="1" smtClean="0"/>
              <a:t>stocare</a:t>
            </a:r>
            <a:r>
              <a:rPr lang="en-US" baseline="0" dirty="0" smtClean="0"/>
              <a:t> a </a:t>
            </a:r>
            <a:r>
              <a:rPr lang="en-US" baseline="0" smtClean="0"/>
              <a:t>datelor</a:t>
            </a:r>
            <a:endParaRPr lang="en-US" dirty="0" smtClean="0"/>
          </a:p>
          <a:p>
            <a:pPr marL="171450" indent="-171450">
              <a:buFontTx/>
              <a:buChar char="-"/>
            </a:pPr>
            <a:r>
              <a:rPr lang="en-US" dirty="0" err="1" smtClean="0"/>
              <a:t>Ndf</a:t>
            </a:r>
            <a:endParaRPr lang="en-US" dirty="0" smtClean="0"/>
          </a:p>
          <a:p>
            <a:pPr marL="171450" indent="-171450">
              <a:buFontTx/>
              <a:buChar char="-"/>
            </a:pPr>
            <a:r>
              <a:rPr lang="en-US" dirty="0" err="1" smtClean="0"/>
              <a:t>Ldf</a:t>
            </a:r>
            <a:r>
              <a:rPr lang="en-US" dirty="0" smtClean="0"/>
              <a:t> – </a:t>
            </a:r>
            <a:r>
              <a:rPr lang="en-US" dirty="0" err="1" smtClean="0"/>
              <a:t>utilizat</a:t>
            </a:r>
            <a:r>
              <a:rPr lang="en-US" dirty="0" smtClean="0"/>
              <a:t> la </a:t>
            </a:r>
            <a:r>
              <a:rPr lang="en-US" dirty="0" err="1" smtClean="0"/>
              <a:t>repornire</a:t>
            </a:r>
            <a:r>
              <a:rPr lang="en-US" baseline="0" dirty="0" smtClean="0"/>
              <a:t> </a:t>
            </a:r>
            <a:r>
              <a:rPr lang="en-US" baseline="0" dirty="0" err="1" smtClean="0"/>
              <a:t>si</a:t>
            </a:r>
            <a:r>
              <a:rPr lang="en-US" baseline="0" dirty="0" smtClean="0"/>
              <a:t> </a:t>
            </a:r>
            <a:r>
              <a:rPr lang="en-US" baseline="0" dirty="0" err="1" smtClean="0"/>
              <a:t>pt</a:t>
            </a:r>
            <a:r>
              <a:rPr lang="en-US" baseline="0" dirty="0" smtClean="0"/>
              <a:t> a </a:t>
            </a:r>
            <a:r>
              <a:rPr lang="en-US" baseline="0" dirty="0" err="1" smtClean="0"/>
              <a:t>inregistrat</a:t>
            </a:r>
            <a:r>
              <a:rPr lang="en-US" baseline="0" dirty="0" smtClean="0"/>
              <a:t> </a:t>
            </a:r>
            <a:r>
              <a:rPr lang="en-US" baseline="0" dirty="0" err="1" smtClean="0"/>
              <a:t>modificarile</a:t>
            </a:r>
            <a:r>
              <a:rPr lang="en-US" baseline="0" dirty="0" smtClean="0"/>
              <a:t> </a:t>
            </a:r>
            <a:r>
              <a:rPr lang="en-US" baseline="0" dirty="0" err="1" smtClean="0"/>
              <a:t>efectute</a:t>
            </a:r>
            <a:r>
              <a:rPr lang="en-US" baseline="0" dirty="0" smtClean="0"/>
              <a:t> </a:t>
            </a:r>
            <a:r>
              <a:rPr lang="en-US" baseline="0" dirty="0" err="1" smtClean="0"/>
              <a:t>asupra</a:t>
            </a:r>
            <a:r>
              <a:rPr lang="en-US" baseline="0" dirty="0" smtClean="0"/>
              <a:t> </a:t>
            </a:r>
            <a:r>
              <a:rPr lang="en-US" baseline="0" dirty="0" err="1" smtClean="0"/>
              <a:t>datelor</a:t>
            </a:r>
            <a:endParaRPr lang="en-US" baseline="0" dirty="0" smtClean="0"/>
          </a:p>
          <a:p>
            <a:pPr marL="457200" lvl="1" indent="0">
              <a:buFontTx/>
              <a:buNone/>
            </a:pPr>
            <a:r>
              <a:rPr lang="en-US" baseline="0" dirty="0" smtClean="0"/>
              <a:t>- </a:t>
            </a:r>
            <a:r>
              <a:rPr lang="en-US" baseline="0" dirty="0" err="1" smtClean="0"/>
              <a:t>Organizate</a:t>
            </a:r>
            <a:r>
              <a:rPr lang="en-US" baseline="0" dirty="0" smtClean="0"/>
              <a:t> </a:t>
            </a:r>
            <a:r>
              <a:rPr lang="en-US" baseline="0" dirty="0" err="1" smtClean="0"/>
              <a:t>secvential</a:t>
            </a:r>
            <a:r>
              <a:rPr lang="en-US" baseline="0" dirty="0" smtClean="0"/>
              <a:t> </a:t>
            </a:r>
            <a:endParaRPr lang="en-US" dirty="0" smtClean="0"/>
          </a:p>
          <a:p>
            <a:endParaRPr lang="en-US" dirty="0" smtClean="0"/>
          </a:p>
          <a:p>
            <a:r>
              <a:rPr lang="en-US" dirty="0" smtClean="0"/>
              <a:t>Log-</a:t>
            </a:r>
            <a:r>
              <a:rPr lang="en-US" dirty="0" err="1" smtClean="0"/>
              <a:t>ul</a:t>
            </a:r>
            <a:r>
              <a:rPr lang="en-US" baseline="0" dirty="0" smtClean="0"/>
              <a:t> de </a:t>
            </a:r>
            <a:r>
              <a:rPr lang="en-US" baseline="0" dirty="0" err="1" smtClean="0"/>
              <a:t>sql</a:t>
            </a:r>
            <a:r>
              <a:rPr lang="en-US" baseline="0" dirty="0" smtClean="0"/>
              <a:t> server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211347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Enumerate </a:t>
            </a:r>
            <a:r>
              <a:rPr lang="en-US" dirty="0" err="1" smtClean="0"/>
              <a:t>cateva</a:t>
            </a:r>
            <a:r>
              <a:rPr lang="en-US" dirty="0" smtClean="0"/>
              <a:t> din </a:t>
            </a:r>
            <a:r>
              <a:rPr lang="en-US" dirty="0" err="1" smtClean="0"/>
              <a:t>tehnologiile</a:t>
            </a:r>
            <a:r>
              <a:rPr lang="en-US" dirty="0" smtClean="0"/>
              <a:t> </a:t>
            </a:r>
            <a:r>
              <a:rPr lang="en-US" dirty="0" err="1" smtClean="0"/>
              <a:t>utilizate</a:t>
            </a:r>
            <a:r>
              <a:rPr lang="en-US" dirty="0" smtClean="0"/>
              <a:t> de </a:t>
            </a:r>
            <a:r>
              <a:rPr lang="en-US" dirty="0" err="1" smtClean="0"/>
              <a:t>sql</a:t>
            </a:r>
            <a:r>
              <a:rPr lang="en-US" dirty="0" smtClean="0"/>
              <a:t> server</a:t>
            </a:r>
          </a:p>
          <a:p>
            <a:endParaRPr lang="en-US" dirty="0" smtClean="0"/>
          </a:p>
          <a:p>
            <a:r>
              <a:rPr lang="en-US" dirty="0" err="1" smtClean="0"/>
              <a:t>Lista</a:t>
            </a:r>
            <a:r>
              <a:rPr lang="en-US" dirty="0" smtClean="0"/>
              <a:t> complete</a:t>
            </a:r>
            <a:r>
              <a:rPr lang="en-US" baseline="0" dirty="0" smtClean="0"/>
              <a:t> din </a:t>
            </a:r>
            <a:r>
              <a:rPr lang="en-US" baseline="0" dirty="0" err="1" smtClean="0"/>
              <a:t>ultima</a:t>
            </a:r>
            <a:r>
              <a:rPr lang="en-US" baseline="0" dirty="0" smtClean="0"/>
              <a:t> </a:t>
            </a:r>
            <a:r>
              <a:rPr lang="en-US" baseline="0" dirty="0" err="1" smtClean="0"/>
              <a:t>versiune</a:t>
            </a:r>
            <a:r>
              <a:rPr lang="en-US" baseline="0" dirty="0" smtClean="0"/>
              <a:t> de </a:t>
            </a:r>
            <a:r>
              <a:rPr lang="en-US" baseline="0" dirty="0" err="1" smtClean="0"/>
              <a:t>sql</a:t>
            </a:r>
            <a:r>
              <a:rPr lang="en-US" baseline="0" dirty="0" smtClean="0"/>
              <a:t> </a:t>
            </a:r>
          </a:p>
          <a:p>
            <a:endParaRPr lang="en-US" baseline="0" dirty="0" smtClean="0"/>
          </a:p>
          <a:p>
            <a:r>
              <a:rPr lang="en-US" dirty="0" smtClean="0"/>
              <a:t>https://technet.microsoft.com/en-us/library/ms130214.aspx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417505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7/6/2016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7/6/2016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7/6/2016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7/6/2016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4.xml"/><Relationship Id="rId4" Type="http://schemas.openxmlformats.org/officeDocument/2006/relationships/hyperlink" Target="https://msdn.microsoft.com/en-us/library/ms174173.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5.</a:t>
            </a:r>
            <a:r>
              <a:rPr lang="de-DE" sz="800" dirty="0" smtClean="0">
                <a:solidFill>
                  <a:srgbClr val="FFFFFF"/>
                </a:solidFill>
                <a:latin typeface="Arial"/>
                <a:cs typeface="Arial"/>
              </a:rPr>
              <a:t>07.2016</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116632"/>
            <a:ext cx="5184576" cy="593092"/>
          </a:xfrm>
        </p:spPr>
        <p:txBody>
          <a:bodyPr>
            <a:noAutofit/>
          </a:bodyPr>
          <a:lstStyle/>
          <a:p>
            <a:pPr algn="ctr"/>
            <a:r>
              <a:rPr lang="en-US" sz="4400" dirty="0" smtClean="0"/>
              <a:t>Product presentation</a:t>
            </a:r>
            <a:endParaRPr lang="en-US" sz="4400"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18" y="0"/>
            <a:ext cx="9135482" cy="6858000"/>
          </a:xfrm>
          <a:effectLst>
            <a:reflection endPos="65000" dist="50800" dir="5400000" sy="-100000" algn="bl" rotWithShape="0"/>
          </a:effectLst>
        </p:spPr>
      </p:pic>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With 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Documentation	</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Books on line</a:t>
            </a:r>
          </a:p>
          <a:p>
            <a:pPr lvl="1"/>
            <a:r>
              <a:rPr lang="en-US" sz="2400" dirty="0" smtClean="0"/>
              <a:t>offline</a:t>
            </a:r>
          </a:p>
          <a:p>
            <a:r>
              <a:rPr lang="en-US" sz="2800" dirty="0" smtClean="0"/>
              <a:t>Resources on internet</a:t>
            </a:r>
          </a:p>
          <a:p>
            <a:pPr lvl="1"/>
            <a:r>
              <a:rPr lang="en-US" sz="2400" dirty="0" smtClean="0"/>
              <a:t>Stack overflow</a:t>
            </a:r>
          </a:p>
          <a:p>
            <a:pPr lvl="1"/>
            <a:r>
              <a:rPr lang="en-US" sz="2400" dirty="0" smtClean="0"/>
              <a:t>Brent </a:t>
            </a:r>
            <a:r>
              <a:rPr lang="en-US" sz="2400" dirty="0" err="1" smtClean="0"/>
              <a:t>ozar</a:t>
            </a:r>
            <a:endParaRPr lang="en-US" sz="2400" dirty="0" smtClean="0"/>
          </a:p>
          <a:p>
            <a:pPr lvl="1"/>
            <a:r>
              <a:rPr lang="en-US" sz="2400" dirty="0" smtClean="0"/>
              <a:t>MVA</a:t>
            </a:r>
            <a:endParaRPr lang="en-US" sz="2400" dirty="0"/>
          </a:p>
          <a:p>
            <a:pPr marL="0" indent="0">
              <a:buNone/>
            </a:pPr>
            <a:endParaRPr lang="en-US" sz="2800" dirty="0"/>
          </a:p>
        </p:txBody>
      </p:sp>
    </p:spTree>
    <p:extLst>
      <p:ext uri="{BB962C8B-B14F-4D97-AF65-F5344CB8AC3E}">
        <p14:creationId xmlns:p14="http://schemas.microsoft.com/office/powerpoint/2010/main" val="109215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Tables </a:t>
            </a:r>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Constraints</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smtClean="0"/>
              <a:t>Data integrity</a:t>
            </a:r>
          </a:p>
          <a:p>
            <a:r>
              <a:rPr lang="en-US" sz="3200" dirty="0" smtClean="0"/>
              <a:t>Referential integrity</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151950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Primary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contain values that uniquely identify each row in the </a:t>
            </a:r>
            <a:r>
              <a:rPr lang="en-US" sz="3200" dirty="0" smtClean="0"/>
              <a:t>table</a:t>
            </a:r>
          </a:p>
          <a:p>
            <a:r>
              <a:rPr lang="en-US" sz="3200" dirty="0" smtClean="0"/>
              <a:t>enforces </a:t>
            </a:r>
            <a:r>
              <a:rPr lang="en-US" sz="3200" dirty="0"/>
              <a:t>the entity integrity of the </a:t>
            </a:r>
            <a:r>
              <a:rPr lang="en-US" sz="3200" dirty="0" smtClean="0"/>
              <a:t>table</a:t>
            </a:r>
          </a:p>
          <a:p>
            <a:r>
              <a:rPr lang="en-US" sz="3200" dirty="0" smtClean="0"/>
              <a:t>Identity columns</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06873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Foreign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is used to establish and enforce a link between the data in two tables to control the data that can be stored in the foreign key </a:t>
            </a:r>
            <a:r>
              <a:rPr lang="en-US" sz="3200" dirty="0" smtClean="0"/>
              <a:t>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3280651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Alter table</a:t>
            </a:r>
          </a:p>
          <a:p>
            <a:pPr lvl="1"/>
            <a:r>
              <a:rPr lang="en-US" dirty="0" smtClean="0"/>
              <a:t>Primary key</a:t>
            </a:r>
          </a:p>
          <a:p>
            <a:pPr lvl="1"/>
            <a:r>
              <a:rPr lang="en-US" dirty="0" smtClean="0"/>
              <a:t>Foreign key</a:t>
            </a:r>
          </a:p>
          <a:p>
            <a:r>
              <a:rPr lang="en-US" sz="2400" dirty="0" smtClean="0"/>
              <a:t>Create relations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5969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Homework</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Create a database : City</a:t>
            </a:r>
          </a:p>
          <a:p>
            <a:pPr lvl="1"/>
            <a:r>
              <a:rPr lang="en-US" dirty="0" err="1" smtClean="0"/>
              <a:t>Judet</a:t>
            </a:r>
            <a:endParaRPr lang="en-US" dirty="0" smtClean="0"/>
          </a:p>
          <a:p>
            <a:pPr lvl="1"/>
            <a:r>
              <a:rPr lang="en-US" dirty="0" err="1" smtClean="0"/>
              <a:t>Localitate</a:t>
            </a:r>
            <a:endParaRPr lang="en-US" dirty="0" smtClean="0"/>
          </a:p>
          <a:p>
            <a:pPr lvl="1"/>
            <a:r>
              <a:rPr lang="en-US" dirty="0" err="1" smtClean="0"/>
              <a:t>Adresa</a:t>
            </a:r>
            <a:endParaRPr lang="en-US" dirty="0" smtClean="0"/>
          </a:p>
          <a:p>
            <a:pPr lvl="1"/>
            <a:r>
              <a:rPr lang="en-US" dirty="0" err="1" smtClean="0"/>
              <a:t>Persoana</a:t>
            </a:r>
            <a:endParaRPr lang="en-US" dirty="0" smtClean="0"/>
          </a:p>
          <a:p>
            <a:r>
              <a:rPr lang="en-US" sz="2400" dirty="0" smtClean="0"/>
              <a:t>Create relations between tables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030089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Simple Statements</a:t>
            </a:r>
          </a:p>
          <a:p>
            <a:r>
              <a:rPr lang="en-GB" sz="4000" baseline="30000" dirty="0" smtClean="0"/>
              <a:t>Retrieve data</a:t>
            </a:r>
          </a:p>
          <a:p>
            <a:r>
              <a:rPr lang="en-GB" sz="4000" baseline="30000" dirty="0" smtClean="0"/>
              <a:t>Filter</a:t>
            </a:r>
          </a:p>
          <a:p>
            <a:r>
              <a:rPr lang="en-GB" sz="4000" baseline="30000" dirty="0" smtClean="0"/>
              <a:t>Joins /union</a:t>
            </a:r>
          </a:p>
          <a:p>
            <a:r>
              <a:rPr lang="en-GB" sz="4000" baseline="30000" dirty="0" smtClean="0"/>
              <a:t>Ordering</a:t>
            </a:r>
          </a:p>
          <a:p>
            <a:r>
              <a:rPr lang="en-GB" sz="40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(Microsoft SQL Server)</a:t>
            </a:r>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p>
          <a:p>
            <a:r>
              <a:rPr lang="en-US" sz="2800" dirty="0" smtClean="0"/>
              <a:t>Tools</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764704"/>
            <a:ext cx="5472608" cy="521084"/>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2000" b="1" dirty="0" smtClean="0">
                <a:solidFill>
                  <a:schemeClr val="tx2">
                    <a:lumMod val="60000"/>
                    <a:lumOff val="40000"/>
                  </a:schemeClr>
                </a:solidFill>
              </a:rPr>
              <a:t>It is blank.</a:t>
            </a:r>
            <a:endParaRPr lang="en-US" sz="2000" dirty="0" smtClean="0">
              <a:solidFill>
                <a:schemeClr val="tx2">
                  <a:lumMod val="60000"/>
                  <a:lumOff val="40000"/>
                </a:schemeClr>
              </a:solidFill>
            </a:endParaRPr>
          </a:p>
          <a:p>
            <a:pPr>
              <a:buFont typeface="+mj-lt"/>
              <a:buAutoNum type="arabicPeriod"/>
            </a:pPr>
            <a:r>
              <a:rPr lang="en-US" sz="2000" b="1" dirty="0" smtClean="0">
                <a:solidFill>
                  <a:srgbClr val="FF0000"/>
                </a:solidFill>
              </a:rPr>
              <a:t>It is empty.</a:t>
            </a:r>
            <a:endParaRPr lang="en-US" sz="2000" dirty="0" smtClean="0">
              <a:solidFill>
                <a:srgbClr val="FF0000"/>
              </a:solidFill>
            </a:endParaRPr>
          </a:p>
          <a:p>
            <a:pPr>
              <a:buFont typeface="+mj-lt"/>
              <a:buAutoNum type="arabicPeriod"/>
            </a:pPr>
            <a:r>
              <a:rPr lang="en-US" sz="2000" b="1" dirty="0" smtClean="0"/>
              <a:t>It is zero.</a:t>
            </a:r>
            <a:endParaRPr lang="en-US" sz="2000" dirty="0" smtClean="0"/>
          </a:p>
          <a:p>
            <a:pPr>
              <a:buFont typeface="+mj-lt"/>
              <a:buAutoNum type="arabicPeriod"/>
            </a:pPr>
            <a:r>
              <a:rPr lang="en-US" sz="2000" b="1" dirty="0" smtClean="0">
                <a:solidFill>
                  <a:srgbClr val="FFC000"/>
                </a:solidFill>
              </a:rPr>
              <a:t>It is nothing.</a:t>
            </a:r>
            <a:endParaRPr lang="en-US" sz="2000" dirty="0" smtClean="0">
              <a:solidFill>
                <a:srgbClr val="FFC000"/>
              </a:solidFill>
            </a:endParaRPr>
          </a:p>
          <a:p>
            <a:pPr>
              <a:buFont typeface="+mj-lt"/>
              <a:buAutoNum type="arabicPeriod"/>
            </a:pPr>
            <a:r>
              <a:rPr lang="en-US" sz="2000" b="1" dirty="0" smtClean="0">
                <a:solidFill>
                  <a:srgbClr val="FFFF00"/>
                </a:solidFill>
              </a:rPr>
              <a:t>It is missing value.</a:t>
            </a:r>
            <a:endParaRPr lang="en-US" sz="2000" dirty="0" smtClean="0">
              <a:solidFill>
                <a:srgbClr val="FFFF00"/>
              </a:solidFill>
            </a:endParaRPr>
          </a:p>
          <a:p>
            <a:pPr>
              <a:buFont typeface="+mj-lt"/>
              <a:buAutoNum type="arabicPeriod"/>
            </a:pPr>
            <a:r>
              <a:rPr lang="en-US" sz="2000" b="1" dirty="0" smtClean="0">
                <a:solidFill>
                  <a:schemeClr val="accent2">
                    <a:lumMod val="60000"/>
                    <a:lumOff val="40000"/>
                  </a:schemeClr>
                </a:solidFill>
              </a:rPr>
              <a:t>It is the lowest value.</a:t>
            </a:r>
            <a:endParaRPr lang="en-US" sz="2000" dirty="0" smtClean="0">
              <a:solidFill>
                <a:schemeClr val="accent2">
                  <a:lumMod val="60000"/>
                  <a:lumOff val="40000"/>
                </a:schemeClr>
              </a:solidFill>
            </a:endParaRPr>
          </a:p>
          <a:p>
            <a:pPr>
              <a:buFont typeface="+mj-lt"/>
              <a:buAutoNum type="arabicPeriod"/>
            </a:pPr>
            <a:r>
              <a:rPr lang="en-US" sz="2000" b="1" dirty="0" smtClean="0">
                <a:solidFill>
                  <a:srgbClr val="7030A0"/>
                </a:solidFill>
              </a:rPr>
              <a:t>It is ignorable value.</a:t>
            </a:r>
            <a:endParaRPr lang="en-US" sz="2000" dirty="0" smtClean="0">
              <a:solidFill>
                <a:srgbClr val="7030A0"/>
              </a:solidFill>
            </a:endParaRPr>
          </a:p>
          <a:p>
            <a:pPr>
              <a:buFont typeface="+mj-lt"/>
              <a:buAutoNum type="arabicPeriod"/>
            </a:pPr>
            <a:r>
              <a:rPr lang="en-US" sz="2000" b="1" dirty="0" smtClean="0"/>
              <a:t>It is optional value.</a:t>
            </a:r>
            <a:endParaRPr lang="en-US" sz="2000" dirty="0" smtClean="0"/>
          </a:p>
          <a:p>
            <a:pPr>
              <a:buFont typeface="+mj-lt"/>
              <a:buAutoNum type="arabicPeriod"/>
            </a:pPr>
            <a:r>
              <a:rPr lang="en-US" sz="2000" b="1" dirty="0" smtClean="0">
                <a:solidFill>
                  <a:srgbClr val="99CCFF"/>
                </a:solidFill>
              </a:rPr>
              <a:t>It is invalid.</a:t>
            </a:r>
            <a:endParaRPr lang="en-US" sz="2000" dirty="0" smtClean="0">
              <a:solidFill>
                <a:srgbClr val="99CCFF"/>
              </a:solidFill>
            </a:endParaRPr>
          </a:p>
          <a:p>
            <a:pPr>
              <a:buFont typeface="+mj-lt"/>
              <a:buAutoNum type="arabicPeriod"/>
            </a:pPr>
            <a:r>
              <a:rPr lang="en-US" sz="2000" b="1" dirty="0" smtClean="0">
                <a:solidFill>
                  <a:schemeClr val="accent6">
                    <a:lumMod val="75000"/>
                  </a:schemeClr>
                </a:solidFill>
              </a:rPr>
              <a:t>It is void.</a:t>
            </a:r>
            <a:endParaRPr lang="en-US" sz="20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A value of </a:t>
            </a:r>
            <a:r>
              <a:rPr lang="en-US" sz="2400" b="1" dirty="0" smtClean="0">
                <a:solidFill>
                  <a:schemeClr val="accent1"/>
                </a:solidFill>
              </a:rPr>
              <a:t>NULL</a:t>
            </a:r>
            <a:r>
              <a:rPr lang="en-US" sz="2400" dirty="0" smtClean="0"/>
              <a:t> indicates that the value is unknown</a:t>
            </a:r>
          </a:p>
          <a:p>
            <a:r>
              <a:rPr lang="en-US" sz="2400" dirty="0" smtClean="0"/>
              <a:t>A value of </a:t>
            </a:r>
            <a:r>
              <a:rPr lang="en-US" sz="2400" b="1" dirty="0" smtClean="0">
                <a:solidFill>
                  <a:schemeClr val="accent1"/>
                </a:solidFill>
              </a:rPr>
              <a:t>NULL</a:t>
            </a:r>
            <a:r>
              <a:rPr lang="en-US" sz="2400" dirty="0" smtClean="0"/>
              <a:t> is different from an empty or zero value</a:t>
            </a:r>
          </a:p>
          <a:p>
            <a:r>
              <a:rPr lang="en-US" sz="2400" dirty="0" smtClean="0"/>
              <a:t>No two </a:t>
            </a:r>
            <a:r>
              <a:rPr lang="en-US" sz="2400" b="1" dirty="0" smtClean="0">
                <a:solidFill>
                  <a:schemeClr val="accent1"/>
                </a:solidFill>
              </a:rPr>
              <a:t>NULL</a:t>
            </a:r>
            <a:r>
              <a:rPr lang="en-US" sz="2400" dirty="0" smtClean="0"/>
              <a:t> values are equal</a:t>
            </a:r>
          </a:p>
          <a:p>
            <a:r>
              <a:rPr lang="en-US" sz="2400" dirty="0" smtClean="0"/>
              <a:t>Comparisons between two null values, or between a </a:t>
            </a:r>
            <a:r>
              <a:rPr lang="en-US" sz="2400" b="1" dirty="0" smtClean="0">
                <a:solidFill>
                  <a:schemeClr val="accent1"/>
                </a:solidFill>
              </a:rPr>
              <a:t>NULL</a:t>
            </a:r>
            <a:r>
              <a:rPr lang="en-US" sz="2400" dirty="0" smtClean="0"/>
              <a:t> and any other value, return unknown because the value of each </a:t>
            </a:r>
            <a:r>
              <a:rPr lang="en-US" sz="2400" dirty="0" smtClean="0">
                <a:solidFill>
                  <a:schemeClr val="accent1"/>
                </a:solidFill>
              </a:rPr>
              <a:t>NULL</a:t>
            </a:r>
            <a:r>
              <a:rPr lang="en-US" sz="24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“The other objects, design, reporting”</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How </a:t>
            </a:r>
            <a:r>
              <a:rPr lang="en-US" sz="4400" dirty="0" err="1" smtClean="0"/>
              <a:t>Sql</a:t>
            </a:r>
            <a:r>
              <a:rPr lang="en-US" sz="4400" dirty="0" smtClean="0"/>
              <a:t> Server works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service</a:t>
            </a:r>
          </a:p>
          <a:p>
            <a:r>
              <a:rPr lang="en-US" sz="2800" dirty="0"/>
              <a:t>f</a:t>
            </a:r>
            <a:r>
              <a:rPr lang="en-US" sz="2800" dirty="0" smtClean="0"/>
              <a:t>iles</a:t>
            </a:r>
          </a:p>
          <a:p>
            <a:r>
              <a:rPr lang="en-US" sz="2800" dirty="0" smtClean="0"/>
              <a:t>logs</a:t>
            </a:r>
            <a:endParaRPr lang="en-US" sz="2800" dirty="0"/>
          </a:p>
          <a:p>
            <a:endParaRPr lang="en-US" sz="2800" dirty="0" smtClean="0"/>
          </a:p>
        </p:txBody>
      </p:sp>
    </p:spTree>
    <p:extLst>
      <p:ext uri="{BB962C8B-B14F-4D97-AF65-F5344CB8AC3E}">
        <p14:creationId xmlns:p14="http://schemas.microsoft.com/office/powerpoint/2010/main" val="354555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Stored procedures</a:t>
            </a:r>
            <a:endParaRPr lang="en-GB" sz="4000" baseline="30000" dirty="0" smtClean="0"/>
          </a:p>
          <a:p>
            <a:r>
              <a:rPr lang="en-GB" sz="4000" baseline="30000" dirty="0" smtClean="0"/>
              <a:t>Views</a:t>
            </a:r>
            <a:endParaRPr lang="en-GB" sz="4000" baseline="30000" dirty="0" smtClean="0"/>
          </a:p>
          <a:p>
            <a:r>
              <a:rPr lang="en-GB" sz="4000" baseline="30000" dirty="0" smtClean="0"/>
              <a:t>Triggers</a:t>
            </a:r>
          </a:p>
          <a:p>
            <a:r>
              <a:rPr lang="en-GB" sz="4000" baseline="30000" dirty="0" smtClean="0"/>
              <a:t>Indexes</a:t>
            </a:r>
            <a:endParaRPr lang="en-GB" sz="4000" baseline="30000" dirty="0" smtClean="0"/>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9133</TotalTime>
  <Words>3220</Words>
  <Application>Microsoft Office PowerPoint</Application>
  <PresentationFormat>On-screen Show (4:3)</PresentationFormat>
  <Paragraphs>809</Paragraphs>
  <Slides>55</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Courier New</vt:lpstr>
      <vt:lpstr>Office Theme</vt:lpstr>
      <vt:lpstr>SQL Server </vt:lpstr>
      <vt:lpstr>Objectives</vt:lpstr>
      <vt:lpstr>Agenda - Day 1</vt:lpstr>
      <vt:lpstr>DBMS</vt:lpstr>
      <vt:lpstr>How Sql Server works</vt:lpstr>
      <vt:lpstr>SQL Technologies</vt:lpstr>
      <vt:lpstr>Database Engine</vt:lpstr>
      <vt:lpstr>Reporting services</vt:lpstr>
      <vt:lpstr>Replication </vt:lpstr>
      <vt:lpstr>Product presentation</vt:lpstr>
      <vt:lpstr>Editions</vt:lpstr>
      <vt:lpstr>Documentation </vt:lpstr>
      <vt:lpstr>SQL Concepts</vt:lpstr>
      <vt:lpstr>SQL Server Management Studio</vt:lpstr>
      <vt:lpstr>Databases</vt:lpstr>
      <vt:lpstr>Tables</vt:lpstr>
      <vt:lpstr>Tables (2)</vt:lpstr>
      <vt:lpstr>Data Types</vt:lpstr>
      <vt:lpstr>SSMS - Working Scenario</vt:lpstr>
      <vt:lpstr>Constraints</vt:lpstr>
      <vt:lpstr>Primary key</vt:lpstr>
      <vt:lpstr>Foreign key</vt:lpstr>
      <vt:lpstr>SSMS - Working Scenario</vt:lpstr>
      <vt:lpstr>Homework</vt:lpstr>
      <vt:lpstr>SQL Server </vt:lpstr>
      <vt:lpstr>Agenda day 2</vt:lpstr>
      <vt:lpstr>T-SQL</vt:lpstr>
      <vt:lpstr>P</vt:lpstr>
      <vt:lpstr>Simple Statements</vt:lpstr>
      <vt:lpstr>CRUD</vt:lpstr>
      <vt:lpstr>SELECT - components</vt:lpstr>
      <vt:lpstr>Query logical processing</vt:lpstr>
      <vt:lpstr>SELECT</vt:lpstr>
      <vt:lpstr>WHERE</vt:lpstr>
      <vt:lpstr>Predicates</vt:lpstr>
      <vt:lpstr>Predicates keywords</vt:lpstr>
      <vt:lpstr>Multiple Predicates</vt:lpstr>
      <vt:lpstr>String predicates - Like</vt:lpstr>
      <vt:lpstr>NULL</vt:lpstr>
      <vt:lpstr>NULL (2)</vt:lpstr>
      <vt:lpstr>ORDER BY </vt:lpstr>
      <vt:lpstr>GROUP BY</vt:lpstr>
      <vt:lpstr>HAVING </vt:lpstr>
      <vt:lpstr>JOINs</vt:lpstr>
      <vt:lpstr>JOINs</vt:lpstr>
      <vt:lpstr>INSERT</vt:lpstr>
      <vt:lpstr>UPDATE</vt:lpstr>
      <vt:lpstr>DELETE</vt:lpstr>
      <vt:lpstr>SQL Server </vt:lpstr>
      <vt:lpstr>Agenda day 3</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 Soare</cp:lastModifiedBy>
  <cp:revision>402</cp:revision>
  <dcterms:created xsi:type="dcterms:W3CDTF">2013-12-19T00:35:41Z</dcterms:created>
  <dcterms:modified xsi:type="dcterms:W3CDTF">2016-07-06T05:49:51Z</dcterms:modified>
</cp:coreProperties>
</file>