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3.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4.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heme/themeOverride5.xml" ContentType="application/vnd.openxmlformats-officedocument.themeOverr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84" r:id="rId2"/>
    <p:sldId id="287" r:id="rId3"/>
    <p:sldId id="288" r:id="rId4"/>
    <p:sldId id="331" r:id="rId5"/>
    <p:sldId id="382" r:id="rId6"/>
    <p:sldId id="319" r:id="rId7"/>
    <p:sldId id="320" r:id="rId8"/>
    <p:sldId id="327" r:id="rId9"/>
    <p:sldId id="328" r:id="rId10"/>
    <p:sldId id="378" r:id="rId11"/>
    <p:sldId id="330" r:id="rId12"/>
    <p:sldId id="380" r:id="rId13"/>
    <p:sldId id="377" r:id="rId14"/>
    <p:sldId id="341" r:id="rId15"/>
    <p:sldId id="335" r:id="rId16"/>
    <p:sldId id="336" r:id="rId17"/>
    <p:sldId id="333" r:id="rId18"/>
    <p:sldId id="344" r:id="rId19"/>
    <p:sldId id="345" r:id="rId20"/>
    <p:sldId id="384" r:id="rId21"/>
    <p:sldId id="386" r:id="rId22"/>
    <p:sldId id="388" r:id="rId23"/>
    <p:sldId id="385" r:id="rId24"/>
    <p:sldId id="389" r:id="rId25"/>
    <p:sldId id="359" r:id="rId26"/>
    <p:sldId id="318" r:id="rId27"/>
    <p:sldId id="340" r:id="rId28"/>
    <p:sldId id="365" r:id="rId29"/>
    <p:sldId id="347" r:id="rId30"/>
    <p:sldId id="337" r:id="rId31"/>
    <p:sldId id="339" r:id="rId32"/>
    <p:sldId id="353" r:id="rId33"/>
    <p:sldId id="348" r:id="rId34"/>
    <p:sldId id="350" r:id="rId35"/>
    <p:sldId id="349" r:id="rId36"/>
    <p:sldId id="352" r:id="rId37"/>
    <p:sldId id="334" r:id="rId38"/>
    <p:sldId id="354" r:id="rId39"/>
    <p:sldId id="351" r:id="rId40"/>
    <p:sldId id="357" r:id="rId41"/>
    <p:sldId id="356" r:id="rId42"/>
    <p:sldId id="360" r:id="rId43"/>
    <p:sldId id="355" r:id="rId44"/>
    <p:sldId id="361" r:id="rId45"/>
    <p:sldId id="358" r:id="rId46"/>
    <p:sldId id="366" r:id="rId47"/>
    <p:sldId id="367" r:id="rId48"/>
    <p:sldId id="362" r:id="rId49"/>
    <p:sldId id="363" r:id="rId50"/>
    <p:sldId id="364" r:id="rId51"/>
    <p:sldId id="390" r:id="rId52"/>
    <p:sldId id="392" r:id="rId53"/>
    <p:sldId id="391" r:id="rId54"/>
    <p:sldId id="393" r:id="rId55"/>
    <p:sldId id="368" r:id="rId56"/>
    <p:sldId id="375" r:id="rId57"/>
    <p:sldId id="369" r:id="rId58"/>
    <p:sldId id="370" r:id="rId59"/>
    <p:sldId id="309"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65167" autoAdjust="0"/>
  </p:normalViewPr>
  <p:slideViewPr>
    <p:cSldViewPr>
      <p:cViewPr varScale="1">
        <p:scale>
          <a:sx n="60" d="100"/>
          <a:sy n="60" d="100"/>
        </p:scale>
        <p:origin x="2250" y="4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0BC2FF-3801-4EF5-A93B-A94D46A8EDF1}" type="datetimeFigureOut">
              <a:rPr lang="en-US" smtClean="0"/>
              <a:pPr/>
              <a:t>7/7/2016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DFAA07-3B04-4F4C-AB8C-BB35A2248691}" type="slidenum">
              <a:rPr lang="en-US" smtClean="0"/>
              <a:pPr/>
              <a:t>‹#›</a:t>
            </a:fld>
            <a:endParaRPr lang="en-US"/>
          </a:p>
        </p:txBody>
      </p:sp>
    </p:spTree>
    <p:extLst>
      <p:ext uri="{BB962C8B-B14F-4D97-AF65-F5344CB8AC3E}">
        <p14:creationId xmlns:p14="http://schemas.microsoft.com/office/powerpoint/2010/main" val="2819729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en.wikipedia.org/wiki/Local_variable" TargetMode="External"/><Relationship Id="rId3" Type="http://schemas.openxmlformats.org/officeDocument/2006/relationships/hyperlink" Target="http://en.wikipedia.org/wiki/Microsoft" TargetMode="External"/><Relationship Id="rId7" Type="http://schemas.openxmlformats.org/officeDocument/2006/relationships/hyperlink" Target="http://en.wikipedia.org/wiki/Procedural_programming"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en.wikipedia.org/wiki/Declarative_programming" TargetMode="External"/><Relationship Id="rId5" Type="http://schemas.openxmlformats.org/officeDocument/2006/relationships/hyperlink" Target="http://en.wikipedia.org/wiki/SQL" TargetMode="External"/><Relationship Id="rId10" Type="http://schemas.openxmlformats.org/officeDocument/2006/relationships/hyperlink" Target="http://en.wikipedia.org/wiki/Update_(SQL)" TargetMode="External"/><Relationship Id="rId4" Type="http://schemas.openxmlformats.org/officeDocument/2006/relationships/hyperlink" Target="http://en.wikipedia.org/wiki/Sybase" TargetMode="External"/><Relationship Id="rId9" Type="http://schemas.openxmlformats.org/officeDocument/2006/relationships/hyperlink" Target="http://en.wikipedia.org/wiki/Delete_(SQ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en.wikipedia.org/wiki/Computer_programming"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en.wikipedia.org/wiki/Value_(computer_science)" TargetMode="External"/><Relationship Id="rId5" Type="http://schemas.openxmlformats.org/officeDocument/2006/relationships/hyperlink" Target="http://en.wikipedia.org/wiki/Symbol" TargetMode="External"/><Relationship Id="rId4" Type="http://schemas.openxmlformats.org/officeDocument/2006/relationships/hyperlink" Target="http://en.wikipedia.org/wiki/Memory_location"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Prezentare</a:t>
            </a:r>
            <a:r>
              <a:rPr lang="en-US" dirty="0" smtClean="0"/>
              <a:t> </a:t>
            </a:r>
            <a:r>
              <a:rPr lang="en-US" dirty="0" err="1" smtClean="0"/>
              <a:t>personala</a:t>
            </a:r>
            <a:endParaRPr lang="en-US" dirty="0" smtClean="0"/>
          </a:p>
          <a:p>
            <a:r>
              <a:rPr lang="en-US" dirty="0" smtClean="0"/>
              <a:t>Care </a:t>
            </a:r>
            <a:r>
              <a:rPr lang="en-US" dirty="0" err="1" smtClean="0"/>
              <a:t>este</a:t>
            </a:r>
            <a:r>
              <a:rPr lang="en-US" baseline="0" dirty="0" smtClean="0"/>
              <a:t> </a:t>
            </a:r>
            <a:r>
              <a:rPr lang="en-US" baseline="0" dirty="0" err="1" smtClean="0"/>
              <a:t>reactia</a:t>
            </a:r>
            <a:r>
              <a:rPr lang="en-US" baseline="0" dirty="0" smtClean="0"/>
              <a:t> </a:t>
            </a:r>
            <a:r>
              <a:rPr lang="en-US" baseline="0" dirty="0" err="1" smtClean="0"/>
              <a:t>cand</a:t>
            </a:r>
            <a:r>
              <a:rPr lang="en-US" baseline="0" dirty="0" smtClean="0"/>
              <a:t> </a:t>
            </a:r>
            <a:r>
              <a:rPr lang="en-US" baseline="0" dirty="0" err="1" smtClean="0"/>
              <a:t>intreb</a:t>
            </a:r>
            <a:r>
              <a:rPr lang="en-US" baseline="0" dirty="0" smtClean="0"/>
              <a:t> de </a:t>
            </a:r>
            <a:r>
              <a:rPr lang="en-US" baseline="0" dirty="0" err="1" smtClean="0"/>
              <a:t>sql</a:t>
            </a:r>
            <a:endParaRPr lang="en-US" baseline="0" dirty="0" smtClean="0"/>
          </a:p>
          <a:p>
            <a:r>
              <a:rPr lang="en-US" dirty="0" err="1" smtClean="0"/>
              <a:t>Intentiile</a:t>
            </a:r>
            <a:r>
              <a:rPr lang="en-US" dirty="0" smtClean="0"/>
              <a:t> </a:t>
            </a:r>
            <a:r>
              <a:rPr lang="en-US" dirty="0" err="1" smtClean="0"/>
              <a:t>personale</a:t>
            </a:r>
            <a:r>
              <a:rPr lang="en-US" baseline="0" dirty="0" smtClean="0"/>
              <a:t> </a:t>
            </a:r>
            <a:r>
              <a:rPr lang="en-US" baseline="0" dirty="0" err="1" smtClean="0"/>
              <a:t>referitoare</a:t>
            </a:r>
            <a:r>
              <a:rPr lang="en-US" baseline="0" dirty="0" smtClean="0"/>
              <a:t> la </a:t>
            </a:r>
            <a:r>
              <a:rPr lang="en-US" baseline="0" dirty="0" err="1" smtClean="0"/>
              <a:t>acest</a:t>
            </a:r>
            <a:r>
              <a:rPr lang="en-US" baseline="0" dirty="0" smtClean="0"/>
              <a:t> curs</a:t>
            </a:r>
          </a:p>
          <a:p>
            <a:r>
              <a:rPr lang="en-US" baseline="0" dirty="0" smtClean="0"/>
              <a:t>De </a:t>
            </a:r>
            <a:r>
              <a:rPr lang="en-US" baseline="0" dirty="0" err="1" smtClean="0"/>
              <a:t>ce</a:t>
            </a:r>
            <a:r>
              <a:rPr lang="en-US" baseline="0" dirty="0" smtClean="0"/>
              <a:t> </a:t>
            </a:r>
            <a:r>
              <a:rPr lang="en-US" baseline="0" dirty="0" err="1" smtClean="0"/>
              <a:t>hmmmm</a:t>
            </a:r>
            <a:r>
              <a:rPr lang="en-US" baseline="0" dirty="0" smtClean="0"/>
              <a:t>………</a:t>
            </a:r>
          </a:p>
          <a:p>
            <a:r>
              <a:rPr lang="en-US" baseline="0" dirty="0" smtClean="0"/>
              <a:t>3 </a:t>
            </a:r>
            <a:r>
              <a:rPr lang="en-US" baseline="0" dirty="0" err="1" smtClean="0"/>
              <a:t>zile</a:t>
            </a:r>
            <a:r>
              <a:rPr lang="en-US" baseline="0" dirty="0" smtClean="0"/>
              <a:t> </a:t>
            </a:r>
            <a:r>
              <a:rPr lang="en-US" baseline="0" dirty="0" err="1" smtClean="0"/>
              <a:t>pt</a:t>
            </a:r>
            <a:r>
              <a:rPr lang="en-US" baseline="0" dirty="0" smtClean="0"/>
              <a:t> </a:t>
            </a:r>
            <a:r>
              <a:rPr lang="en-US" baseline="0" dirty="0" err="1" smtClean="0"/>
              <a:t>introducere</a:t>
            </a:r>
            <a:endParaRPr lang="en-US" baseline="0"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a:t>
            </a:fld>
            <a:endParaRPr lang="en-US"/>
          </a:p>
        </p:txBody>
      </p:sp>
    </p:spTree>
    <p:extLst>
      <p:ext uri="{BB962C8B-B14F-4D97-AF65-F5344CB8AC3E}">
        <p14:creationId xmlns:p14="http://schemas.microsoft.com/office/powerpoint/2010/main" val="38883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10</a:t>
            </a:fld>
            <a:endParaRPr lang="en-US"/>
          </a:p>
        </p:txBody>
      </p:sp>
    </p:spTree>
    <p:extLst>
      <p:ext uri="{BB962C8B-B14F-4D97-AF65-F5344CB8AC3E}">
        <p14:creationId xmlns:p14="http://schemas.microsoft.com/office/powerpoint/2010/main" val="1287567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Information about </a:t>
            </a:r>
          </a:p>
          <a:p>
            <a:pPr>
              <a:buFontTx/>
              <a:buChar char="-"/>
            </a:pPr>
            <a:r>
              <a:rPr lang="en-US" baseline="0" dirty="0" smtClean="0"/>
              <a:t>Editions</a:t>
            </a:r>
          </a:p>
          <a:p>
            <a:pPr>
              <a:buFontTx/>
              <a:buChar char="-"/>
            </a:pPr>
            <a:r>
              <a:rPr lang="en-US" baseline="0" dirty="0" smtClean="0"/>
              <a:t>Versions</a:t>
            </a:r>
          </a:p>
          <a:p>
            <a:pPr>
              <a:buFontTx/>
              <a:buChar char="-"/>
            </a:pPr>
            <a:endParaRPr lang="en-US" baseline="0" dirty="0"/>
          </a:p>
          <a:p>
            <a:pPr>
              <a:buFontTx/>
              <a:buChar char="-"/>
            </a:pPr>
            <a:endParaRPr lang="en-US" baseline="0" dirty="0"/>
          </a:p>
          <a:p>
            <a:pPr>
              <a:buFontTx/>
              <a:buNone/>
            </a:pPr>
            <a:r>
              <a:rPr lang="en-US" baseline="0" dirty="0" smtClean="0"/>
              <a:t>Details about features and editions: https://msdn.microsoft.com/library/cc645993.aspx</a:t>
            </a:r>
          </a:p>
        </p:txBody>
      </p:sp>
      <p:sp>
        <p:nvSpPr>
          <p:cNvPr id="4" name="Slide Number Placeholder 3"/>
          <p:cNvSpPr>
            <a:spLocks noGrp="1"/>
          </p:cNvSpPr>
          <p:nvPr>
            <p:ph type="sldNum" sz="quarter" idx="10"/>
          </p:nvPr>
        </p:nvSpPr>
        <p:spPr/>
        <p:txBody>
          <a:bodyPr/>
          <a:lstStyle/>
          <a:p>
            <a:fld id="{EDDFAA07-3B04-4F4C-AB8C-BB35A2248691}" type="slidenum">
              <a:rPr lang="en-US" smtClean="0"/>
              <a:pPr/>
              <a:t>11</a:t>
            </a:fld>
            <a:endParaRPr lang="en-US"/>
          </a:p>
        </p:txBody>
      </p:sp>
    </p:spTree>
    <p:extLst>
      <p:ext uri="{BB962C8B-B14F-4D97-AF65-F5344CB8AC3E}">
        <p14:creationId xmlns:p14="http://schemas.microsoft.com/office/powerpoint/2010/main" val="2056237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12</a:t>
            </a:fld>
            <a:endParaRPr lang="en-US"/>
          </a:p>
        </p:txBody>
      </p:sp>
    </p:spTree>
    <p:extLst>
      <p:ext uri="{BB962C8B-B14F-4D97-AF65-F5344CB8AC3E}">
        <p14:creationId xmlns:p14="http://schemas.microsoft.com/office/powerpoint/2010/main" val="3965784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SQL Server?</a:t>
            </a:r>
          </a:p>
          <a:p>
            <a:pPr>
              <a:buFontTx/>
              <a:buChar char="-"/>
            </a:pPr>
            <a:r>
              <a:rPr lang="en-US" baseline="0" dirty="0" smtClean="0"/>
              <a:t> Software product?</a:t>
            </a:r>
          </a:p>
          <a:p>
            <a:pPr>
              <a:buFontTx/>
              <a:buChar char="-"/>
            </a:pPr>
            <a:r>
              <a:rPr lang="en-US" baseline="0" dirty="0" smtClean="0"/>
              <a:t> </a:t>
            </a:r>
            <a:r>
              <a:rPr lang="en-US" sz="1200" b="0" i="0" kern="1200" dirty="0" smtClean="0">
                <a:solidFill>
                  <a:schemeClr val="tx1"/>
                </a:solidFill>
                <a:latin typeface="+mn-lt"/>
                <a:ea typeface="+mn-ea"/>
                <a:cs typeface="+mn-cs"/>
              </a:rPr>
              <a:t>Relational database management system?</a:t>
            </a:r>
            <a:endParaRPr lang="en-US" dirty="0" smtClean="0"/>
          </a:p>
          <a:p>
            <a:pPr>
              <a:buFontTx/>
              <a:buChar char="-"/>
            </a:pPr>
            <a:r>
              <a:rPr lang="en-US" dirty="0" smtClean="0"/>
              <a:t>Service? Yes it is a service,</a:t>
            </a:r>
            <a:r>
              <a:rPr lang="en-US" baseline="0" dirty="0" smtClean="0"/>
              <a:t> from a point of view</a:t>
            </a:r>
            <a:endParaRPr lang="en-US" dirty="0" smtClean="0"/>
          </a:p>
          <a:p>
            <a:pPr>
              <a:buFontTx/>
              <a:buChar char="-"/>
            </a:pPr>
            <a:r>
              <a:rPr lang="en-US" dirty="0" smtClean="0"/>
              <a:t>Competitors?</a:t>
            </a:r>
          </a:p>
          <a:p>
            <a:endParaRPr lang="en-US" dirty="0" smtClean="0"/>
          </a:p>
          <a:p>
            <a:endParaRPr lang="en-US" dirty="0" smtClean="0"/>
          </a:p>
          <a:p>
            <a:r>
              <a:rPr lang="en-US" dirty="0" err="1" smtClean="0"/>
              <a:t>TSQL</a:t>
            </a:r>
            <a:endParaRPr lang="en-US" dirty="0" smtClean="0"/>
          </a:p>
          <a:p>
            <a:pPr>
              <a:buFontTx/>
              <a:buChar char="-"/>
            </a:pPr>
            <a:r>
              <a:rPr lang="en-US" dirty="0" err="1" smtClean="0"/>
              <a:t>definitie</a:t>
            </a:r>
            <a:r>
              <a:rPr lang="en-US" dirty="0" smtClean="0"/>
              <a:t>: </a:t>
            </a:r>
            <a:r>
              <a:rPr lang="en-US" sz="1200" b="1" i="0" kern="1200" dirty="0" smtClean="0">
                <a:solidFill>
                  <a:schemeClr val="tx1"/>
                </a:solidFill>
                <a:latin typeface="+mn-lt"/>
                <a:ea typeface="+mn-ea"/>
                <a:cs typeface="+mn-cs"/>
              </a:rPr>
              <a:t>Transact-SQL</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T-SQL</a:t>
            </a:r>
            <a:r>
              <a:rPr lang="en-US" sz="1200" b="0" i="0" kern="1200" dirty="0" smtClean="0">
                <a:solidFill>
                  <a:schemeClr val="tx1"/>
                </a:solidFill>
                <a:latin typeface="+mn-lt"/>
                <a:ea typeface="+mn-ea"/>
                <a:cs typeface="+mn-cs"/>
              </a:rPr>
              <a:t>) is </a:t>
            </a:r>
            <a:r>
              <a:rPr lang="en-US" sz="1200" b="0" i="0" u="none" strike="noStrike" kern="1200" dirty="0" smtClean="0">
                <a:solidFill>
                  <a:schemeClr val="tx1"/>
                </a:solidFill>
                <a:latin typeface="+mn-lt"/>
                <a:ea typeface="+mn-ea"/>
                <a:cs typeface="+mn-cs"/>
                <a:hlinkClick r:id="rId3" tooltip="Microsoft"/>
              </a:rPr>
              <a:t>Microsoft</a:t>
            </a:r>
            <a:r>
              <a:rPr lang="en-US" sz="1200" b="0" i="0" kern="1200" dirty="0" smtClean="0">
                <a:solidFill>
                  <a:schemeClr val="tx1"/>
                </a:solidFill>
                <a:latin typeface="+mn-lt"/>
                <a:ea typeface="+mn-ea"/>
                <a:cs typeface="+mn-cs"/>
              </a:rPr>
              <a:t>'s and </a:t>
            </a:r>
            <a:r>
              <a:rPr lang="en-US" sz="1200" b="0" i="0" u="none" strike="noStrike" kern="1200" dirty="0" smtClean="0">
                <a:solidFill>
                  <a:schemeClr val="tx1"/>
                </a:solidFill>
                <a:latin typeface="+mn-lt"/>
                <a:ea typeface="+mn-ea"/>
                <a:cs typeface="+mn-cs"/>
                <a:hlinkClick r:id="rId4" tooltip="Sybase"/>
              </a:rPr>
              <a:t>Sybase</a:t>
            </a:r>
            <a:r>
              <a:rPr lang="en-US" sz="1200" b="0" i="0" kern="1200" dirty="0" smtClean="0">
                <a:solidFill>
                  <a:schemeClr val="tx1"/>
                </a:solidFill>
                <a:latin typeface="+mn-lt"/>
                <a:ea typeface="+mn-ea"/>
                <a:cs typeface="+mn-cs"/>
              </a:rPr>
              <a:t>'s proprietary extension to </a:t>
            </a:r>
            <a:r>
              <a:rPr lang="en-US" sz="1200" b="0" i="0" u="none" strike="noStrike" kern="1200" dirty="0" smtClean="0">
                <a:solidFill>
                  <a:schemeClr val="tx1"/>
                </a:solidFill>
                <a:latin typeface="+mn-lt"/>
                <a:ea typeface="+mn-ea"/>
                <a:cs typeface="+mn-cs"/>
                <a:hlinkClick r:id="rId5" tooltip="SQL"/>
              </a:rPr>
              <a:t>SQL</a:t>
            </a:r>
            <a:r>
              <a:rPr lang="en-US" sz="1200" b="0" i="0" kern="1200" dirty="0" smtClean="0">
                <a:solidFill>
                  <a:schemeClr val="tx1"/>
                </a:solidFill>
                <a:latin typeface="+mn-lt"/>
                <a:ea typeface="+mn-ea"/>
                <a:cs typeface="+mn-cs"/>
              </a:rPr>
              <a:t>. SQL, the acronym for Structured Query Language, is a </a:t>
            </a:r>
            <a:r>
              <a:rPr lang="en-US" sz="1200" b="0" i="0" u="none" strike="noStrike" kern="1200" dirty="0" smtClean="0">
                <a:solidFill>
                  <a:schemeClr val="tx1"/>
                </a:solidFill>
                <a:latin typeface="+mn-lt"/>
                <a:ea typeface="+mn-ea"/>
                <a:cs typeface="+mn-cs"/>
                <a:hlinkClick r:id="rId5" tooltip="SQL"/>
              </a:rPr>
              <a:t>standardized</a:t>
            </a:r>
            <a:r>
              <a:rPr lang="en-US" sz="1200" b="0" i="0" kern="1200" dirty="0" smtClean="0">
                <a:solidFill>
                  <a:schemeClr val="tx1"/>
                </a:solidFill>
                <a:latin typeface="+mn-lt"/>
                <a:ea typeface="+mn-ea"/>
                <a:cs typeface="+mn-cs"/>
              </a:rPr>
              <a:t> computer language that was originally developed by IBM for querying, altering and defining relational databases, using </a:t>
            </a:r>
            <a:r>
              <a:rPr lang="en-US" sz="1200" b="0" i="0" u="none" strike="noStrike" kern="1200" dirty="0" smtClean="0">
                <a:solidFill>
                  <a:schemeClr val="tx1"/>
                </a:solidFill>
                <a:latin typeface="+mn-lt"/>
                <a:ea typeface="+mn-ea"/>
                <a:cs typeface="+mn-cs"/>
                <a:hlinkClick r:id="rId6" tooltip="Declarative programming"/>
              </a:rPr>
              <a:t>declarative</a:t>
            </a:r>
            <a:r>
              <a:rPr lang="en-US" sz="1200" b="0" i="0" kern="1200" dirty="0" smtClean="0">
                <a:solidFill>
                  <a:schemeClr val="tx1"/>
                </a:solidFill>
                <a:latin typeface="+mn-lt"/>
                <a:ea typeface="+mn-ea"/>
                <a:cs typeface="+mn-cs"/>
              </a:rPr>
              <a:t> statements. T-SQL expands on the SQL standard to include </a:t>
            </a:r>
            <a:r>
              <a:rPr lang="en-US" sz="1200" b="0" i="0" u="none" strike="noStrike" kern="1200" dirty="0" smtClean="0">
                <a:solidFill>
                  <a:schemeClr val="tx1"/>
                </a:solidFill>
                <a:latin typeface="+mn-lt"/>
                <a:ea typeface="+mn-ea"/>
                <a:cs typeface="+mn-cs"/>
                <a:hlinkClick r:id="rId7" tooltip="Procedural programming"/>
              </a:rPr>
              <a:t>procedural</a:t>
            </a:r>
            <a:r>
              <a:rPr lang="en-US" sz="1200" b="0" i="0" kern="1200" dirty="0" smtClean="0">
                <a:solidFill>
                  <a:schemeClr val="tx1"/>
                </a:solidFill>
                <a:latin typeface="+mn-lt"/>
                <a:ea typeface="+mn-ea"/>
                <a:cs typeface="+mn-cs"/>
              </a:rPr>
              <a:t> programming, </a:t>
            </a:r>
            <a:r>
              <a:rPr lang="en-US" sz="1200" b="0" i="0" u="none" strike="noStrike" kern="1200" dirty="0" smtClean="0">
                <a:solidFill>
                  <a:schemeClr val="tx1"/>
                </a:solidFill>
                <a:latin typeface="+mn-lt"/>
                <a:ea typeface="+mn-ea"/>
                <a:cs typeface="+mn-cs"/>
                <a:hlinkClick r:id="rId8" tooltip="Local variable"/>
              </a:rPr>
              <a:t>local variables</a:t>
            </a:r>
            <a:r>
              <a:rPr lang="en-US" sz="1200" b="0" i="0" kern="1200" dirty="0" smtClean="0">
                <a:solidFill>
                  <a:schemeClr val="tx1"/>
                </a:solidFill>
                <a:latin typeface="+mn-lt"/>
                <a:ea typeface="+mn-ea"/>
                <a:cs typeface="+mn-cs"/>
              </a:rPr>
              <a:t>, various support functions for string processing, date processing, mathematics, etc. and changes to the </a:t>
            </a:r>
            <a:r>
              <a:rPr lang="en-US" sz="1200" b="0" i="0" u="none" strike="noStrike" kern="1200" dirty="0" smtClean="0">
                <a:solidFill>
                  <a:schemeClr val="tx1"/>
                </a:solidFill>
                <a:latin typeface="+mn-lt"/>
                <a:ea typeface="+mn-ea"/>
                <a:cs typeface="+mn-cs"/>
                <a:hlinkClick r:id="rId9" tooltip="Delete (SQL)"/>
              </a:rPr>
              <a:t>DELETE</a:t>
            </a:r>
            <a:r>
              <a:rPr lang="en-US" sz="1200" b="0" i="0" kern="1200" dirty="0" smtClean="0">
                <a:solidFill>
                  <a:schemeClr val="tx1"/>
                </a:solidFill>
                <a:latin typeface="+mn-lt"/>
                <a:ea typeface="+mn-ea"/>
                <a:cs typeface="+mn-cs"/>
              </a:rPr>
              <a:t> and </a:t>
            </a:r>
            <a:r>
              <a:rPr lang="en-US" sz="1200" b="0" i="0" u="none" strike="noStrike" kern="1200" dirty="0" smtClean="0">
                <a:solidFill>
                  <a:schemeClr val="tx1"/>
                </a:solidFill>
                <a:latin typeface="+mn-lt"/>
                <a:ea typeface="+mn-ea"/>
                <a:cs typeface="+mn-cs"/>
                <a:hlinkClick r:id="rId10" tooltip="Update (SQL)"/>
              </a:rPr>
              <a:t>UPDATE</a:t>
            </a:r>
            <a:r>
              <a:rPr lang="en-US" sz="1200" b="0" i="0" kern="1200" dirty="0" smtClean="0">
                <a:solidFill>
                  <a:schemeClr val="tx1"/>
                </a:solidFill>
                <a:latin typeface="+mn-lt"/>
                <a:ea typeface="+mn-ea"/>
                <a:cs typeface="+mn-cs"/>
              </a:rPr>
              <a:t> statements.  - </a:t>
            </a:r>
            <a:r>
              <a:rPr lang="en-US" sz="1200" b="0" i="0" kern="1200" dirty="0" err="1" smtClean="0">
                <a:solidFill>
                  <a:schemeClr val="tx1"/>
                </a:solidFill>
                <a:latin typeface="+mn-lt"/>
                <a:ea typeface="+mn-ea"/>
                <a:cs typeface="+mn-cs"/>
              </a:rPr>
              <a:t>definitie</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preluata</a:t>
            </a:r>
            <a:r>
              <a:rPr lang="en-US" sz="1200" b="0" i="0" kern="1200" dirty="0" smtClean="0">
                <a:solidFill>
                  <a:schemeClr val="tx1"/>
                </a:solidFill>
                <a:latin typeface="+mn-lt"/>
                <a:ea typeface="+mn-ea"/>
                <a:cs typeface="+mn-cs"/>
              </a:rPr>
              <a:t> de la Wikipedia</a:t>
            </a:r>
            <a:endParaRPr lang="en-US" dirty="0" smtClean="0"/>
          </a:p>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13</a:t>
            </a:fld>
            <a:endParaRPr lang="en-US"/>
          </a:p>
        </p:txBody>
      </p:sp>
    </p:spTree>
    <p:extLst>
      <p:ext uri="{BB962C8B-B14F-4D97-AF65-F5344CB8AC3E}">
        <p14:creationId xmlns:p14="http://schemas.microsoft.com/office/powerpoint/2010/main" val="3774094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smtClean="0"/>
              <a:t>EASY WAY </a:t>
            </a:r>
          </a:p>
          <a:p>
            <a:endParaRPr lang="en-US" b="1" dirty="0" smtClean="0"/>
          </a:p>
          <a:p>
            <a:endParaRPr lang="en-US" b="1" dirty="0" smtClean="0"/>
          </a:p>
          <a:p>
            <a:endParaRPr lang="en-US" b="1" dirty="0" smtClean="0"/>
          </a:p>
          <a:p>
            <a:r>
              <a:rPr lang="en-US" b="1" dirty="0" err="1" smtClean="0"/>
              <a:t>Documentatie</a:t>
            </a:r>
            <a:endParaRPr lang="en-US" b="1" dirty="0" smtClean="0"/>
          </a:p>
          <a:p>
            <a:pPr>
              <a:buFontTx/>
              <a:buNone/>
            </a:pPr>
            <a:r>
              <a:rPr lang="en-US" dirty="0" err="1" smtClean="0"/>
              <a:t>https://msdn.microsoft.com/en-us/library/ms174173.aspx</a:t>
            </a:r>
            <a:endParaRPr lang="en-US" dirty="0" smtClean="0"/>
          </a:p>
          <a:p>
            <a:pPr>
              <a:buFontTx/>
              <a:buNone/>
            </a:pPr>
            <a:r>
              <a:rPr lang="en-US" dirty="0" smtClean="0"/>
              <a:t>https://msdn.microsoft.com/en-us/library/bb934498(v=sql.120).aspx</a:t>
            </a:r>
          </a:p>
          <a:p>
            <a:pPr>
              <a:buFontTx/>
              <a:buNone/>
            </a:pPr>
            <a:endParaRPr lang="en-US" dirty="0" smtClean="0"/>
          </a:p>
          <a:p>
            <a:pPr>
              <a:buFontTx/>
              <a:buNone/>
            </a:pPr>
            <a:r>
              <a:rPr lang="en-US" b="1" dirty="0" err="1" smtClean="0"/>
              <a:t>Caracteristici</a:t>
            </a:r>
            <a:endParaRPr lang="en-US" b="1" dirty="0" smtClean="0"/>
          </a:p>
          <a:p>
            <a:pPr>
              <a:buFontTx/>
              <a:buChar char="-"/>
            </a:pPr>
            <a:r>
              <a:rPr lang="en-US" baseline="0" dirty="0" smtClean="0"/>
              <a:t> </a:t>
            </a:r>
            <a:r>
              <a:rPr lang="en-US" baseline="0" dirty="0" err="1" smtClean="0"/>
              <a:t>Extensibil</a:t>
            </a:r>
            <a:r>
              <a:rPr lang="en-US" baseline="0" dirty="0" smtClean="0"/>
              <a:t> – </a:t>
            </a:r>
            <a:r>
              <a:rPr lang="en-US" baseline="0" dirty="0" err="1" smtClean="0"/>
              <a:t>poti</a:t>
            </a:r>
            <a:r>
              <a:rPr lang="en-US" baseline="0" dirty="0" smtClean="0"/>
              <a:t> </a:t>
            </a:r>
            <a:r>
              <a:rPr lang="en-US" baseline="0" dirty="0" err="1" smtClean="0"/>
              <a:t>dezvolta</a:t>
            </a:r>
            <a:r>
              <a:rPr lang="en-US" baseline="0" dirty="0" smtClean="0"/>
              <a:t> </a:t>
            </a:r>
            <a:r>
              <a:rPr lang="en-US" baseline="0" dirty="0" err="1" smtClean="0"/>
              <a:t>componente</a:t>
            </a:r>
            <a:r>
              <a:rPr lang="en-US" baseline="0" dirty="0" smtClean="0"/>
              <a:t> </a:t>
            </a:r>
            <a:r>
              <a:rPr lang="en-US" baseline="0" dirty="0" err="1" smtClean="0"/>
              <a:t>integrabile</a:t>
            </a:r>
            <a:endParaRPr lang="en-US" baseline="0" dirty="0" smtClean="0"/>
          </a:p>
          <a:p>
            <a:pPr>
              <a:buFontTx/>
              <a:buChar char="-"/>
            </a:pPr>
            <a:r>
              <a:rPr lang="en-US" baseline="0" dirty="0" smtClean="0"/>
              <a:t> </a:t>
            </a:r>
            <a:r>
              <a:rPr lang="en-US" baseline="0" dirty="0" err="1" smtClean="0"/>
              <a:t>Organizarea</a:t>
            </a:r>
            <a:r>
              <a:rPr lang="en-US" baseline="0" dirty="0" smtClean="0"/>
              <a:t> </a:t>
            </a:r>
            <a:r>
              <a:rPr lang="en-US" baseline="0" dirty="0" err="1" smtClean="0"/>
              <a:t>scripturilor</a:t>
            </a:r>
            <a:r>
              <a:rPr lang="en-US" baseline="0" dirty="0" smtClean="0"/>
              <a:t> in </a:t>
            </a:r>
            <a:r>
              <a:rPr lang="en-US" baseline="0" dirty="0" err="1" smtClean="0"/>
              <a:t>solutii</a:t>
            </a:r>
            <a:r>
              <a:rPr lang="en-US" baseline="0" dirty="0" smtClean="0"/>
              <a:t> </a:t>
            </a:r>
            <a:r>
              <a:rPr lang="en-US" baseline="0" dirty="0" err="1" smtClean="0"/>
              <a:t>precum</a:t>
            </a:r>
            <a:r>
              <a:rPr lang="en-US" baseline="0" dirty="0" smtClean="0"/>
              <a:t> la Visual Studio</a:t>
            </a:r>
          </a:p>
          <a:p>
            <a:pPr>
              <a:buFontTx/>
              <a:buChar char="-"/>
            </a:pPr>
            <a:endParaRPr lang="en-US" baseline="0" dirty="0" smtClean="0"/>
          </a:p>
          <a:p>
            <a:pPr>
              <a:buFontTx/>
              <a:buNone/>
            </a:pPr>
            <a:r>
              <a:rPr lang="en-US" b="1" baseline="0" dirty="0" err="1" smtClean="0"/>
              <a:t>Prezentare</a:t>
            </a:r>
            <a:endParaRPr lang="en-US" b="1" baseline="0" dirty="0" smtClean="0"/>
          </a:p>
          <a:p>
            <a:pPr>
              <a:buFontTx/>
              <a:buChar char="-"/>
            </a:pPr>
            <a:r>
              <a:rPr lang="en-US" baseline="0" dirty="0" smtClean="0"/>
              <a:t>Object Explorer</a:t>
            </a:r>
          </a:p>
          <a:p>
            <a:pPr>
              <a:buFontTx/>
              <a:buChar char="-"/>
            </a:pPr>
            <a:r>
              <a:rPr lang="en-US" baseline="0" dirty="0" smtClean="0"/>
              <a:t>Solution Explorer </a:t>
            </a:r>
          </a:p>
          <a:p>
            <a:pPr lvl="1">
              <a:buFontTx/>
              <a:buChar char="-"/>
            </a:pP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Colectie</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unul</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sau</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mai</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multe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proiecte</a:t>
            </a:r>
            <a:r>
              <a:rPr lang="en-US" sz="1200" b="0" i="0" kern="1200" baseline="0" dirty="0" smtClean="0">
                <a:solidFill>
                  <a:schemeClr val="tx1"/>
                </a:solidFill>
                <a:latin typeface="+mn-lt"/>
                <a:ea typeface="+mn-ea"/>
                <a:cs typeface="+mn-cs"/>
              </a:rPr>
              <a:t> legate </a:t>
            </a:r>
            <a:r>
              <a:rPr lang="en-US" sz="1200" b="0" i="0" kern="1200" baseline="0" dirty="0" err="1" smtClean="0">
                <a:solidFill>
                  <a:schemeClr val="tx1"/>
                </a:solidFill>
                <a:latin typeface="+mn-lt"/>
                <a:ea typeface="+mn-ea"/>
                <a:cs typeface="+mn-cs"/>
              </a:rPr>
              <a:t>intre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ele</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proiectul</a:t>
            </a:r>
            <a:r>
              <a:rPr lang="en-US" sz="1200" b="0" i="0" kern="1200" dirty="0" smtClean="0">
                <a:solidFill>
                  <a:schemeClr val="tx1"/>
                </a:solidFill>
                <a:latin typeface="+mn-lt"/>
                <a:ea typeface="+mn-ea"/>
                <a:cs typeface="+mn-cs"/>
              </a:rPr>
              <a:t> –</a:t>
            </a:r>
            <a:r>
              <a:rPr lang="en-US" sz="1200" b="0" i="0" kern="1200" baseline="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containere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utilizate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pentru</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organizare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fisierelor</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admnistrare</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interogare</a:t>
            </a:r>
            <a:r>
              <a:rPr lang="en-US" sz="1200" b="0" i="0" kern="1200" baseline="0" dirty="0" smtClean="0">
                <a:solidFill>
                  <a:schemeClr val="tx1"/>
                </a:solidFill>
                <a:latin typeface="+mn-lt"/>
                <a:ea typeface="+mn-ea"/>
                <a:cs typeface="+mn-cs"/>
              </a:rPr>
              <a:t>)</a:t>
            </a:r>
            <a:endParaRPr lang="en-US" sz="1200" b="0" i="0" kern="1200" dirty="0" smtClean="0">
              <a:solidFill>
                <a:schemeClr val="tx1"/>
              </a:solidFill>
              <a:latin typeface="+mn-lt"/>
              <a:ea typeface="+mn-ea"/>
              <a:cs typeface="+mn-cs"/>
            </a:endParaRPr>
          </a:p>
          <a:p>
            <a:pPr lvl="1">
              <a:buFontTx/>
              <a:buChar char="-"/>
            </a:pPr>
            <a:r>
              <a:rPr lang="en-US" sz="1200" b="0" i="0" kern="1200" dirty="0" smtClean="0">
                <a:solidFill>
                  <a:schemeClr val="tx1"/>
                </a:solidFill>
                <a:latin typeface="+mn-lt"/>
                <a:ea typeface="+mn-ea"/>
                <a:cs typeface="+mn-cs"/>
              </a:rPr>
              <a:t> o </a:t>
            </a:r>
            <a:r>
              <a:rPr lang="en-US" sz="1200" b="0" i="0" kern="1200" dirty="0" err="1" smtClean="0">
                <a:solidFill>
                  <a:schemeClr val="tx1"/>
                </a:solidFill>
                <a:latin typeface="+mn-lt"/>
                <a:ea typeface="+mn-ea"/>
                <a:cs typeface="+mn-cs"/>
              </a:rPr>
              <a:t>solutie</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contine</a:t>
            </a:r>
            <a:endParaRPr lang="en-US" sz="1200" b="0" i="0" kern="1200" baseline="0" dirty="0" smtClean="0">
              <a:solidFill>
                <a:schemeClr val="tx1"/>
              </a:solidFill>
              <a:latin typeface="+mn-lt"/>
              <a:ea typeface="+mn-ea"/>
              <a:cs typeface="+mn-cs"/>
            </a:endParaRPr>
          </a:p>
          <a:p>
            <a:pPr lvl="2">
              <a:buFontTx/>
              <a:buChar char="-"/>
            </a:pP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Queries </a:t>
            </a:r>
            <a:r>
              <a:rPr lang="en-US" sz="1200" b="0" i="0" kern="1200" dirty="0" err="1" smtClean="0">
                <a:solidFill>
                  <a:schemeClr val="tx1"/>
                </a:solidFill>
                <a:latin typeface="+mn-lt"/>
                <a:ea typeface="+mn-ea"/>
                <a:cs typeface="+mn-cs"/>
              </a:rPr>
              <a:t>si</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scripturi</a:t>
            </a:r>
            <a:endParaRPr lang="en-US" sz="1200" b="0" i="0" kern="1200" dirty="0" smtClean="0">
              <a:solidFill>
                <a:schemeClr val="tx1"/>
              </a:solidFill>
              <a:latin typeface="+mn-lt"/>
              <a:ea typeface="+mn-ea"/>
              <a:cs typeface="+mn-cs"/>
            </a:endParaRPr>
          </a:p>
          <a:p>
            <a:pPr lvl="2">
              <a:buFontTx/>
              <a:buChar char="-"/>
            </a:pPr>
            <a:r>
              <a:rPr lang="en-US" sz="1200" b="0" i="0" kern="1200" dirty="0" smtClean="0">
                <a:solidFill>
                  <a:schemeClr val="tx1"/>
                </a:solidFill>
                <a:latin typeface="+mn-lt"/>
                <a:ea typeface="+mn-ea"/>
                <a:cs typeface="+mn-cs"/>
              </a:rPr>
              <a:t> Connection information and files used by the queries and scripts</a:t>
            </a:r>
            <a:endParaRPr lang="en-US" baseline="0" dirty="0" smtClean="0"/>
          </a:p>
          <a:p>
            <a:pPr>
              <a:buFontTx/>
              <a:buChar char="-"/>
            </a:pPr>
            <a:r>
              <a:rPr lang="en-US" baseline="0" dirty="0" smtClean="0"/>
              <a:t>Query designer – </a:t>
            </a:r>
            <a:r>
              <a:rPr lang="en-US" baseline="0" dirty="0" err="1" smtClean="0"/>
              <a:t>modificabila</a:t>
            </a:r>
            <a:r>
              <a:rPr lang="en-US" baseline="0" dirty="0" smtClean="0"/>
              <a:t> in </a:t>
            </a:r>
            <a:r>
              <a:rPr lang="en-US" baseline="0" dirty="0" err="1" smtClean="0"/>
              <a:t>functie</a:t>
            </a:r>
            <a:r>
              <a:rPr lang="en-US" baseline="0" dirty="0" smtClean="0"/>
              <a:t> de </a:t>
            </a:r>
            <a:r>
              <a:rPr lang="en-US" baseline="0" dirty="0" err="1" smtClean="0"/>
              <a:t>ce</a:t>
            </a:r>
            <a:r>
              <a:rPr lang="en-US" baseline="0" dirty="0" smtClean="0"/>
              <a:t> </a:t>
            </a:r>
            <a:r>
              <a:rPr lang="en-US" baseline="0" dirty="0" err="1" smtClean="0"/>
              <a:t>operatie</a:t>
            </a:r>
            <a:r>
              <a:rPr lang="en-US" baseline="0" dirty="0" smtClean="0"/>
              <a:t> </a:t>
            </a:r>
            <a:r>
              <a:rPr lang="en-US" baseline="0" dirty="0" err="1" smtClean="0"/>
              <a:t>executi</a:t>
            </a:r>
            <a:r>
              <a:rPr lang="en-US" baseline="0" dirty="0" smtClean="0"/>
              <a:t> ( data </a:t>
            </a:r>
            <a:r>
              <a:rPr lang="en-US" baseline="0" dirty="0" err="1" smtClean="0"/>
              <a:t>editezi</a:t>
            </a:r>
            <a:r>
              <a:rPr lang="en-US" baseline="0" dirty="0" smtClean="0"/>
              <a:t> o </a:t>
            </a:r>
            <a:r>
              <a:rPr lang="en-US" baseline="0" dirty="0" err="1" smtClean="0"/>
              <a:t>tabele</a:t>
            </a:r>
            <a:r>
              <a:rPr lang="en-US" baseline="0" dirty="0" smtClean="0"/>
              <a:t> </a:t>
            </a:r>
            <a:r>
              <a:rPr lang="en-US" baseline="0" dirty="0" err="1" smtClean="0"/>
              <a:t>apare</a:t>
            </a:r>
            <a:r>
              <a:rPr lang="en-US" baseline="0" dirty="0" smtClean="0"/>
              <a:t> </a:t>
            </a:r>
            <a:r>
              <a:rPr lang="en-US" baseline="0" dirty="0" err="1" smtClean="0"/>
              <a:t>structura</a:t>
            </a:r>
            <a:r>
              <a:rPr lang="en-US" baseline="0" dirty="0" smtClean="0"/>
              <a:t> </a:t>
            </a:r>
            <a:r>
              <a:rPr lang="en-US" baseline="0" dirty="0" err="1" smtClean="0"/>
              <a:t>tabelei</a:t>
            </a:r>
            <a:r>
              <a:rPr lang="en-US" baseline="0" dirty="0" smtClean="0"/>
              <a:t>, </a:t>
            </a:r>
            <a:r>
              <a:rPr lang="en-US" baseline="0" dirty="0" err="1" smtClean="0"/>
              <a:t>daca</a:t>
            </a:r>
            <a:r>
              <a:rPr lang="en-US" baseline="0" dirty="0" smtClean="0"/>
              <a:t> </a:t>
            </a:r>
            <a:r>
              <a:rPr lang="en-US" baseline="0" dirty="0" err="1" smtClean="0"/>
              <a:t>concepi</a:t>
            </a:r>
            <a:r>
              <a:rPr lang="en-US" baseline="0" dirty="0" smtClean="0"/>
              <a:t> in script </a:t>
            </a:r>
            <a:r>
              <a:rPr lang="en-US" baseline="0" dirty="0" err="1" smtClean="0"/>
              <a:t>apar</a:t>
            </a:r>
            <a:r>
              <a:rPr lang="en-US" baseline="0" dirty="0" smtClean="0"/>
              <a:t> </a:t>
            </a:r>
            <a:r>
              <a:rPr lang="en-US" baseline="0" dirty="0" err="1" smtClean="0"/>
              <a:t>statementurile</a:t>
            </a:r>
            <a:r>
              <a:rPr lang="en-US" baseline="0" dirty="0" smtClean="0"/>
              <a:t> de SQL)</a:t>
            </a:r>
          </a:p>
          <a:p>
            <a:pPr>
              <a:buFontTx/>
              <a:buChar char="-"/>
            </a:pPr>
            <a:endParaRPr lang="en-US" baseline="0" dirty="0" smtClean="0"/>
          </a:p>
          <a:p>
            <a:pPr>
              <a:buFontTx/>
              <a:buNone/>
            </a:pPr>
            <a:r>
              <a:rPr lang="en-US" b="1" baseline="0" dirty="0" smtClean="0"/>
              <a:t>Flux de </a:t>
            </a:r>
            <a:r>
              <a:rPr lang="en-US" b="1" baseline="0" dirty="0" err="1" smtClean="0"/>
              <a:t>utilizare</a:t>
            </a:r>
            <a:endParaRPr lang="en-US" b="1" baseline="0" dirty="0" smtClean="0"/>
          </a:p>
          <a:p>
            <a:pPr>
              <a:buFontTx/>
              <a:buChar char="-"/>
            </a:pPr>
            <a:r>
              <a:rPr lang="en-US" dirty="0" smtClean="0"/>
              <a:t> </a:t>
            </a:r>
            <a:r>
              <a:rPr lang="en-US" dirty="0" err="1" smtClean="0"/>
              <a:t>deschidere</a:t>
            </a:r>
            <a:r>
              <a:rPr lang="en-US" dirty="0" smtClean="0"/>
              <a:t> </a:t>
            </a:r>
            <a:r>
              <a:rPr lang="en-US" dirty="0" err="1" smtClean="0"/>
              <a:t>fereastra</a:t>
            </a:r>
            <a:r>
              <a:rPr lang="en-US" dirty="0" smtClean="0"/>
              <a:t> de</a:t>
            </a:r>
            <a:r>
              <a:rPr lang="en-US" baseline="0" dirty="0" smtClean="0"/>
              <a:t> </a:t>
            </a:r>
            <a:r>
              <a:rPr lang="en-US" baseline="0" dirty="0" err="1" smtClean="0"/>
              <a:t>conectare</a:t>
            </a:r>
            <a:r>
              <a:rPr lang="en-US" baseline="0" dirty="0" smtClean="0"/>
              <a:t> la </a:t>
            </a:r>
            <a:r>
              <a:rPr lang="en-US" baseline="0" dirty="0" err="1" smtClean="0"/>
              <a:t>baza</a:t>
            </a:r>
            <a:r>
              <a:rPr lang="en-US" baseline="0" dirty="0" smtClean="0"/>
              <a:t> de date</a:t>
            </a:r>
          </a:p>
          <a:p>
            <a:pPr>
              <a:buFontTx/>
              <a:buChar char="-"/>
            </a:pPr>
            <a:r>
              <a:rPr lang="en-US" sz="1200" b="0" i="0" kern="1200" dirty="0" smtClean="0">
                <a:solidFill>
                  <a:schemeClr val="tx1"/>
                </a:solidFill>
                <a:latin typeface="+mn-lt"/>
                <a:ea typeface="+mn-ea"/>
                <a:cs typeface="+mn-cs"/>
              </a:rPr>
              <a:t> Object Explorer - </a:t>
            </a:r>
            <a:endParaRPr lang="en-US" baseline="0"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14</a:t>
            </a:fld>
            <a:endParaRPr lang="en-US"/>
          </a:p>
        </p:txBody>
      </p:sp>
    </p:spTree>
    <p:extLst>
      <p:ext uri="{BB962C8B-B14F-4D97-AF65-F5344CB8AC3E}">
        <p14:creationId xmlns:p14="http://schemas.microsoft.com/office/powerpoint/2010/main" val="1080628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aseline="0" dirty="0" err="1" smtClean="0"/>
              <a:t>Definitie</a:t>
            </a:r>
            <a:r>
              <a:rPr lang="en-US" baseline="0" dirty="0" smtClean="0"/>
              <a:t> – </a:t>
            </a:r>
            <a:r>
              <a:rPr lang="en-US" baseline="0" dirty="0" err="1" smtClean="0"/>
              <a:t>baza</a:t>
            </a:r>
            <a:r>
              <a:rPr lang="en-US" baseline="0" dirty="0" smtClean="0"/>
              <a:t> de date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Ce</a:t>
            </a:r>
            <a:r>
              <a:rPr lang="en-US" baseline="0" dirty="0" smtClean="0"/>
              <a:t> </a:t>
            </a:r>
            <a:r>
              <a:rPr lang="en-US" baseline="0" dirty="0" err="1" smtClean="0"/>
              <a:t>permite</a:t>
            </a:r>
            <a:r>
              <a:rPr lang="en-US" baseline="0" dirty="0" smtClean="0"/>
              <a:t> o </a:t>
            </a:r>
            <a:r>
              <a:rPr lang="en-US" baseline="0" dirty="0" err="1" smtClean="0"/>
              <a:t>baza</a:t>
            </a:r>
            <a:r>
              <a:rPr lang="en-US" baseline="0" dirty="0" smtClean="0"/>
              <a:t> de date </a:t>
            </a:r>
            <a:r>
              <a:rPr lang="en-US" baseline="0" dirty="0" err="1" smtClean="0"/>
              <a:t>dpd</a:t>
            </a:r>
            <a:r>
              <a:rPr lang="en-US" baseline="0" dirty="0" smtClean="0"/>
              <a:t> al </a:t>
            </a:r>
            <a:r>
              <a:rPr lang="en-US" baseline="0" dirty="0" err="1" smtClean="0"/>
              <a:t>datelor</a:t>
            </a:r>
            <a:r>
              <a:rPr lang="en-US" baseline="0" dirty="0" smtClean="0"/>
              <a:t> -</a:t>
            </a:r>
            <a:r>
              <a:rPr lang="en-US" sz="2600" dirty="0" smtClean="0"/>
              <a:t>It allows you to input, manage, organize, and retrieve data quickly</a:t>
            </a:r>
          </a:p>
          <a:p>
            <a:endParaRPr lang="en-US" baseline="0" dirty="0" smtClean="0"/>
          </a:p>
          <a:p>
            <a:endParaRPr lang="en-US" baseline="0" dirty="0" smtClean="0"/>
          </a:p>
          <a:p>
            <a:r>
              <a:rPr lang="en-US" baseline="0" dirty="0" smtClean="0"/>
              <a:t>Files used (extensions): </a:t>
            </a:r>
            <a:r>
              <a:rPr lang="en-US" baseline="0" dirty="0" err="1" smtClean="0"/>
              <a:t>mdf</a:t>
            </a:r>
            <a:r>
              <a:rPr lang="en-US" baseline="0" dirty="0" smtClean="0"/>
              <a:t>, </a:t>
            </a:r>
            <a:r>
              <a:rPr lang="en-US" baseline="0" dirty="0" err="1" smtClean="0"/>
              <a:t>ndf</a:t>
            </a:r>
            <a:r>
              <a:rPr lang="en-US" baseline="0" dirty="0" smtClean="0"/>
              <a:t> – </a:t>
            </a:r>
            <a:r>
              <a:rPr lang="en-US" baseline="0" dirty="0" err="1" smtClean="0"/>
              <a:t>contine</a:t>
            </a:r>
            <a:r>
              <a:rPr lang="en-US" baseline="0" dirty="0" smtClean="0"/>
              <a:t> </a:t>
            </a:r>
            <a:r>
              <a:rPr lang="en-US" baseline="0" dirty="0" err="1" smtClean="0"/>
              <a:t>datele</a:t>
            </a:r>
            <a:r>
              <a:rPr lang="en-US" baseline="0" dirty="0" smtClean="0"/>
              <a:t> </a:t>
            </a:r>
            <a:r>
              <a:rPr lang="en-US" baseline="0" dirty="0" err="1" smtClean="0"/>
              <a:t>stocate</a:t>
            </a:r>
            <a:r>
              <a:rPr lang="en-US" baseline="0" dirty="0" smtClean="0"/>
              <a:t> in </a:t>
            </a:r>
            <a:r>
              <a:rPr lang="en-US" baseline="0" dirty="0" err="1" smtClean="0"/>
              <a:t>baza</a:t>
            </a:r>
            <a:r>
              <a:rPr lang="en-US" baseline="0" dirty="0" smtClean="0"/>
              <a:t>, </a:t>
            </a:r>
            <a:r>
              <a:rPr lang="en-US" baseline="0" dirty="0" err="1" smtClean="0"/>
              <a:t>ldf-ul</a:t>
            </a:r>
            <a:r>
              <a:rPr lang="en-US" baseline="0" dirty="0" smtClean="0"/>
              <a:t> </a:t>
            </a:r>
            <a:r>
              <a:rPr lang="en-US" baseline="0" dirty="0" err="1" smtClean="0"/>
              <a:t>contine</a:t>
            </a:r>
            <a:r>
              <a:rPr lang="en-US" baseline="0" dirty="0" smtClean="0"/>
              <a:t> </a:t>
            </a:r>
            <a:r>
              <a:rPr lang="en-US" baseline="0" dirty="0" err="1" smtClean="0"/>
              <a:t>tranzactiile</a:t>
            </a:r>
            <a:r>
              <a:rPr lang="en-US" baseline="0" dirty="0" smtClean="0"/>
              <a:t> </a:t>
            </a:r>
            <a:r>
              <a:rPr lang="en-US" baseline="0" dirty="0" err="1" smtClean="0"/>
              <a:t>inregistrate</a:t>
            </a:r>
            <a:r>
              <a:rPr lang="en-US" baseline="0" dirty="0" smtClean="0"/>
              <a:t> in </a:t>
            </a:r>
            <a:r>
              <a:rPr lang="en-US" baseline="0" dirty="0" err="1" smtClean="0"/>
              <a:t>baza</a:t>
            </a:r>
            <a:r>
              <a:rPr lang="en-US" baseline="0" dirty="0" smtClean="0"/>
              <a:t> de date</a:t>
            </a:r>
          </a:p>
          <a:p>
            <a:endParaRPr lang="en-US" baseline="0" dirty="0" smtClean="0"/>
          </a:p>
          <a:p>
            <a:r>
              <a:rPr lang="en-US" baseline="0" dirty="0" err="1" smtClean="0"/>
              <a:t>Definitie</a:t>
            </a:r>
            <a:r>
              <a:rPr lang="en-US" baseline="0" dirty="0" smtClean="0"/>
              <a:t> </a:t>
            </a:r>
            <a:r>
              <a:rPr lang="en-US" baseline="0" dirty="0" err="1" smtClean="0"/>
              <a:t>Tranzactie</a:t>
            </a:r>
            <a:r>
              <a:rPr lang="en-US" baseline="0" dirty="0" smtClean="0"/>
              <a:t>: </a:t>
            </a:r>
            <a:r>
              <a:rPr lang="en-US" baseline="0" dirty="0" err="1" smtClean="0"/>
              <a:t>secvente</a:t>
            </a:r>
            <a:r>
              <a:rPr lang="en-US" baseline="0" dirty="0" smtClean="0"/>
              <a:t> de cod </a:t>
            </a:r>
            <a:r>
              <a:rPr lang="en-US" baseline="0" dirty="0" err="1" smtClean="0"/>
              <a:t>rulate</a:t>
            </a:r>
            <a:r>
              <a:rPr lang="en-US" baseline="0" dirty="0" smtClean="0"/>
              <a:t> </a:t>
            </a:r>
            <a:r>
              <a:rPr lang="en-US" baseline="0" dirty="0" err="1" smtClean="0"/>
              <a:t>pentru</a:t>
            </a:r>
            <a:r>
              <a:rPr lang="en-US" baseline="0" dirty="0" smtClean="0"/>
              <a:t> </a:t>
            </a:r>
            <a:r>
              <a:rPr lang="en-US" baseline="0" dirty="0" err="1" smtClean="0"/>
              <a:t>alterarea</a:t>
            </a:r>
            <a:r>
              <a:rPr lang="en-US" baseline="0" dirty="0" smtClean="0"/>
              <a:t> </a:t>
            </a:r>
            <a:r>
              <a:rPr lang="en-US" baseline="0" dirty="0" err="1" smtClean="0"/>
              <a:t>informatiilor</a:t>
            </a:r>
            <a:r>
              <a:rPr lang="en-US" baseline="0" dirty="0" smtClean="0"/>
              <a:t> din </a:t>
            </a:r>
            <a:r>
              <a:rPr lang="en-US" baseline="0" dirty="0" err="1" smtClean="0"/>
              <a:t>baza</a:t>
            </a:r>
            <a:r>
              <a:rPr lang="en-US" baseline="0" dirty="0" smtClean="0"/>
              <a:t>  de date, </a:t>
            </a:r>
            <a:r>
              <a:rPr lang="en-US" baseline="0" dirty="0" err="1" smtClean="0"/>
              <a:t>construite</a:t>
            </a:r>
            <a:r>
              <a:rPr lang="en-US" baseline="0" dirty="0" smtClean="0"/>
              <a:t> ca un tot </a:t>
            </a:r>
            <a:r>
              <a:rPr lang="en-US" baseline="0" dirty="0" err="1" smtClean="0"/>
              <a:t>unitar</a:t>
            </a:r>
            <a:r>
              <a:rPr lang="en-US" baseline="0" dirty="0" smtClean="0"/>
              <a:t>. </a:t>
            </a:r>
            <a:r>
              <a:rPr lang="en-US" baseline="0" dirty="0" err="1" smtClean="0"/>
              <a:t>Caracterizate</a:t>
            </a:r>
            <a:r>
              <a:rPr lang="en-US" baseline="0" dirty="0" smtClean="0"/>
              <a:t> </a:t>
            </a:r>
            <a:r>
              <a:rPr lang="en-US" baseline="0" dirty="0" err="1" smtClean="0"/>
              <a:t>prin</a:t>
            </a:r>
            <a:r>
              <a:rPr lang="en-US" baseline="0" dirty="0" smtClean="0"/>
              <a:t> </a:t>
            </a:r>
            <a:r>
              <a:rPr lang="en-US" baseline="0" dirty="0" err="1" smtClean="0"/>
              <a:t>atomicitate</a:t>
            </a:r>
            <a:r>
              <a:rPr lang="en-US" baseline="0" dirty="0" smtClean="0"/>
              <a:t>, </a:t>
            </a:r>
            <a:r>
              <a:rPr lang="en-US" baseline="0" dirty="0" err="1" smtClean="0"/>
              <a:t>consistenta</a:t>
            </a:r>
            <a:r>
              <a:rPr lang="en-US" baseline="0" dirty="0" smtClean="0"/>
              <a:t>, </a:t>
            </a:r>
            <a:r>
              <a:rPr lang="en-US" baseline="0" dirty="0" err="1" smtClean="0"/>
              <a:t>izolare</a:t>
            </a:r>
            <a:r>
              <a:rPr lang="en-US" baseline="0" dirty="0" smtClean="0"/>
              <a:t>, </a:t>
            </a:r>
            <a:r>
              <a:rPr lang="en-US" baseline="0" dirty="0" err="1" smtClean="0"/>
              <a:t>durabilitate</a:t>
            </a:r>
            <a:endParaRPr lang="en-US" baseline="0" dirty="0" smtClean="0"/>
          </a:p>
          <a:p>
            <a:endParaRPr lang="en-US" baseline="0" dirty="0" smtClean="0"/>
          </a:p>
          <a:p>
            <a:r>
              <a:rPr lang="en-US" baseline="0" dirty="0" smtClean="0"/>
              <a:t>Database objects: </a:t>
            </a:r>
            <a:r>
              <a:rPr lang="en-US" baseline="0" dirty="0" err="1" smtClean="0"/>
              <a:t>https://msdn.microsoft.com/en-us/library/hh230827.aspx</a:t>
            </a:r>
            <a:endParaRPr lang="en-US" baseline="0" dirty="0" smtClean="0"/>
          </a:p>
          <a:p>
            <a:endParaRPr lang="en-US" baseline="0" dirty="0" smtClean="0"/>
          </a:p>
          <a:p>
            <a:r>
              <a:rPr lang="en-US" baseline="0" dirty="0" err="1" smtClean="0"/>
              <a:t>Cand</a:t>
            </a:r>
            <a:r>
              <a:rPr lang="en-US" baseline="0" dirty="0" smtClean="0"/>
              <a:t> se </a:t>
            </a:r>
            <a:r>
              <a:rPr lang="en-US" baseline="0" dirty="0" err="1" smtClean="0"/>
              <a:t>instealeaza</a:t>
            </a:r>
            <a:r>
              <a:rPr lang="en-US" baseline="0" dirty="0" smtClean="0"/>
              <a:t> SQL Server </a:t>
            </a:r>
            <a:r>
              <a:rPr lang="en-US" baseline="0" dirty="0" err="1" smtClean="0"/>
              <a:t>sunt</a:t>
            </a:r>
            <a:r>
              <a:rPr lang="en-US" baseline="0" dirty="0" smtClean="0"/>
              <a:t> create 4 </a:t>
            </a:r>
            <a:r>
              <a:rPr lang="en-US" baseline="0" dirty="0" err="1" smtClean="0"/>
              <a:t>baze</a:t>
            </a:r>
            <a:r>
              <a:rPr lang="en-US" baseline="0" dirty="0" smtClean="0"/>
              <a:t> de date de </a:t>
            </a:r>
            <a:r>
              <a:rPr lang="en-US" baseline="0" dirty="0" err="1" smtClean="0"/>
              <a:t>sistem</a:t>
            </a:r>
            <a:endParaRPr lang="en-US" baseline="0" dirty="0" smtClean="0"/>
          </a:p>
          <a:p>
            <a:pPr>
              <a:buFontTx/>
              <a:buChar char="-"/>
            </a:pPr>
            <a:r>
              <a:rPr lang="en-US" baseline="0" dirty="0" smtClean="0"/>
              <a:t> master – </a:t>
            </a:r>
            <a:r>
              <a:rPr lang="en-US" baseline="0" dirty="0" err="1" smtClean="0"/>
              <a:t>informatii</a:t>
            </a:r>
            <a:r>
              <a:rPr lang="en-US" baseline="0" dirty="0" smtClean="0"/>
              <a:t> de </a:t>
            </a:r>
            <a:r>
              <a:rPr lang="en-US" baseline="0" dirty="0" err="1" smtClean="0"/>
              <a:t>sistem</a:t>
            </a:r>
            <a:r>
              <a:rPr lang="en-US" baseline="0" dirty="0" smtClean="0"/>
              <a:t> (user accounts, </a:t>
            </a:r>
            <a:r>
              <a:rPr lang="en-US" baseline="0" dirty="0" err="1" smtClean="0"/>
              <a:t>setari</a:t>
            </a:r>
            <a:r>
              <a:rPr lang="en-US" baseline="0" dirty="0" smtClean="0"/>
              <a:t> </a:t>
            </a:r>
            <a:r>
              <a:rPr lang="en-US" baseline="0" dirty="0" err="1" smtClean="0"/>
              <a:t>nivel</a:t>
            </a:r>
            <a:r>
              <a:rPr lang="en-US" baseline="0" dirty="0" smtClean="0"/>
              <a:t> de server, </a:t>
            </a:r>
            <a:r>
              <a:rPr lang="en-US" baseline="0" dirty="0" err="1" smtClean="0"/>
              <a:t>informatii</a:t>
            </a:r>
            <a:r>
              <a:rPr lang="en-US" baseline="0" dirty="0" smtClean="0"/>
              <a:t> </a:t>
            </a:r>
            <a:r>
              <a:rPr lang="en-US" baseline="0" dirty="0" err="1" smtClean="0"/>
              <a:t>despre</a:t>
            </a:r>
            <a:r>
              <a:rPr lang="en-US" baseline="0" dirty="0" smtClean="0"/>
              <a:t> </a:t>
            </a:r>
            <a:r>
              <a:rPr lang="en-US" baseline="0" dirty="0" err="1" smtClean="0"/>
              <a:t>bazele</a:t>
            </a:r>
            <a:r>
              <a:rPr lang="en-US" baseline="0" dirty="0" smtClean="0"/>
              <a:t> de date)  - catalog al </a:t>
            </a:r>
            <a:r>
              <a:rPr lang="en-US" baseline="0" dirty="0" err="1" smtClean="0"/>
              <a:t>bazelor</a:t>
            </a:r>
            <a:r>
              <a:rPr lang="en-US" baseline="0" dirty="0" smtClean="0"/>
              <a:t> de date</a:t>
            </a:r>
          </a:p>
          <a:p>
            <a:pPr>
              <a:buFontTx/>
              <a:buChar char="-"/>
            </a:pPr>
            <a:r>
              <a:rPr lang="en-US" baseline="0" dirty="0" smtClean="0"/>
              <a:t> model – template </a:t>
            </a:r>
            <a:r>
              <a:rPr lang="en-US" baseline="0" dirty="0" err="1" smtClean="0"/>
              <a:t>pentru</a:t>
            </a:r>
            <a:r>
              <a:rPr lang="en-US" baseline="0" dirty="0" smtClean="0"/>
              <a:t> </a:t>
            </a:r>
            <a:r>
              <a:rPr lang="en-US" baseline="0" dirty="0" err="1" smtClean="0"/>
              <a:t>bazele</a:t>
            </a:r>
            <a:r>
              <a:rPr lang="en-US" baseline="0" dirty="0" smtClean="0"/>
              <a:t> de date create</a:t>
            </a:r>
          </a:p>
          <a:p>
            <a:pPr>
              <a:buFontTx/>
              <a:buChar char="-"/>
            </a:pPr>
            <a:r>
              <a:rPr lang="en-US" baseline="0" dirty="0" smtClean="0"/>
              <a:t> </a:t>
            </a:r>
            <a:r>
              <a:rPr lang="en-US" baseline="0" dirty="0" err="1" smtClean="0"/>
              <a:t>msdb</a:t>
            </a:r>
            <a:r>
              <a:rPr lang="en-US" baseline="0" dirty="0" smtClean="0"/>
              <a:t> – </a:t>
            </a:r>
            <a:r>
              <a:rPr lang="en-US" baseline="0" dirty="0" err="1" smtClean="0"/>
              <a:t>utilizata</a:t>
            </a:r>
            <a:r>
              <a:rPr lang="en-US" baseline="0" dirty="0" smtClean="0"/>
              <a:t> de SQL Agent </a:t>
            </a:r>
            <a:r>
              <a:rPr lang="en-US" baseline="0" dirty="0" err="1" smtClean="0"/>
              <a:t>pentru</a:t>
            </a:r>
            <a:r>
              <a:rPr lang="en-US" baseline="0" dirty="0" smtClean="0"/>
              <a:t> </a:t>
            </a:r>
            <a:r>
              <a:rPr lang="en-US" baseline="0" dirty="0" err="1" smtClean="0"/>
              <a:t>alerge</a:t>
            </a:r>
            <a:r>
              <a:rPr lang="en-US" baseline="0" dirty="0" smtClean="0"/>
              <a:t> </a:t>
            </a:r>
            <a:r>
              <a:rPr lang="en-US" baseline="0" dirty="0" err="1" smtClean="0"/>
              <a:t>si</a:t>
            </a:r>
            <a:r>
              <a:rPr lang="en-US" baseline="0" dirty="0" smtClean="0"/>
              <a:t> job-</a:t>
            </a:r>
            <a:r>
              <a:rPr lang="en-US" baseline="0" dirty="0" err="1" smtClean="0"/>
              <a:t>uri</a:t>
            </a:r>
            <a:r>
              <a:rPr lang="en-US" baseline="0" dirty="0" smtClean="0"/>
              <a:t> </a:t>
            </a:r>
            <a:r>
              <a:rPr lang="en-US" baseline="0" dirty="0" err="1" smtClean="0"/>
              <a:t>rulate</a:t>
            </a:r>
            <a:r>
              <a:rPr lang="en-US" baseline="0" dirty="0" smtClean="0"/>
              <a:t> </a:t>
            </a:r>
            <a:r>
              <a:rPr lang="en-US" baseline="0" dirty="0" err="1" smtClean="0"/>
              <a:t>periodice</a:t>
            </a:r>
            <a:endParaRPr lang="en-US" baseline="0" dirty="0" smtClean="0"/>
          </a:p>
          <a:p>
            <a:pPr>
              <a:buFontTx/>
              <a:buChar char="-"/>
            </a:pPr>
            <a:r>
              <a:rPr lang="en-US" baseline="0" dirty="0" smtClean="0"/>
              <a:t> </a:t>
            </a:r>
            <a:r>
              <a:rPr lang="en-US" baseline="0" dirty="0" err="1" smtClean="0"/>
              <a:t>tembdb</a:t>
            </a:r>
            <a:r>
              <a:rPr lang="en-US" baseline="0" dirty="0" smtClean="0"/>
              <a:t> – </a:t>
            </a:r>
            <a:r>
              <a:rPr lang="en-US" baseline="0" dirty="0" err="1" smtClean="0"/>
              <a:t>utilizata</a:t>
            </a:r>
            <a:r>
              <a:rPr lang="en-US" baseline="0" dirty="0" smtClean="0"/>
              <a:t> </a:t>
            </a:r>
            <a:r>
              <a:rPr lang="en-US" baseline="0" dirty="0" err="1" smtClean="0"/>
              <a:t>pentru</a:t>
            </a:r>
            <a:r>
              <a:rPr lang="en-US" baseline="0" dirty="0" smtClean="0"/>
              <a:t> </a:t>
            </a:r>
            <a:r>
              <a:rPr lang="en-US" baseline="0" dirty="0" err="1" smtClean="0"/>
              <a:t>obiecte</a:t>
            </a:r>
            <a:r>
              <a:rPr lang="en-US" baseline="0" dirty="0" smtClean="0"/>
              <a:t> </a:t>
            </a:r>
            <a:r>
              <a:rPr lang="en-US" baseline="0" dirty="0" err="1" smtClean="0"/>
              <a:t>temporare</a:t>
            </a:r>
            <a:r>
              <a:rPr lang="en-US" baseline="0" dirty="0" smtClean="0"/>
              <a:t> </a:t>
            </a:r>
          </a:p>
          <a:p>
            <a:pPr>
              <a:buFontTx/>
              <a:buNone/>
            </a:pPr>
            <a:endParaRPr lang="en-US" baseline="0" dirty="0" smtClean="0"/>
          </a:p>
          <a:p>
            <a:endParaRPr lang="en-US" baseline="0" dirty="0" smtClean="0"/>
          </a:p>
          <a:p>
            <a:r>
              <a:rPr lang="en-US" baseline="0" dirty="0" err="1" smtClean="0"/>
              <a:t>Prezentate</a:t>
            </a:r>
            <a:r>
              <a:rPr lang="en-US" baseline="0" dirty="0" smtClean="0"/>
              <a:t> </a:t>
            </a:r>
            <a:r>
              <a:rPr lang="en-US" baseline="0" dirty="0" err="1" smtClean="0"/>
              <a:t>sumar</a:t>
            </a:r>
            <a:r>
              <a:rPr lang="en-US" baseline="0" dirty="0" smtClean="0"/>
              <a:t> </a:t>
            </a:r>
            <a:r>
              <a:rPr lang="en-US" baseline="0" dirty="0" err="1" smtClean="0"/>
              <a:t>obiectele</a:t>
            </a:r>
            <a:r>
              <a:rPr lang="en-US" baseline="0" dirty="0" smtClean="0"/>
              <a:t> </a:t>
            </a:r>
            <a:r>
              <a:rPr lang="en-US" baseline="0" dirty="0" err="1" smtClean="0"/>
              <a:t>cele</a:t>
            </a:r>
            <a:r>
              <a:rPr lang="en-US" baseline="0" dirty="0" smtClean="0"/>
              <a:t> </a:t>
            </a:r>
            <a:r>
              <a:rPr lang="en-US" baseline="0" dirty="0" err="1" smtClean="0"/>
              <a:t>mai</a:t>
            </a:r>
            <a:r>
              <a:rPr lang="en-US" baseline="0" dirty="0" smtClean="0"/>
              <a:t> </a:t>
            </a:r>
            <a:r>
              <a:rPr lang="en-US" baseline="0" dirty="0" err="1" smtClean="0"/>
              <a:t>uzitate</a:t>
            </a:r>
            <a:r>
              <a:rPr lang="en-US" baseline="0" dirty="0" smtClean="0"/>
              <a:t>: tables, views, stored procedures</a:t>
            </a:r>
          </a:p>
          <a:p>
            <a:endParaRPr lang="en-US" baseline="0" dirty="0" smtClean="0"/>
          </a:p>
          <a:p>
            <a:endParaRPr lang="en-US" baseline="0" dirty="0" smtClean="0"/>
          </a:p>
          <a:p>
            <a:r>
              <a:rPr lang="en-US" baseline="0" dirty="0" smtClean="0"/>
              <a:t>----------------------------------------</a:t>
            </a:r>
          </a:p>
          <a:p>
            <a:r>
              <a:rPr lang="en-US" baseline="0" dirty="0" smtClean="0"/>
              <a:t>http://technet.microsoft.com/en-us/library/ms179422(v=sql.105).aspx</a:t>
            </a:r>
          </a:p>
          <a:p>
            <a:endParaRPr lang="en-US" baseline="0" dirty="0" smtClean="0"/>
          </a:p>
          <a:p>
            <a:r>
              <a:rPr lang="en-US" baseline="0" dirty="0" err="1" smtClean="0"/>
              <a:t>http://technet.microsoft.com/en-us/library/ms179422.aspx</a:t>
            </a:r>
            <a:endParaRPr lang="en-US" baseline="0" dirty="0" smtClean="0"/>
          </a:p>
          <a:p>
            <a:r>
              <a:rPr lang="en-US" baseline="0" dirty="0" err="1" smtClean="0"/>
              <a:t>OLTP</a:t>
            </a:r>
            <a:endParaRPr lang="en-US" baseline="0" dirty="0" smtClean="0"/>
          </a:p>
          <a:p>
            <a:r>
              <a:rPr lang="en-US" baseline="0" dirty="0" smtClean="0"/>
              <a:t>Data Warehouse</a:t>
            </a:r>
          </a:p>
          <a:p>
            <a:endParaRPr lang="en-US" baseline="0" dirty="0" smtClean="0"/>
          </a:p>
          <a:p>
            <a:r>
              <a:rPr lang="en-US" baseline="0" dirty="0" smtClean="0"/>
              <a:t>Files: </a:t>
            </a:r>
            <a:r>
              <a:rPr lang="en-US" baseline="0" dirty="0" err="1" smtClean="0"/>
              <a:t>mdf</a:t>
            </a:r>
            <a:r>
              <a:rPr lang="en-US" baseline="0" dirty="0" smtClean="0"/>
              <a:t> </a:t>
            </a:r>
            <a:r>
              <a:rPr lang="en-US" baseline="0" dirty="0" err="1" smtClean="0"/>
              <a:t>si</a:t>
            </a:r>
            <a:r>
              <a:rPr lang="en-US" baseline="0" dirty="0" smtClean="0"/>
              <a:t> </a:t>
            </a:r>
            <a:r>
              <a:rPr lang="en-US" baseline="0" dirty="0" err="1" smtClean="0"/>
              <a:t>ldf</a:t>
            </a:r>
            <a:endParaRPr lang="en-US" baseline="0" dirty="0" smtClean="0"/>
          </a:p>
          <a:p>
            <a:endParaRPr lang="en-US" baseline="0" dirty="0" smtClean="0"/>
          </a:p>
          <a:p>
            <a:r>
              <a:rPr lang="en-US" baseline="0" dirty="0" err="1" smtClean="0"/>
              <a:t>Serviciu</a:t>
            </a:r>
            <a:r>
              <a:rPr lang="en-US" baseline="0" dirty="0" smtClean="0"/>
              <a:t>: </a:t>
            </a:r>
          </a:p>
          <a:p>
            <a:endParaRPr lang="en-US" baseline="0" dirty="0" smtClean="0"/>
          </a:p>
          <a:p>
            <a:endParaRPr lang="en-US" baseline="0" dirty="0" smtClean="0"/>
          </a:p>
          <a:p>
            <a:r>
              <a:rPr lang="en-US" baseline="0" dirty="0" smtClean="0"/>
              <a:t>http://technet.microsoft.com/en-us/library/ms175198(v=sql.105).aspx</a:t>
            </a:r>
          </a:p>
          <a:p>
            <a:endParaRPr lang="en-US" baseline="0" dirty="0" smtClean="0"/>
          </a:p>
          <a:p>
            <a:endParaRPr lang="en-US" baseline="0" dirty="0" smtClean="0"/>
          </a:p>
          <a:p>
            <a:r>
              <a:rPr lang="en-US" baseline="0" dirty="0" smtClean="0"/>
              <a:t>---create database</a:t>
            </a:r>
          </a:p>
          <a:p>
            <a:r>
              <a:rPr lang="en-US" baseline="0" dirty="0" smtClean="0"/>
              <a:t>http://technet.microsoft.com/en-us/library/ms176061(v=sql.105).aspx</a:t>
            </a:r>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15</a:t>
            </a:fld>
            <a:endParaRPr lang="en-US"/>
          </a:p>
        </p:txBody>
      </p:sp>
    </p:spTree>
    <p:extLst>
      <p:ext uri="{BB962C8B-B14F-4D97-AF65-F5344CB8AC3E}">
        <p14:creationId xmlns:p14="http://schemas.microsoft.com/office/powerpoint/2010/main" val="1028512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---tables on </a:t>
            </a:r>
            <a:r>
              <a:rPr lang="en-US" baseline="0" dirty="0" err="1" smtClean="0"/>
              <a:t>bol</a:t>
            </a:r>
            <a:endParaRPr lang="en-US" baseline="0" dirty="0" smtClean="0"/>
          </a:p>
          <a:p>
            <a:r>
              <a:rPr lang="en-US" baseline="0" dirty="0" err="1" smtClean="0"/>
              <a:t>http://technet.microsoft.com/en-us/library/ms189084.aspx</a:t>
            </a:r>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16</a:t>
            </a:fld>
            <a:endParaRPr lang="en-US"/>
          </a:p>
        </p:txBody>
      </p:sp>
    </p:spTree>
    <p:extLst>
      <p:ext uri="{BB962C8B-B14F-4D97-AF65-F5344CB8AC3E}">
        <p14:creationId xmlns:p14="http://schemas.microsoft.com/office/powerpoint/2010/main" val="12802072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err="1" smtClean="0"/>
              <a:t>Coloana</a:t>
            </a:r>
            <a:endParaRPr lang="en-US" baseline="0" dirty="0" smtClean="0"/>
          </a:p>
          <a:p>
            <a:r>
              <a:rPr lang="en-US" baseline="0" dirty="0" smtClean="0"/>
              <a:t>Rand – </a:t>
            </a:r>
            <a:r>
              <a:rPr lang="en-US" baseline="0" dirty="0" err="1" smtClean="0"/>
              <a:t>tuplu</a:t>
            </a:r>
            <a:endParaRPr lang="en-US" baseline="0" dirty="0" smtClean="0"/>
          </a:p>
          <a:p>
            <a:endParaRPr lang="en-US" baseline="0" dirty="0" smtClean="0"/>
          </a:p>
          <a:p>
            <a:r>
              <a:rPr lang="en-US" baseline="0" dirty="0" smtClean="0"/>
              <a:t>Se </a:t>
            </a:r>
            <a:r>
              <a:rPr lang="en-US" baseline="0" dirty="0" err="1" smtClean="0"/>
              <a:t>observa</a:t>
            </a:r>
            <a:r>
              <a:rPr lang="en-US" baseline="0" dirty="0" smtClean="0"/>
              <a:t> ca </a:t>
            </a:r>
            <a:r>
              <a:rPr lang="en-US" baseline="0" dirty="0" err="1" smtClean="0"/>
              <a:t>folosim</a:t>
            </a:r>
            <a:r>
              <a:rPr lang="en-US" baseline="0" dirty="0" smtClean="0"/>
              <a:t> </a:t>
            </a:r>
            <a:r>
              <a:rPr lang="en-US" baseline="0" dirty="0" err="1" smtClean="0"/>
              <a:t>tipuri</a:t>
            </a:r>
            <a:r>
              <a:rPr lang="en-US" baseline="0" dirty="0" smtClean="0"/>
              <a:t> de date </a:t>
            </a:r>
            <a:r>
              <a:rPr lang="en-US" baseline="0" dirty="0" err="1" smtClean="0"/>
              <a:t>pentru</a:t>
            </a:r>
            <a:r>
              <a:rPr lang="en-US" baseline="0" dirty="0" smtClean="0"/>
              <a:t> </a:t>
            </a:r>
            <a:r>
              <a:rPr lang="en-US" baseline="0" dirty="0" err="1" smtClean="0"/>
              <a:t>exprimarea</a:t>
            </a:r>
            <a:r>
              <a:rPr lang="en-US" baseline="0" dirty="0" smtClean="0"/>
              <a:t> </a:t>
            </a:r>
            <a:r>
              <a:rPr lang="en-US" baseline="0" dirty="0" err="1" smtClean="0"/>
              <a:t>informatiilor</a:t>
            </a:r>
            <a:r>
              <a:rPr lang="en-US" baseline="0" dirty="0" smtClean="0"/>
              <a:t> </a:t>
            </a:r>
            <a:r>
              <a:rPr lang="en-US" baseline="0" dirty="0" err="1" smtClean="0"/>
              <a:t>stocate</a:t>
            </a:r>
            <a:r>
              <a:rPr lang="en-US" baseline="0" dirty="0" smtClean="0"/>
              <a:t> in </a:t>
            </a:r>
            <a:r>
              <a:rPr lang="en-US" baseline="0" dirty="0" err="1" smtClean="0"/>
              <a:t>coloana</a:t>
            </a:r>
            <a:r>
              <a:rPr lang="en-US" baseline="0" dirty="0" smtClean="0"/>
              <a:t>. </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17</a:t>
            </a:fld>
            <a:endParaRPr lang="en-US"/>
          </a:p>
        </p:txBody>
      </p:sp>
    </p:spTree>
    <p:extLst>
      <p:ext uri="{BB962C8B-B14F-4D97-AF65-F5344CB8AC3E}">
        <p14:creationId xmlns:p14="http://schemas.microsoft.com/office/powerpoint/2010/main" val="5288928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Link din </a:t>
            </a:r>
            <a:r>
              <a:rPr lang="en-US" baseline="0" dirty="0" err="1" smtClean="0"/>
              <a:t>bol</a:t>
            </a:r>
            <a:r>
              <a:rPr lang="en-US" baseline="0" dirty="0" smtClean="0"/>
              <a:t>: </a:t>
            </a:r>
            <a:r>
              <a:rPr lang="en-US" baseline="0" dirty="0" err="1" smtClean="0"/>
              <a:t>http://msdn.microsoft.com/en-us/library/ms187752.aspx</a:t>
            </a:r>
            <a:endParaRPr lang="en-US" baseline="0" dirty="0" smtClean="0"/>
          </a:p>
          <a:p>
            <a:endParaRPr lang="en-US" baseline="0" dirty="0" smtClean="0"/>
          </a:p>
          <a:p>
            <a:r>
              <a:rPr lang="en-US" dirty="0" smtClean="0"/>
              <a:t>In </a:t>
            </a:r>
            <a:r>
              <a:rPr lang="en-US" dirty="0" err="1" smtClean="0"/>
              <a:t>functie</a:t>
            </a:r>
            <a:r>
              <a:rPr lang="en-US" dirty="0" smtClean="0"/>
              <a:t> de </a:t>
            </a:r>
            <a:r>
              <a:rPr lang="en-US" dirty="0" err="1" smtClean="0"/>
              <a:t>intervalul</a:t>
            </a:r>
            <a:r>
              <a:rPr lang="en-US" dirty="0" smtClean="0"/>
              <a:t> </a:t>
            </a:r>
            <a:r>
              <a:rPr lang="en-US" dirty="0" err="1" smtClean="0"/>
              <a:t>posibil</a:t>
            </a:r>
            <a:r>
              <a:rPr lang="en-US" dirty="0" smtClean="0"/>
              <a:t> de</a:t>
            </a:r>
            <a:r>
              <a:rPr lang="en-US" baseline="0" dirty="0" smtClean="0"/>
              <a:t> </a:t>
            </a:r>
            <a:r>
              <a:rPr lang="en-US" baseline="0" dirty="0" err="1" smtClean="0"/>
              <a:t>valori</a:t>
            </a:r>
            <a:r>
              <a:rPr lang="en-US" baseline="0" dirty="0" smtClean="0"/>
              <a:t>  </a:t>
            </a:r>
            <a:r>
              <a:rPr lang="en-US" baseline="0" dirty="0" err="1" smtClean="0"/>
              <a:t>avem</a:t>
            </a:r>
            <a:r>
              <a:rPr lang="en-US" baseline="0" dirty="0" smtClean="0"/>
              <a:t> : </a:t>
            </a:r>
            <a:r>
              <a:rPr lang="en-US" baseline="0" dirty="0" err="1" smtClean="0"/>
              <a:t>bigint</a:t>
            </a:r>
            <a:r>
              <a:rPr lang="en-US" baseline="0" dirty="0" smtClean="0"/>
              <a:t>, </a:t>
            </a:r>
            <a:r>
              <a:rPr lang="en-US" baseline="0" dirty="0" err="1" smtClean="0"/>
              <a:t>smallint</a:t>
            </a:r>
            <a:r>
              <a:rPr lang="en-US" baseline="0" dirty="0" smtClean="0"/>
              <a:t>, </a:t>
            </a:r>
            <a:r>
              <a:rPr lang="en-US" baseline="0" dirty="0" err="1" smtClean="0"/>
              <a:t>tinyint</a:t>
            </a:r>
            <a:r>
              <a:rPr lang="en-US" baseline="0" dirty="0" smtClean="0"/>
              <a:t>; </a:t>
            </a:r>
            <a:r>
              <a:rPr lang="en-US" baseline="0" dirty="0" err="1" smtClean="0"/>
              <a:t>aici</a:t>
            </a:r>
            <a:r>
              <a:rPr lang="en-US" baseline="0" dirty="0" smtClean="0"/>
              <a:t> </a:t>
            </a:r>
            <a:r>
              <a:rPr lang="en-US" baseline="0" dirty="0" err="1" smtClean="0"/>
              <a:t>studentii</a:t>
            </a:r>
            <a:r>
              <a:rPr lang="en-US" baseline="0" dirty="0" smtClean="0"/>
              <a:t> </a:t>
            </a:r>
            <a:r>
              <a:rPr lang="en-US" baseline="0" dirty="0" err="1" smtClean="0"/>
              <a:t>deschid</a:t>
            </a:r>
            <a:r>
              <a:rPr lang="en-US" baseline="0" dirty="0" smtClean="0"/>
              <a:t>  link-</a:t>
            </a:r>
            <a:r>
              <a:rPr lang="en-US" baseline="0" dirty="0" err="1" smtClean="0"/>
              <a:t>ul</a:t>
            </a:r>
            <a:r>
              <a:rPr lang="en-US" baseline="0" dirty="0" smtClean="0"/>
              <a:t> </a:t>
            </a:r>
            <a:r>
              <a:rPr lang="en-US" baseline="0" dirty="0" err="1" smtClean="0"/>
              <a:t>si</a:t>
            </a:r>
            <a:r>
              <a:rPr lang="en-US" baseline="0" dirty="0" smtClean="0"/>
              <a:t> </a:t>
            </a:r>
            <a:r>
              <a:rPr lang="en-US" baseline="0" dirty="0" err="1" smtClean="0"/>
              <a:t>identifica</a:t>
            </a:r>
            <a:r>
              <a:rPr lang="en-US" baseline="0" dirty="0" smtClean="0"/>
              <a:t> </a:t>
            </a:r>
            <a:r>
              <a:rPr lang="en-US" baseline="0" dirty="0" err="1" smtClean="0"/>
              <a:t>ei</a:t>
            </a:r>
            <a:r>
              <a:rPr lang="en-US" baseline="0" dirty="0" smtClean="0"/>
              <a:t> </a:t>
            </a:r>
            <a:r>
              <a:rPr lang="en-US" baseline="0" dirty="0" err="1" smtClean="0"/>
              <a:t>ce</a:t>
            </a:r>
            <a:r>
              <a:rPr lang="en-US" baseline="0" dirty="0" smtClean="0"/>
              <a:t> interval </a:t>
            </a:r>
            <a:r>
              <a:rPr lang="en-US" baseline="0" dirty="0" err="1" smtClean="0"/>
              <a:t>corespunde</a:t>
            </a:r>
            <a:r>
              <a:rPr lang="en-US" baseline="0" dirty="0" smtClean="0"/>
              <a:t> </a:t>
            </a:r>
            <a:r>
              <a:rPr lang="en-US" baseline="0" dirty="0" err="1" smtClean="0"/>
              <a:t>fiecarui</a:t>
            </a:r>
            <a:r>
              <a:rPr lang="en-US" baseline="0" dirty="0" smtClean="0"/>
              <a:t> tip de date</a:t>
            </a:r>
          </a:p>
          <a:p>
            <a:r>
              <a:rPr lang="en-US" baseline="0" dirty="0" smtClean="0"/>
              <a:t>De </a:t>
            </a:r>
            <a:r>
              <a:rPr lang="en-US" baseline="0" dirty="0" err="1" smtClean="0"/>
              <a:t>intrebat</a:t>
            </a:r>
            <a:r>
              <a:rPr lang="en-US" baseline="0" dirty="0" smtClean="0"/>
              <a:t> cu </a:t>
            </a:r>
            <a:r>
              <a:rPr lang="en-US" baseline="0" dirty="0" err="1" smtClean="0"/>
              <a:t>documentatia</a:t>
            </a:r>
            <a:r>
              <a:rPr lang="en-US" baseline="0" dirty="0" smtClean="0"/>
              <a:t> in fata care </a:t>
            </a:r>
            <a:r>
              <a:rPr lang="en-US" baseline="0" dirty="0" err="1" smtClean="0"/>
              <a:t>este</a:t>
            </a:r>
            <a:r>
              <a:rPr lang="en-US" baseline="0" dirty="0" smtClean="0"/>
              <a:t> </a:t>
            </a:r>
            <a:r>
              <a:rPr lang="en-US" baseline="0" dirty="0" err="1" smtClean="0"/>
              <a:t>diferenta</a:t>
            </a:r>
            <a:r>
              <a:rPr lang="en-US" baseline="0" dirty="0" smtClean="0"/>
              <a:t> </a:t>
            </a:r>
            <a:r>
              <a:rPr lang="en-US" baseline="0" dirty="0" err="1" smtClean="0"/>
              <a:t>intre</a:t>
            </a:r>
            <a:r>
              <a:rPr lang="en-US" baseline="0" dirty="0" smtClean="0"/>
              <a:t> datetime2 </a:t>
            </a:r>
            <a:r>
              <a:rPr lang="en-US" baseline="0" dirty="0" err="1" smtClean="0"/>
              <a:t>si</a:t>
            </a:r>
            <a:r>
              <a:rPr lang="en-US" baseline="0" dirty="0" smtClean="0"/>
              <a:t> </a:t>
            </a:r>
            <a:r>
              <a:rPr lang="en-US" baseline="0" dirty="0" err="1" smtClean="0"/>
              <a:t>datetime</a:t>
            </a:r>
            <a:r>
              <a:rPr lang="en-US" baseline="0" dirty="0" smtClean="0"/>
              <a:t>,</a:t>
            </a:r>
          </a:p>
          <a:p>
            <a:endParaRPr lang="en-US" dirty="0" smtClean="0"/>
          </a:p>
          <a:p>
            <a:r>
              <a:rPr lang="en-US" dirty="0" err="1" smtClean="0"/>
              <a:t>Explicatie</a:t>
            </a:r>
            <a:r>
              <a:rPr lang="en-US" dirty="0" smtClean="0"/>
              <a:t> </a:t>
            </a:r>
            <a:r>
              <a:rPr lang="en-US" dirty="0" err="1" smtClean="0"/>
              <a:t>diferenta</a:t>
            </a:r>
            <a:r>
              <a:rPr lang="en-US" baseline="0" dirty="0" smtClean="0"/>
              <a:t> </a:t>
            </a:r>
            <a:r>
              <a:rPr lang="en-US" baseline="0" dirty="0" err="1" smtClean="0"/>
              <a:t>intre</a:t>
            </a:r>
            <a:r>
              <a:rPr lang="en-US" baseline="0" dirty="0" smtClean="0"/>
              <a:t> n </a:t>
            </a:r>
            <a:r>
              <a:rPr lang="en-US" baseline="0" dirty="0" err="1" smtClean="0"/>
              <a:t>si</a:t>
            </a:r>
            <a:r>
              <a:rPr lang="en-US" baseline="0" dirty="0" smtClean="0"/>
              <a:t> </a:t>
            </a:r>
            <a:r>
              <a:rPr lang="en-US" baseline="0" dirty="0" err="1" smtClean="0"/>
              <a:t>varchar</a:t>
            </a:r>
            <a:endParaRPr lang="en-US" baseline="0" dirty="0" smtClean="0"/>
          </a:p>
          <a:p>
            <a:endParaRPr lang="en-US" baseline="0" dirty="0" smtClean="0"/>
          </a:p>
          <a:p>
            <a:r>
              <a:rPr lang="en-US" sz="1200" b="1" i="0" kern="1200" dirty="0" err="1" smtClean="0">
                <a:solidFill>
                  <a:schemeClr val="tx1"/>
                </a:solidFill>
                <a:latin typeface="+mn-lt"/>
                <a:ea typeface="+mn-ea"/>
                <a:cs typeface="+mn-cs"/>
              </a:rPr>
              <a:t>nchar</a:t>
            </a:r>
            <a:r>
              <a:rPr lang="en-US" sz="1200" b="0"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nvarchar</a:t>
            </a:r>
            <a:r>
              <a:rPr lang="en-US" sz="1200" b="0" i="0" kern="1200" dirty="0" smtClean="0">
                <a:solidFill>
                  <a:schemeClr val="tx1"/>
                </a:solidFill>
                <a:latin typeface="+mn-lt"/>
                <a:ea typeface="+mn-ea"/>
                <a:cs typeface="+mn-cs"/>
              </a:rPr>
              <a:t> can store </a:t>
            </a:r>
            <a:r>
              <a:rPr lang="en-US" sz="1200" b="1" i="0" kern="1200" dirty="0" smtClean="0">
                <a:solidFill>
                  <a:schemeClr val="tx1"/>
                </a:solidFill>
                <a:latin typeface="+mn-lt"/>
                <a:ea typeface="+mn-ea"/>
                <a:cs typeface="+mn-cs"/>
              </a:rPr>
              <a:t>Unicode</a:t>
            </a:r>
            <a:r>
              <a:rPr lang="en-US" sz="1200" b="0" i="0" kern="1200" dirty="0" smtClean="0">
                <a:solidFill>
                  <a:schemeClr val="tx1"/>
                </a:solidFill>
                <a:latin typeface="+mn-lt"/>
                <a:ea typeface="+mn-ea"/>
                <a:cs typeface="+mn-cs"/>
              </a:rPr>
              <a:t> characters.</a:t>
            </a:r>
          </a:p>
          <a:p>
            <a:r>
              <a:rPr lang="en-US" sz="1200" b="1" i="0" kern="1200" dirty="0" smtClean="0">
                <a:solidFill>
                  <a:schemeClr val="tx1"/>
                </a:solidFill>
                <a:latin typeface="+mn-lt"/>
                <a:ea typeface="+mn-ea"/>
                <a:cs typeface="+mn-cs"/>
              </a:rPr>
              <a:t>char</a:t>
            </a:r>
            <a:r>
              <a:rPr lang="en-US" sz="1200" b="0"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varchar</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cannot store Unicode</a:t>
            </a:r>
            <a:r>
              <a:rPr lang="en-US" sz="1200" b="0" i="0" kern="1200" dirty="0" smtClean="0">
                <a:solidFill>
                  <a:schemeClr val="tx1"/>
                </a:solidFill>
                <a:latin typeface="+mn-lt"/>
                <a:ea typeface="+mn-ea"/>
                <a:cs typeface="+mn-cs"/>
              </a:rPr>
              <a:t> characters.</a:t>
            </a:r>
          </a:p>
          <a:p>
            <a:r>
              <a:rPr lang="en-US" sz="1200" b="1" i="0" kern="1200" dirty="0" smtClean="0">
                <a:solidFill>
                  <a:schemeClr val="tx1"/>
                </a:solidFill>
                <a:latin typeface="+mn-lt"/>
                <a:ea typeface="+mn-ea"/>
                <a:cs typeface="+mn-cs"/>
              </a:rPr>
              <a:t>char</a:t>
            </a:r>
            <a:r>
              <a:rPr lang="en-US" sz="1200" b="0"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nchar</a:t>
            </a:r>
            <a:r>
              <a:rPr lang="en-US" sz="1200" b="0" i="0" kern="1200" dirty="0" smtClean="0">
                <a:solidFill>
                  <a:schemeClr val="tx1"/>
                </a:solidFill>
                <a:latin typeface="+mn-lt"/>
                <a:ea typeface="+mn-ea"/>
                <a:cs typeface="+mn-cs"/>
              </a:rPr>
              <a:t> are </a:t>
            </a:r>
            <a:r>
              <a:rPr lang="en-US" sz="1200" b="1" i="0" kern="1200" dirty="0" smtClean="0">
                <a:solidFill>
                  <a:schemeClr val="tx1"/>
                </a:solidFill>
                <a:latin typeface="+mn-lt"/>
                <a:ea typeface="+mn-ea"/>
                <a:cs typeface="+mn-cs"/>
              </a:rPr>
              <a:t>fixed-length</a:t>
            </a:r>
            <a:r>
              <a:rPr lang="en-US" sz="1200" b="0" i="0" kern="1200" dirty="0" smtClean="0">
                <a:solidFill>
                  <a:schemeClr val="tx1"/>
                </a:solidFill>
                <a:latin typeface="+mn-lt"/>
                <a:ea typeface="+mn-ea"/>
                <a:cs typeface="+mn-cs"/>
              </a:rPr>
              <a:t> which will </a:t>
            </a:r>
            <a:r>
              <a:rPr lang="en-US" sz="1200" b="1" i="0" kern="1200" dirty="0" smtClean="0">
                <a:solidFill>
                  <a:schemeClr val="tx1"/>
                </a:solidFill>
                <a:latin typeface="+mn-lt"/>
                <a:ea typeface="+mn-ea"/>
                <a:cs typeface="+mn-cs"/>
              </a:rPr>
              <a:t>reserve storage space</a:t>
            </a:r>
            <a:r>
              <a:rPr lang="en-US" sz="1200" b="0" i="0" kern="1200" dirty="0" smtClean="0">
                <a:solidFill>
                  <a:schemeClr val="tx1"/>
                </a:solidFill>
                <a:latin typeface="+mn-lt"/>
                <a:ea typeface="+mn-ea"/>
                <a:cs typeface="+mn-cs"/>
              </a:rPr>
              <a:t> for number of characters you specify even if you don't use up all that space.</a:t>
            </a:r>
          </a:p>
          <a:p>
            <a:r>
              <a:rPr lang="en-US" sz="1200" b="1" i="0" kern="1200" dirty="0" err="1" smtClean="0">
                <a:solidFill>
                  <a:schemeClr val="tx1"/>
                </a:solidFill>
                <a:latin typeface="+mn-lt"/>
                <a:ea typeface="+mn-ea"/>
                <a:cs typeface="+mn-cs"/>
              </a:rPr>
              <a:t>varchar</a:t>
            </a:r>
            <a:r>
              <a:rPr lang="en-US" sz="1200" b="0"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nvarchar</a:t>
            </a:r>
            <a:r>
              <a:rPr lang="en-US" sz="1200" b="0" i="0" kern="1200" dirty="0" smtClean="0">
                <a:solidFill>
                  <a:schemeClr val="tx1"/>
                </a:solidFill>
                <a:latin typeface="+mn-lt"/>
                <a:ea typeface="+mn-ea"/>
                <a:cs typeface="+mn-cs"/>
              </a:rPr>
              <a:t> are </a:t>
            </a:r>
            <a:r>
              <a:rPr lang="en-US" sz="1200" b="1" i="0" kern="1200" dirty="0" smtClean="0">
                <a:solidFill>
                  <a:schemeClr val="tx1"/>
                </a:solidFill>
                <a:latin typeface="+mn-lt"/>
                <a:ea typeface="+mn-ea"/>
                <a:cs typeface="+mn-cs"/>
              </a:rPr>
              <a:t>variable-length</a:t>
            </a:r>
            <a:r>
              <a:rPr lang="en-US" sz="1200" b="0" i="0" kern="1200" dirty="0" smtClean="0">
                <a:solidFill>
                  <a:schemeClr val="tx1"/>
                </a:solidFill>
                <a:latin typeface="+mn-lt"/>
                <a:ea typeface="+mn-ea"/>
                <a:cs typeface="+mn-cs"/>
              </a:rPr>
              <a:t> which will only use up spaces for the characters you store. It </a:t>
            </a:r>
            <a:r>
              <a:rPr lang="en-US" sz="1200" b="1" i="0" kern="1200" dirty="0" smtClean="0">
                <a:solidFill>
                  <a:schemeClr val="tx1"/>
                </a:solidFill>
                <a:latin typeface="+mn-lt"/>
                <a:ea typeface="+mn-ea"/>
                <a:cs typeface="+mn-cs"/>
              </a:rPr>
              <a:t>will not reserve storage like char or </a:t>
            </a:r>
            <a:r>
              <a:rPr lang="en-US" sz="1200" b="1" i="0" kern="1200" dirty="0" err="1" smtClean="0">
                <a:solidFill>
                  <a:schemeClr val="tx1"/>
                </a:solidFill>
                <a:latin typeface="+mn-lt"/>
                <a:ea typeface="+mn-ea"/>
                <a:cs typeface="+mn-cs"/>
              </a:rPr>
              <a:t>nchar</a:t>
            </a:r>
            <a:r>
              <a:rPr lang="en-US" sz="1200" b="0" i="0" kern="1200" dirty="0" smtClean="0">
                <a:solidFill>
                  <a:schemeClr val="tx1"/>
                </a:solidFill>
                <a:latin typeface="+mn-lt"/>
                <a:ea typeface="+mn-ea"/>
                <a:cs typeface="+mn-cs"/>
              </a:rPr>
              <a:t>.</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18</a:t>
            </a:fld>
            <a:endParaRPr lang="en-US"/>
          </a:p>
        </p:txBody>
      </p:sp>
    </p:spTree>
    <p:extLst>
      <p:ext uri="{BB962C8B-B14F-4D97-AF65-F5344CB8AC3E}">
        <p14:creationId xmlns:p14="http://schemas.microsoft.com/office/powerpoint/2010/main" val="2448886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Create a database called Store</a:t>
            </a:r>
          </a:p>
          <a:p>
            <a:r>
              <a:rPr lang="en-US" baseline="0" dirty="0" smtClean="0"/>
              <a:t>Add a table called Product: </a:t>
            </a:r>
            <a:r>
              <a:rPr lang="en-US" baseline="0" dirty="0" err="1" smtClean="0"/>
              <a:t>Identificator</a:t>
            </a:r>
            <a:r>
              <a:rPr lang="en-US" baseline="0" dirty="0" smtClean="0"/>
              <a:t>, </a:t>
            </a:r>
            <a:r>
              <a:rPr lang="en-US" baseline="0" dirty="0" err="1" smtClean="0"/>
              <a:t>Nume</a:t>
            </a:r>
            <a:r>
              <a:rPr lang="en-US" baseline="0" dirty="0" smtClean="0"/>
              <a:t>, </a:t>
            </a:r>
            <a:r>
              <a:rPr lang="en-US" baseline="0" dirty="0" err="1" smtClean="0"/>
              <a:t>Categorie</a:t>
            </a:r>
            <a:endParaRPr lang="en-US" baseline="0" dirty="0" smtClean="0"/>
          </a:p>
          <a:p>
            <a:r>
              <a:rPr lang="en-US" baseline="0" dirty="0" smtClean="0"/>
              <a:t>Add a table called </a:t>
            </a:r>
            <a:r>
              <a:rPr lang="en-US" baseline="0" dirty="0" err="1" smtClean="0"/>
              <a:t>Storag</a:t>
            </a:r>
            <a:r>
              <a:rPr lang="en-US" baseline="0" dirty="0" smtClean="0"/>
              <a:t>: </a:t>
            </a:r>
            <a:r>
              <a:rPr lang="en-US" baseline="0" dirty="0" err="1" smtClean="0"/>
              <a:t>Produs</a:t>
            </a:r>
            <a:r>
              <a:rPr lang="en-US" baseline="0" dirty="0" smtClean="0"/>
              <a:t>, </a:t>
            </a:r>
            <a:r>
              <a:rPr lang="en-US" baseline="0" dirty="0" err="1" smtClean="0"/>
              <a:t>Furnizor</a:t>
            </a:r>
            <a:r>
              <a:rPr lang="en-US" baseline="0" dirty="0" smtClean="0"/>
              <a:t>, </a:t>
            </a:r>
            <a:r>
              <a:rPr lang="en-US" baseline="0" dirty="0" err="1" smtClean="0"/>
              <a:t>Cantitate</a:t>
            </a:r>
            <a:endParaRPr lang="en-US" baseline="0" dirty="0" smtClean="0"/>
          </a:p>
          <a:p>
            <a:r>
              <a:rPr lang="en-US" baseline="0" dirty="0" smtClean="0"/>
              <a:t>Add a table called Address: </a:t>
            </a:r>
            <a:r>
              <a:rPr lang="en-US" baseline="0" dirty="0" err="1" smtClean="0"/>
              <a:t>identificator</a:t>
            </a:r>
            <a:r>
              <a:rPr lang="en-US" baseline="0" dirty="0" smtClean="0"/>
              <a:t>, </a:t>
            </a:r>
            <a:r>
              <a:rPr lang="en-US" baseline="0" dirty="0" err="1" smtClean="0"/>
              <a:t>strada</a:t>
            </a:r>
            <a:r>
              <a:rPr lang="en-US" baseline="0" dirty="0" smtClean="0"/>
              <a:t>, </a:t>
            </a:r>
            <a:r>
              <a:rPr lang="en-US" baseline="0" dirty="0" err="1" smtClean="0"/>
              <a:t>localitate</a:t>
            </a:r>
            <a:r>
              <a:rPr lang="en-US" baseline="0" dirty="0" smtClean="0"/>
              <a:t>, </a:t>
            </a:r>
            <a:r>
              <a:rPr lang="en-US" baseline="0" dirty="0" err="1" smtClean="0"/>
              <a:t>judet</a:t>
            </a:r>
            <a:endParaRPr lang="en-US" baseline="0" dirty="0" smtClean="0"/>
          </a:p>
          <a:p>
            <a:endParaRPr lang="en-US" baseline="0" dirty="0" smtClean="0"/>
          </a:p>
          <a:p>
            <a:endParaRPr lang="en-US" baseline="0" dirty="0" smtClean="0"/>
          </a:p>
          <a:p>
            <a:r>
              <a:rPr lang="en-US" baseline="0" dirty="0" smtClean="0"/>
              <a:t>Add several records using </a:t>
            </a:r>
            <a:r>
              <a:rPr lang="en-US" baseline="0" dirty="0" err="1" smtClean="0"/>
              <a:t>ssms</a:t>
            </a:r>
            <a:r>
              <a:rPr lang="en-US" baseline="0" dirty="0" smtClean="0"/>
              <a:t> on each table</a:t>
            </a:r>
          </a:p>
          <a:p>
            <a:endParaRPr lang="en-US" baseline="0" dirty="0" smtClean="0"/>
          </a:p>
          <a:p>
            <a:r>
              <a:rPr lang="en-US" baseline="0" dirty="0" smtClean="0"/>
              <a:t>Show the </a:t>
            </a:r>
            <a:r>
              <a:rPr lang="en-US" baseline="0" dirty="0" err="1" smtClean="0"/>
              <a:t>tsql</a:t>
            </a:r>
            <a:r>
              <a:rPr lang="en-US" baseline="0" dirty="0" smtClean="0"/>
              <a:t> created</a:t>
            </a:r>
          </a:p>
          <a:p>
            <a:endParaRPr lang="en-US" baseline="0" dirty="0" smtClean="0"/>
          </a:p>
          <a:p>
            <a:r>
              <a:rPr lang="en-US" baseline="0" dirty="0" smtClean="0"/>
              <a:t>For the above actions use:</a:t>
            </a:r>
          </a:p>
          <a:p>
            <a:pPr>
              <a:buFontTx/>
              <a:buNone/>
            </a:pPr>
            <a:r>
              <a:rPr lang="en-US" baseline="0" dirty="0" smtClean="0"/>
              <a:t>https://msdn.microsoft.com/en-us/library/jj590844(v=sql.120).aspx</a:t>
            </a:r>
          </a:p>
          <a:p>
            <a:pPr>
              <a:buFontTx/>
              <a:buChar char="-"/>
            </a:pPr>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19</a:t>
            </a:fld>
            <a:endParaRPr lang="en-US"/>
          </a:p>
        </p:txBody>
      </p:sp>
    </p:spTree>
    <p:extLst>
      <p:ext uri="{BB962C8B-B14F-4D97-AF65-F5344CB8AC3E}">
        <p14:creationId xmlns:p14="http://schemas.microsoft.com/office/powerpoint/2010/main" val="3867498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Obiective</a:t>
            </a:r>
            <a:r>
              <a:rPr lang="en-US" baseline="0" dirty="0" smtClean="0"/>
              <a:t> </a:t>
            </a:r>
            <a:r>
              <a:rPr lang="en-US" baseline="0" dirty="0" err="1" smtClean="0"/>
              <a:t>propuse</a:t>
            </a:r>
            <a:r>
              <a:rPr lang="en-US" baseline="0" dirty="0" smtClean="0"/>
              <a:t> a </a:t>
            </a:r>
            <a:r>
              <a:rPr lang="en-US" baseline="0" dirty="0" err="1" smtClean="0"/>
              <a:t>fi</a:t>
            </a:r>
            <a:r>
              <a:rPr lang="en-US" baseline="0" dirty="0" smtClean="0"/>
              <a:t> </a:t>
            </a:r>
            <a:r>
              <a:rPr lang="en-US" baseline="0" dirty="0" err="1" smtClean="0"/>
              <a:t>atinse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Transfer de </a:t>
            </a:r>
            <a:r>
              <a:rPr lang="en-US" baseline="0" dirty="0" err="1" smtClean="0"/>
              <a:t>cunostinte</a:t>
            </a:r>
            <a:r>
              <a:rPr lang="en-US" baseline="0" dirty="0" smtClean="0"/>
              <a:t> </a:t>
            </a:r>
            <a:r>
              <a:rPr lang="en-US" baseline="0" dirty="0" err="1" smtClean="0"/>
              <a:t>usitate</a:t>
            </a:r>
            <a:r>
              <a:rPr lang="en-US" baseline="0" dirty="0" smtClean="0"/>
              <a:t> </a:t>
            </a:r>
            <a:r>
              <a:rPr lang="en-US" baseline="0" dirty="0" err="1" smtClean="0"/>
              <a:t>foarte</a:t>
            </a:r>
            <a:r>
              <a:rPr lang="en-US" baseline="0" dirty="0" smtClean="0"/>
              <a:t> </a:t>
            </a:r>
            <a:r>
              <a:rPr lang="en-US" baseline="0" dirty="0" err="1" smtClean="0"/>
              <a:t>frecvent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Nu se </a:t>
            </a:r>
            <a:r>
              <a:rPr lang="en-US" baseline="0" dirty="0" err="1" smtClean="0"/>
              <a:t>asteapta</a:t>
            </a:r>
            <a:r>
              <a:rPr lang="en-US" baseline="0" dirty="0" smtClean="0"/>
              <a:t> </a:t>
            </a:r>
            <a:r>
              <a:rPr lang="en-US" baseline="0" dirty="0" err="1" smtClean="0"/>
              <a:t>nimeni</a:t>
            </a:r>
            <a:r>
              <a:rPr lang="en-US" baseline="0" dirty="0" smtClean="0"/>
              <a:t> </a:t>
            </a:r>
            <a:r>
              <a:rPr lang="en-US" baseline="0" dirty="0" err="1" smtClean="0"/>
              <a:t>sa</a:t>
            </a:r>
            <a:r>
              <a:rPr lang="en-US" baseline="0" dirty="0" smtClean="0"/>
              <a:t> fie </a:t>
            </a:r>
            <a:r>
              <a:rPr lang="en-US" baseline="0" dirty="0" err="1" smtClean="0"/>
              <a:t>experti</a:t>
            </a:r>
            <a:r>
              <a:rPr lang="en-US" baseline="0" dirty="0" smtClean="0"/>
              <a:t> </a:t>
            </a:r>
            <a:r>
              <a:rPr lang="en-US" baseline="0" dirty="0" err="1" smtClean="0"/>
              <a:t>dupa</a:t>
            </a:r>
            <a:r>
              <a:rPr lang="en-US" baseline="0" dirty="0" smtClean="0"/>
              <a:t> </a:t>
            </a:r>
            <a:r>
              <a:rPr lang="en-US" baseline="0" dirty="0" err="1" smtClean="0"/>
              <a:t>acest</a:t>
            </a:r>
            <a:r>
              <a:rPr lang="en-US" baseline="0" dirty="0" smtClean="0"/>
              <a:t> curs, </a:t>
            </a:r>
            <a:r>
              <a:rPr lang="en-US" baseline="0" dirty="0" err="1" smtClean="0"/>
              <a:t>dar</a:t>
            </a:r>
            <a:r>
              <a:rPr lang="en-US" baseline="0" dirty="0" smtClean="0"/>
              <a:t> </a:t>
            </a:r>
            <a:r>
              <a:rPr lang="en-US" baseline="0" dirty="0" err="1" smtClean="0"/>
              <a:t>cel</a:t>
            </a:r>
            <a:r>
              <a:rPr lang="en-US" baseline="0" dirty="0" smtClean="0"/>
              <a:t> </a:t>
            </a:r>
            <a:r>
              <a:rPr lang="en-US" baseline="0" dirty="0" err="1" smtClean="0"/>
              <a:t>putin</a:t>
            </a:r>
            <a:r>
              <a:rPr lang="en-US" baseline="0" dirty="0" smtClean="0"/>
              <a:t> </a:t>
            </a:r>
            <a:r>
              <a:rPr lang="en-US" baseline="0" dirty="0" err="1" smtClean="0"/>
              <a:t>vor</a:t>
            </a:r>
            <a:r>
              <a:rPr lang="en-US" baseline="0" dirty="0" smtClean="0"/>
              <a:t> </a:t>
            </a:r>
            <a:r>
              <a:rPr lang="en-US" baseline="0" dirty="0" err="1" smtClean="0"/>
              <a:t>putea</a:t>
            </a:r>
            <a:r>
              <a:rPr lang="en-US" baseline="0" dirty="0" smtClean="0"/>
              <a:t> </a:t>
            </a:r>
            <a:r>
              <a:rPr lang="en-US" baseline="0" dirty="0" err="1" smtClean="0"/>
              <a:t>utiliza</a:t>
            </a:r>
            <a:r>
              <a:rPr lang="en-US" baseline="0" dirty="0" smtClean="0"/>
              <a:t> </a:t>
            </a:r>
            <a:r>
              <a:rPr lang="en-US" baseline="0" dirty="0" err="1" smtClean="0"/>
              <a:t>ssms</a:t>
            </a:r>
            <a:r>
              <a:rPr lang="en-US" baseline="0" dirty="0" smtClean="0"/>
              <a:t> </a:t>
            </a:r>
            <a:r>
              <a:rPr lang="en-US" baseline="0" dirty="0" err="1" smtClean="0"/>
              <a:t>si</a:t>
            </a:r>
            <a:r>
              <a:rPr lang="en-US" baseline="0" dirty="0" smtClean="0"/>
              <a:t> </a:t>
            </a:r>
            <a:r>
              <a:rPr lang="en-US" baseline="0" dirty="0" err="1" smtClean="0"/>
              <a:t>sql</a:t>
            </a:r>
            <a:r>
              <a:rPr lang="en-US" baseline="0" dirty="0" smtClean="0"/>
              <a:t> server</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 </a:t>
            </a:r>
            <a:r>
              <a:rPr lang="en-US" baseline="0" dirty="0" err="1" smtClean="0"/>
              <a:t>Interogari</a:t>
            </a:r>
            <a:r>
              <a:rPr lang="en-US" baseline="0" dirty="0" smtClean="0"/>
              <a:t> simple ale </a:t>
            </a:r>
            <a:r>
              <a:rPr lang="en-US" baseline="0" dirty="0" err="1" smtClean="0"/>
              <a:t>unei</a:t>
            </a:r>
            <a:r>
              <a:rPr lang="en-US" baseline="0" dirty="0" smtClean="0"/>
              <a:t> </a:t>
            </a:r>
            <a:r>
              <a:rPr lang="en-US" baseline="0" dirty="0" err="1" smtClean="0"/>
              <a:t>baze</a:t>
            </a:r>
            <a:r>
              <a:rPr lang="en-US" baseline="0" dirty="0" smtClean="0"/>
              <a:t> de date</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 </a:t>
            </a:r>
            <a:r>
              <a:rPr lang="en-US" baseline="0" dirty="0" err="1" smtClean="0"/>
              <a:t>administrare</a:t>
            </a:r>
            <a:r>
              <a:rPr lang="en-US" baseline="0" dirty="0" smtClean="0"/>
              <a:t> </a:t>
            </a:r>
            <a:r>
              <a:rPr lang="en-US" baseline="0" dirty="0" err="1" smtClean="0"/>
              <a:t>sumara</a:t>
            </a:r>
            <a:r>
              <a:rPr lang="en-US" baseline="0" dirty="0" smtClean="0"/>
              <a:t> a </a:t>
            </a:r>
            <a:r>
              <a:rPr lang="en-US" baseline="0" dirty="0" err="1" smtClean="0"/>
              <a:t>bazei</a:t>
            </a:r>
            <a:r>
              <a:rPr lang="en-US" baseline="0" dirty="0" smtClean="0"/>
              <a:t> de date</a:t>
            </a:r>
          </a:p>
          <a:p>
            <a:pPr marL="0" marR="0" indent="0" algn="l" defTabSz="914400" rtl="0" eaLnBrk="1" fontAlgn="auto" latinLnBrk="0" hangingPunct="1">
              <a:lnSpc>
                <a:spcPct val="100000"/>
              </a:lnSpc>
              <a:spcBef>
                <a:spcPts val="0"/>
              </a:spcBef>
              <a:spcAft>
                <a:spcPts val="0"/>
              </a:spcAft>
              <a:buClrTx/>
              <a:buSzTx/>
              <a:buFontTx/>
              <a:buChar char="-"/>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2</a:t>
            </a:fld>
            <a:endParaRPr lang="en-US"/>
          </a:p>
        </p:txBody>
      </p:sp>
    </p:spTree>
    <p:extLst>
      <p:ext uri="{BB962C8B-B14F-4D97-AF65-F5344CB8AC3E}">
        <p14:creationId xmlns:p14="http://schemas.microsoft.com/office/powerpoint/2010/main" val="3919238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Constraint: </a:t>
            </a:r>
          </a:p>
          <a:p>
            <a:pPr marL="171450" indent="-171450">
              <a:buFontTx/>
              <a:buChar char="-"/>
            </a:pPr>
            <a:r>
              <a:rPr lang="en-US" sz="1200" b="0" i="0" kern="1200" dirty="0" smtClean="0">
                <a:solidFill>
                  <a:schemeClr val="tx1"/>
                </a:solidFill>
                <a:effectLst/>
                <a:latin typeface="+mn-lt"/>
                <a:ea typeface="+mn-ea"/>
                <a:cs typeface="+mn-cs"/>
              </a:rPr>
              <a:t>are used to specify rules for the data in a table</a:t>
            </a:r>
          </a:p>
          <a:p>
            <a:pPr marL="171450" indent="-171450">
              <a:buFontTx/>
              <a:buChar char="-"/>
            </a:pPr>
            <a:r>
              <a:rPr lang="en-US" sz="1200" b="0" i="0" kern="1200" dirty="0" smtClean="0">
                <a:solidFill>
                  <a:schemeClr val="tx1"/>
                </a:solidFill>
                <a:effectLst/>
                <a:latin typeface="+mn-lt"/>
                <a:ea typeface="+mn-ea"/>
                <a:cs typeface="+mn-cs"/>
              </a:rPr>
              <a:t>let you define the way the Database Engine automatically enforces the integrity of a database</a:t>
            </a:r>
            <a:endParaRPr lang="en-US" baseline="0" dirty="0" smtClean="0"/>
          </a:p>
          <a:p>
            <a:endParaRPr lang="en-US" dirty="0" smtClean="0"/>
          </a:p>
          <a:p>
            <a:r>
              <a:rPr lang="en-US" sz="1200" b="0" i="0" kern="1200" dirty="0" smtClean="0">
                <a:solidFill>
                  <a:schemeClr val="tx1"/>
                </a:solidFill>
                <a:effectLst/>
                <a:latin typeface="+mn-lt"/>
                <a:ea typeface="+mn-ea"/>
                <a:cs typeface="+mn-cs"/>
              </a:rPr>
              <a:t>Data integrity: </a:t>
            </a:r>
          </a:p>
          <a:p>
            <a:pPr marL="171450" indent="-171450">
              <a:buFontTx/>
              <a:buChar char="-"/>
            </a:pPr>
            <a:r>
              <a:rPr lang="en-US" sz="1200" b="0" i="0" kern="1200" dirty="0" smtClean="0">
                <a:solidFill>
                  <a:schemeClr val="tx1"/>
                </a:solidFill>
                <a:effectLst/>
                <a:latin typeface="+mn-lt"/>
                <a:ea typeface="+mn-ea"/>
                <a:cs typeface="+mn-cs"/>
              </a:rPr>
              <a:t>refers to each occurrence of a column having a correct data value. The data values must be of the right data type and in the correct domain</a:t>
            </a:r>
          </a:p>
          <a:p>
            <a:pPr marL="171450" indent="-171450">
              <a:buFontTx/>
              <a:buChar char="-"/>
            </a:pPr>
            <a:endParaRPr lang="en-US" sz="1200" b="0" i="0" kern="1200" dirty="0" smtClean="0">
              <a:solidFill>
                <a:schemeClr val="tx1"/>
              </a:solidFill>
              <a:effectLst/>
              <a:latin typeface="+mn-lt"/>
              <a:ea typeface="+mn-ea"/>
              <a:cs typeface="+mn-cs"/>
            </a:endParaRPr>
          </a:p>
          <a:p>
            <a:pPr marL="171450" indent="-171450">
              <a:buFontTx/>
              <a:buChar char="-"/>
            </a:pPr>
            <a:endParaRPr lang="en-US" sz="1200" b="0" i="0" kern="1200" dirty="0" smtClean="0">
              <a:solidFill>
                <a:schemeClr val="tx1"/>
              </a:solidFill>
              <a:effectLst/>
              <a:latin typeface="+mn-lt"/>
              <a:ea typeface="+mn-ea"/>
              <a:cs typeface="+mn-cs"/>
            </a:endParaRPr>
          </a:p>
          <a:p>
            <a:pPr marL="0" indent="0">
              <a:buFontTx/>
              <a:buNone/>
            </a:pPr>
            <a:r>
              <a:rPr lang="en-US" sz="1200" b="0" i="0" kern="1200" dirty="0" smtClean="0">
                <a:solidFill>
                  <a:schemeClr val="tx1"/>
                </a:solidFill>
                <a:effectLst/>
                <a:latin typeface="+mn-lt"/>
                <a:ea typeface="+mn-ea"/>
                <a:cs typeface="+mn-cs"/>
              </a:rPr>
              <a:t>The following objects are used to maintain both types of integrity:</a:t>
            </a:r>
          </a:p>
          <a:p>
            <a:pPr marL="171450" indent="-171450">
              <a:buFontTx/>
              <a:buChar char="-"/>
            </a:pPr>
            <a:r>
              <a:rPr lang="en-US" sz="1200" b="0" i="0" kern="1200" dirty="0" smtClean="0">
                <a:solidFill>
                  <a:schemeClr val="tx1"/>
                </a:solidFill>
                <a:effectLst/>
                <a:latin typeface="+mn-lt"/>
                <a:ea typeface="+mn-ea"/>
                <a:cs typeface="+mn-cs"/>
              </a:rPr>
              <a:t>Constraints</a:t>
            </a:r>
          </a:p>
          <a:p>
            <a:pPr marL="171450" indent="-171450">
              <a:buFontTx/>
              <a:buChar char="-"/>
            </a:pPr>
            <a:r>
              <a:rPr lang="en-US" sz="1200" b="0" i="0" kern="1200" dirty="0" smtClean="0">
                <a:solidFill>
                  <a:schemeClr val="tx1"/>
                </a:solidFill>
                <a:effectLst/>
                <a:latin typeface="+mn-lt"/>
                <a:ea typeface="+mn-ea"/>
                <a:cs typeface="+mn-cs"/>
              </a:rPr>
              <a:t>Defaults</a:t>
            </a:r>
          </a:p>
          <a:p>
            <a:pPr marL="171450" indent="-171450">
              <a:buFontTx/>
              <a:buChar char="-"/>
            </a:pPr>
            <a:r>
              <a:rPr lang="en-US" dirty="0" smtClean="0"/>
              <a:t>DML Triggers</a:t>
            </a:r>
          </a:p>
        </p:txBody>
      </p:sp>
      <p:sp>
        <p:nvSpPr>
          <p:cNvPr id="4" name="Slide Number Placeholder 3"/>
          <p:cNvSpPr>
            <a:spLocks noGrp="1"/>
          </p:cNvSpPr>
          <p:nvPr>
            <p:ph type="sldNum" sz="quarter" idx="10"/>
          </p:nvPr>
        </p:nvSpPr>
        <p:spPr/>
        <p:txBody>
          <a:bodyPr/>
          <a:lstStyle/>
          <a:p>
            <a:fld id="{EDDFAA07-3B04-4F4C-AB8C-BB35A2248691}" type="slidenum">
              <a:rPr lang="en-US" smtClean="0"/>
              <a:pPr/>
              <a:t>20</a:t>
            </a:fld>
            <a:endParaRPr lang="en-US"/>
          </a:p>
        </p:txBody>
      </p:sp>
    </p:spTree>
    <p:extLst>
      <p:ext uri="{BB962C8B-B14F-4D97-AF65-F5344CB8AC3E}">
        <p14:creationId xmlns:p14="http://schemas.microsoft.com/office/powerpoint/2010/main" val="24144426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When you specify a primary key constraint for a table, the Database Engine enforces data uniqueness by </a:t>
            </a:r>
            <a:r>
              <a:rPr lang="en-US" sz="1200" b="1" i="0" kern="1200" dirty="0" smtClean="0">
                <a:solidFill>
                  <a:schemeClr val="tx1"/>
                </a:solidFill>
                <a:effectLst/>
                <a:latin typeface="+mn-lt"/>
                <a:ea typeface="+mn-ea"/>
                <a:cs typeface="+mn-cs"/>
              </a:rPr>
              <a:t>automatically creating a unique index for the primary key columns</a:t>
            </a:r>
            <a:r>
              <a:rPr lang="en-US" sz="1200" b="0" i="0" kern="1200" dirty="0" smtClean="0">
                <a:solidFill>
                  <a:schemeClr val="tx1"/>
                </a:solidFill>
                <a:effectLst/>
                <a:latin typeface="+mn-lt"/>
                <a:ea typeface="+mn-ea"/>
                <a:cs typeface="+mn-cs"/>
              </a:rPr>
              <a:t>. This index also permits fast access to data when the primary key is used in queries. If a primary key constraint is defined on more than one column, values may be duplicated within one column, but each combination of values from all the columns in the primary key constraint definition must be unique.</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Limitation</a:t>
            </a:r>
          </a:p>
          <a:p>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 table can contain only one primary key constraint.</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 primary key cannot exceed 16 columns and a total key length of 900 bytes.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The index generated by a primary key constraint cannot cause the number of indexes on the table to exceed 999 </a:t>
            </a:r>
            <a:r>
              <a:rPr lang="en-US" sz="1200" b="0" i="0" kern="1200" dirty="0" err="1" smtClean="0">
                <a:solidFill>
                  <a:schemeClr val="tx1"/>
                </a:solidFill>
                <a:effectLst/>
                <a:latin typeface="+mn-lt"/>
                <a:ea typeface="+mn-ea"/>
                <a:cs typeface="+mn-cs"/>
              </a:rPr>
              <a:t>nonclustered</a:t>
            </a:r>
            <a:r>
              <a:rPr lang="en-US" sz="1200" b="0" i="0" kern="1200" dirty="0" smtClean="0">
                <a:solidFill>
                  <a:schemeClr val="tx1"/>
                </a:solidFill>
                <a:effectLst/>
                <a:latin typeface="+mn-lt"/>
                <a:ea typeface="+mn-ea"/>
                <a:cs typeface="+mn-cs"/>
              </a:rPr>
              <a:t> indexes and 1 clustered index.</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If clustered or </a:t>
            </a:r>
            <a:r>
              <a:rPr lang="en-US" sz="1200" b="0" i="0" kern="1200" dirty="0" err="1" smtClean="0">
                <a:solidFill>
                  <a:schemeClr val="tx1"/>
                </a:solidFill>
                <a:effectLst/>
                <a:latin typeface="+mn-lt"/>
                <a:ea typeface="+mn-ea"/>
                <a:cs typeface="+mn-cs"/>
              </a:rPr>
              <a:t>nonclustered</a:t>
            </a:r>
            <a:r>
              <a:rPr lang="en-US" sz="1200" b="0" i="0" kern="1200" dirty="0" smtClean="0">
                <a:solidFill>
                  <a:schemeClr val="tx1"/>
                </a:solidFill>
                <a:effectLst/>
                <a:latin typeface="+mn-lt"/>
                <a:ea typeface="+mn-ea"/>
                <a:cs typeface="+mn-cs"/>
              </a:rPr>
              <a:t> is not specified for a primary key constraint, clustered is used if there no clustered index on the table.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All columns defined within a primary key constraint must be defined as not null. If </a:t>
            </a:r>
            <a:r>
              <a:rPr lang="en-US" sz="1200" b="0" i="0" kern="1200" dirty="0" err="1" smtClean="0">
                <a:solidFill>
                  <a:schemeClr val="tx1"/>
                </a:solidFill>
                <a:effectLst/>
                <a:latin typeface="+mn-lt"/>
                <a:ea typeface="+mn-ea"/>
                <a:cs typeface="+mn-cs"/>
              </a:rPr>
              <a:t>nullability</a:t>
            </a:r>
            <a:r>
              <a:rPr lang="en-US" sz="1200" b="0" i="0" kern="1200" dirty="0" smtClean="0">
                <a:solidFill>
                  <a:schemeClr val="tx1"/>
                </a:solidFill>
                <a:effectLst/>
                <a:latin typeface="+mn-lt"/>
                <a:ea typeface="+mn-ea"/>
                <a:cs typeface="+mn-cs"/>
              </a:rPr>
              <a:t> is not specified, all columns participating in a primary key constraint have their </a:t>
            </a:r>
            <a:r>
              <a:rPr lang="en-US" sz="1200" b="0" i="0" kern="1200" dirty="0" err="1" smtClean="0">
                <a:solidFill>
                  <a:schemeClr val="tx1"/>
                </a:solidFill>
                <a:effectLst/>
                <a:latin typeface="+mn-lt"/>
                <a:ea typeface="+mn-ea"/>
                <a:cs typeface="+mn-cs"/>
              </a:rPr>
              <a:t>nullability</a:t>
            </a:r>
            <a:r>
              <a:rPr lang="en-US" sz="1200" b="0" i="0" kern="1200" dirty="0" smtClean="0">
                <a:solidFill>
                  <a:schemeClr val="tx1"/>
                </a:solidFill>
                <a:effectLst/>
                <a:latin typeface="+mn-lt"/>
                <a:ea typeface="+mn-ea"/>
                <a:cs typeface="+mn-cs"/>
              </a:rPr>
              <a:t> set to not null.</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If a primary key is defined on a CLR user-defined type column, the implementation of the type must support binary ordering.</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21</a:t>
            </a:fld>
            <a:endParaRPr lang="en-US"/>
          </a:p>
        </p:txBody>
      </p:sp>
    </p:spTree>
    <p:extLst>
      <p:ext uri="{BB962C8B-B14F-4D97-AF65-F5344CB8AC3E}">
        <p14:creationId xmlns:p14="http://schemas.microsoft.com/office/powerpoint/2010/main" val="26368574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A link is created between two tables when the column or columns that hold the primary key value for one table are referenced by the column or columns in another table. This column becomes a foreign key in the second table.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Related to a primary key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Although the main purpose of a foreign key constraint is to control the data that can be stored in the foreign key table, it also controls changes to data in the primary key table</a:t>
            </a:r>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22</a:t>
            </a:fld>
            <a:endParaRPr lang="en-US"/>
          </a:p>
        </p:txBody>
      </p:sp>
    </p:spTree>
    <p:extLst>
      <p:ext uri="{BB962C8B-B14F-4D97-AF65-F5344CB8AC3E}">
        <p14:creationId xmlns:p14="http://schemas.microsoft.com/office/powerpoint/2010/main" val="41768061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Enter data using </a:t>
            </a:r>
            <a:r>
              <a:rPr lang="en-US" baseline="0" dirty="0" err="1" smtClean="0"/>
              <a:t>ssms</a:t>
            </a:r>
            <a:endParaRPr lang="en-US" baseline="0" dirty="0" smtClean="0"/>
          </a:p>
          <a:p>
            <a:endParaRPr lang="en-US" baseline="0" dirty="0" smtClean="0"/>
          </a:p>
          <a:p>
            <a:r>
              <a:rPr lang="en-US" baseline="0" dirty="0" smtClean="0"/>
              <a:t>Rename </a:t>
            </a:r>
            <a:r>
              <a:rPr lang="en-US" baseline="0" dirty="0" err="1" smtClean="0"/>
              <a:t>identificator</a:t>
            </a:r>
            <a:r>
              <a:rPr lang="en-US" baseline="0" dirty="0" smtClean="0"/>
              <a:t> columns in id. </a:t>
            </a:r>
          </a:p>
          <a:p>
            <a:endParaRPr lang="en-US" baseline="0" dirty="0" smtClean="0"/>
          </a:p>
          <a:p>
            <a:r>
              <a:rPr lang="en-US" baseline="0" dirty="0" smtClean="0"/>
              <a:t>Add identity to ID columns</a:t>
            </a:r>
          </a:p>
          <a:p>
            <a:endParaRPr lang="en-US" baseline="0" dirty="0" smtClean="0"/>
          </a:p>
          <a:p>
            <a:r>
              <a:rPr lang="en-US" baseline="0" dirty="0" smtClean="0"/>
              <a:t>Create a foreign key between product and category</a:t>
            </a:r>
          </a:p>
          <a:p>
            <a:endParaRPr lang="en-US" baseline="0" dirty="0" smtClean="0"/>
          </a:p>
          <a:p>
            <a:endParaRPr lang="en-US" baseline="0" dirty="0" smtClean="0"/>
          </a:p>
          <a:p>
            <a:r>
              <a:rPr lang="en-US" baseline="0" dirty="0" smtClean="0"/>
              <a:t>https://en.wikipedia.org/wiki/Database_normalization</a:t>
            </a:r>
          </a:p>
          <a:p>
            <a:endParaRPr lang="en-US" baseline="0" dirty="0" smtClean="0"/>
          </a:p>
          <a:p>
            <a:r>
              <a:rPr lang="en-US" baseline="0" dirty="0" smtClean="0"/>
              <a:t>http://www.tutorialspoint.com/sql/first-normal-form.htm</a:t>
            </a:r>
          </a:p>
          <a:p>
            <a:endParaRPr lang="en-US" baseline="0" dirty="0" smtClean="0"/>
          </a:p>
          <a:p>
            <a:r>
              <a:rPr lang="en-US" baseline="0" dirty="0" smtClean="0"/>
              <a:t>http://www.tutorialspoint.com/sql/second-normal-form.htm</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23</a:t>
            </a:fld>
            <a:endParaRPr lang="en-US"/>
          </a:p>
        </p:txBody>
      </p:sp>
    </p:spTree>
    <p:extLst>
      <p:ext uri="{BB962C8B-B14F-4D97-AF65-F5344CB8AC3E}">
        <p14:creationId xmlns:p14="http://schemas.microsoft.com/office/powerpoint/2010/main" val="29379301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err="1" smtClean="0"/>
              <a:t>Judet</a:t>
            </a:r>
            <a:r>
              <a:rPr lang="en-US" baseline="0" dirty="0" smtClean="0"/>
              <a:t>: </a:t>
            </a:r>
            <a:r>
              <a:rPr lang="en-US" baseline="0" dirty="0" err="1" smtClean="0"/>
              <a:t>cheie</a:t>
            </a:r>
            <a:r>
              <a:rPr lang="en-US" baseline="0" dirty="0" smtClean="0"/>
              <a:t> </a:t>
            </a:r>
            <a:r>
              <a:rPr lang="en-US" baseline="0" dirty="0" err="1" smtClean="0"/>
              <a:t>primara</a:t>
            </a:r>
            <a:r>
              <a:rPr lang="en-US" baseline="0" dirty="0" smtClean="0"/>
              <a:t>, </a:t>
            </a:r>
            <a:r>
              <a:rPr lang="en-US" baseline="0" dirty="0" err="1" smtClean="0"/>
              <a:t>denumirea</a:t>
            </a:r>
            <a:r>
              <a:rPr lang="en-US" baseline="0" dirty="0" smtClean="0"/>
              <a:t> </a:t>
            </a:r>
            <a:r>
              <a:rPr lang="en-US" baseline="0" dirty="0" err="1" smtClean="0"/>
              <a:t>judetului</a:t>
            </a:r>
            <a:r>
              <a:rPr lang="en-US" baseline="0" dirty="0" smtClean="0"/>
              <a:t>, cod </a:t>
            </a:r>
            <a:r>
              <a:rPr lang="en-US" baseline="0" dirty="0" err="1" smtClean="0"/>
              <a:t>judet</a:t>
            </a:r>
            <a:r>
              <a:rPr lang="en-US" baseline="0" dirty="0" smtClean="0"/>
              <a:t> </a:t>
            </a:r>
          </a:p>
          <a:p>
            <a:r>
              <a:rPr lang="en-US" baseline="0" dirty="0" err="1" smtClean="0"/>
              <a:t>Localitate</a:t>
            </a:r>
            <a:r>
              <a:rPr lang="en-US" baseline="0" dirty="0" smtClean="0"/>
              <a:t>: </a:t>
            </a:r>
            <a:r>
              <a:rPr lang="en-US" baseline="0" dirty="0" err="1" smtClean="0"/>
              <a:t>cheie</a:t>
            </a:r>
            <a:r>
              <a:rPr lang="en-US" baseline="0" dirty="0" smtClean="0"/>
              <a:t> </a:t>
            </a:r>
            <a:r>
              <a:rPr lang="en-US" baseline="0" dirty="0" err="1" smtClean="0"/>
              <a:t>primara</a:t>
            </a:r>
            <a:r>
              <a:rPr lang="en-US" baseline="0" dirty="0" smtClean="0"/>
              <a:t>, </a:t>
            </a:r>
            <a:r>
              <a:rPr lang="en-US" baseline="0" dirty="0" err="1" smtClean="0"/>
              <a:t>judet</a:t>
            </a:r>
            <a:r>
              <a:rPr lang="en-US" baseline="0" dirty="0" smtClean="0"/>
              <a:t> (</a:t>
            </a:r>
            <a:r>
              <a:rPr lang="en-US" baseline="0" dirty="0" err="1" smtClean="0"/>
              <a:t>fk</a:t>
            </a:r>
            <a:r>
              <a:rPr lang="en-US" baseline="0" dirty="0" smtClean="0"/>
              <a:t>)</a:t>
            </a:r>
          </a:p>
          <a:p>
            <a:endParaRPr lang="en-US" baseline="0" dirty="0" smtClean="0"/>
          </a:p>
          <a:p>
            <a:r>
              <a:rPr lang="en-US" baseline="0" dirty="0" err="1" smtClean="0"/>
              <a:t>Adresa</a:t>
            </a:r>
            <a:r>
              <a:rPr lang="en-US" baseline="0" dirty="0" smtClean="0"/>
              <a:t>: </a:t>
            </a:r>
            <a:r>
              <a:rPr lang="en-US" baseline="0" dirty="0" err="1" smtClean="0"/>
              <a:t>strada</a:t>
            </a:r>
            <a:r>
              <a:rPr lang="en-US" baseline="0" dirty="0" smtClean="0"/>
              <a:t>, </a:t>
            </a:r>
            <a:r>
              <a:rPr lang="en-US" baseline="0" dirty="0" err="1" smtClean="0"/>
              <a:t>localitate</a:t>
            </a:r>
            <a:r>
              <a:rPr lang="en-US" baseline="0" dirty="0" smtClean="0"/>
              <a:t>, </a:t>
            </a:r>
            <a:r>
              <a:rPr lang="en-US" baseline="0" dirty="0" err="1" smtClean="0"/>
              <a:t>judet</a:t>
            </a:r>
            <a:endParaRPr lang="en-US" baseline="0" dirty="0" smtClean="0"/>
          </a:p>
          <a:p>
            <a:endParaRPr lang="en-US" baseline="0" dirty="0" smtClean="0"/>
          </a:p>
          <a:p>
            <a:endParaRPr lang="en-US" baseline="0" dirty="0" smtClean="0"/>
          </a:p>
          <a:p>
            <a:r>
              <a:rPr lang="en-US" baseline="0" dirty="0" err="1" smtClean="0"/>
              <a:t>Persoana</a:t>
            </a:r>
            <a:r>
              <a:rPr lang="en-US" baseline="0" dirty="0" smtClean="0"/>
              <a:t>: </a:t>
            </a:r>
            <a:r>
              <a:rPr lang="en-US" baseline="0" dirty="0" err="1" smtClean="0"/>
              <a:t>adrese</a:t>
            </a:r>
            <a:r>
              <a:rPr lang="en-US" baseline="0" dirty="0" smtClean="0"/>
              <a:t> multiple, </a:t>
            </a:r>
            <a:r>
              <a:rPr lang="en-US" baseline="0" dirty="0" err="1" smtClean="0"/>
              <a:t>dependente</a:t>
            </a:r>
            <a:r>
              <a:rPr lang="en-US" baseline="0" dirty="0" smtClean="0"/>
              <a:t> de </a:t>
            </a:r>
            <a:r>
              <a:rPr lang="en-US" baseline="0" dirty="0" err="1" smtClean="0"/>
              <a:t>tipul</a:t>
            </a:r>
            <a:r>
              <a:rPr lang="en-US" baseline="0" dirty="0" smtClean="0"/>
              <a:t> </a:t>
            </a:r>
            <a:r>
              <a:rPr lang="en-US" baseline="0" dirty="0" err="1" smtClean="0"/>
              <a:t>adresei</a:t>
            </a:r>
            <a:endParaRPr lang="en-US" baseline="0" dirty="0" smtClean="0"/>
          </a:p>
          <a:p>
            <a:endParaRPr lang="en-US" baseline="0" dirty="0" smtClean="0"/>
          </a:p>
          <a:p>
            <a:r>
              <a:rPr lang="en-US" baseline="0" dirty="0" err="1" smtClean="0"/>
              <a:t>Folositi</a:t>
            </a:r>
            <a:r>
              <a:rPr lang="en-US" baseline="0" dirty="0" smtClean="0"/>
              <a:t> </a:t>
            </a:r>
            <a:r>
              <a:rPr lang="en-US" baseline="0" dirty="0" err="1" smtClean="0"/>
              <a:t>tipurile</a:t>
            </a:r>
            <a:r>
              <a:rPr lang="en-US" baseline="0" dirty="0" smtClean="0"/>
              <a:t> de date explicate </a:t>
            </a:r>
            <a:r>
              <a:rPr lang="en-US" baseline="0" dirty="0" err="1" smtClean="0"/>
              <a:t>si</a:t>
            </a:r>
            <a:r>
              <a:rPr lang="en-US" baseline="0" dirty="0" smtClean="0"/>
              <a:t> </a:t>
            </a:r>
            <a:r>
              <a:rPr lang="en-US" baseline="0" dirty="0" err="1" smtClean="0"/>
              <a:t>dimensionate</a:t>
            </a:r>
            <a:r>
              <a:rPr lang="en-US" baseline="0" dirty="0" smtClean="0"/>
              <a:t> </a:t>
            </a:r>
            <a:r>
              <a:rPr lang="en-US" baseline="0" dirty="0" err="1" smtClean="0"/>
              <a:t>corespunzator</a:t>
            </a:r>
            <a:r>
              <a:rPr lang="en-US" baseline="0" dirty="0" smtClean="0"/>
              <a:t>: </a:t>
            </a:r>
            <a:r>
              <a:rPr lang="en-US" baseline="0" dirty="0" err="1" smtClean="0"/>
              <a:t>Localitate</a:t>
            </a:r>
            <a:r>
              <a:rPr lang="en-US" baseline="0" dirty="0" smtClean="0"/>
              <a:t> </a:t>
            </a:r>
            <a:r>
              <a:rPr lang="en-US" baseline="0" dirty="0" err="1" smtClean="0"/>
              <a:t>sa</a:t>
            </a:r>
            <a:r>
              <a:rPr lang="en-US" baseline="0" dirty="0" smtClean="0"/>
              <a:t> nu </a:t>
            </a:r>
            <a:r>
              <a:rPr lang="en-US" baseline="0" dirty="0" err="1" smtClean="0"/>
              <a:t>contina</a:t>
            </a:r>
            <a:r>
              <a:rPr lang="en-US" baseline="0" dirty="0" smtClean="0"/>
              <a:t> </a:t>
            </a:r>
            <a:r>
              <a:rPr lang="en-US" baseline="0" dirty="0" err="1" smtClean="0"/>
              <a:t>mai</a:t>
            </a:r>
            <a:r>
              <a:rPr lang="en-US" baseline="0" dirty="0" smtClean="0"/>
              <a:t> </a:t>
            </a:r>
            <a:r>
              <a:rPr lang="en-US" baseline="0" dirty="0" err="1" smtClean="0"/>
              <a:t>putine</a:t>
            </a:r>
            <a:r>
              <a:rPr lang="en-US" baseline="0" dirty="0" smtClean="0"/>
              <a:t> </a:t>
            </a:r>
            <a:r>
              <a:rPr lang="en-US" baseline="0" dirty="0" err="1" smtClean="0"/>
              <a:t>caractere</a:t>
            </a:r>
            <a:r>
              <a:rPr lang="en-US" baseline="0" dirty="0" smtClean="0"/>
              <a:t> </a:t>
            </a:r>
            <a:r>
              <a:rPr lang="en-US" baseline="0" dirty="0" err="1" smtClean="0"/>
              <a:t>sau</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caractere</a:t>
            </a: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24</a:t>
            </a:fld>
            <a:endParaRPr lang="en-US"/>
          </a:p>
        </p:txBody>
      </p:sp>
    </p:spTree>
    <p:extLst>
      <p:ext uri="{BB962C8B-B14F-4D97-AF65-F5344CB8AC3E}">
        <p14:creationId xmlns:p14="http://schemas.microsoft.com/office/powerpoint/2010/main" val="16878036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25</a:t>
            </a:fld>
            <a:endParaRPr lang="en-US"/>
          </a:p>
        </p:txBody>
      </p:sp>
    </p:spTree>
    <p:extLst>
      <p:ext uri="{BB962C8B-B14F-4D97-AF65-F5344CB8AC3E}">
        <p14:creationId xmlns:p14="http://schemas.microsoft.com/office/powerpoint/2010/main" val="388831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DML</a:t>
            </a:r>
            <a:r>
              <a:rPr lang="en-US" dirty="0" smtClean="0"/>
              <a:t> </a:t>
            </a:r>
            <a:r>
              <a:rPr lang="en-US" dirty="0" err="1" smtClean="0"/>
              <a:t>si</a:t>
            </a:r>
            <a:r>
              <a:rPr lang="en-US" dirty="0" smtClean="0"/>
              <a:t> </a:t>
            </a:r>
            <a:r>
              <a:rPr lang="en-US" dirty="0" err="1" smtClean="0"/>
              <a:t>DDL</a:t>
            </a:r>
            <a:endParaRPr lang="en-US" dirty="0" smtClean="0"/>
          </a:p>
          <a:p>
            <a:r>
              <a:rPr lang="en-US" dirty="0" smtClean="0"/>
              <a:t>Declare </a:t>
            </a:r>
          </a:p>
          <a:p>
            <a:endParaRPr lang="en-US" dirty="0" smtClean="0"/>
          </a:p>
          <a:p>
            <a:r>
              <a:rPr lang="en-US" dirty="0" err="1" smtClean="0"/>
              <a:t>Varibile</a:t>
            </a:r>
            <a:r>
              <a:rPr lang="en-US" baseline="0" dirty="0" smtClean="0"/>
              <a:t> de tip </a:t>
            </a:r>
            <a:r>
              <a:rPr lang="en-US" baseline="0" dirty="0" err="1" smtClean="0"/>
              <a:t>tabel</a:t>
            </a:r>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26</a:t>
            </a:fld>
            <a:endParaRPr lang="en-US"/>
          </a:p>
        </p:txBody>
      </p:sp>
    </p:spTree>
    <p:extLst>
      <p:ext uri="{BB962C8B-B14F-4D97-AF65-F5344CB8AC3E}">
        <p14:creationId xmlns:p14="http://schemas.microsoft.com/office/powerpoint/2010/main" val="14017943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https://msdn.microsoft.com/en-us/library/bb510741.aspx</a:t>
            </a:r>
            <a:endParaRPr lang="en-US" dirty="0" smtClean="0"/>
          </a:p>
          <a:p>
            <a:endParaRPr lang="en-US" dirty="0" smtClean="0"/>
          </a:p>
          <a:p>
            <a:r>
              <a:rPr lang="en-US" dirty="0" smtClean="0"/>
              <a:t>https://technet.microsoft.com/en-us/library/ms166026(v=sql.90).aspx</a:t>
            </a:r>
          </a:p>
          <a:p>
            <a:endParaRPr lang="en-US" dirty="0" smtClean="0"/>
          </a:p>
          <a:p>
            <a:r>
              <a:rPr lang="en-US" dirty="0" err="1" smtClean="0"/>
              <a:t>DDL</a:t>
            </a:r>
            <a:r>
              <a:rPr lang="en-US" dirty="0" smtClean="0"/>
              <a:t>: https://technet.microsoft.com/en-US/library/ms190281(v=sql.90).aspx</a:t>
            </a:r>
          </a:p>
          <a:p>
            <a:r>
              <a:rPr lang="en-US" dirty="0" err="1" smtClean="0"/>
              <a:t>DML</a:t>
            </a:r>
            <a:r>
              <a:rPr lang="en-US" dirty="0" smtClean="0"/>
              <a:t>: https://technet.microsoft.com/en-US/library/ms177591(v=sql.90).aspx</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27</a:t>
            </a:fld>
            <a:endParaRPr lang="en-US"/>
          </a:p>
        </p:txBody>
      </p:sp>
    </p:spTree>
    <p:extLst>
      <p:ext uri="{BB962C8B-B14F-4D97-AF65-F5344CB8AC3E}">
        <p14:creationId xmlns:p14="http://schemas.microsoft.com/office/powerpoint/2010/main" val="34520545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err="1" smtClean="0"/>
              <a:t>Strucura</a:t>
            </a:r>
            <a:r>
              <a:rPr lang="en-US" dirty="0" smtClean="0"/>
              <a:t> </a:t>
            </a:r>
            <a:r>
              <a:rPr lang="en-US" dirty="0" err="1" smtClean="0"/>
              <a:t>unui</a:t>
            </a:r>
            <a:r>
              <a:rPr lang="en-US" baseline="0" dirty="0" smtClean="0"/>
              <a:t> program</a:t>
            </a:r>
            <a:endParaRPr lang="en-US" dirty="0" smtClean="0"/>
          </a:p>
          <a:p>
            <a:endParaRPr lang="en-US" dirty="0" smtClean="0"/>
          </a:p>
          <a:p>
            <a:r>
              <a:rPr lang="en-US" dirty="0" smtClean="0"/>
              <a:t>Scripts</a:t>
            </a:r>
          </a:p>
          <a:p>
            <a:r>
              <a:rPr lang="en-US" dirty="0" smtClean="0"/>
              <a:t>---</a:t>
            </a:r>
          </a:p>
          <a:p>
            <a:r>
              <a:rPr lang="en-US" dirty="0" smtClean="0"/>
              <a:t>Variables</a:t>
            </a:r>
          </a:p>
          <a:p>
            <a:pPr fontAlgn="base"/>
            <a:r>
              <a:rPr lang="en-US" sz="1200" b="1" i="0" kern="1200" dirty="0" smtClean="0">
                <a:solidFill>
                  <a:schemeClr val="tx1"/>
                </a:solidFill>
                <a:effectLst/>
                <a:latin typeface="+mn-lt"/>
                <a:ea typeface="+mn-ea"/>
                <a:cs typeface="+mn-cs"/>
              </a:rPr>
              <a:t>Variables</a:t>
            </a:r>
            <a:r>
              <a:rPr lang="en-US" sz="1200" b="0" i="0" kern="1200" dirty="0" smtClean="0">
                <a:solidFill>
                  <a:schemeClr val="tx1"/>
                </a:solidFill>
                <a:effectLst/>
                <a:latin typeface="+mn-lt"/>
                <a:ea typeface="+mn-ea"/>
                <a:cs typeface="+mn-cs"/>
              </a:rPr>
              <a:t> are place holders for data a program might use or manipulate. Variables are given names so that we can assign values to them and refer to them later to read the values. Variables typically store values of a given </a:t>
            </a:r>
            <a:r>
              <a:rPr lang="en-US" sz="1200" b="0" i="1" kern="1200" dirty="0" smtClean="0">
                <a:solidFill>
                  <a:schemeClr val="tx1"/>
                </a:solidFill>
                <a:effectLst/>
                <a:latin typeface="+mn-lt"/>
                <a:ea typeface="+mn-ea"/>
                <a:cs typeface="+mn-cs"/>
              </a:rPr>
              <a:t>type</a:t>
            </a:r>
            <a:r>
              <a:rPr lang="en-US" sz="1200" b="0" i="0" kern="1200" dirty="0" smtClean="0">
                <a:solidFill>
                  <a:schemeClr val="tx1"/>
                </a:solidFill>
                <a:effectLst/>
                <a:latin typeface="+mn-lt"/>
                <a:ea typeface="+mn-ea"/>
                <a:cs typeface="+mn-cs"/>
              </a:rPr>
              <a:t>. Types generally include:</a:t>
            </a:r>
          </a:p>
          <a:p>
            <a:pPr fontAlgn="base"/>
            <a:r>
              <a:rPr lang="en-US" sz="1200" b="0" i="0" kern="1200" dirty="0" smtClean="0">
                <a:solidFill>
                  <a:schemeClr val="tx1"/>
                </a:solidFill>
                <a:effectLst/>
                <a:latin typeface="+mn-lt"/>
                <a:ea typeface="+mn-ea"/>
                <a:cs typeface="+mn-cs"/>
              </a:rPr>
              <a:t>Integer – to store integer or “whole” numbers</a:t>
            </a:r>
          </a:p>
          <a:p>
            <a:pPr fontAlgn="base"/>
            <a:r>
              <a:rPr lang="en-US" sz="1200" b="0" i="0" kern="1200" dirty="0" smtClean="0">
                <a:solidFill>
                  <a:schemeClr val="tx1"/>
                </a:solidFill>
                <a:effectLst/>
                <a:latin typeface="+mn-lt"/>
                <a:ea typeface="+mn-ea"/>
                <a:cs typeface="+mn-cs"/>
              </a:rPr>
              <a:t>Real – to store real or fractional numbers (also called float to indicate a floating point number)</a:t>
            </a:r>
          </a:p>
          <a:p>
            <a:pPr fontAlgn="base"/>
            <a:r>
              <a:rPr lang="en-US" sz="1200" b="0" i="0" kern="1200" dirty="0" smtClean="0">
                <a:solidFill>
                  <a:schemeClr val="tx1"/>
                </a:solidFill>
                <a:effectLst/>
                <a:latin typeface="+mn-lt"/>
                <a:ea typeface="+mn-ea"/>
                <a:cs typeface="+mn-cs"/>
              </a:rPr>
              <a:t>Character – A single character such as a letter of the alphabet or punctuation.</a:t>
            </a:r>
          </a:p>
          <a:p>
            <a:pPr fontAlgn="base"/>
            <a:r>
              <a:rPr lang="en-US" sz="1200" b="0" i="0" kern="1200" dirty="0" smtClean="0">
                <a:solidFill>
                  <a:schemeClr val="tx1"/>
                </a:solidFill>
                <a:effectLst/>
                <a:latin typeface="+mn-lt"/>
                <a:ea typeface="+mn-ea"/>
                <a:cs typeface="+mn-cs"/>
              </a:rPr>
              <a:t>String – A collection of characters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In </a:t>
            </a:r>
            <a:r>
              <a:rPr lang="en-US" sz="1200" b="0" i="0" u="none" strike="noStrike" kern="1200" dirty="0" smtClean="0">
                <a:solidFill>
                  <a:schemeClr val="tx1"/>
                </a:solidFill>
                <a:effectLst/>
                <a:latin typeface="+mn-lt"/>
                <a:ea typeface="+mn-ea"/>
                <a:cs typeface="+mn-cs"/>
                <a:hlinkClick r:id="rId3" tooltip="Computer programming"/>
              </a:rPr>
              <a:t>computer programming</a:t>
            </a:r>
            <a:r>
              <a:rPr lang="en-US" sz="1200" b="0" i="0" kern="1200" dirty="0" smtClean="0">
                <a:solidFill>
                  <a:schemeClr val="tx1"/>
                </a:solidFill>
                <a:effectLst/>
                <a:latin typeface="+mn-lt"/>
                <a:ea typeface="+mn-ea"/>
                <a:cs typeface="+mn-cs"/>
              </a:rPr>
              <a:t>, a </a:t>
            </a:r>
            <a:r>
              <a:rPr lang="en-US" sz="1200" b="1" i="0" kern="1200" dirty="0" smtClean="0">
                <a:solidFill>
                  <a:schemeClr val="tx1"/>
                </a:solidFill>
                <a:effectLst/>
                <a:latin typeface="+mn-lt"/>
                <a:ea typeface="+mn-ea"/>
                <a:cs typeface="+mn-cs"/>
              </a:rPr>
              <a:t>variable</a:t>
            </a:r>
            <a:r>
              <a:rPr lang="en-US" sz="1200" b="0" i="0" kern="1200" dirty="0" smtClean="0">
                <a:solidFill>
                  <a:schemeClr val="tx1"/>
                </a:solidFill>
                <a:effectLst/>
                <a:latin typeface="+mn-lt"/>
                <a:ea typeface="+mn-ea"/>
                <a:cs typeface="+mn-cs"/>
              </a:rPr>
              <a:t> is a </a:t>
            </a:r>
            <a:r>
              <a:rPr lang="en-US" sz="1200" b="0" i="0" u="none" strike="noStrike" kern="1200" dirty="0" smtClean="0">
                <a:solidFill>
                  <a:schemeClr val="tx1"/>
                </a:solidFill>
                <a:effectLst/>
                <a:latin typeface="+mn-lt"/>
                <a:ea typeface="+mn-ea"/>
                <a:cs typeface="+mn-cs"/>
                <a:hlinkClick r:id="rId4" tooltip="Memory location"/>
              </a:rPr>
              <a:t>storage location</a:t>
            </a:r>
            <a:r>
              <a:rPr lang="en-US" sz="1200" b="0" i="0" kern="1200" dirty="0" smtClean="0">
                <a:solidFill>
                  <a:schemeClr val="tx1"/>
                </a:solidFill>
                <a:effectLst/>
                <a:latin typeface="+mn-lt"/>
                <a:ea typeface="+mn-ea"/>
                <a:cs typeface="+mn-cs"/>
              </a:rPr>
              <a:t> and an associated </a:t>
            </a:r>
            <a:r>
              <a:rPr lang="en-US" sz="1200" b="0" i="0" u="none" strike="noStrike" kern="1200" dirty="0" smtClean="0">
                <a:solidFill>
                  <a:schemeClr val="tx1"/>
                </a:solidFill>
                <a:effectLst/>
                <a:latin typeface="+mn-lt"/>
                <a:ea typeface="+mn-ea"/>
                <a:cs typeface="+mn-cs"/>
                <a:hlinkClick r:id="rId5" tooltip="Symbol"/>
              </a:rPr>
              <a:t>symbolic name</a:t>
            </a:r>
            <a:r>
              <a:rPr lang="en-US" sz="1200" b="0" i="0" kern="1200" dirty="0" smtClean="0">
                <a:solidFill>
                  <a:schemeClr val="tx1"/>
                </a:solidFill>
                <a:effectLst/>
                <a:latin typeface="+mn-lt"/>
                <a:ea typeface="+mn-ea"/>
                <a:cs typeface="+mn-cs"/>
              </a:rPr>
              <a:t> which contains some known or unknown quantity or information, a </a:t>
            </a:r>
            <a:r>
              <a:rPr lang="en-US" sz="1200" b="0" i="0" u="none" strike="noStrike" kern="1200" dirty="0" smtClean="0">
                <a:solidFill>
                  <a:schemeClr val="tx1"/>
                </a:solidFill>
                <a:effectLst/>
                <a:latin typeface="+mn-lt"/>
                <a:ea typeface="+mn-ea"/>
                <a:cs typeface="+mn-cs"/>
                <a:hlinkClick r:id="rId6" tooltip="Value (computer science)"/>
              </a:rPr>
              <a:t>value</a:t>
            </a:r>
            <a:r>
              <a:rPr lang="en-US" sz="1200" b="0" i="0" kern="1200" dirty="0" smtClean="0">
                <a:solidFill>
                  <a:schemeClr val="tx1"/>
                </a:solidFill>
                <a:effectLst/>
                <a:latin typeface="+mn-lt"/>
                <a:ea typeface="+mn-ea"/>
                <a:cs typeface="+mn-cs"/>
              </a:rPr>
              <a:t>.</a:t>
            </a:r>
          </a:p>
          <a:p>
            <a:pPr fontAlgn="base"/>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Operators</a:t>
            </a:r>
          </a:p>
          <a:p>
            <a:pPr fontAlgn="base"/>
            <a:r>
              <a:rPr lang="en-US" sz="1200" b="0" i="0" kern="1200" dirty="0" smtClean="0">
                <a:solidFill>
                  <a:schemeClr val="tx1"/>
                </a:solidFill>
                <a:effectLst/>
                <a:latin typeface="+mn-lt"/>
                <a:ea typeface="+mn-ea"/>
                <a:cs typeface="+mn-cs"/>
              </a:rPr>
              <a:t>Boolean are three Boolean operators: AND, OR and NOT. These operators are written differently depending on the language being used.</a:t>
            </a:r>
          </a:p>
          <a:p>
            <a:pPr fontAlgn="base"/>
            <a:endParaRPr lang="en-US" sz="1200" b="1"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Comparison</a:t>
            </a:r>
            <a:r>
              <a:rPr lang="en-US" sz="1200" b="1" i="0" kern="1200" baseline="0" dirty="0" smtClean="0">
                <a:solidFill>
                  <a:schemeClr val="tx1"/>
                </a:solidFill>
                <a:effectLst/>
                <a:latin typeface="+mn-lt"/>
                <a:ea typeface="+mn-ea"/>
                <a:cs typeface="+mn-cs"/>
              </a:rPr>
              <a:t> operators</a:t>
            </a:r>
          </a:p>
          <a:p>
            <a:pPr fontAlgn="base"/>
            <a:r>
              <a:rPr lang="en-US" sz="1200" b="0" i="0" kern="1200" dirty="0" smtClean="0">
                <a:solidFill>
                  <a:schemeClr val="tx1"/>
                </a:solidFill>
                <a:effectLst/>
                <a:latin typeface="+mn-lt"/>
                <a:ea typeface="+mn-ea"/>
                <a:cs typeface="+mn-cs"/>
              </a:rPr>
              <a:t>Boolean expressions often involve comparison operators that can be evaluated to determine if they are True or False.</a:t>
            </a:r>
          </a:p>
          <a:p>
            <a:r>
              <a:rPr lang="en-US" dirty="0" smtClean="0"/>
              <a:t>Constants</a:t>
            </a:r>
          </a:p>
          <a:p>
            <a:r>
              <a:rPr lang="en-US" dirty="0" smtClean="0"/>
              <a:t>--</a:t>
            </a:r>
          </a:p>
          <a:p>
            <a:r>
              <a:rPr lang="en-US" dirty="0" smtClean="0"/>
              <a:t>Statements</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28</a:t>
            </a:fld>
            <a:endParaRPr lang="en-US"/>
          </a:p>
        </p:txBody>
      </p:sp>
    </p:spTree>
    <p:extLst>
      <p:ext uri="{BB962C8B-B14F-4D97-AF65-F5344CB8AC3E}">
        <p14:creationId xmlns:p14="http://schemas.microsoft.com/office/powerpoint/2010/main" val="31937691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a:t>
            </a:r>
            <a:r>
              <a:rPr lang="en-US" baseline="0" dirty="0" smtClean="0"/>
              <a:t> – </a:t>
            </a:r>
            <a:r>
              <a:rPr lang="en-US" baseline="0" dirty="0" err="1" smtClean="0"/>
              <a:t>pentru</a:t>
            </a:r>
            <a:r>
              <a:rPr lang="en-US" baseline="0" dirty="0" smtClean="0"/>
              <a:t> a </a:t>
            </a:r>
            <a:r>
              <a:rPr lang="en-US" baseline="0" dirty="0" err="1" smtClean="0"/>
              <a:t>utiliza</a:t>
            </a:r>
            <a:r>
              <a:rPr lang="en-US" baseline="0" dirty="0" smtClean="0"/>
              <a:t> o </a:t>
            </a:r>
            <a:r>
              <a:rPr lang="en-US" baseline="0" dirty="0" err="1" smtClean="0"/>
              <a:t>baza</a:t>
            </a:r>
            <a:r>
              <a:rPr lang="en-US" baseline="0" dirty="0" smtClean="0"/>
              <a:t> de date</a:t>
            </a:r>
          </a:p>
          <a:p>
            <a:r>
              <a:rPr lang="en-US" baseline="0" dirty="0" err="1" smtClean="0"/>
              <a:t>Definitia</a:t>
            </a:r>
            <a:r>
              <a:rPr lang="en-US" baseline="0" dirty="0" smtClean="0"/>
              <a:t> </a:t>
            </a:r>
            <a:r>
              <a:rPr lang="en-US" baseline="0" dirty="0" err="1" smtClean="0"/>
              <a:t>unei</a:t>
            </a:r>
            <a:r>
              <a:rPr lang="en-US" baseline="0" dirty="0" smtClean="0"/>
              <a:t> </a:t>
            </a:r>
            <a:r>
              <a:rPr lang="en-US" baseline="0" dirty="0" err="1" smtClean="0"/>
              <a:t>variabile</a:t>
            </a:r>
            <a:r>
              <a:rPr lang="en-US" baseline="0" dirty="0" smtClean="0"/>
              <a:t> (DECLARE)</a:t>
            </a:r>
          </a:p>
          <a:p>
            <a:r>
              <a:rPr lang="en-US" baseline="0" dirty="0" err="1" smtClean="0"/>
              <a:t>Utilizarea</a:t>
            </a:r>
            <a:r>
              <a:rPr lang="en-US" baseline="0" dirty="0" smtClean="0"/>
              <a:t> </a:t>
            </a:r>
            <a:r>
              <a:rPr lang="en-US" baseline="0" dirty="0" err="1" smtClean="0"/>
              <a:t>constantelor</a:t>
            </a:r>
            <a:endParaRPr lang="en-US" baseline="0" dirty="0" smtClean="0"/>
          </a:p>
          <a:p>
            <a:endParaRPr lang="en-US" baseline="0" dirty="0" smtClean="0"/>
          </a:p>
          <a:p>
            <a:r>
              <a:rPr lang="en-US" dirty="0" smtClean="0"/>
              <a:t>TSQL</a:t>
            </a:r>
            <a:r>
              <a:rPr lang="en-US" baseline="0" dirty="0" smtClean="0"/>
              <a:t> – </a:t>
            </a:r>
            <a:r>
              <a:rPr lang="en-US" baseline="0" dirty="0" err="1" smtClean="0"/>
              <a:t>limbaj</a:t>
            </a:r>
            <a:r>
              <a:rPr lang="en-US" baseline="0" dirty="0" smtClean="0"/>
              <a:t> de </a:t>
            </a:r>
            <a:r>
              <a:rPr lang="en-US" baseline="0" dirty="0" err="1" smtClean="0"/>
              <a:t>interogare</a:t>
            </a:r>
            <a:endParaRPr lang="en-US" dirty="0" smtClean="0"/>
          </a:p>
          <a:p>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29</a:t>
            </a:fld>
            <a:endParaRPr lang="en-US"/>
          </a:p>
        </p:txBody>
      </p:sp>
    </p:spTree>
    <p:extLst>
      <p:ext uri="{BB962C8B-B14F-4D97-AF65-F5344CB8AC3E}">
        <p14:creationId xmlns:p14="http://schemas.microsoft.com/office/powerpoint/2010/main" val="1337591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a:t>
            </a:fld>
            <a:endParaRPr lang="en-US"/>
          </a:p>
        </p:txBody>
      </p:sp>
    </p:spTree>
    <p:extLst>
      <p:ext uri="{BB962C8B-B14F-4D97-AF65-F5344CB8AC3E}">
        <p14:creationId xmlns:p14="http://schemas.microsoft.com/office/powerpoint/2010/main" val="37740945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Select into</a:t>
            </a:r>
          </a:p>
          <a:p>
            <a:endParaRPr lang="en-US" dirty="0" smtClean="0"/>
          </a:p>
          <a:p>
            <a:r>
              <a:rPr lang="en-US" dirty="0" smtClean="0"/>
              <a:t>Insert </a:t>
            </a:r>
          </a:p>
          <a:p>
            <a:endParaRPr lang="en-US" dirty="0" smtClean="0"/>
          </a:p>
          <a:p>
            <a:r>
              <a:rPr lang="en-US" dirty="0" smtClean="0"/>
              <a:t>Update</a:t>
            </a:r>
            <a:r>
              <a:rPr lang="en-US" baseline="0" dirty="0" smtClean="0"/>
              <a:t> </a:t>
            </a:r>
          </a:p>
          <a:p>
            <a:endParaRPr lang="en-US" baseline="0" dirty="0" smtClean="0"/>
          </a:p>
          <a:p>
            <a:r>
              <a:rPr lang="en-US" baseline="0" dirty="0" smtClean="0"/>
              <a:t>Delete </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30</a:t>
            </a:fld>
            <a:endParaRPr lang="en-US"/>
          </a:p>
        </p:txBody>
      </p:sp>
    </p:spTree>
    <p:extLst>
      <p:ext uri="{BB962C8B-B14F-4D97-AF65-F5344CB8AC3E}">
        <p14:creationId xmlns:p14="http://schemas.microsoft.com/office/powerpoint/2010/main" val="1610134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Topics:</a:t>
            </a:r>
            <a:r>
              <a:rPr lang="en-US" sz="1200" b="0" i="0" kern="1200" baseline="0" dirty="0" smtClean="0">
                <a:solidFill>
                  <a:schemeClr val="tx1"/>
                </a:solidFill>
                <a:effectLst/>
                <a:latin typeface="+mn-lt"/>
                <a:ea typeface="+mn-ea"/>
                <a:cs typeface="+mn-cs"/>
              </a:rPr>
              <a:t>  </a:t>
            </a:r>
          </a:p>
          <a:p>
            <a:r>
              <a:rPr lang="en-US" sz="1200" b="0" i="0" kern="1200" baseline="0" dirty="0" smtClean="0">
                <a:solidFill>
                  <a:schemeClr val="tx1"/>
                </a:solidFill>
                <a:effectLst/>
                <a:latin typeface="+mn-lt"/>
                <a:ea typeface="+mn-ea"/>
                <a:cs typeface="+mn-cs"/>
              </a:rPr>
              <a:t>	most used with samples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	Each one has a complete detail help section in BOL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Retrieves rows from the database and enables the selection of one or many rows or columns from one or many tables in SQL Server 2012</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Complex syntax show only</a:t>
            </a:r>
            <a:r>
              <a:rPr lang="en-US" sz="1200" b="0" i="0" kern="1200" baseline="0" dirty="0" smtClean="0">
                <a:solidFill>
                  <a:schemeClr val="tx1"/>
                </a:solidFill>
                <a:effectLst/>
                <a:latin typeface="+mn-lt"/>
                <a:ea typeface="+mn-ea"/>
                <a:cs typeface="+mn-cs"/>
              </a:rPr>
              <a:t> most used clauses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Samples</a:t>
            </a:r>
            <a:r>
              <a:rPr lang="en-US" sz="1200" b="0" i="0" kern="1200" baseline="0" dirty="0" smtClean="0">
                <a:solidFill>
                  <a:schemeClr val="tx1"/>
                </a:solidFill>
                <a:effectLst/>
                <a:latin typeface="+mn-lt"/>
                <a:ea typeface="+mn-ea"/>
                <a:cs typeface="+mn-cs"/>
              </a:rPr>
              <a:t> with expressions as columns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Link </a:t>
            </a:r>
            <a:r>
              <a:rPr lang="en-US" sz="1200" b="0" i="0" kern="1200" dirty="0" err="1" smtClean="0">
                <a:solidFill>
                  <a:schemeClr val="tx1"/>
                </a:solidFill>
                <a:effectLst/>
                <a:latin typeface="+mn-lt"/>
                <a:ea typeface="+mn-ea"/>
                <a:cs typeface="+mn-cs"/>
              </a:rPr>
              <a:t>Bol</a:t>
            </a:r>
            <a:r>
              <a:rPr lang="en-US" sz="1200" b="0" i="0" kern="1200" dirty="0" smtClean="0">
                <a:solidFill>
                  <a:schemeClr val="tx1"/>
                </a:solidFill>
                <a:effectLst/>
                <a:latin typeface="+mn-lt"/>
                <a:ea typeface="+mn-ea"/>
                <a:cs typeface="+mn-cs"/>
              </a:rPr>
              <a:t> : https://msdn.microsoft.com/en-us/library/ms189499(v=sql.110).aspx</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DDFAA07-3B04-4F4C-AB8C-BB35A2248691}" type="slidenum">
              <a:rPr lang="en-US" smtClean="0"/>
              <a:pPr/>
              <a:t>31</a:t>
            </a:fld>
            <a:endParaRPr lang="en-US"/>
          </a:p>
        </p:txBody>
      </p:sp>
    </p:spTree>
    <p:extLst>
      <p:ext uri="{BB962C8B-B14F-4D97-AF65-F5344CB8AC3E}">
        <p14:creationId xmlns:p14="http://schemas.microsoft.com/office/powerpoint/2010/main" val="30760001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baseline="0" dirty="0" smtClean="0"/>
          </a:p>
          <a:p>
            <a:r>
              <a:rPr lang="en-US" dirty="0" smtClean="0"/>
              <a:t>FROM clause has two main roles:</a:t>
            </a:r>
            <a:endParaRPr lang="ro-RO" dirty="0" smtClean="0"/>
          </a:p>
          <a:p>
            <a:pPr lvl="1"/>
            <a:r>
              <a:rPr lang="en-US" dirty="0" smtClean="0"/>
              <a:t>It’s the clause where you indicate the tables that you want to query</a:t>
            </a:r>
            <a:endParaRPr lang="ro-RO" dirty="0" smtClean="0"/>
          </a:p>
          <a:p>
            <a:pPr lvl="1"/>
            <a:r>
              <a:rPr lang="en-US" dirty="0" smtClean="0"/>
              <a:t>It’s the clause where you can apply table operators like joins to input </a:t>
            </a:r>
            <a:r>
              <a:rPr lang="en-US" dirty="0" err="1" smtClean="0"/>
              <a:t>tabl</a:t>
            </a:r>
            <a:r>
              <a:rPr lang="ro-RO" dirty="0" smtClean="0"/>
              <a:t>es</a:t>
            </a:r>
          </a:p>
          <a:p>
            <a:r>
              <a:rPr lang="en-US" dirty="0" smtClean="0"/>
              <a:t>is the first clause to be evaluated logically</a:t>
            </a:r>
            <a:endParaRPr lang="ro-RO" dirty="0" smtClean="0"/>
          </a:p>
          <a:p>
            <a:r>
              <a:rPr lang="en-US" dirty="0" smtClean="0"/>
              <a:t>assign an alias to a table, you basically rename the table for the duration</a:t>
            </a:r>
            <a:r>
              <a:rPr lang="ro-RO" dirty="0" smtClean="0"/>
              <a:t> </a:t>
            </a:r>
            <a:r>
              <a:rPr lang="en-US" dirty="0" smtClean="0"/>
              <a:t>of the query</a:t>
            </a:r>
          </a:p>
          <a:p>
            <a:endParaRPr lang="en-US" dirty="0" smtClean="0"/>
          </a:p>
          <a:p>
            <a:endParaRPr lang="en-US" dirty="0" smtClean="0"/>
          </a:p>
          <a:p>
            <a:r>
              <a:rPr lang="en-US" dirty="0" smtClean="0"/>
              <a:t>SELECT clause of a query has two main roles:</a:t>
            </a:r>
          </a:p>
          <a:p>
            <a:pPr lvl="1"/>
            <a:r>
              <a:rPr lang="en-US" dirty="0" smtClean="0"/>
              <a:t>It evaluates expressions that define the attributes in the query’s result, assigning them with aliases if needed</a:t>
            </a:r>
          </a:p>
          <a:p>
            <a:pPr lvl="1"/>
            <a:r>
              <a:rPr lang="en-US" dirty="0" smtClean="0"/>
              <a:t>Using a DISTINCT clause, you can eliminate duplicate rows in the result if needed</a:t>
            </a:r>
          </a:p>
          <a:p>
            <a:pPr lvl="1"/>
            <a:endParaRPr lang="en-US" dirty="0" smtClean="0"/>
          </a:p>
          <a:p>
            <a:pPr lvl="1"/>
            <a:endParaRPr lang="en-US" dirty="0" smtClean="0"/>
          </a:p>
          <a:p>
            <a:pPr lvl="1"/>
            <a:endParaRPr lang="en-US" dirty="0" smtClean="0"/>
          </a:p>
          <a:p>
            <a:r>
              <a:rPr lang="en-US" dirty="0" smtClean="0"/>
              <a:t>How about NULL</a:t>
            </a:r>
          </a:p>
          <a:p>
            <a:r>
              <a:rPr lang="en-US" dirty="0" smtClean="0"/>
              <a:t>Filtering columns of type</a:t>
            </a:r>
          </a:p>
          <a:p>
            <a:pPr lvl="1"/>
            <a:r>
              <a:rPr lang="en-US" dirty="0" smtClean="0"/>
              <a:t>String</a:t>
            </a:r>
          </a:p>
          <a:p>
            <a:pPr lvl="1"/>
            <a:r>
              <a:rPr lang="en-US" dirty="0" err="1" smtClean="0"/>
              <a:t>DateTime</a:t>
            </a:r>
            <a:r>
              <a:rPr lang="en-US" dirty="0" smtClean="0"/>
              <a:t> </a:t>
            </a:r>
          </a:p>
          <a:p>
            <a:r>
              <a:rPr lang="en-US" dirty="0" smtClean="0"/>
              <a:t>Range - BETWEEN</a:t>
            </a:r>
          </a:p>
          <a:p>
            <a:r>
              <a:rPr lang="en-US" dirty="0" smtClean="0"/>
              <a:t>Another type of filtering</a:t>
            </a:r>
          </a:p>
          <a:p>
            <a:pPr lvl="1"/>
            <a:r>
              <a:rPr lang="en-US" dirty="0" smtClean="0"/>
              <a:t>Top</a:t>
            </a:r>
          </a:p>
          <a:p>
            <a:pPr lvl="1"/>
            <a:r>
              <a:rPr lang="en-US" dirty="0" smtClean="0"/>
              <a:t>OFFSET – FETCH</a:t>
            </a:r>
          </a:p>
          <a:p>
            <a:pPr lvl="1"/>
            <a:endParaRPr lang="en-US" dirty="0" smtClean="0"/>
          </a:p>
          <a:p>
            <a:pPr lvl="1"/>
            <a:r>
              <a:rPr lang="en-US" dirty="0" smtClean="0"/>
              <a:t>GROUP BY </a:t>
            </a:r>
          </a:p>
          <a:p>
            <a:pPr lvl="1"/>
            <a:endParaRPr lang="en-US" dirty="0" smtClean="0"/>
          </a:p>
          <a:p>
            <a:pPr lvl="1"/>
            <a:r>
              <a:rPr lang="en-US" dirty="0" smtClean="0"/>
              <a:t>HAVING</a:t>
            </a:r>
          </a:p>
          <a:p>
            <a:pPr lvl="1"/>
            <a:endParaRPr lang="en-US" dirty="0" smtClean="0"/>
          </a:p>
          <a:p>
            <a:pPr lvl="1"/>
            <a:r>
              <a:rPr lang="en-US" dirty="0" smtClean="0"/>
              <a:t>ORDER BY </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32</a:t>
            </a:fld>
            <a:endParaRPr lang="en-US"/>
          </a:p>
        </p:txBody>
      </p:sp>
    </p:spTree>
    <p:extLst>
      <p:ext uri="{BB962C8B-B14F-4D97-AF65-F5344CB8AC3E}">
        <p14:creationId xmlns:p14="http://schemas.microsoft.com/office/powerpoint/2010/main" val="17105417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Specifies the columns to be returned by the query</a:t>
            </a:r>
            <a:endParaRPr lang="en-US" dirty="0" smtClean="0"/>
          </a:p>
          <a:p>
            <a:r>
              <a:rPr lang="en-US" dirty="0" smtClean="0"/>
              <a:t>Chooses columns</a:t>
            </a:r>
          </a:p>
          <a:p>
            <a:r>
              <a:rPr lang="en-US" dirty="0" smtClean="0"/>
              <a:t>Alias</a:t>
            </a:r>
            <a:r>
              <a:rPr lang="en-US" baseline="0" dirty="0" smtClean="0"/>
              <a:t> for columns, but pay attention to reserved name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Use calculation on columns, sample on how to use operator on columns, insist on +operator</a:t>
            </a:r>
          </a:p>
          <a:p>
            <a:r>
              <a:rPr lang="en-US" baseline="0" dirty="0" smtClean="0"/>
              <a:t>Not/how to use *</a:t>
            </a:r>
          </a:p>
          <a:p>
            <a:r>
              <a:rPr lang="en-US" baseline="0" dirty="0" smtClean="0"/>
              <a:t>Most used arguments for this statement: TOP, columns alias</a:t>
            </a:r>
          </a:p>
          <a:p>
            <a:r>
              <a:rPr lang="en-US" baseline="0" dirty="0" smtClean="0"/>
              <a:t>Topics: allow functions on select clause</a:t>
            </a:r>
          </a:p>
          <a:p>
            <a:endParaRPr lang="en-US" baseline="0" dirty="0" smtClean="0"/>
          </a:p>
          <a:p>
            <a:r>
              <a:rPr lang="en-US" baseline="0" dirty="0" smtClean="0"/>
              <a:t>https://msdn.microsoft.com/en-us/library/ms189499.aspx</a:t>
            </a:r>
          </a:p>
          <a:p>
            <a:endParaRPr lang="en-US" baseline="0" dirty="0" smtClean="0"/>
          </a:p>
          <a:p>
            <a:r>
              <a:rPr lang="en-US" baseline="0" dirty="0" smtClean="0"/>
              <a:t>Removing duplicates statements</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33</a:t>
            </a:fld>
            <a:endParaRPr lang="en-US"/>
          </a:p>
        </p:txBody>
      </p:sp>
    </p:spTree>
    <p:extLst>
      <p:ext uri="{BB962C8B-B14F-4D97-AF65-F5344CB8AC3E}">
        <p14:creationId xmlns:p14="http://schemas.microsoft.com/office/powerpoint/2010/main" val="39056702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Filtering clause from select statement.</a:t>
            </a:r>
          </a:p>
          <a:p>
            <a:r>
              <a:rPr lang="en-US" sz="1200" b="0" i="0" u="none" strike="noStrike" kern="1200" baseline="0" dirty="0" smtClean="0">
                <a:solidFill>
                  <a:schemeClr val="tx1"/>
                </a:solidFill>
                <a:latin typeface="+mn-lt"/>
                <a:ea typeface="+mn-ea"/>
                <a:cs typeface="+mn-cs"/>
              </a:rPr>
              <a:t>Search condition = one or more predicate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•Creating Predicates </a:t>
            </a:r>
          </a:p>
          <a:p>
            <a:r>
              <a:rPr lang="en-US" sz="1200" b="0" i="0" u="none" strike="noStrike" kern="1200" baseline="0" dirty="0" smtClean="0">
                <a:solidFill>
                  <a:schemeClr val="tx1"/>
                </a:solidFill>
                <a:latin typeface="+mn-lt"/>
                <a:ea typeface="+mn-ea"/>
                <a:cs typeface="+mn-cs"/>
              </a:rPr>
              <a:t>•Predicate Keywords : BETWEEN, [NOT] IN, ALL, ANY or SOME, [NOT] EXISTS</a:t>
            </a:r>
          </a:p>
          <a:p>
            <a:r>
              <a:rPr lang="en-US" sz="1200" b="0" i="0" u="none" strike="noStrike" kern="1200" baseline="0" dirty="0" smtClean="0">
                <a:solidFill>
                  <a:schemeClr val="tx1"/>
                </a:solidFill>
                <a:latin typeface="+mn-lt"/>
                <a:ea typeface="+mn-ea"/>
                <a:cs typeface="+mn-cs"/>
              </a:rPr>
              <a:t>•Combining Predicates </a:t>
            </a:r>
          </a:p>
          <a:p>
            <a:r>
              <a:rPr lang="en-US" sz="1200" b="0" i="0" u="none" strike="noStrike" kern="1200" baseline="0" dirty="0" smtClean="0">
                <a:solidFill>
                  <a:schemeClr val="tx1"/>
                </a:solidFill>
                <a:latin typeface="+mn-lt"/>
                <a:ea typeface="+mn-ea"/>
                <a:cs typeface="+mn-cs"/>
              </a:rPr>
              <a:t>•Querying Strings with LIKE </a:t>
            </a:r>
          </a:p>
          <a:p>
            <a:endParaRPr lang="en-US" dirty="0" smtClean="0"/>
          </a:p>
          <a:p>
            <a:endParaRPr lang="en-US" dirty="0" smtClean="0"/>
          </a:p>
          <a:p>
            <a:r>
              <a:rPr lang="en-US" dirty="0" smtClean="0"/>
              <a:t>Topics</a:t>
            </a:r>
            <a:r>
              <a:rPr lang="en-US" baseline="0" dirty="0" smtClean="0"/>
              <a:t> : only true condition</a:t>
            </a:r>
          </a:p>
          <a:p>
            <a:r>
              <a:rPr lang="en-US" baseline="0" dirty="0" smtClean="0"/>
              <a:t>            apply function on where clause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34</a:t>
            </a:fld>
            <a:endParaRPr lang="en-US"/>
          </a:p>
        </p:txBody>
      </p:sp>
    </p:spTree>
    <p:extLst>
      <p:ext uri="{BB962C8B-B14F-4D97-AF65-F5344CB8AC3E}">
        <p14:creationId xmlns:p14="http://schemas.microsoft.com/office/powerpoint/2010/main" val="41518981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is no limit to the number of predicates that can be included in a search condition</a:t>
            </a:r>
            <a:endParaRPr lang="en-GB" baseline="3000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35</a:t>
            </a:fld>
            <a:endParaRPr lang="en-US"/>
          </a:p>
        </p:txBody>
      </p:sp>
    </p:spTree>
    <p:extLst>
      <p:ext uri="{BB962C8B-B14F-4D97-AF65-F5344CB8AC3E}">
        <p14:creationId xmlns:p14="http://schemas.microsoft.com/office/powerpoint/2010/main" val="27770294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is no limit to the number of predicates that can be included in a search condition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30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30000" dirty="0" err="1" smtClean="0"/>
              <a:t>Llink</a:t>
            </a:r>
            <a:r>
              <a:rPr lang="en-US" baseline="0" dirty="0" smtClean="0"/>
              <a:t> between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30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30000" dirty="0" smtClean="0"/>
              <a:t>https://msdn.microsoft.com/en-us/library/ms187922.aspx</a:t>
            </a:r>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36</a:t>
            </a:fld>
            <a:endParaRPr lang="en-US"/>
          </a:p>
        </p:txBody>
      </p:sp>
    </p:spTree>
    <p:extLst>
      <p:ext uri="{BB962C8B-B14F-4D97-AF65-F5344CB8AC3E}">
        <p14:creationId xmlns:p14="http://schemas.microsoft.com/office/powerpoint/2010/main" val="18162903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Sample from</a:t>
            </a:r>
            <a:r>
              <a:rPr lang="en-US" baseline="0" dirty="0" smtClean="0"/>
              <a:t> scripts are</a:t>
            </a:r>
          </a:p>
          <a:p>
            <a:r>
              <a:rPr lang="en-US" baseline="0" dirty="0" smtClean="0"/>
              <a:t>--</a:t>
            </a:r>
          </a:p>
          <a:p>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37</a:t>
            </a:fld>
            <a:endParaRPr lang="en-US"/>
          </a:p>
        </p:txBody>
      </p:sp>
    </p:spTree>
    <p:extLst>
      <p:ext uri="{BB962C8B-B14F-4D97-AF65-F5344CB8AC3E}">
        <p14:creationId xmlns:p14="http://schemas.microsoft.com/office/powerpoint/2010/main" val="24218120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Definition:</a:t>
            </a:r>
          </a:p>
          <a:p>
            <a:r>
              <a:rPr lang="en-US" dirty="0" smtClean="0"/>
              <a:t>	Determines whether a specific character string matches a specified pattern. A pattern can include regular characters and wildcard characters. </a:t>
            </a:r>
          </a:p>
          <a:p>
            <a:r>
              <a:rPr lang="en-US" dirty="0" smtClean="0"/>
              <a:t>	If any one of the arguments is not of character string data type, the SQL Server Database Engine converts it to character string data type, if it is possible</a:t>
            </a:r>
          </a:p>
          <a:p>
            <a:r>
              <a:rPr lang="en-US" dirty="0" smtClean="0"/>
              <a:t>Topics:</a:t>
            </a:r>
          </a:p>
          <a:p>
            <a:r>
              <a:rPr lang="en-US" baseline="0" dirty="0" smtClean="0"/>
              <a:t>	patterns</a:t>
            </a:r>
          </a:p>
          <a:p>
            <a:r>
              <a:rPr lang="en-US" baseline="0" dirty="0" smtClean="0"/>
              <a:t>	indexes</a:t>
            </a:r>
          </a:p>
          <a:p>
            <a:r>
              <a:rPr lang="en-US" baseline="0" dirty="0" smtClean="0"/>
              <a:t>	pay attention for complex strings</a:t>
            </a:r>
          </a:p>
          <a:p>
            <a:r>
              <a:rPr lang="en-US" baseline="0" dirty="0" smtClean="0"/>
              <a:t>	results returned are true</a:t>
            </a:r>
          </a:p>
          <a:p>
            <a:r>
              <a:rPr lang="en-US" baseline="0" dirty="0" smtClean="0"/>
              <a:t>	escape special characters</a:t>
            </a:r>
          </a:p>
          <a:p>
            <a:endParaRPr lang="en-US" baseline="0" dirty="0" smtClean="0"/>
          </a:p>
          <a:p>
            <a:r>
              <a:rPr lang="en-US" baseline="0" dirty="0" smtClean="0"/>
              <a:t>Link from </a:t>
            </a:r>
            <a:r>
              <a:rPr lang="en-US" baseline="0" dirty="0" err="1" smtClean="0"/>
              <a:t>bol</a:t>
            </a:r>
            <a:r>
              <a:rPr lang="en-US" baseline="0" dirty="0" smtClean="0"/>
              <a:t>: </a:t>
            </a:r>
            <a:r>
              <a:rPr lang="en-US" baseline="0" dirty="0" err="1" smtClean="0"/>
              <a:t>https://msdn.microsoft.com/en-us/library/ms179859.aspx</a:t>
            </a:r>
            <a:endParaRPr lang="en-US" baseline="0" dirty="0" smtClean="0"/>
          </a:p>
          <a:p>
            <a:endParaRPr lang="en-US" baseline="0" dirty="0" smtClean="0"/>
          </a:p>
          <a:p>
            <a:r>
              <a:rPr lang="en-US" baseline="0" dirty="0" smtClean="0"/>
              <a:t>Sample from scripts are:</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38</a:t>
            </a:fld>
            <a:endParaRPr lang="en-US"/>
          </a:p>
        </p:txBody>
      </p:sp>
    </p:spTree>
    <p:extLst>
      <p:ext uri="{BB962C8B-B14F-4D97-AF65-F5344CB8AC3E}">
        <p14:creationId xmlns:p14="http://schemas.microsoft.com/office/powerpoint/2010/main" val="24218120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p>
          <a:p>
            <a:r>
              <a:rPr lang="en-US" dirty="0" smtClean="0"/>
              <a:t>	- what is NULL -  </a:t>
            </a:r>
            <a:r>
              <a:rPr lang="en-US" i="1" dirty="0" smtClean="0"/>
              <a:t>NULL means </a:t>
            </a:r>
            <a:r>
              <a:rPr lang="en-US" b="1" i="1" dirty="0" smtClean="0"/>
              <a:t>'NO RESULT'</a:t>
            </a:r>
            <a:r>
              <a:rPr lang="en-US" i="1" dirty="0" smtClean="0"/>
              <a:t> or </a:t>
            </a:r>
            <a:r>
              <a:rPr lang="en-US" b="1" i="1" dirty="0" smtClean="0"/>
              <a:t>'UNKNOWN VALUE'</a:t>
            </a:r>
            <a:r>
              <a:rPr lang="en-US" i="1" dirty="0" smtClean="0"/>
              <a:t> which is not equals to itself</a:t>
            </a:r>
            <a:endParaRPr lang="en-US" dirty="0" smtClean="0"/>
          </a:p>
          <a:p>
            <a:r>
              <a:rPr lang="en-US" dirty="0" smtClean="0"/>
              <a:t>	- filtering data with Null</a:t>
            </a:r>
            <a:r>
              <a:rPr lang="en-US" baseline="0" dirty="0" smtClean="0"/>
              <a:t> values on columns</a:t>
            </a:r>
          </a:p>
          <a:p>
            <a:r>
              <a:rPr lang="en-US" baseline="0" dirty="0" smtClean="0"/>
              <a:t>	- </a:t>
            </a:r>
            <a:r>
              <a:rPr lang="en-US" sz="1200" kern="1200" baseline="0" dirty="0" smtClean="0">
                <a:solidFill>
                  <a:schemeClr val="tx1"/>
                </a:solidFill>
                <a:latin typeface="+mn-lt"/>
                <a:ea typeface="+mn-ea"/>
                <a:cs typeface="+mn-cs"/>
              </a:rPr>
              <a:t>NULL operators </a:t>
            </a:r>
          </a:p>
          <a:p>
            <a:r>
              <a:rPr lang="en-US" sz="1200" kern="1200" baseline="0" dirty="0" smtClean="0">
                <a:solidFill>
                  <a:schemeClr val="tx1"/>
                </a:solidFill>
                <a:latin typeface="+mn-lt"/>
                <a:ea typeface="+mn-ea"/>
                <a:cs typeface="+mn-cs"/>
              </a:rPr>
              <a:t>		IS NULL </a:t>
            </a:r>
          </a:p>
          <a:p>
            <a:r>
              <a:rPr lang="en-US" sz="1200" kern="1200" baseline="0" dirty="0" smtClean="0">
                <a:solidFill>
                  <a:schemeClr val="tx1"/>
                </a:solidFill>
                <a:latin typeface="+mn-lt"/>
                <a:ea typeface="+mn-ea"/>
                <a:cs typeface="+mn-cs"/>
              </a:rPr>
              <a:t>		IS NOT NULL </a:t>
            </a:r>
          </a:p>
          <a:p>
            <a:r>
              <a:rPr lang="en-US" sz="1200" baseline="0" dirty="0" smtClean="0"/>
              <a:t>Any operation involving null evaluates to “unknown” </a:t>
            </a:r>
          </a:p>
          <a:p>
            <a:endParaRPr lang="en-US" dirty="0" smtClean="0"/>
          </a:p>
          <a:p>
            <a:r>
              <a:rPr lang="en-US" dirty="0" smtClean="0"/>
              <a:t>Link </a:t>
            </a:r>
            <a:r>
              <a:rPr lang="en-US" dirty="0" err="1" smtClean="0"/>
              <a:t>bol</a:t>
            </a:r>
            <a:r>
              <a:rPr lang="en-US" dirty="0" smtClean="0"/>
              <a:t>: https://technet.microsoft.com/en-us/library/ms191504%28v=sql.105%29.aspx</a:t>
            </a:r>
          </a:p>
          <a:p>
            <a:endParaRPr lang="en-US" dirty="0" smtClean="0"/>
          </a:p>
          <a:p>
            <a:r>
              <a:rPr lang="en-US" dirty="0" smtClean="0"/>
              <a:t>Sample</a:t>
            </a:r>
            <a:r>
              <a:rPr lang="en-US" baseline="0" dirty="0" smtClean="0"/>
              <a:t>s from scripts</a:t>
            </a:r>
            <a:r>
              <a:rPr lang="en-US" dirty="0" smtClean="0"/>
              <a:t> </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39</a:t>
            </a:fld>
            <a:endParaRPr lang="en-US"/>
          </a:p>
        </p:txBody>
      </p:sp>
    </p:spTree>
    <p:extLst>
      <p:ext uri="{BB962C8B-B14F-4D97-AF65-F5344CB8AC3E}">
        <p14:creationId xmlns:p14="http://schemas.microsoft.com/office/powerpoint/2010/main" val="2225981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Serviciu</a:t>
            </a:r>
            <a:r>
              <a:rPr lang="en-US" dirty="0" smtClean="0"/>
              <a:t> </a:t>
            </a:r>
            <a:r>
              <a:rPr lang="en-US" dirty="0" err="1" smtClean="0"/>
              <a:t>sql</a:t>
            </a:r>
            <a:r>
              <a:rPr lang="en-US" dirty="0" smtClean="0"/>
              <a:t> </a:t>
            </a:r>
            <a:r>
              <a:rPr lang="en-US" dirty="0" err="1" smtClean="0"/>
              <a:t>sqlserver.exe</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4</a:t>
            </a:fld>
            <a:endParaRPr lang="en-US"/>
          </a:p>
        </p:txBody>
      </p:sp>
    </p:spTree>
    <p:extLst>
      <p:ext uri="{BB962C8B-B14F-4D97-AF65-F5344CB8AC3E}">
        <p14:creationId xmlns:p14="http://schemas.microsoft.com/office/powerpoint/2010/main" val="20610664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p>
          <a:p>
            <a:r>
              <a:rPr lang="en-US" dirty="0" smtClean="0"/>
              <a:t>	- what is NULL -  </a:t>
            </a:r>
            <a:r>
              <a:rPr lang="en-US" i="1" dirty="0" smtClean="0"/>
              <a:t>NULL means </a:t>
            </a:r>
            <a:r>
              <a:rPr lang="en-US" b="1" i="1" dirty="0" smtClean="0"/>
              <a:t>'NO RESULT'</a:t>
            </a:r>
            <a:r>
              <a:rPr lang="en-US" i="1" dirty="0" smtClean="0"/>
              <a:t> or </a:t>
            </a:r>
            <a:r>
              <a:rPr lang="en-US" b="1" i="1" dirty="0" smtClean="0"/>
              <a:t>'UNKNOWN VALUE'</a:t>
            </a:r>
            <a:r>
              <a:rPr lang="en-US" i="1" dirty="0" smtClean="0"/>
              <a:t> which is not equals to itself</a:t>
            </a:r>
            <a:endParaRPr lang="en-US" dirty="0" smtClean="0"/>
          </a:p>
          <a:p>
            <a:r>
              <a:rPr lang="en-US" dirty="0" smtClean="0"/>
              <a:t>	- filtering data with Null</a:t>
            </a:r>
            <a:r>
              <a:rPr lang="en-US" baseline="0" dirty="0" smtClean="0"/>
              <a:t> values on columns</a:t>
            </a:r>
          </a:p>
          <a:p>
            <a:r>
              <a:rPr lang="en-US" baseline="0" dirty="0" smtClean="0"/>
              <a:t>	- </a:t>
            </a:r>
            <a:r>
              <a:rPr lang="en-US" sz="1200" kern="1200" baseline="0" dirty="0" smtClean="0">
                <a:solidFill>
                  <a:schemeClr val="tx1"/>
                </a:solidFill>
                <a:latin typeface="+mn-lt"/>
                <a:ea typeface="+mn-ea"/>
                <a:cs typeface="+mn-cs"/>
              </a:rPr>
              <a:t>NULL operators </a:t>
            </a:r>
          </a:p>
          <a:p>
            <a:r>
              <a:rPr lang="en-US" sz="1200" kern="1200" baseline="0" dirty="0" smtClean="0">
                <a:solidFill>
                  <a:schemeClr val="tx1"/>
                </a:solidFill>
                <a:latin typeface="+mn-lt"/>
                <a:ea typeface="+mn-ea"/>
                <a:cs typeface="+mn-cs"/>
              </a:rPr>
              <a:t>		IS NULL </a:t>
            </a:r>
          </a:p>
          <a:p>
            <a:r>
              <a:rPr lang="en-US" sz="1200" kern="1200" baseline="0" dirty="0" smtClean="0">
                <a:solidFill>
                  <a:schemeClr val="tx1"/>
                </a:solidFill>
                <a:latin typeface="+mn-lt"/>
                <a:ea typeface="+mn-ea"/>
                <a:cs typeface="+mn-cs"/>
              </a:rPr>
              <a:t>		IS NOT NULL </a:t>
            </a:r>
          </a:p>
          <a:p>
            <a:r>
              <a:rPr lang="en-US" sz="1200" baseline="0" dirty="0" smtClean="0"/>
              <a:t>Any operation involving null evaluates to “unknown” </a:t>
            </a:r>
          </a:p>
          <a:p>
            <a:endParaRPr lang="en-US" dirty="0" smtClean="0"/>
          </a:p>
          <a:p>
            <a:r>
              <a:rPr lang="en-US" dirty="0" smtClean="0"/>
              <a:t>Link </a:t>
            </a:r>
            <a:r>
              <a:rPr lang="en-US" dirty="0" err="1" smtClean="0"/>
              <a:t>bol</a:t>
            </a:r>
            <a:r>
              <a:rPr lang="en-US" dirty="0" smtClean="0"/>
              <a:t>: https://technet.microsoft.com/en-us/library/ms191504%28v=sql.105%29.aspx</a:t>
            </a:r>
          </a:p>
          <a:p>
            <a:endParaRPr lang="en-US" dirty="0" smtClean="0"/>
          </a:p>
          <a:p>
            <a:r>
              <a:rPr lang="en-US" dirty="0" smtClean="0"/>
              <a:t>Sample</a:t>
            </a:r>
            <a:r>
              <a:rPr lang="en-US" baseline="0" dirty="0" smtClean="0"/>
              <a:t>s from scripts</a:t>
            </a:r>
            <a:r>
              <a:rPr lang="en-US" dirty="0" smtClean="0"/>
              <a:t> </a:t>
            </a:r>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40</a:t>
            </a:fld>
            <a:endParaRPr lang="en-US"/>
          </a:p>
        </p:txBody>
      </p:sp>
    </p:spTree>
    <p:extLst>
      <p:ext uri="{BB962C8B-B14F-4D97-AF65-F5344CB8AC3E}">
        <p14:creationId xmlns:p14="http://schemas.microsoft.com/office/powerpoint/2010/main" val="5922981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r>
              <a:rPr lang="en-US" baseline="0" dirty="0" smtClean="0"/>
              <a:t> : </a:t>
            </a:r>
          </a:p>
          <a:p>
            <a:r>
              <a:rPr lang="en-US" baseline="0" dirty="0" smtClean="0"/>
              <a:t>	</a:t>
            </a:r>
            <a:r>
              <a:rPr lang="en-US" dirty="0" smtClean="0"/>
              <a:t>The order in which rows are returned in a result set are not guaranteed unless an ORDER BY clause is specified</a:t>
            </a:r>
          </a:p>
          <a:p>
            <a:r>
              <a:rPr lang="en-US" dirty="0" smtClean="0"/>
              <a:t>	Multiple</a:t>
            </a:r>
            <a:r>
              <a:rPr lang="en-US" baseline="0" dirty="0" smtClean="0"/>
              <a:t> search</a:t>
            </a:r>
          </a:p>
          <a:p>
            <a:r>
              <a:rPr lang="en-US" baseline="0" dirty="0" smtClean="0"/>
              <a:t>	Best practices : </a:t>
            </a:r>
            <a:r>
              <a:rPr lang="en-US" dirty="0" smtClean="0"/>
              <a:t>Avoid specifying integers in the ORDER BY clause as positional representations of the columns in the select list. For example, although a statement such as SELECT </a:t>
            </a:r>
            <a:r>
              <a:rPr lang="en-US" dirty="0" err="1" smtClean="0"/>
              <a:t>ProductID</a:t>
            </a:r>
            <a:r>
              <a:rPr lang="en-US" dirty="0" smtClean="0"/>
              <a:t>, Name FROM </a:t>
            </a:r>
            <a:r>
              <a:rPr lang="en-US" dirty="0" err="1" smtClean="0"/>
              <a:t>Production.Production</a:t>
            </a:r>
            <a:r>
              <a:rPr lang="en-US" dirty="0" smtClean="0"/>
              <a:t> ORDER BY 2 is valid, the statement is not as easily understood by others compared with specifying the actual column name. In addition, changes to the select list, such as changing the column order or adding new columns, will require modifying the ORDER BY clause in order to avoid unexpected results.</a:t>
            </a:r>
            <a:endParaRPr lang="en-US" baseline="0" dirty="0" smtClean="0"/>
          </a:p>
          <a:p>
            <a:r>
              <a:rPr lang="en-US" baseline="0" dirty="0" smtClean="0"/>
              <a:t>	Using in </a:t>
            </a:r>
            <a:r>
              <a:rPr lang="en-US" baseline="0" dirty="0" err="1" smtClean="0"/>
              <a:t>conjuction</a:t>
            </a:r>
            <a:r>
              <a:rPr lang="en-US" baseline="0" dirty="0" smtClean="0"/>
              <a:t> with top can limit the number on rows returned</a:t>
            </a:r>
          </a:p>
          <a:p>
            <a:endParaRPr lang="en-US" baseline="0" dirty="0" smtClean="0"/>
          </a:p>
          <a:p>
            <a:r>
              <a:rPr lang="en-US" baseline="0" dirty="0" err="1" smtClean="0"/>
              <a:t>Bol</a:t>
            </a:r>
            <a:r>
              <a:rPr lang="en-US" baseline="0" dirty="0" smtClean="0"/>
              <a:t> link : </a:t>
            </a:r>
            <a:r>
              <a:rPr lang="en-US" baseline="0" dirty="0" err="1" smtClean="0"/>
              <a:t>https://msdn.microsoft.com/en-us/library/ms188385.aspx</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41</a:t>
            </a:fld>
            <a:endParaRPr lang="en-US"/>
          </a:p>
        </p:txBody>
      </p:sp>
    </p:spTree>
    <p:extLst>
      <p:ext uri="{BB962C8B-B14F-4D97-AF65-F5344CB8AC3E}">
        <p14:creationId xmlns:p14="http://schemas.microsoft.com/office/powerpoint/2010/main" val="41716926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p>
          <a:p>
            <a:r>
              <a:rPr lang="en-US" dirty="0" smtClean="0"/>
              <a:t>	what</a:t>
            </a:r>
            <a:r>
              <a:rPr lang="en-US" baseline="0" dirty="0" smtClean="0"/>
              <a:t> is a group</a:t>
            </a:r>
          </a:p>
          <a:p>
            <a:r>
              <a:rPr lang="en-US" baseline="0" dirty="0" smtClean="0"/>
              <a:t>	aggregate functions in </a:t>
            </a:r>
            <a:r>
              <a:rPr lang="en-US" baseline="0" dirty="0" err="1" smtClean="0"/>
              <a:t>conjuction</a:t>
            </a:r>
            <a:r>
              <a:rPr lang="en-US" baseline="0" dirty="0" smtClean="0"/>
              <a:t> with groups</a:t>
            </a:r>
          </a:p>
          <a:p>
            <a:r>
              <a:rPr lang="en-US" baseline="0" dirty="0" smtClean="0"/>
              <a:t>	</a:t>
            </a:r>
            <a:r>
              <a:rPr lang="en-US" dirty="0" smtClean="0"/>
              <a:t>Aggregate functions in the SELECT clause &lt;select&gt; list provide information about each group instead of individual rows</a:t>
            </a:r>
            <a:endParaRPr lang="en-US" baseline="0" dirty="0" smtClean="0"/>
          </a:p>
          <a:p>
            <a:r>
              <a:rPr lang="en-US" baseline="0" dirty="0" smtClean="0"/>
              <a:t>	only one group by, multiple groups (trailing group by)</a:t>
            </a:r>
          </a:p>
          <a:p>
            <a:r>
              <a:rPr lang="en-US" baseline="0" dirty="0" smtClean="0"/>
              <a:t>	syntax</a:t>
            </a:r>
          </a:p>
          <a:p>
            <a:endParaRPr lang="en-US" baseline="0" dirty="0" smtClean="0"/>
          </a:p>
          <a:p>
            <a:r>
              <a:rPr lang="en-US" baseline="0" dirty="0" smtClean="0"/>
              <a:t>Sample from scripts</a:t>
            </a:r>
            <a:endParaRPr lang="en-US" dirty="0" smtClean="0"/>
          </a:p>
          <a:p>
            <a:r>
              <a:rPr lang="en-US" dirty="0" smtClean="0"/>
              <a:t>	</a:t>
            </a:r>
          </a:p>
          <a:p>
            <a:r>
              <a:rPr lang="en-US" dirty="0" err="1" smtClean="0"/>
              <a:t>Bol</a:t>
            </a:r>
            <a:r>
              <a:rPr lang="en-US" baseline="0" dirty="0" smtClean="0"/>
              <a:t> link: </a:t>
            </a:r>
          </a:p>
          <a:p>
            <a:r>
              <a:rPr lang="en-US" baseline="0" dirty="0" smtClean="0"/>
              <a:t>	https://msdn.microsoft.com/en-us/library/ms177673.aspx</a:t>
            </a:r>
          </a:p>
          <a:p>
            <a:r>
              <a:rPr lang="en-US" baseline="0" dirty="0" smtClean="0"/>
              <a:t>	https://msdn.microsoft.com/en-us/library/ms173454.aspx (aggregate functions0</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42</a:t>
            </a:fld>
            <a:endParaRPr lang="en-US"/>
          </a:p>
        </p:txBody>
      </p:sp>
    </p:spTree>
    <p:extLst>
      <p:ext uri="{BB962C8B-B14F-4D97-AF65-F5344CB8AC3E}">
        <p14:creationId xmlns:p14="http://schemas.microsoft.com/office/powerpoint/2010/main" val="10510865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r>
              <a:rPr lang="en-US" baseline="0" dirty="0" smtClean="0"/>
              <a:t> : </a:t>
            </a:r>
          </a:p>
          <a:p>
            <a:r>
              <a:rPr lang="en-US" baseline="0" dirty="0" smtClean="0"/>
              <a:t>	filter for groups</a:t>
            </a:r>
          </a:p>
          <a:p>
            <a:r>
              <a:rPr lang="en-US" baseline="0" dirty="0" smtClean="0"/>
              <a:t>	syntax</a:t>
            </a:r>
            <a:endParaRPr lang="en-US" dirty="0" smtClean="0"/>
          </a:p>
          <a:p>
            <a:endParaRPr lang="en-US" dirty="0" smtClean="0"/>
          </a:p>
          <a:p>
            <a:r>
              <a:rPr lang="en-US" dirty="0" err="1" smtClean="0"/>
              <a:t>Bol</a:t>
            </a:r>
            <a:r>
              <a:rPr lang="en-US" baseline="0" dirty="0" smtClean="0"/>
              <a:t> link: </a:t>
            </a:r>
            <a:r>
              <a:rPr lang="en-US" baseline="0" dirty="0" err="1" smtClean="0"/>
              <a:t>https://msdn.microsoft.com/en-us/library/ms180199.aspx</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43</a:t>
            </a:fld>
            <a:endParaRPr lang="en-US"/>
          </a:p>
        </p:txBody>
      </p:sp>
    </p:spTree>
    <p:extLst>
      <p:ext uri="{BB962C8B-B14F-4D97-AF65-F5344CB8AC3E}">
        <p14:creationId xmlns:p14="http://schemas.microsoft.com/office/powerpoint/2010/main" val="6518118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44</a:t>
            </a:fld>
            <a:endParaRPr lang="en-US"/>
          </a:p>
        </p:txBody>
      </p:sp>
    </p:spTree>
    <p:extLst>
      <p:ext uri="{BB962C8B-B14F-4D97-AF65-F5344CB8AC3E}">
        <p14:creationId xmlns:p14="http://schemas.microsoft.com/office/powerpoint/2010/main" val="2286805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p>
          <a:p>
            <a:r>
              <a:rPr lang="en-US" dirty="0" smtClean="0"/>
              <a:t>	purpose: showing date from</a:t>
            </a:r>
            <a:r>
              <a:rPr lang="en-US" baseline="0" dirty="0" smtClean="0"/>
              <a:t> multiple tables</a:t>
            </a:r>
            <a:endParaRPr lang="en-US" dirty="0" smtClean="0"/>
          </a:p>
          <a:p>
            <a:r>
              <a:rPr lang="en-US" baseline="0" dirty="0" smtClean="0"/>
              <a:t>         	mainly used types of join</a:t>
            </a:r>
          </a:p>
          <a:p>
            <a:r>
              <a:rPr lang="en-US" dirty="0" smtClean="0"/>
              <a:t>	Join conditions can be specified in either the FROM or WHERE clauses</a:t>
            </a:r>
          </a:p>
          <a:p>
            <a:r>
              <a:rPr lang="en-US" baseline="0" dirty="0" smtClean="0"/>
              <a:t>	limit on join???</a:t>
            </a:r>
          </a:p>
          <a:p>
            <a:r>
              <a:rPr lang="en-US" baseline="0" dirty="0" smtClean="0"/>
              <a:t>	</a:t>
            </a:r>
            <a:r>
              <a:rPr lang="en-US" baseline="0" dirty="0" err="1" smtClean="0"/>
              <a:t>subquery</a:t>
            </a:r>
            <a:endParaRPr lang="en-US" baseline="0" dirty="0" smtClean="0"/>
          </a:p>
          <a:p>
            <a:r>
              <a:rPr lang="en-US" baseline="0" dirty="0" smtClean="0"/>
              <a:t>	combining join (left + inner join)</a:t>
            </a:r>
          </a:p>
          <a:p>
            <a:endParaRPr lang="en-US" baseline="0" dirty="0" smtClean="0"/>
          </a:p>
          <a:p>
            <a:r>
              <a:rPr lang="en-US" baseline="0" dirty="0" err="1" smtClean="0"/>
              <a:t>Bol</a:t>
            </a:r>
            <a:r>
              <a:rPr lang="en-US" baseline="0" dirty="0" smtClean="0"/>
              <a:t> link: </a:t>
            </a:r>
          </a:p>
          <a:p>
            <a:r>
              <a:rPr lang="en-US" baseline="0" dirty="0" smtClean="0"/>
              <a:t>	https://msdn.microsoft.com/en-us/library/ms191472.aspx</a:t>
            </a:r>
          </a:p>
          <a:p>
            <a:r>
              <a:rPr lang="en-US" baseline="0" dirty="0" smtClean="0"/>
              <a:t>	https://msdn.microsoft.com/en-us/library/ms187518.aspx</a:t>
            </a:r>
          </a:p>
          <a:p>
            <a:r>
              <a:rPr lang="en-US" baseline="0" dirty="0" smtClean="0"/>
              <a:t>	https://msdn.microsoft.com/en-us/library/ms191430%28v=sql.105%29.aspx</a:t>
            </a:r>
          </a:p>
          <a:p>
            <a:endParaRPr lang="en-US" baseline="0" dirty="0" smtClean="0"/>
          </a:p>
          <a:p>
            <a:r>
              <a:rPr lang="en-US" baseline="0" dirty="0" smtClean="0"/>
              <a:t>Sample from scripts</a:t>
            </a:r>
            <a:endParaRPr lang="en-US"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45</a:t>
            </a:fld>
            <a:endParaRPr lang="en-US"/>
          </a:p>
        </p:txBody>
      </p:sp>
    </p:spTree>
    <p:extLst>
      <p:ext uri="{BB962C8B-B14F-4D97-AF65-F5344CB8AC3E}">
        <p14:creationId xmlns:p14="http://schemas.microsoft.com/office/powerpoint/2010/main" val="34245236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Administrarea</a:t>
            </a:r>
            <a:r>
              <a:rPr lang="en-US" baseline="0" dirty="0" smtClean="0"/>
              <a:t> </a:t>
            </a:r>
            <a:r>
              <a:rPr lang="en-US" baseline="0" dirty="0" err="1" smtClean="0"/>
              <a:t>serverului</a:t>
            </a:r>
            <a:r>
              <a:rPr lang="en-US" baseline="0" dirty="0" smtClean="0"/>
              <a:t> de </a:t>
            </a:r>
            <a:r>
              <a:rPr lang="en-US" baseline="0" dirty="0" err="1" smtClean="0"/>
              <a:t>baze</a:t>
            </a:r>
            <a:r>
              <a:rPr lang="en-US" baseline="0" dirty="0" smtClean="0"/>
              <a:t> de date</a:t>
            </a:r>
          </a:p>
          <a:p>
            <a:pPr>
              <a:buFontTx/>
              <a:buChar char="-"/>
            </a:pPr>
            <a:r>
              <a:rPr lang="en-US" baseline="0" dirty="0" smtClean="0"/>
              <a:t>Security</a:t>
            </a:r>
          </a:p>
          <a:p>
            <a:pPr lvl="1">
              <a:buFontTx/>
              <a:buChar char="-"/>
            </a:pPr>
            <a:r>
              <a:rPr lang="en-US" baseline="0" dirty="0" smtClean="0"/>
              <a:t>User </a:t>
            </a:r>
          </a:p>
          <a:p>
            <a:pPr lvl="1">
              <a:buFontTx/>
              <a:buChar char="-"/>
            </a:pPr>
            <a:r>
              <a:rPr lang="en-US" baseline="0" dirty="0" smtClean="0"/>
              <a:t>Logins </a:t>
            </a:r>
          </a:p>
          <a:p>
            <a:pPr lvl="1">
              <a:buFontTx/>
              <a:buChar char="-"/>
            </a:pPr>
            <a:r>
              <a:rPr lang="en-US" baseline="0" dirty="0" smtClean="0"/>
              <a:t>Schemas</a:t>
            </a:r>
          </a:p>
          <a:p>
            <a:pPr lvl="1">
              <a:buFontTx/>
              <a:buChar char="-"/>
            </a:pPr>
            <a:endParaRPr lang="en-US" baseline="0" dirty="0" smtClean="0"/>
          </a:p>
          <a:p>
            <a:pPr>
              <a:buFontTx/>
              <a:buChar char="-"/>
            </a:pPr>
            <a:r>
              <a:rPr lang="en-US" baseline="0" dirty="0" smtClean="0"/>
              <a:t>back-up restore</a:t>
            </a:r>
          </a:p>
          <a:p>
            <a:pPr lvl="1">
              <a:buFontTx/>
              <a:buChar char="-"/>
            </a:pPr>
            <a:r>
              <a:rPr lang="en-US" baseline="0" dirty="0" smtClean="0"/>
              <a:t> </a:t>
            </a:r>
          </a:p>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46</a:t>
            </a:fld>
            <a:endParaRPr lang="en-US"/>
          </a:p>
        </p:txBody>
      </p:sp>
    </p:spTree>
    <p:extLst>
      <p:ext uri="{BB962C8B-B14F-4D97-AF65-F5344CB8AC3E}">
        <p14:creationId xmlns:p14="http://schemas.microsoft.com/office/powerpoint/2010/main" val="388831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dirty="0" smtClean="0"/>
              <a:t>Understanding SQL Server Security</a:t>
            </a:r>
          </a:p>
          <a:p>
            <a:r>
              <a:rPr lang="en-GB" sz="1200" dirty="0" smtClean="0"/>
              <a:t>Securing SQL Server databases and objects</a:t>
            </a:r>
          </a:p>
          <a:p>
            <a:r>
              <a:rPr lang="en-GB" sz="1200" dirty="0" smtClean="0"/>
              <a:t>Using SSMS to backup SQL Server databases</a:t>
            </a:r>
          </a:p>
          <a:p>
            <a:r>
              <a:rPr lang="en-GB" sz="1200" dirty="0" smtClean="0"/>
              <a:t>Using SSMS to restore SQL Server databases</a:t>
            </a:r>
            <a:endParaRPr lang="en-GB" sz="1200"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47</a:t>
            </a:fld>
            <a:endParaRPr lang="en-US"/>
          </a:p>
        </p:txBody>
      </p:sp>
    </p:spTree>
    <p:extLst>
      <p:ext uri="{BB962C8B-B14F-4D97-AF65-F5344CB8AC3E}">
        <p14:creationId xmlns:p14="http://schemas.microsoft.com/office/powerpoint/2010/main" val="14017943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Topics</a:t>
            </a:r>
          </a:p>
          <a:p>
            <a:r>
              <a:rPr lang="en-US" dirty="0" smtClean="0"/>
              <a:t>	Syntax:</a:t>
            </a:r>
            <a:r>
              <a:rPr lang="en-US" baseline="0" dirty="0" smtClean="0"/>
              <a:t> insert &lt;column&gt; values ()</a:t>
            </a:r>
          </a:p>
          <a:p>
            <a:r>
              <a:rPr lang="en-US" baseline="0" dirty="0" smtClean="0"/>
              <a:t>	Permissions</a:t>
            </a:r>
          </a:p>
          <a:p>
            <a:r>
              <a:rPr lang="en-US" baseline="0" dirty="0" smtClean="0"/>
              <a:t>	Create new tables </a:t>
            </a:r>
          </a:p>
          <a:p>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use INSERT INTO &lt;</a:t>
            </a:r>
            <a:r>
              <a:rPr lang="en-US" sz="1200" b="0" i="0" kern="1200" dirty="0" err="1" smtClean="0">
                <a:solidFill>
                  <a:schemeClr val="tx1"/>
                </a:solidFill>
                <a:effectLst/>
                <a:latin typeface="+mn-lt"/>
                <a:ea typeface="+mn-ea"/>
                <a:cs typeface="+mn-cs"/>
              </a:rPr>
              <a:t>target_table</a:t>
            </a:r>
            <a:r>
              <a:rPr lang="en-US" sz="1200" b="0" i="0" kern="1200" dirty="0" smtClean="0">
                <a:solidFill>
                  <a:schemeClr val="tx1"/>
                </a:solidFill>
                <a:effectLst/>
                <a:latin typeface="+mn-lt"/>
                <a:ea typeface="+mn-ea"/>
                <a:cs typeface="+mn-cs"/>
              </a:rPr>
              <a:t>&gt; SELECT &lt;columns&gt; FROM &lt;</a:t>
            </a:r>
            <a:r>
              <a:rPr lang="en-US" sz="1200" b="0" i="0" kern="1200" dirty="0" err="1" smtClean="0">
                <a:solidFill>
                  <a:schemeClr val="tx1"/>
                </a:solidFill>
                <a:effectLst/>
                <a:latin typeface="+mn-lt"/>
                <a:ea typeface="+mn-ea"/>
                <a:cs typeface="+mn-cs"/>
              </a:rPr>
              <a:t>source_table</a:t>
            </a:r>
            <a:r>
              <a:rPr lang="en-US" sz="1200" b="0" i="0" kern="1200" dirty="0" smtClean="0">
                <a:solidFill>
                  <a:schemeClr val="tx1"/>
                </a:solidFill>
                <a:effectLst/>
                <a:latin typeface="+mn-lt"/>
                <a:ea typeface="+mn-ea"/>
                <a:cs typeface="+mn-cs"/>
              </a:rPr>
              <a:t>&gt; to efficiently transfer a large number of rows from one table, such as a staging table, to another table with minimal logging</a:t>
            </a:r>
            <a:endParaRPr lang="en-US" baseline="0" dirty="0" smtClean="0"/>
          </a:p>
          <a:p>
            <a:r>
              <a:rPr lang="en-US" baseline="0" dirty="0" smtClean="0"/>
              <a:t>	transaction </a:t>
            </a:r>
          </a:p>
          <a:p>
            <a:r>
              <a:rPr lang="en-US" baseline="0" dirty="0" smtClean="0"/>
              <a:t>	impact on performance</a:t>
            </a:r>
          </a:p>
          <a:p>
            <a:r>
              <a:rPr lang="en-US" baseline="0" dirty="0" smtClean="0"/>
              <a:t>	Apply functions on selected columns</a:t>
            </a:r>
          </a:p>
          <a:p>
            <a:r>
              <a:rPr lang="en-US" baseline="0" dirty="0" smtClean="0"/>
              <a:t>	IDENTITY columns – used for primary keys</a:t>
            </a:r>
          </a:p>
          <a:p>
            <a:r>
              <a:rPr lang="en-US" baseline="0" dirty="0" smtClean="0"/>
              <a:t>	SEQUENCE – used also for primary keys</a:t>
            </a:r>
          </a:p>
          <a:p>
            <a:r>
              <a:rPr lang="en-US" baseline="0" dirty="0" err="1" smtClean="0"/>
              <a:t>Bol</a:t>
            </a:r>
            <a:r>
              <a:rPr lang="en-US" baseline="0" dirty="0" smtClean="0"/>
              <a:t> Link</a:t>
            </a:r>
          </a:p>
          <a:p>
            <a:r>
              <a:rPr lang="en-US" baseline="0" dirty="0" smtClean="0"/>
              <a:t>	https://msdn.microsoft.com/en-us/library/ms174335.aspx#InsertExamples</a:t>
            </a:r>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48</a:t>
            </a:fld>
            <a:endParaRPr lang="en-US"/>
          </a:p>
        </p:txBody>
      </p:sp>
    </p:spTree>
    <p:extLst>
      <p:ext uri="{BB962C8B-B14F-4D97-AF65-F5344CB8AC3E}">
        <p14:creationId xmlns:p14="http://schemas.microsoft.com/office/powerpoint/2010/main" val="54084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https://msdn.microsoft.com/en-us/library/ms177523.aspx</a:t>
            </a:r>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49</a:t>
            </a:fld>
            <a:endParaRPr lang="en-US"/>
          </a:p>
        </p:txBody>
      </p:sp>
    </p:spTree>
    <p:extLst>
      <p:ext uri="{BB962C8B-B14F-4D97-AF65-F5344CB8AC3E}">
        <p14:creationId xmlns:p14="http://schemas.microsoft.com/office/powerpoint/2010/main" val="1286248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Serviciu</a:t>
            </a:r>
            <a:r>
              <a:rPr lang="en-US" dirty="0" smtClean="0"/>
              <a:t> windows – </a:t>
            </a:r>
            <a:r>
              <a:rPr lang="en-US" dirty="0" err="1" smtClean="0"/>
              <a:t>identificabil</a:t>
            </a:r>
            <a:r>
              <a:rPr lang="en-US" baseline="0" dirty="0" smtClean="0"/>
              <a:t> ca </a:t>
            </a:r>
            <a:r>
              <a:rPr lang="en-US" baseline="0" dirty="0" err="1" smtClean="0"/>
              <a:t>serviciu</a:t>
            </a:r>
            <a:endParaRPr lang="en-US" baseline="0" dirty="0" smtClean="0"/>
          </a:p>
          <a:p>
            <a:r>
              <a:rPr lang="en-US" dirty="0" smtClean="0"/>
              <a:t>	</a:t>
            </a:r>
          </a:p>
          <a:p>
            <a:r>
              <a:rPr lang="en-US" dirty="0" err="1" smtClean="0"/>
              <a:t>Fisiere</a:t>
            </a:r>
            <a:r>
              <a:rPr lang="en-US" dirty="0" smtClean="0"/>
              <a:t> </a:t>
            </a:r>
            <a:r>
              <a:rPr lang="en-US" dirty="0" err="1" smtClean="0"/>
              <a:t>utilizate</a:t>
            </a:r>
            <a:endParaRPr lang="en-US" dirty="0" smtClean="0"/>
          </a:p>
          <a:p>
            <a:pPr marL="171450" indent="-171450">
              <a:buFontTx/>
              <a:buChar char="-"/>
            </a:pPr>
            <a:r>
              <a:rPr lang="en-US" dirty="0" err="1" smtClean="0"/>
              <a:t>Mdf</a:t>
            </a:r>
            <a:r>
              <a:rPr lang="en-US" dirty="0" smtClean="0"/>
              <a:t> – aleatory in </a:t>
            </a:r>
            <a:r>
              <a:rPr lang="en-US" dirty="0" err="1" smtClean="0"/>
              <a:t>functie</a:t>
            </a:r>
            <a:r>
              <a:rPr lang="en-US" baseline="0" dirty="0" smtClean="0"/>
              <a:t> de </a:t>
            </a:r>
            <a:r>
              <a:rPr lang="en-US" baseline="0" dirty="0" err="1" smtClean="0"/>
              <a:t>modul</a:t>
            </a:r>
            <a:r>
              <a:rPr lang="en-US" baseline="0" dirty="0" smtClean="0"/>
              <a:t> de </a:t>
            </a:r>
            <a:r>
              <a:rPr lang="en-US" baseline="0" dirty="0" err="1" smtClean="0"/>
              <a:t>stocare</a:t>
            </a:r>
            <a:r>
              <a:rPr lang="en-US" baseline="0" dirty="0" smtClean="0"/>
              <a:t> a </a:t>
            </a:r>
            <a:r>
              <a:rPr lang="en-US" baseline="0" smtClean="0"/>
              <a:t>datelor</a:t>
            </a:r>
            <a:endParaRPr lang="en-US" dirty="0" smtClean="0"/>
          </a:p>
          <a:p>
            <a:pPr marL="171450" indent="-171450">
              <a:buFontTx/>
              <a:buChar char="-"/>
            </a:pPr>
            <a:r>
              <a:rPr lang="en-US" dirty="0" err="1" smtClean="0"/>
              <a:t>Ndf</a:t>
            </a:r>
            <a:endParaRPr lang="en-US" dirty="0" smtClean="0"/>
          </a:p>
          <a:p>
            <a:pPr marL="171450" indent="-171450">
              <a:buFontTx/>
              <a:buChar char="-"/>
            </a:pPr>
            <a:r>
              <a:rPr lang="en-US" dirty="0" err="1" smtClean="0"/>
              <a:t>Ldf</a:t>
            </a:r>
            <a:r>
              <a:rPr lang="en-US" dirty="0" smtClean="0"/>
              <a:t> – </a:t>
            </a:r>
            <a:r>
              <a:rPr lang="en-US" dirty="0" err="1" smtClean="0"/>
              <a:t>utilizat</a:t>
            </a:r>
            <a:r>
              <a:rPr lang="en-US" dirty="0" smtClean="0"/>
              <a:t> la </a:t>
            </a:r>
            <a:r>
              <a:rPr lang="en-US" dirty="0" err="1" smtClean="0"/>
              <a:t>repornire</a:t>
            </a:r>
            <a:r>
              <a:rPr lang="en-US" baseline="0" dirty="0" smtClean="0"/>
              <a:t> </a:t>
            </a:r>
            <a:r>
              <a:rPr lang="en-US" baseline="0" dirty="0" err="1" smtClean="0"/>
              <a:t>si</a:t>
            </a:r>
            <a:r>
              <a:rPr lang="en-US" baseline="0" dirty="0" smtClean="0"/>
              <a:t> </a:t>
            </a:r>
            <a:r>
              <a:rPr lang="en-US" baseline="0" dirty="0" err="1" smtClean="0"/>
              <a:t>pt</a:t>
            </a:r>
            <a:r>
              <a:rPr lang="en-US" baseline="0" dirty="0" smtClean="0"/>
              <a:t> a </a:t>
            </a:r>
            <a:r>
              <a:rPr lang="en-US" baseline="0" dirty="0" err="1" smtClean="0"/>
              <a:t>inregistrat</a:t>
            </a:r>
            <a:r>
              <a:rPr lang="en-US" baseline="0" dirty="0" smtClean="0"/>
              <a:t> </a:t>
            </a:r>
            <a:r>
              <a:rPr lang="en-US" baseline="0" dirty="0" err="1" smtClean="0"/>
              <a:t>modificarile</a:t>
            </a:r>
            <a:r>
              <a:rPr lang="en-US" baseline="0" dirty="0" smtClean="0"/>
              <a:t> </a:t>
            </a:r>
            <a:r>
              <a:rPr lang="en-US" baseline="0" dirty="0" err="1" smtClean="0"/>
              <a:t>efectute</a:t>
            </a:r>
            <a:r>
              <a:rPr lang="en-US" baseline="0" dirty="0" smtClean="0"/>
              <a:t> </a:t>
            </a:r>
            <a:r>
              <a:rPr lang="en-US" baseline="0" dirty="0" err="1" smtClean="0"/>
              <a:t>asupra</a:t>
            </a:r>
            <a:r>
              <a:rPr lang="en-US" baseline="0" dirty="0" smtClean="0"/>
              <a:t> </a:t>
            </a:r>
            <a:r>
              <a:rPr lang="en-US" baseline="0" dirty="0" err="1" smtClean="0"/>
              <a:t>datelor</a:t>
            </a:r>
            <a:endParaRPr lang="en-US" baseline="0" dirty="0" smtClean="0"/>
          </a:p>
          <a:p>
            <a:pPr marL="457200" lvl="1" indent="0">
              <a:buFontTx/>
              <a:buNone/>
            </a:pPr>
            <a:r>
              <a:rPr lang="en-US" baseline="0" dirty="0" smtClean="0"/>
              <a:t>- </a:t>
            </a:r>
            <a:r>
              <a:rPr lang="en-US" baseline="0" dirty="0" err="1" smtClean="0"/>
              <a:t>Organizate</a:t>
            </a:r>
            <a:r>
              <a:rPr lang="en-US" baseline="0" dirty="0" smtClean="0"/>
              <a:t> </a:t>
            </a:r>
            <a:r>
              <a:rPr lang="en-US" baseline="0" dirty="0" err="1" smtClean="0"/>
              <a:t>secvential</a:t>
            </a:r>
            <a:r>
              <a:rPr lang="en-US" baseline="0" dirty="0" smtClean="0"/>
              <a:t> </a:t>
            </a:r>
            <a:endParaRPr lang="en-US" dirty="0" smtClean="0"/>
          </a:p>
          <a:p>
            <a:endParaRPr lang="en-US" dirty="0" smtClean="0"/>
          </a:p>
          <a:p>
            <a:r>
              <a:rPr lang="en-US" dirty="0" smtClean="0"/>
              <a:t>Log-</a:t>
            </a:r>
            <a:r>
              <a:rPr lang="en-US" dirty="0" err="1" smtClean="0"/>
              <a:t>ul</a:t>
            </a:r>
            <a:r>
              <a:rPr lang="en-US" baseline="0" dirty="0" smtClean="0"/>
              <a:t> de </a:t>
            </a:r>
            <a:r>
              <a:rPr lang="en-US" baseline="0" dirty="0" err="1" smtClean="0"/>
              <a:t>sql</a:t>
            </a:r>
            <a:r>
              <a:rPr lang="en-US" baseline="0" dirty="0" smtClean="0"/>
              <a:t> server</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5</a:t>
            </a:fld>
            <a:endParaRPr lang="en-US"/>
          </a:p>
        </p:txBody>
      </p:sp>
    </p:spTree>
    <p:extLst>
      <p:ext uri="{BB962C8B-B14F-4D97-AF65-F5344CB8AC3E}">
        <p14:creationId xmlns:p14="http://schemas.microsoft.com/office/powerpoint/2010/main" val="21134759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https://msdn.microsoft.com/en-us/library/ms189835.aspx</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50</a:t>
            </a:fld>
            <a:endParaRPr lang="en-US"/>
          </a:p>
        </p:txBody>
      </p:sp>
    </p:spTree>
    <p:extLst>
      <p:ext uri="{BB962C8B-B14F-4D97-AF65-F5344CB8AC3E}">
        <p14:creationId xmlns:p14="http://schemas.microsoft.com/office/powerpoint/2010/main" val="2583637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Enumerate </a:t>
            </a:r>
            <a:r>
              <a:rPr lang="en-US" dirty="0" err="1" smtClean="0"/>
              <a:t>cateva</a:t>
            </a:r>
            <a:r>
              <a:rPr lang="en-US" dirty="0" smtClean="0"/>
              <a:t> din </a:t>
            </a:r>
            <a:r>
              <a:rPr lang="en-US" dirty="0" err="1" smtClean="0"/>
              <a:t>tehnologiile</a:t>
            </a:r>
            <a:r>
              <a:rPr lang="en-US" dirty="0" smtClean="0"/>
              <a:t> </a:t>
            </a:r>
            <a:r>
              <a:rPr lang="en-US" dirty="0" err="1" smtClean="0"/>
              <a:t>utilizate</a:t>
            </a:r>
            <a:r>
              <a:rPr lang="en-US" dirty="0" smtClean="0"/>
              <a:t> de </a:t>
            </a:r>
            <a:r>
              <a:rPr lang="en-US" dirty="0" err="1" smtClean="0"/>
              <a:t>sql</a:t>
            </a:r>
            <a:r>
              <a:rPr lang="en-US" dirty="0" smtClean="0"/>
              <a:t> server</a:t>
            </a:r>
          </a:p>
          <a:p>
            <a:endParaRPr lang="en-US" dirty="0" smtClean="0"/>
          </a:p>
          <a:p>
            <a:r>
              <a:rPr lang="en-US" dirty="0" err="1" smtClean="0"/>
              <a:t>Lista</a:t>
            </a:r>
            <a:r>
              <a:rPr lang="en-US" dirty="0" smtClean="0"/>
              <a:t> complete</a:t>
            </a:r>
            <a:r>
              <a:rPr lang="en-US" baseline="0" dirty="0" smtClean="0"/>
              <a:t> din </a:t>
            </a:r>
            <a:r>
              <a:rPr lang="en-US" baseline="0" dirty="0" err="1" smtClean="0"/>
              <a:t>ultima</a:t>
            </a:r>
            <a:r>
              <a:rPr lang="en-US" baseline="0" dirty="0" smtClean="0"/>
              <a:t> </a:t>
            </a:r>
            <a:r>
              <a:rPr lang="en-US" baseline="0" dirty="0" err="1" smtClean="0"/>
              <a:t>versiune</a:t>
            </a:r>
            <a:r>
              <a:rPr lang="en-US" baseline="0" dirty="0" smtClean="0"/>
              <a:t> de </a:t>
            </a:r>
            <a:r>
              <a:rPr lang="en-US" baseline="0" dirty="0" err="1" smtClean="0"/>
              <a:t>sql</a:t>
            </a:r>
            <a:r>
              <a:rPr lang="en-US" baseline="0" dirty="0" smtClean="0"/>
              <a:t> </a:t>
            </a:r>
          </a:p>
          <a:p>
            <a:endParaRPr lang="en-US" baseline="0" dirty="0" smtClean="0"/>
          </a:p>
          <a:p>
            <a:r>
              <a:rPr lang="en-US" dirty="0" smtClean="0"/>
              <a:t>https://technet.microsoft.com/en-us/library/ms130214.aspx</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6</a:t>
            </a:fld>
            <a:endParaRPr lang="en-US"/>
          </a:p>
        </p:txBody>
      </p:sp>
    </p:spTree>
    <p:extLst>
      <p:ext uri="{BB962C8B-B14F-4D97-AF65-F5344CB8AC3E}">
        <p14:creationId xmlns:p14="http://schemas.microsoft.com/office/powerpoint/2010/main" val="3555011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Link </a:t>
            </a:r>
            <a:r>
              <a:rPr lang="en-US" dirty="0" err="1" smtClean="0"/>
              <a:t>bol</a:t>
            </a:r>
            <a:r>
              <a:rPr lang="en-US" baseline="0" dirty="0" smtClean="0"/>
              <a:t> : </a:t>
            </a:r>
            <a:r>
              <a:rPr lang="en-US" baseline="0" dirty="0" err="1" smtClean="0"/>
              <a:t>https://technet.microsoft.com/en-us/library/ms187875.aspx</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7</a:t>
            </a:fld>
            <a:endParaRPr lang="en-US"/>
          </a:p>
        </p:txBody>
      </p:sp>
    </p:spTree>
    <p:extLst>
      <p:ext uri="{BB962C8B-B14F-4D97-AF65-F5344CB8AC3E}">
        <p14:creationId xmlns:p14="http://schemas.microsoft.com/office/powerpoint/2010/main" val="1746148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Link </a:t>
            </a:r>
            <a:r>
              <a:rPr lang="en-US" dirty="0" err="1" smtClean="0"/>
              <a:t>bol</a:t>
            </a:r>
            <a:r>
              <a:rPr lang="en-US" dirty="0" smtClean="0"/>
              <a:t> : </a:t>
            </a:r>
            <a:r>
              <a:rPr lang="en-US" dirty="0" err="1" smtClean="0"/>
              <a:t>https://technet.microsoft.com/en-us/library/ms159106.aspx</a:t>
            </a:r>
            <a:endParaRPr lang="en-US"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8</a:t>
            </a:fld>
            <a:endParaRPr lang="en-US"/>
          </a:p>
        </p:txBody>
      </p:sp>
    </p:spTree>
    <p:extLst>
      <p:ext uri="{BB962C8B-B14F-4D97-AF65-F5344CB8AC3E}">
        <p14:creationId xmlns:p14="http://schemas.microsoft.com/office/powerpoint/2010/main" val="4257571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Link</a:t>
            </a:r>
            <a:r>
              <a:rPr lang="en-US" baseline="0" dirty="0" smtClean="0"/>
              <a:t> from </a:t>
            </a:r>
            <a:r>
              <a:rPr lang="en-US" baseline="0" dirty="0" err="1" smtClean="0"/>
              <a:t>Bol</a:t>
            </a:r>
            <a:r>
              <a:rPr lang="en-US" baseline="0" dirty="0" smtClean="0"/>
              <a:t> : </a:t>
            </a:r>
            <a:r>
              <a:rPr lang="en-US" baseline="0" dirty="0" err="1" smtClean="0"/>
              <a:t>https://technet.microsoft.com/en-us/library/ms151198.aspx</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9</a:t>
            </a:fld>
            <a:endParaRPr lang="en-US"/>
          </a:p>
        </p:txBody>
      </p:sp>
    </p:spTree>
    <p:extLst>
      <p:ext uri="{BB962C8B-B14F-4D97-AF65-F5344CB8AC3E}">
        <p14:creationId xmlns:p14="http://schemas.microsoft.com/office/powerpoint/2010/main" val="4175055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7/7/2016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7/7/2016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7/7/2016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676400"/>
            <a:ext cx="9144000" cy="5181600"/>
          </a:xfrm>
          <a:prstGeom prst="rect">
            <a:avLst/>
          </a:prstGeom>
        </p:spPr>
      </p:pic>
      <p:sp>
        <p:nvSpPr>
          <p:cNvPr id="2" name="Title 1"/>
          <p:cNvSpPr>
            <a:spLocks noGrp="1"/>
          </p:cNvSpPr>
          <p:nvPr>
            <p:ph type="ctrTitle"/>
          </p:nvPr>
        </p:nvSpPr>
        <p:spPr>
          <a:xfrm>
            <a:off x="719138" y="2520000"/>
            <a:ext cx="7705725" cy="1174545"/>
          </a:xfrm>
        </p:spPr>
        <p:txBody>
          <a:bodyPr lIns="0" tIns="0" rIns="0" bIns="0" anchor="t" anchorCtr="0">
            <a:normAutofit/>
          </a:bodyPr>
          <a:lstStyle>
            <a:lvl1pPr algn="l">
              <a:defRPr sz="3600" b="1">
                <a:solidFill>
                  <a:schemeClr val="bg1"/>
                </a:solidFill>
              </a:defRPr>
            </a:lvl1pPr>
          </a:lstStyle>
          <a:p>
            <a:r>
              <a:rPr lang="cs-CZ"/>
              <a:t>Click to edit Master title style</a:t>
            </a:r>
            <a:endParaRPr lang="en-US"/>
          </a:p>
        </p:txBody>
      </p:sp>
      <p:pic>
        <p:nvPicPr>
          <p:cNvPr id="10" name="Picture 9" descr="teamnet transformig technology logo 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9138" y="687776"/>
            <a:ext cx="3081600" cy="281798"/>
          </a:xfrm>
          <a:prstGeom prst="rect">
            <a:avLst/>
          </a:prstGeom>
        </p:spPr>
      </p:pic>
    </p:spTree>
    <p:extLst>
      <p:ext uri="{BB962C8B-B14F-4D97-AF65-F5344CB8AC3E}">
        <p14:creationId xmlns:p14="http://schemas.microsoft.com/office/powerpoint/2010/main" val="1862066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ouă coloane v2">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1" name="Picture 10" descr="teamnet logo 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725" y="6520295"/>
            <a:ext cx="1080000" cy="126868"/>
          </a:xfrm>
          <a:prstGeom prst="rect">
            <a:avLst/>
          </a:prstGeom>
        </p:spPr>
      </p:pic>
      <p:sp>
        <p:nvSpPr>
          <p:cNvPr id="12" name="Title 1"/>
          <p:cNvSpPr>
            <a:spLocks noGrp="1"/>
          </p:cNvSpPr>
          <p:nvPr>
            <p:ph type="title"/>
          </p:nvPr>
        </p:nvSpPr>
        <p:spPr>
          <a:xfrm>
            <a:off x="1060348" y="766826"/>
            <a:ext cx="2534050" cy="593092"/>
          </a:xfrm>
          <a:solidFill>
            <a:schemeClr val="bg1"/>
          </a:solidFill>
        </p:spPr>
        <p:txBody>
          <a:bodyPr lIns="36000" tIns="0" rIns="0" bIns="0">
            <a:normAutofit/>
          </a:bodyPr>
          <a:lstStyle>
            <a:lvl1pPr algn="l">
              <a:defRPr sz="2100" b="1"/>
            </a:lvl1pPr>
          </a:lstStyle>
          <a:p>
            <a:r>
              <a:rPr lang="cs-CZ"/>
              <a:t>Click to edit Master title style</a:t>
            </a:r>
            <a:endParaRPr lang="en-US"/>
          </a:p>
        </p:txBody>
      </p:sp>
      <p:sp>
        <p:nvSpPr>
          <p:cNvPr id="9" name="Content Placeholder 3"/>
          <p:cNvSpPr>
            <a:spLocks noGrp="1"/>
          </p:cNvSpPr>
          <p:nvPr>
            <p:ph sz="half" idx="2"/>
          </p:nvPr>
        </p:nvSpPr>
        <p:spPr>
          <a:xfrm>
            <a:off x="720724" y="1773371"/>
            <a:ext cx="3776663" cy="4499026"/>
          </a:xfrm>
        </p:spPr>
        <p:txBody>
          <a:bodyPr lIns="0" tIns="0" rIns="0" bIns="0" anchor="ctr" anchorCtr="0">
            <a:normAutofit/>
          </a:bodyPr>
          <a:lstStyle>
            <a:lvl1pPr>
              <a:defRPr sz="1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a:t>Click to edit Master text styles</a:t>
            </a:r>
          </a:p>
        </p:txBody>
      </p:sp>
      <p:sp>
        <p:nvSpPr>
          <p:cNvPr id="14" name="Content Placeholder 5"/>
          <p:cNvSpPr>
            <a:spLocks noGrp="1"/>
          </p:cNvSpPr>
          <p:nvPr>
            <p:ph sz="quarter" idx="4"/>
          </p:nvPr>
        </p:nvSpPr>
        <p:spPr>
          <a:xfrm>
            <a:off x="4645026" y="1773370"/>
            <a:ext cx="3779838" cy="4499027"/>
          </a:xfrm>
        </p:spPr>
        <p:txBody>
          <a:bodyPr lIns="0" tIns="0" rIns="0" bIns="0" anchor="ctr" anchorCtr="0">
            <a:normAutofit/>
          </a:bodyPr>
          <a:lstStyle>
            <a:lvl1pPr>
              <a:defRPr sz="1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a:t>Click to edit Master text styles</a:t>
            </a:r>
          </a:p>
        </p:txBody>
      </p:sp>
    </p:spTree>
    <p:extLst>
      <p:ext uri="{BB962C8B-B14F-4D97-AF65-F5344CB8AC3E}">
        <p14:creationId xmlns:p14="http://schemas.microsoft.com/office/powerpoint/2010/main" val="2258782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7/7/2016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88EE5D-E666-41E5-81D2-BB9A71F4DE66}" type="datetimeFigureOut">
              <a:rPr lang="en-US" smtClean="0"/>
              <a:pPr/>
              <a:t>7/7/2016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88EE5D-E666-41E5-81D2-BB9A71F4DE66}" type="datetimeFigureOut">
              <a:rPr lang="en-US" smtClean="0"/>
              <a:pPr/>
              <a:t>7/7/2016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88EE5D-E666-41E5-81D2-BB9A71F4DE66}" type="datetimeFigureOut">
              <a:rPr lang="en-US" smtClean="0"/>
              <a:pPr/>
              <a:t>7/7/2016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88EE5D-E666-41E5-81D2-BB9A71F4DE66}" type="datetimeFigureOut">
              <a:rPr lang="en-US" smtClean="0"/>
              <a:pPr/>
              <a:t>7/7/2016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88EE5D-E666-41E5-81D2-BB9A71F4DE66}" type="datetimeFigureOut">
              <a:rPr lang="en-US" smtClean="0"/>
              <a:pPr/>
              <a:t>7/7/2016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88EE5D-E666-41E5-81D2-BB9A71F4DE66}" type="datetimeFigureOut">
              <a:rPr lang="en-US" smtClean="0"/>
              <a:pPr/>
              <a:t>7/7/2016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88EE5D-E666-41E5-81D2-BB9A71F4DE66}" type="datetimeFigureOut">
              <a:rPr lang="en-US" smtClean="0"/>
              <a:pPr/>
              <a:t>7/7/2016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88EE5D-E666-41E5-81D2-BB9A71F4DE66}" type="datetimeFigureOut">
              <a:rPr lang="en-US" smtClean="0"/>
              <a:pPr/>
              <a:t>7/7/2016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C3E7-6987-4336-AC62-F200E5591A0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hemeOverride" Target="../theme/themeOverride4.xml"/><Relationship Id="rId4" Type="http://schemas.openxmlformats.org/officeDocument/2006/relationships/hyperlink" Target="https://msdn.microsoft.com/en-us/library/ms174173.aspx"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hemeOverride" Target="../theme/themeOverride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https://msdn.microsoft.com/en-us/library/ms189499(v=sql.110).aspx" TargetMode="External"/><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hyperlink" Target="https://msdn.microsoft.com/en-us/library/ms176104(v=sql.110).aspx" TargetMode="External"/><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SQL Server </a:t>
            </a:r>
            <a:endParaRPr lang="en-US" dirty="0"/>
          </a:p>
        </p:txBody>
      </p:sp>
      <p:sp>
        <p:nvSpPr>
          <p:cNvPr id="7" name="TextBox 6"/>
          <p:cNvSpPr txBox="1"/>
          <p:nvPr/>
        </p:nvSpPr>
        <p:spPr>
          <a:xfrm>
            <a:off x="720725" y="6280150"/>
            <a:ext cx="7704138" cy="123111"/>
          </a:xfrm>
          <a:prstGeom prst="rect">
            <a:avLst/>
          </a:prstGeom>
          <a:noFill/>
        </p:spPr>
        <p:txBody>
          <a:bodyPr wrap="square" lIns="0" tIns="0" rIns="0" bIns="0" rtlCol="0" anchor="ctr" anchorCtr="0">
            <a:spAutoFit/>
          </a:bodyPr>
          <a:lstStyle/>
          <a:p>
            <a:r>
              <a:rPr lang="de-DE" sz="800" dirty="0">
                <a:solidFill>
                  <a:srgbClr val="FFFFFF"/>
                </a:solidFill>
                <a:latin typeface="Arial"/>
                <a:cs typeface="Arial"/>
              </a:rPr>
              <a:t>Pregatit </a:t>
            </a:r>
            <a:r>
              <a:rPr lang="de-DE" sz="800" dirty="0" smtClean="0">
                <a:solidFill>
                  <a:srgbClr val="FFFFFF"/>
                </a:solidFill>
                <a:latin typeface="Arial"/>
                <a:cs typeface="Arial"/>
              </a:rPr>
              <a:t>de</a:t>
            </a:r>
            <a:r>
              <a:rPr lang="ro-RO" sz="800" dirty="0" smtClean="0">
                <a:solidFill>
                  <a:srgbClr val="FFFFFF"/>
                </a:solidFill>
                <a:latin typeface="Arial"/>
                <a:cs typeface="Arial"/>
              </a:rPr>
              <a:t> Marcel Soare </a:t>
            </a:r>
            <a:r>
              <a:rPr lang="de-DE" sz="800" dirty="0" smtClean="0">
                <a:solidFill>
                  <a:srgbClr val="FFFFFF"/>
                </a:solidFill>
                <a:latin typeface="Arial"/>
                <a:cs typeface="Arial"/>
              </a:rPr>
              <a:t>Data</a:t>
            </a:r>
            <a:r>
              <a:rPr lang="de-DE" sz="800" dirty="0">
                <a:solidFill>
                  <a:srgbClr val="FFFFFF"/>
                </a:solidFill>
                <a:latin typeface="Arial"/>
                <a:cs typeface="Arial"/>
              </a:rPr>
              <a:t>: </a:t>
            </a:r>
            <a:r>
              <a:rPr lang="en-US" sz="800" dirty="0" smtClean="0">
                <a:solidFill>
                  <a:srgbClr val="FFFFFF"/>
                </a:solidFill>
                <a:latin typeface="Arial"/>
                <a:cs typeface="Arial"/>
              </a:rPr>
              <a:t>5.</a:t>
            </a:r>
            <a:r>
              <a:rPr lang="de-DE" sz="800" dirty="0" smtClean="0">
                <a:solidFill>
                  <a:srgbClr val="FFFFFF"/>
                </a:solidFill>
                <a:latin typeface="Arial"/>
                <a:cs typeface="Arial"/>
              </a:rPr>
              <a:t>07.2016</a:t>
            </a:r>
            <a:endParaRPr lang="en-US" sz="800" dirty="0">
              <a:solidFill>
                <a:srgbClr val="FFFFFF"/>
              </a:solidFill>
              <a:latin typeface="Arial"/>
              <a:cs typeface="Arial"/>
            </a:endParaRPr>
          </a:p>
        </p:txBody>
      </p:sp>
      <p:sp>
        <p:nvSpPr>
          <p:cNvPr id="5" name="Title 1"/>
          <p:cNvSpPr txBox="1">
            <a:spLocks/>
          </p:cNvSpPr>
          <p:nvPr/>
        </p:nvSpPr>
        <p:spPr>
          <a:xfrm>
            <a:off x="827584" y="4509120"/>
            <a:ext cx="7704856" cy="1008112"/>
          </a:xfrm>
          <a:prstGeom prst="rect">
            <a:avLst/>
          </a:prstGeom>
        </p:spPr>
        <p:txBody>
          <a:bodyPr vert="horz" lIns="0" tIns="0" rIns="0" bIns="0" rtlCol="0" anchor="t" anchorCtr="0">
            <a:normAutofit/>
          </a:bodyPr>
          <a:lstStyle/>
          <a:p>
            <a:pPr algn="ctr"/>
            <a:r>
              <a:rPr lang="en-US" sz="3600" i="1" dirty="0" smtClean="0">
                <a:solidFill>
                  <a:schemeClr val="bg1"/>
                </a:solidFill>
              </a:rPr>
              <a:t>“…</a:t>
            </a:r>
            <a:r>
              <a:rPr lang="en-US" sz="3600" i="1" dirty="0" err="1" smtClean="0">
                <a:solidFill>
                  <a:schemeClr val="bg1"/>
                </a:solidFill>
              </a:rPr>
              <a:t>hmmmmm</a:t>
            </a:r>
            <a:r>
              <a:rPr lang="en-US" sz="3600" i="1" dirty="0" smtClean="0">
                <a:solidFill>
                  <a:schemeClr val="bg1"/>
                </a:solidFill>
              </a:rPr>
              <a:t>….“</a:t>
            </a:r>
            <a:endParaRPr lang="en-US" sz="3600" dirty="0">
              <a:solidFill>
                <a:schemeClr val="bg1"/>
              </a:solidFil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98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63688" y="116632"/>
            <a:ext cx="5184576" cy="593092"/>
          </a:xfrm>
        </p:spPr>
        <p:txBody>
          <a:bodyPr>
            <a:noAutofit/>
          </a:bodyPr>
          <a:lstStyle/>
          <a:p>
            <a:pPr algn="ctr"/>
            <a:r>
              <a:rPr lang="en-US" sz="4400" dirty="0" smtClean="0"/>
              <a:t>Product presentation</a:t>
            </a:r>
            <a:endParaRPr lang="en-US" sz="4400" dirty="0"/>
          </a:p>
        </p:txBody>
      </p:sp>
      <p:pic>
        <p:nvPicPr>
          <p:cNvPr id="3" name="Content Placeholder 2"/>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8518" y="0"/>
            <a:ext cx="9135482" cy="6858000"/>
          </a:xfrm>
          <a:effectLst>
            <a:reflection endPos="65000" dist="50800" dir="5400000" sy="-100000" algn="bl" rotWithShape="0"/>
          </a:effectLst>
        </p:spPr>
      </p:pic>
    </p:spTree>
    <p:extLst>
      <p:ext uri="{BB962C8B-B14F-4D97-AF65-F5344CB8AC3E}">
        <p14:creationId xmlns:p14="http://schemas.microsoft.com/office/powerpoint/2010/main" val="27918402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Editions</a:t>
            </a:r>
            <a:endParaRPr lang="en-US" sz="4400" dirty="0"/>
          </a:p>
        </p:txBody>
      </p:sp>
      <p:sp>
        <p:nvSpPr>
          <p:cNvPr id="4" name="Content Placeholder 3"/>
          <p:cNvSpPr>
            <a:spLocks noGrp="1"/>
          </p:cNvSpPr>
          <p:nvPr>
            <p:ph sz="half" idx="2"/>
          </p:nvPr>
        </p:nvSpPr>
        <p:spPr>
          <a:xfrm>
            <a:off x="683568" y="1773371"/>
            <a:ext cx="7741296" cy="4175909"/>
          </a:xfrm>
        </p:spPr>
        <p:txBody>
          <a:bodyPr>
            <a:normAutofit fontScale="92500" lnSpcReduction="20000"/>
          </a:bodyPr>
          <a:lstStyle/>
          <a:p>
            <a:r>
              <a:rPr lang="en-US" sz="2400" b="1" dirty="0" smtClean="0"/>
              <a:t>Enterprise</a:t>
            </a:r>
          </a:p>
          <a:p>
            <a:r>
              <a:rPr lang="en-US" sz="2400" dirty="0" smtClean="0"/>
              <a:t>Business Intelligence</a:t>
            </a:r>
          </a:p>
          <a:p>
            <a:r>
              <a:rPr lang="en-US" sz="2400" dirty="0" smtClean="0"/>
              <a:t>Standard</a:t>
            </a:r>
          </a:p>
          <a:p>
            <a:r>
              <a:rPr lang="en-US" sz="2400" dirty="0" smtClean="0"/>
              <a:t>Web</a:t>
            </a:r>
          </a:p>
          <a:p>
            <a:r>
              <a:rPr lang="en-US" sz="2400" b="1" dirty="0" smtClean="0"/>
              <a:t>Express With Advanced Services</a:t>
            </a:r>
          </a:p>
          <a:p>
            <a:r>
              <a:rPr lang="en-US" sz="2400" dirty="0" smtClean="0"/>
              <a:t>Express With Tools</a:t>
            </a:r>
          </a:p>
          <a:p>
            <a:r>
              <a:rPr lang="en-US" sz="2400" dirty="0" smtClean="0"/>
              <a:t>Express</a:t>
            </a:r>
          </a:p>
          <a:p>
            <a:endParaRPr lang="en-US" sz="2400" dirty="0" smtClean="0"/>
          </a:p>
          <a:p>
            <a:r>
              <a:rPr lang="en-US" sz="2400" dirty="0" smtClean="0"/>
              <a:t>Compact Edition</a:t>
            </a:r>
          </a:p>
          <a:p>
            <a:r>
              <a:rPr lang="en-US" sz="2400" dirty="0" err="1" smtClean="0"/>
              <a:t>LocalDb</a:t>
            </a:r>
            <a:endParaRPr lang="en-US" sz="2400" dirty="0" smtClean="0"/>
          </a:p>
          <a:p>
            <a:endParaRPr lang="en-US" sz="2400" dirty="0" smtClean="0"/>
          </a:p>
          <a:p>
            <a:r>
              <a:rPr lang="en-US" sz="2400" b="1" dirty="0" smtClean="0"/>
              <a:t>Developer Edition</a:t>
            </a:r>
            <a:endParaRPr lang="en-US" sz="3400" b="1" dirty="0"/>
          </a:p>
        </p:txBody>
      </p:sp>
    </p:spTree>
    <p:extLst>
      <p:ext uri="{BB962C8B-B14F-4D97-AF65-F5344CB8AC3E}">
        <p14:creationId xmlns:p14="http://schemas.microsoft.com/office/powerpoint/2010/main" val="826275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Documentation	</a:t>
            </a:r>
            <a:endParaRPr lang="en-US" sz="4400" dirty="0"/>
          </a:p>
        </p:txBody>
      </p:sp>
      <p:sp>
        <p:nvSpPr>
          <p:cNvPr id="4" name="Content Placeholder 3"/>
          <p:cNvSpPr>
            <a:spLocks noGrp="1"/>
          </p:cNvSpPr>
          <p:nvPr>
            <p:ph sz="quarter" idx="4"/>
          </p:nvPr>
        </p:nvSpPr>
        <p:spPr>
          <a:xfrm>
            <a:off x="683568" y="1628800"/>
            <a:ext cx="7741296" cy="4643597"/>
          </a:xfrm>
        </p:spPr>
        <p:txBody>
          <a:bodyPr>
            <a:normAutofit/>
          </a:bodyPr>
          <a:lstStyle/>
          <a:p>
            <a:r>
              <a:rPr lang="en-US" sz="2800" dirty="0" smtClean="0"/>
              <a:t>Books on line</a:t>
            </a:r>
          </a:p>
          <a:p>
            <a:pPr lvl="1"/>
            <a:r>
              <a:rPr lang="en-US" sz="2400" dirty="0" smtClean="0"/>
              <a:t>offline</a:t>
            </a:r>
          </a:p>
          <a:p>
            <a:r>
              <a:rPr lang="en-US" sz="2800" dirty="0" smtClean="0"/>
              <a:t>Resources on internet</a:t>
            </a:r>
          </a:p>
          <a:p>
            <a:pPr lvl="1"/>
            <a:r>
              <a:rPr lang="en-US" sz="2400" dirty="0" smtClean="0"/>
              <a:t>Stack overflow</a:t>
            </a:r>
          </a:p>
          <a:p>
            <a:pPr lvl="1"/>
            <a:r>
              <a:rPr lang="en-US" sz="2400" dirty="0" smtClean="0"/>
              <a:t>Brent </a:t>
            </a:r>
            <a:r>
              <a:rPr lang="en-US" sz="2400" dirty="0" err="1" smtClean="0"/>
              <a:t>ozar</a:t>
            </a:r>
            <a:endParaRPr lang="en-US" sz="2400" dirty="0" smtClean="0"/>
          </a:p>
          <a:p>
            <a:pPr lvl="1"/>
            <a:r>
              <a:rPr lang="en-US" sz="2400" dirty="0" smtClean="0"/>
              <a:t>MVA</a:t>
            </a:r>
            <a:endParaRPr lang="en-US" sz="2400" dirty="0"/>
          </a:p>
          <a:p>
            <a:pPr marL="0" indent="0">
              <a:buNone/>
            </a:pPr>
            <a:endParaRPr lang="en-US" sz="2800" dirty="0"/>
          </a:p>
        </p:txBody>
      </p:sp>
    </p:spTree>
    <p:extLst>
      <p:ext uri="{BB962C8B-B14F-4D97-AF65-F5344CB8AC3E}">
        <p14:creationId xmlns:p14="http://schemas.microsoft.com/office/powerpoint/2010/main" val="10921550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SQL Concepts</a:t>
            </a:r>
            <a:endParaRPr lang="en-US" sz="4400" dirty="0"/>
          </a:p>
        </p:txBody>
      </p:sp>
      <p:sp>
        <p:nvSpPr>
          <p:cNvPr id="4" name="Content Placeholder 3"/>
          <p:cNvSpPr>
            <a:spLocks noGrp="1"/>
          </p:cNvSpPr>
          <p:nvPr>
            <p:ph sz="quarter" idx="4"/>
          </p:nvPr>
        </p:nvSpPr>
        <p:spPr>
          <a:xfrm>
            <a:off x="683568" y="1773370"/>
            <a:ext cx="7741296" cy="4499027"/>
          </a:xfrm>
        </p:spPr>
        <p:txBody>
          <a:bodyPr>
            <a:normAutofit/>
          </a:bodyPr>
          <a:lstStyle/>
          <a:p>
            <a:r>
              <a:rPr lang="en-US" sz="2800" dirty="0" smtClean="0"/>
              <a:t>Databases</a:t>
            </a:r>
          </a:p>
          <a:p>
            <a:r>
              <a:rPr lang="en-US" sz="2800" dirty="0" smtClean="0"/>
              <a:t>Database Management System</a:t>
            </a:r>
          </a:p>
          <a:p>
            <a:r>
              <a:rPr lang="en-US" sz="2800" dirty="0" smtClean="0"/>
              <a:t>Tables </a:t>
            </a:r>
          </a:p>
          <a:p>
            <a:r>
              <a:rPr lang="en-US" sz="2800" dirty="0" smtClean="0"/>
              <a:t>Tool </a:t>
            </a:r>
          </a:p>
          <a:p>
            <a:r>
              <a:rPr lang="en-US" sz="2800" dirty="0" smtClean="0"/>
              <a:t>T-SQL</a:t>
            </a:r>
          </a:p>
          <a:p>
            <a:pPr>
              <a:buNone/>
            </a:pPr>
            <a:endParaRPr lang="en-GB" sz="28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SQL Server Management Studio</a:t>
            </a:r>
            <a:endParaRPr lang="en-US" sz="4400" dirty="0"/>
          </a:p>
        </p:txBody>
      </p:sp>
      <p:sp>
        <p:nvSpPr>
          <p:cNvPr id="4" name="Content Placeholder 3"/>
          <p:cNvSpPr>
            <a:spLocks noGrp="1"/>
          </p:cNvSpPr>
          <p:nvPr>
            <p:ph sz="half" idx="2"/>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r>
              <a:rPr lang="en-US" sz="2200" dirty="0" smtClean="0"/>
              <a:t>is the main administration console for SQL Server</a:t>
            </a:r>
          </a:p>
          <a:p>
            <a:r>
              <a:rPr lang="en-US" sz="2200" dirty="0" smtClean="0"/>
              <a:t>enables you to create database objects (such as databases, tables, stored procedures, views etc), view the data within your database, configure user accounts, perform backups, replication, transfer data between databases, and more</a:t>
            </a:r>
          </a:p>
          <a:p>
            <a:endParaRPr lang="en-US" sz="2200" dirty="0" smtClean="0"/>
          </a:p>
          <a:p>
            <a:endParaRPr lang="en-US" sz="2200" dirty="0" smtClean="0"/>
          </a:p>
          <a:p>
            <a:endParaRPr lang="en-US" sz="2200" dirty="0" smtClean="0"/>
          </a:p>
          <a:p>
            <a:r>
              <a:rPr lang="en-US" sz="2200" dirty="0" smtClean="0">
                <a:hlinkClick r:id="rId4"/>
              </a:rPr>
              <a:t>Link </a:t>
            </a:r>
            <a:r>
              <a:rPr lang="en-US" sz="2200" dirty="0" err="1" smtClean="0">
                <a:hlinkClick r:id="rId4"/>
              </a:rPr>
              <a:t>documentatie</a:t>
            </a:r>
            <a:endParaRPr lang="en-US" sz="2200" dirty="0" smtClean="0"/>
          </a:p>
          <a:p>
            <a:endParaRPr lang="en-GB" sz="2200" baseline="30000" dirty="0"/>
          </a:p>
        </p:txBody>
      </p:sp>
    </p:spTree>
    <p:extLst>
      <p:ext uri="{BB962C8B-B14F-4D97-AF65-F5344CB8AC3E}">
        <p14:creationId xmlns:p14="http://schemas.microsoft.com/office/powerpoint/2010/main" val="826275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Databases</a:t>
            </a:r>
            <a:endParaRPr lang="en-US" sz="4400" dirty="0"/>
          </a:p>
        </p:txBody>
      </p:sp>
      <p:sp>
        <p:nvSpPr>
          <p:cNvPr id="4" name="Content Placeholder 3"/>
          <p:cNvSpPr>
            <a:spLocks noGrp="1"/>
          </p:cNvSpPr>
          <p:nvPr>
            <p:ph sz="quarter" idx="4"/>
          </p:nvPr>
        </p:nvSpPr>
        <p:spPr>
          <a:xfrm>
            <a:off x="683568" y="1773370"/>
            <a:ext cx="7741296" cy="4499027"/>
          </a:xfrm>
        </p:spPr>
        <p:txBody>
          <a:bodyPr>
            <a:normAutofit fontScale="92500" lnSpcReduction="10000"/>
          </a:bodyPr>
          <a:lstStyle/>
          <a:p>
            <a:r>
              <a:rPr lang="en-US" sz="2400" dirty="0" smtClean="0"/>
              <a:t>a database in SQL Server is made up of a </a:t>
            </a:r>
            <a:r>
              <a:rPr lang="en-US" sz="2400" b="1" dirty="0" smtClean="0"/>
              <a:t>collection of objects </a:t>
            </a:r>
            <a:r>
              <a:rPr lang="en-US" sz="2400" dirty="0" smtClean="0"/>
              <a:t>that stores a specific set of structured data</a:t>
            </a:r>
          </a:p>
          <a:p>
            <a:r>
              <a:rPr lang="en-US" sz="2400" dirty="0" smtClean="0"/>
              <a:t>data is organized as records (</a:t>
            </a:r>
            <a:r>
              <a:rPr lang="en-US" sz="2400" b="1" dirty="0" smtClean="0"/>
              <a:t>rows</a:t>
            </a:r>
            <a:r>
              <a:rPr lang="en-US" sz="2400" dirty="0" smtClean="0"/>
              <a:t>), fields (</a:t>
            </a:r>
            <a:r>
              <a:rPr lang="en-US" sz="2400" b="1" dirty="0" smtClean="0"/>
              <a:t>columns</a:t>
            </a:r>
            <a:r>
              <a:rPr lang="en-US" sz="2400" dirty="0" smtClean="0"/>
              <a:t>)</a:t>
            </a:r>
            <a:endParaRPr lang="en-US" sz="3400" dirty="0" smtClean="0"/>
          </a:p>
          <a:p>
            <a:r>
              <a:rPr lang="en-US" sz="2400" dirty="0" smtClean="0"/>
              <a:t>each instance of SQL Server can contain one or many databases</a:t>
            </a:r>
          </a:p>
          <a:p>
            <a:r>
              <a:rPr lang="en-US" sz="2400" dirty="0" smtClean="0"/>
              <a:t>databases are stored in the file system in files (</a:t>
            </a:r>
            <a:r>
              <a:rPr lang="en-US" sz="2400" b="1" dirty="0" err="1" smtClean="0"/>
              <a:t>ldf</a:t>
            </a:r>
            <a:r>
              <a:rPr lang="en-US" sz="2400" b="1" dirty="0" smtClean="0"/>
              <a:t>, </a:t>
            </a:r>
            <a:r>
              <a:rPr lang="en-US" sz="2400" b="1" dirty="0" err="1" smtClean="0"/>
              <a:t>mdf</a:t>
            </a:r>
            <a:r>
              <a:rPr lang="en-US" sz="2400" dirty="0" smtClean="0"/>
              <a:t>, </a:t>
            </a:r>
            <a:r>
              <a:rPr lang="en-US" sz="2400" dirty="0" err="1" smtClean="0"/>
              <a:t>ndf</a:t>
            </a:r>
            <a:r>
              <a:rPr lang="en-US" sz="2400" dirty="0" smtClean="0"/>
              <a:t>)</a:t>
            </a:r>
          </a:p>
          <a:p>
            <a:endParaRPr lang="en-US" sz="2400" dirty="0" smtClean="0"/>
          </a:p>
          <a:p>
            <a:r>
              <a:rPr lang="en-US" sz="2400" b="1" dirty="0" smtClean="0"/>
              <a:t>database objects</a:t>
            </a:r>
          </a:p>
          <a:p>
            <a:pPr lvl="1"/>
            <a:r>
              <a:rPr lang="en-US" sz="2400" dirty="0" smtClean="0">
                <a:solidFill>
                  <a:schemeClr val="tx2"/>
                </a:solidFill>
              </a:rPr>
              <a:t>Tables</a:t>
            </a:r>
          </a:p>
          <a:p>
            <a:pPr lvl="1"/>
            <a:r>
              <a:rPr lang="en-US" sz="2400" dirty="0" smtClean="0">
                <a:solidFill>
                  <a:schemeClr val="tx2"/>
                </a:solidFill>
              </a:rPr>
              <a:t>Views</a:t>
            </a:r>
          </a:p>
          <a:p>
            <a:pPr lvl="1"/>
            <a:r>
              <a:rPr lang="en-US" sz="2400" dirty="0" smtClean="0">
                <a:solidFill>
                  <a:schemeClr val="tx2"/>
                </a:solidFill>
              </a:rPr>
              <a:t>Stored procedures</a:t>
            </a:r>
          </a:p>
          <a:p>
            <a:pPr lvl="1"/>
            <a:r>
              <a:rPr lang="en-US" sz="2400" dirty="0" smtClean="0">
                <a:solidFill>
                  <a:schemeClr val="tx2"/>
                </a:solidFill>
              </a:rPr>
              <a:t>Functions</a:t>
            </a:r>
          </a:p>
          <a:p>
            <a:pPr lvl="1">
              <a:buNone/>
            </a:pPr>
            <a:r>
              <a:rPr lang="en-US" sz="3400" dirty="0" smtClean="0"/>
              <a:t> </a:t>
            </a:r>
            <a:endParaRPr lang="en-US" sz="34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Tables</a:t>
            </a:r>
            <a:endParaRPr lang="en-US" sz="4400" dirty="0"/>
          </a:p>
        </p:txBody>
      </p:sp>
      <p:sp>
        <p:nvSpPr>
          <p:cNvPr id="4" name="Content Placeholder 3"/>
          <p:cNvSpPr>
            <a:spLocks noGrp="1"/>
          </p:cNvSpPr>
          <p:nvPr>
            <p:ph sz="quarter" idx="4"/>
          </p:nvPr>
        </p:nvSpPr>
        <p:spPr>
          <a:xfrm>
            <a:off x="683568" y="1773370"/>
            <a:ext cx="7741296" cy="4499027"/>
          </a:xfrm>
        </p:spPr>
        <p:txBody>
          <a:bodyPr>
            <a:normAutofit/>
          </a:bodyPr>
          <a:lstStyle/>
          <a:p>
            <a:r>
              <a:rPr lang="en-US" sz="2200" dirty="0" smtClean="0"/>
              <a:t>A table contains a collection of </a:t>
            </a:r>
            <a:r>
              <a:rPr lang="en-US" sz="2200" b="1" dirty="0" smtClean="0">
                <a:solidFill>
                  <a:schemeClr val="tx2"/>
                </a:solidFill>
              </a:rPr>
              <a:t>rows</a:t>
            </a:r>
            <a:r>
              <a:rPr lang="en-US" sz="2200" dirty="0" smtClean="0"/>
              <a:t>, also referred to as records or </a:t>
            </a:r>
            <a:r>
              <a:rPr lang="en-US" sz="2200" dirty="0" err="1" smtClean="0"/>
              <a:t>tuples</a:t>
            </a:r>
            <a:r>
              <a:rPr lang="en-US" sz="2200" dirty="0" smtClean="0"/>
              <a:t>, and </a:t>
            </a:r>
            <a:r>
              <a:rPr lang="en-US" sz="2200" b="1" dirty="0" smtClean="0">
                <a:solidFill>
                  <a:schemeClr val="tx2"/>
                </a:solidFill>
              </a:rPr>
              <a:t>columns</a:t>
            </a:r>
            <a:r>
              <a:rPr lang="en-US" sz="2200" dirty="0" smtClean="0"/>
              <a:t>, also referred to as attributes</a:t>
            </a:r>
          </a:p>
          <a:p>
            <a:r>
              <a:rPr lang="en-US" sz="2200" dirty="0" smtClean="0"/>
              <a:t>Each </a:t>
            </a:r>
            <a:r>
              <a:rPr lang="en-US" sz="2200" b="1" dirty="0" smtClean="0">
                <a:solidFill>
                  <a:schemeClr val="tx2"/>
                </a:solidFill>
              </a:rPr>
              <a:t>column</a:t>
            </a:r>
            <a:r>
              <a:rPr lang="en-US" sz="2200" dirty="0" smtClean="0"/>
              <a:t> in the table is designed to store a certain type of information, for example, dates, names, dollar amounts, and numbers</a:t>
            </a:r>
          </a:p>
          <a:p>
            <a:r>
              <a:rPr lang="en-US" sz="2200" dirty="0" smtClean="0"/>
              <a:t>number of tables in a database is limited only by the number of objects allowed in a database (2,147,483,647)</a:t>
            </a:r>
          </a:p>
          <a:p>
            <a:r>
              <a:rPr lang="en-US" sz="2200" dirty="0" smtClean="0"/>
              <a:t>user-defined table can have up to 1,024 columns</a:t>
            </a:r>
            <a:endParaRPr lang="en-US" sz="22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Tables (2)</a:t>
            </a:r>
            <a:endParaRPr lang="en-US" sz="4400" dirty="0"/>
          </a:p>
        </p:txBody>
      </p:sp>
      <p:sp>
        <p:nvSpPr>
          <p:cNvPr id="4" name="Content Placeholder 3"/>
          <p:cNvSpPr>
            <a:spLocks noGrp="1"/>
          </p:cNvSpPr>
          <p:nvPr>
            <p:ph sz="quarter" idx="4"/>
          </p:nvPr>
        </p:nvSpPr>
        <p:spPr>
          <a:xfrm>
            <a:off x="683568" y="1773370"/>
            <a:ext cx="7741296" cy="4499027"/>
          </a:xfrm>
        </p:spPr>
        <p:txBody>
          <a:bodyPr/>
          <a:lstStyle/>
          <a:p>
            <a:endParaRPr lang="en-US" dirty="0"/>
          </a:p>
        </p:txBody>
      </p:sp>
      <p:graphicFrame>
        <p:nvGraphicFramePr>
          <p:cNvPr id="5" name="Table 4"/>
          <p:cNvGraphicFramePr>
            <a:graphicFrameLocks noGrp="1"/>
          </p:cNvGraphicFramePr>
          <p:nvPr/>
        </p:nvGraphicFramePr>
        <p:xfrm>
          <a:off x="1331640" y="2708920"/>
          <a:ext cx="6624736" cy="1854200"/>
        </p:xfrm>
        <a:graphic>
          <a:graphicData uri="http://schemas.openxmlformats.org/drawingml/2006/table">
            <a:tbl>
              <a:tblPr firstRow="1" bandRow="1">
                <a:tableStyleId>{5C22544A-7EE6-4342-B048-85BDC9FD1C3A}</a:tableStyleId>
              </a:tblPr>
              <a:tblGrid>
                <a:gridCol w="1656184"/>
                <a:gridCol w="1656184"/>
                <a:gridCol w="1656184"/>
                <a:gridCol w="1656184"/>
              </a:tblGrid>
              <a:tr h="370840">
                <a:tc>
                  <a:txBody>
                    <a:bodyPr/>
                    <a:lstStyle/>
                    <a:p>
                      <a:pPr algn="ctr"/>
                      <a:r>
                        <a:rPr lang="en-US" dirty="0" smtClean="0"/>
                        <a:t>Customer</a:t>
                      </a:r>
                      <a:endParaRPr lang="en-US" dirty="0"/>
                    </a:p>
                  </a:txBody>
                  <a:tcPr/>
                </a:tc>
                <a:tc>
                  <a:txBody>
                    <a:bodyPr/>
                    <a:lstStyle/>
                    <a:p>
                      <a:pPr algn="ctr"/>
                      <a:r>
                        <a:rPr lang="en-US" dirty="0" smtClean="0"/>
                        <a:t>Product</a:t>
                      </a:r>
                      <a:r>
                        <a:rPr lang="en-US" baseline="0" dirty="0" smtClean="0"/>
                        <a:t> </a:t>
                      </a:r>
                      <a:endParaRPr lang="en-US" dirty="0"/>
                    </a:p>
                  </a:txBody>
                  <a:tcPr/>
                </a:tc>
                <a:tc>
                  <a:txBody>
                    <a:bodyPr/>
                    <a:lstStyle/>
                    <a:p>
                      <a:pPr algn="ctr"/>
                      <a:r>
                        <a:rPr lang="en-US" dirty="0" smtClean="0"/>
                        <a:t>Quantity</a:t>
                      </a:r>
                      <a:endParaRPr lang="en-US" dirty="0"/>
                    </a:p>
                  </a:txBody>
                  <a:tcPr/>
                </a:tc>
                <a:tc>
                  <a:txBody>
                    <a:bodyPr/>
                    <a:lstStyle/>
                    <a:p>
                      <a:pPr algn="ctr"/>
                      <a:r>
                        <a:rPr lang="en-US" dirty="0" smtClean="0"/>
                        <a:t>Unit Price</a:t>
                      </a:r>
                      <a:endParaRPr lang="en-US" dirty="0"/>
                    </a:p>
                  </a:txBody>
                  <a:tcPr/>
                </a:tc>
              </a:tr>
              <a:tr h="370840">
                <a:tc>
                  <a:txBody>
                    <a:bodyPr/>
                    <a:lstStyle/>
                    <a:p>
                      <a:r>
                        <a:rPr lang="en-US" dirty="0" smtClean="0"/>
                        <a:t>Vasilescu Ion</a:t>
                      </a:r>
                      <a:endParaRPr lang="en-US" dirty="0"/>
                    </a:p>
                  </a:txBody>
                  <a:tcPr/>
                </a:tc>
                <a:tc>
                  <a:txBody>
                    <a:bodyPr/>
                    <a:lstStyle/>
                    <a:p>
                      <a:r>
                        <a:rPr lang="en-US" dirty="0" smtClean="0"/>
                        <a:t>Vin alb</a:t>
                      </a:r>
                      <a:endParaRPr lang="en-US" dirty="0"/>
                    </a:p>
                  </a:txBody>
                  <a:tcPr/>
                </a:tc>
                <a:tc>
                  <a:txBody>
                    <a:bodyPr/>
                    <a:lstStyle/>
                    <a:p>
                      <a:r>
                        <a:rPr lang="en-US" dirty="0" smtClean="0"/>
                        <a:t>2</a:t>
                      </a:r>
                      <a:endParaRPr lang="en-US" dirty="0"/>
                    </a:p>
                  </a:txBody>
                  <a:tcPr/>
                </a:tc>
                <a:tc>
                  <a:txBody>
                    <a:bodyPr/>
                    <a:lstStyle/>
                    <a:p>
                      <a:r>
                        <a:rPr lang="en-US" dirty="0" smtClean="0"/>
                        <a:t>10</a:t>
                      </a:r>
                      <a:endParaRPr lang="en-US" dirty="0"/>
                    </a:p>
                  </a:txBody>
                  <a:tcPr/>
                </a:tc>
              </a:tr>
              <a:tr h="370840">
                <a:tc>
                  <a:txBody>
                    <a:bodyPr/>
                    <a:lstStyle/>
                    <a:p>
                      <a:r>
                        <a:rPr lang="en-US" dirty="0" smtClean="0"/>
                        <a:t>Gheorghe Ion</a:t>
                      </a:r>
                      <a:endParaRPr lang="en-US" dirty="0"/>
                    </a:p>
                  </a:txBody>
                  <a:tcPr/>
                </a:tc>
                <a:tc>
                  <a:txBody>
                    <a:bodyPr/>
                    <a:lstStyle/>
                    <a:p>
                      <a:r>
                        <a:rPr lang="en-US" dirty="0" err="1" smtClean="0"/>
                        <a:t>Apa</a:t>
                      </a:r>
                      <a:r>
                        <a:rPr lang="en-US" dirty="0" smtClean="0"/>
                        <a:t> </a:t>
                      </a:r>
                      <a:r>
                        <a:rPr lang="en-US" dirty="0" err="1" smtClean="0"/>
                        <a:t>minerala</a:t>
                      </a:r>
                      <a:endParaRPr lang="en-US" dirty="0"/>
                    </a:p>
                  </a:txBody>
                  <a:tcPr/>
                </a:tc>
                <a:tc>
                  <a:txBody>
                    <a:bodyPr/>
                    <a:lstStyle/>
                    <a:p>
                      <a:r>
                        <a:rPr lang="en-US" dirty="0" smtClean="0"/>
                        <a:t>2</a:t>
                      </a:r>
                      <a:endParaRPr lang="en-US" dirty="0"/>
                    </a:p>
                  </a:txBody>
                  <a:tcPr/>
                </a:tc>
                <a:tc>
                  <a:txBody>
                    <a:bodyPr/>
                    <a:lstStyle/>
                    <a:p>
                      <a:r>
                        <a:rPr lang="en-US" dirty="0" smtClean="0"/>
                        <a:t>10</a:t>
                      </a:r>
                      <a:endParaRPr lang="en-US" dirty="0"/>
                    </a:p>
                  </a:txBody>
                  <a:tcPr/>
                </a:tc>
              </a:tr>
              <a:tr h="370840">
                <a:tc>
                  <a:txBody>
                    <a:bodyPr/>
                    <a:lstStyle/>
                    <a:p>
                      <a:r>
                        <a:rPr lang="en-US" dirty="0" smtClean="0"/>
                        <a:t>Popescu Ion</a:t>
                      </a:r>
                      <a:endParaRPr lang="en-US" dirty="0"/>
                    </a:p>
                  </a:txBody>
                  <a:tcPr/>
                </a:tc>
                <a:tc>
                  <a:txBody>
                    <a:bodyPr/>
                    <a:lstStyle/>
                    <a:p>
                      <a:r>
                        <a:rPr lang="en-US" dirty="0" smtClean="0"/>
                        <a:t>Vin</a:t>
                      </a:r>
                      <a:r>
                        <a:rPr lang="en-US" baseline="0" dirty="0" smtClean="0"/>
                        <a:t> </a:t>
                      </a:r>
                      <a:r>
                        <a:rPr lang="en-US" baseline="0" dirty="0" err="1" smtClean="0"/>
                        <a:t>rosu</a:t>
                      </a:r>
                      <a:endParaRPr lang="en-US" dirty="0"/>
                    </a:p>
                  </a:txBody>
                  <a:tcPr/>
                </a:tc>
                <a:tc>
                  <a:txBody>
                    <a:bodyPr/>
                    <a:lstStyle/>
                    <a:p>
                      <a:r>
                        <a:rPr lang="en-US" dirty="0" smtClean="0"/>
                        <a:t>10</a:t>
                      </a:r>
                      <a:endParaRPr lang="en-US" dirty="0"/>
                    </a:p>
                  </a:txBody>
                  <a:tcPr/>
                </a:tc>
                <a:tc>
                  <a:txBody>
                    <a:bodyPr/>
                    <a:lstStyle/>
                    <a:p>
                      <a:r>
                        <a:rPr lang="en-US" dirty="0" smtClean="0"/>
                        <a:t>199,99</a:t>
                      </a:r>
                      <a:endParaRPr lang="en-US" dirty="0"/>
                    </a:p>
                  </a:txBody>
                  <a:tcPr/>
                </a:tc>
              </a:tr>
              <a:tr h="370840">
                <a:tc>
                  <a:txBody>
                    <a:bodyPr/>
                    <a:lstStyle/>
                    <a:p>
                      <a:r>
                        <a:rPr lang="en-US" dirty="0" err="1" smtClean="0"/>
                        <a:t>Vasil</a:t>
                      </a:r>
                      <a:r>
                        <a:rPr lang="en-US" baseline="0" dirty="0" smtClean="0"/>
                        <a:t> Ion</a:t>
                      </a:r>
                      <a:endParaRPr lang="en-US" dirty="0"/>
                    </a:p>
                  </a:txBody>
                  <a:tcPr/>
                </a:tc>
                <a:tc>
                  <a:txBody>
                    <a:bodyPr/>
                    <a:lstStyle/>
                    <a:p>
                      <a:r>
                        <a:rPr lang="en-US" dirty="0" smtClean="0"/>
                        <a:t>NULL</a:t>
                      </a:r>
                      <a:endParaRPr lang="en-US" dirty="0"/>
                    </a:p>
                  </a:txBody>
                  <a:tcPr/>
                </a:tc>
                <a:tc>
                  <a:txBody>
                    <a:bodyPr/>
                    <a:lstStyle/>
                    <a:p>
                      <a:r>
                        <a:rPr lang="en-US" dirty="0" smtClean="0"/>
                        <a:t>NULL</a:t>
                      </a:r>
                      <a:endParaRPr lang="en-US" dirty="0"/>
                    </a:p>
                  </a:txBody>
                  <a:tcPr/>
                </a:tc>
                <a:tc>
                  <a:txBody>
                    <a:bodyPr/>
                    <a:lstStyle/>
                    <a:p>
                      <a:r>
                        <a:rPr lang="en-US" dirty="0" smtClean="0"/>
                        <a:t>NULL</a:t>
                      </a:r>
                      <a:endParaRPr lang="en-US" dirty="0"/>
                    </a:p>
                  </a:txBody>
                  <a:tcPr/>
                </a:tc>
              </a:tr>
            </a:tbl>
          </a:graphicData>
        </a:graphic>
      </p:graphicFrame>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Data Types</a:t>
            </a:r>
            <a:endParaRPr lang="en-US" sz="4400" dirty="0"/>
          </a:p>
        </p:txBody>
      </p:sp>
      <p:sp>
        <p:nvSpPr>
          <p:cNvPr id="4" name="Content Placeholder 3"/>
          <p:cNvSpPr>
            <a:spLocks noGrp="1"/>
          </p:cNvSpPr>
          <p:nvPr>
            <p:ph sz="quarter" idx="4"/>
          </p:nvPr>
        </p:nvSpPr>
        <p:spPr>
          <a:xfrm>
            <a:off x="683568" y="1773370"/>
            <a:ext cx="7741296" cy="4499027"/>
          </a:xfrm>
        </p:spPr>
        <p:txBody>
          <a:bodyPr/>
          <a:lstStyle/>
          <a:p>
            <a:pPr fontAlgn="t"/>
            <a:r>
              <a:rPr lang="en-US" sz="2200" dirty="0" smtClean="0"/>
              <a:t>Exact </a:t>
            </a:r>
            <a:r>
              <a:rPr lang="en-US" sz="2200" dirty="0" err="1" smtClean="0"/>
              <a:t>numerics</a:t>
            </a:r>
            <a:r>
              <a:rPr lang="en-US" sz="2200" dirty="0" smtClean="0"/>
              <a:t>(</a:t>
            </a:r>
            <a:r>
              <a:rPr lang="en-US" sz="2200" dirty="0" err="1" smtClean="0"/>
              <a:t>int</a:t>
            </a:r>
            <a:r>
              <a:rPr lang="en-US" sz="2200" dirty="0" smtClean="0"/>
              <a:t>, decimal, money)</a:t>
            </a:r>
          </a:p>
          <a:p>
            <a:pPr fontAlgn="t"/>
            <a:r>
              <a:rPr lang="en-US" sz="2200" dirty="0" smtClean="0"/>
              <a:t>Approximate </a:t>
            </a:r>
            <a:r>
              <a:rPr lang="en-US" sz="2200" dirty="0" err="1" smtClean="0"/>
              <a:t>numerics</a:t>
            </a:r>
            <a:r>
              <a:rPr lang="en-US" sz="2200" dirty="0" smtClean="0"/>
              <a:t> (float, real)</a:t>
            </a:r>
          </a:p>
          <a:p>
            <a:pPr fontAlgn="t"/>
            <a:r>
              <a:rPr lang="en-US" sz="2200" dirty="0" smtClean="0"/>
              <a:t>Date and time (date, </a:t>
            </a:r>
            <a:r>
              <a:rPr lang="en-US" sz="2200" dirty="0" err="1" smtClean="0"/>
              <a:t>datetime2</a:t>
            </a:r>
            <a:r>
              <a:rPr lang="en-US" sz="2200" dirty="0" smtClean="0"/>
              <a:t>, </a:t>
            </a:r>
            <a:r>
              <a:rPr lang="en-US" sz="2200" dirty="0" err="1" smtClean="0"/>
              <a:t>datetime</a:t>
            </a:r>
            <a:r>
              <a:rPr lang="en-US" sz="2200" dirty="0" smtClean="0"/>
              <a:t>, time)</a:t>
            </a:r>
          </a:p>
          <a:p>
            <a:pPr fontAlgn="t"/>
            <a:r>
              <a:rPr lang="en-US" sz="2200" dirty="0" smtClean="0"/>
              <a:t>Character strings (char, </a:t>
            </a:r>
            <a:r>
              <a:rPr lang="en-US" sz="2200" dirty="0" err="1" smtClean="0"/>
              <a:t>varchar</a:t>
            </a:r>
            <a:r>
              <a:rPr lang="en-US" sz="2200" dirty="0" smtClean="0"/>
              <a:t>)</a:t>
            </a:r>
          </a:p>
          <a:p>
            <a:pPr fontAlgn="t"/>
            <a:r>
              <a:rPr lang="en-US" sz="2200" dirty="0" smtClean="0"/>
              <a:t>Unicode character strings (</a:t>
            </a:r>
            <a:r>
              <a:rPr lang="en-US" sz="2200" dirty="0" err="1" smtClean="0"/>
              <a:t>nchar</a:t>
            </a:r>
            <a:r>
              <a:rPr lang="en-US" sz="2200" dirty="0" smtClean="0"/>
              <a:t>, </a:t>
            </a:r>
            <a:r>
              <a:rPr lang="en-US" sz="2200" dirty="0" err="1" smtClean="0"/>
              <a:t>nvarchar</a:t>
            </a:r>
            <a:r>
              <a:rPr lang="en-US" sz="2200" dirty="0" smtClean="0"/>
              <a:t>)</a:t>
            </a:r>
          </a:p>
          <a:p>
            <a:pPr fontAlgn="t"/>
            <a:r>
              <a:rPr lang="en-US" sz="2200" dirty="0" smtClean="0"/>
              <a:t>Binary strings (binary, </a:t>
            </a:r>
            <a:r>
              <a:rPr lang="en-US" sz="2200" dirty="0" err="1" smtClean="0"/>
              <a:t>varbinary</a:t>
            </a:r>
            <a:r>
              <a:rPr lang="en-US" sz="2200" dirty="0" smtClean="0"/>
              <a:t>)</a:t>
            </a:r>
          </a:p>
          <a:p>
            <a:pPr fontAlgn="t"/>
            <a:r>
              <a:rPr lang="en-US" sz="2200" dirty="0" smtClean="0"/>
              <a:t>Other data types (hierarchy id, </a:t>
            </a:r>
            <a:r>
              <a:rPr lang="en-US" sz="2200" dirty="0" err="1" smtClean="0"/>
              <a:t>uniqueidentifier</a:t>
            </a:r>
            <a:r>
              <a:rPr lang="en-US" sz="2200" dirty="0" smtClean="0"/>
              <a:t>)</a:t>
            </a:r>
          </a:p>
          <a:p>
            <a:pPr fontAlgn="t"/>
            <a:endParaRPr lang="en-US" sz="2200" dirty="0" smtClean="0"/>
          </a:p>
          <a:p>
            <a:pPr fontAlgn="t"/>
            <a:endParaRPr lang="en-US" sz="2200" dirty="0" smtClean="0"/>
          </a:p>
          <a:p>
            <a:pPr fontAlgn="t"/>
            <a:r>
              <a:rPr lang="en-US" dirty="0" smtClean="0"/>
              <a:t> </a:t>
            </a:r>
          </a:p>
          <a:p>
            <a:endParaRPr lang="en-US"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6408712" cy="593092"/>
          </a:xfrm>
        </p:spPr>
        <p:txBody>
          <a:bodyPr>
            <a:noAutofit/>
          </a:bodyPr>
          <a:lstStyle/>
          <a:p>
            <a:pPr algn="ctr"/>
            <a:r>
              <a:rPr lang="en-US" sz="4400" dirty="0" smtClean="0"/>
              <a:t>SSMS - Working Scenario</a:t>
            </a:r>
            <a:endParaRPr lang="en-US" sz="4400" dirty="0"/>
          </a:p>
        </p:txBody>
      </p:sp>
      <p:sp>
        <p:nvSpPr>
          <p:cNvPr id="4" name="Content Placeholder 3"/>
          <p:cNvSpPr>
            <a:spLocks noGrp="1"/>
          </p:cNvSpPr>
          <p:nvPr>
            <p:ph sz="quarter" idx="4"/>
          </p:nvPr>
        </p:nvSpPr>
        <p:spPr>
          <a:xfrm>
            <a:off x="755576" y="1773370"/>
            <a:ext cx="7669288" cy="4499027"/>
          </a:xfrm>
        </p:spPr>
        <p:txBody>
          <a:bodyPr/>
          <a:lstStyle/>
          <a:p>
            <a:r>
              <a:rPr lang="en-US" sz="2200" dirty="0" smtClean="0"/>
              <a:t>Create Database</a:t>
            </a:r>
          </a:p>
          <a:p>
            <a:r>
              <a:rPr lang="en-US" sz="2200" dirty="0" smtClean="0"/>
              <a:t>Create Table</a:t>
            </a:r>
          </a:p>
          <a:p>
            <a:endParaRPr lang="en-US" sz="2200" dirty="0" smtClean="0"/>
          </a:p>
          <a:p>
            <a:pPr>
              <a:buNone/>
            </a:pPr>
            <a:endParaRPr lang="en-US" sz="2200" dirty="0" smtClean="0"/>
          </a:p>
          <a:p>
            <a:pPr>
              <a:buNone/>
            </a:pPr>
            <a:endParaRPr lang="en-US" sz="22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764704"/>
            <a:ext cx="5616624" cy="593092"/>
          </a:xfrm>
        </p:spPr>
        <p:txBody>
          <a:bodyPr>
            <a:noAutofit/>
          </a:bodyPr>
          <a:lstStyle/>
          <a:p>
            <a:pPr algn="ctr"/>
            <a:r>
              <a:rPr lang="en-US" sz="4400" dirty="0" smtClean="0"/>
              <a:t>Objectives</a:t>
            </a:r>
            <a:endParaRPr lang="en-US" sz="4400" dirty="0"/>
          </a:p>
        </p:txBody>
      </p:sp>
      <p:sp>
        <p:nvSpPr>
          <p:cNvPr id="4" name="Content Placeholder 3"/>
          <p:cNvSpPr>
            <a:spLocks noGrp="1"/>
          </p:cNvSpPr>
          <p:nvPr>
            <p:ph sz="quarter" idx="4"/>
          </p:nvPr>
        </p:nvSpPr>
        <p:spPr>
          <a:xfrm>
            <a:off x="683568" y="1700808"/>
            <a:ext cx="7741296" cy="4499027"/>
          </a:xfrm>
        </p:spPr>
        <p:txBody>
          <a:bodyPr/>
          <a:lstStyle/>
          <a:p>
            <a:r>
              <a:rPr lang="en-US" sz="2800" dirty="0" smtClean="0"/>
              <a:t>Using </a:t>
            </a:r>
            <a:r>
              <a:rPr lang="en-US" sz="2800" dirty="0" err="1" smtClean="0"/>
              <a:t>SSMS</a:t>
            </a:r>
            <a:endParaRPr lang="ro-RO" sz="2800" dirty="0" smtClean="0"/>
          </a:p>
          <a:p>
            <a:r>
              <a:rPr lang="en-US" sz="2800" dirty="0" smtClean="0"/>
              <a:t>Querying</a:t>
            </a:r>
          </a:p>
          <a:p>
            <a:r>
              <a:rPr lang="en-US" sz="2800" dirty="0" smtClean="0"/>
              <a:t>Real (ex)(s)</a:t>
            </a:r>
            <a:r>
              <a:rPr lang="en-US" sz="2800" dirty="0" err="1" smtClean="0"/>
              <a:t>amples</a:t>
            </a:r>
            <a:endParaRPr lang="en-GB" sz="28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Constraints</a:t>
            </a:r>
            <a:endParaRPr lang="en-US" sz="4400" dirty="0"/>
          </a:p>
        </p:txBody>
      </p:sp>
      <p:sp>
        <p:nvSpPr>
          <p:cNvPr id="6" name="Content Placeholder 3"/>
          <p:cNvSpPr>
            <a:spLocks noGrp="1"/>
          </p:cNvSpPr>
          <p:nvPr>
            <p:ph sz="quarter" idx="4"/>
          </p:nvPr>
        </p:nvSpPr>
        <p:spPr>
          <a:xfrm>
            <a:off x="755576" y="1773370"/>
            <a:ext cx="7669288" cy="4499027"/>
          </a:xfrm>
        </p:spPr>
        <p:txBody>
          <a:bodyPr/>
          <a:lstStyle/>
          <a:p>
            <a:r>
              <a:rPr lang="en-US" sz="3200" dirty="0" smtClean="0"/>
              <a:t>Data integrity</a:t>
            </a:r>
          </a:p>
          <a:p>
            <a:r>
              <a:rPr lang="en-US" sz="3200" dirty="0" smtClean="0"/>
              <a:t>Referential integrity</a:t>
            </a:r>
          </a:p>
          <a:p>
            <a:endParaRPr lang="en-US" sz="2200" dirty="0" smtClean="0"/>
          </a:p>
          <a:p>
            <a:pPr>
              <a:buNone/>
            </a:pPr>
            <a:endParaRPr lang="en-US" sz="2200" dirty="0" smtClean="0"/>
          </a:p>
          <a:p>
            <a:pPr>
              <a:buNone/>
            </a:pPr>
            <a:endParaRPr lang="en-US" sz="2200" dirty="0"/>
          </a:p>
        </p:txBody>
      </p:sp>
    </p:spTree>
    <p:extLst>
      <p:ext uri="{BB962C8B-B14F-4D97-AF65-F5344CB8AC3E}">
        <p14:creationId xmlns:p14="http://schemas.microsoft.com/office/powerpoint/2010/main" val="21519504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Primary key</a:t>
            </a:r>
            <a:endParaRPr lang="en-US" sz="4400" dirty="0"/>
          </a:p>
        </p:txBody>
      </p:sp>
      <p:sp>
        <p:nvSpPr>
          <p:cNvPr id="6" name="Content Placeholder 3"/>
          <p:cNvSpPr>
            <a:spLocks noGrp="1"/>
          </p:cNvSpPr>
          <p:nvPr>
            <p:ph sz="quarter" idx="4"/>
          </p:nvPr>
        </p:nvSpPr>
        <p:spPr>
          <a:xfrm>
            <a:off x="755576" y="1773370"/>
            <a:ext cx="7669288" cy="4499027"/>
          </a:xfrm>
        </p:spPr>
        <p:txBody>
          <a:bodyPr/>
          <a:lstStyle/>
          <a:p>
            <a:r>
              <a:rPr lang="en-US" sz="3200" dirty="0"/>
              <a:t>a column or combination of columns that contain values that uniquely identify each row in the </a:t>
            </a:r>
            <a:r>
              <a:rPr lang="en-US" sz="3200" dirty="0" smtClean="0"/>
              <a:t>table</a:t>
            </a:r>
          </a:p>
          <a:p>
            <a:r>
              <a:rPr lang="en-US" sz="3200" dirty="0" smtClean="0"/>
              <a:t>enforces </a:t>
            </a:r>
            <a:r>
              <a:rPr lang="en-US" sz="3200" dirty="0"/>
              <a:t>the entity integrity of the </a:t>
            </a:r>
            <a:r>
              <a:rPr lang="en-US" sz="3200" dirty="0" smtClean="0"/>
              <a:t>table</a:t>
            </a:r>
          </a:p>
          <a:p>
            <a:r>
              <a:rPr lang="en-US" sz="3200" dirty="0" smtClean="0"/>
              <a:t>Identity columns</a:t>
            </a:r>
          </a:p>
          <a:p>
            <a:endParaRPr lang="en-US" sz="2200" dirty="0" smtClean="0"/>
          </a:p>
          <a:p>
            <a:pPr>
              <a:buNone/>
            </a:pPr>
            <a:endParaRPr lang="en-US" sz="2200" dirty="0" smtClean="0"/>
          </a:p>
          <a:p>
            <a:pPr>
              <a:buNone/>
            </a:pPr>
            <a:endParaRPr lang="en-US" sz="2200" dirty="0"/>
          </a:p>
        </p:txBody>
      </p:sp>
    </p:spTree>
    <p:extLst>
      <p:ext uri="{BB962C8B-B14F-4D97-AF65-F5344CB8AC3E}">
        <p14:creationId xmlns:p14="http://schemas.microsoft.com/office/powerpoint/2010/main" val="7068731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Foreign key</a:t>
            </a:r>
            <a:endParaRPr lang="en-US" sz="4400" dirty="0"/>
          </a:p>
        </p:txBody>
      </p:sp>
      <p:sp>
        <p:nvSpPr>
          <p:cNvPr id="6" name="Content Placeholder 3"/>
          <p:cNvSpPr>
            <a:spLocks noGrp="1"/>
          </p:cNvSpPr>
          <p:nvPr>
            <p:ph sz="quarter" idx="4"/>
          </p:nvPr>
        </p:nvSpPr>
        <p:spPr>
          <a:xfrm>
            <a:off x="755576" y="1773370"/>
            <a:ext cx="7669288" cy="4499027"/>
          </a:xfrm>
        </p:spPr>
        <p:txBody>
          <a:bodyPr/>
          <a:lstStyle/>
          <a:p>
            <a:r>
              <a:rPr lang="en-US" sz="3200" dirty="0"/>
              <a:t>a column or combination of columns that is used to establish and enforce a link between the data in two tables to control the data that can be stored in the foreign key </a:t>
            </a:r>
            <a:r>
              <a:rPr lang="en-US" sz="3200" dirty="0" smtClean="0"/>
              <a:t>table</a:t>
            </a:r>
          </a:p>
          <a:p>
            <a:endParaRPr lang="en-US" sz="2200" dirty="0" smtClean="0"/>
          </a:p>
          <a:p>
            <a:pPr>
              <a:buNone/>
            </a:pPr>
            <a:endParaRPr lang="en-US" sz="2200" dirty="0" smtClean="0"/>
          </a:p>
          <a:p>
            <a:pPr>
              <a:buNone/>
            </a:pPr>
            <a:endParaRPr lang="en-US" sz="2200" dirty="0"/>
          </a:p>
        </p:txBody>
      </p:sp>
    </p:spTree>
    <p:extLst>
      <p:ext uri="{BB962C8B-B14F-4D97-AF65-F5344CB8AC3E}">
        <p14:creationId xmlns:p14="http://schemas.microsoft.com/office/powerpoint/2010/main" val="32806511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6408712" cy="593092"/>
          </a:xfrm>
        </p:spPr>
        <p:txBody>
          <a:bodyPr>
            <a:noAutofit/>
          </a:bodyPr>
          <a:lstStyle/>
          <a:p>
            <a:pPr algn="ctr"/>
            <a:r>
              <a:rPr lang="en-US" sz="4400" dirty="0" smtClean="0"/>
              <a:t>SSMS - Working Scenario</a:t>
            </a:r>
            <a:endParaRPr lang="en-US" sz="4400" dirty="0"/>
          </a:p>
        </p:txBody>
      </p:sp>
      <p:sp>
        <p:nvSpPr>
          <p:cNvPr id="4" name="Content Placeholder 3"/>
          <p:cNvSpPr>
            <a:spLocks noGrp="1"/>
          </p:cNvSpPr>
          <p:nvPr>
            <p:ph sz="quarter" idx="4"/>
          </p:nvPr>
        </p:nvSpPr>
        <p:spPr>
          <a:xfrm>
            <a:off x="755576" y="1773370"/>
            <a:ext cx="7669288" cy="4499027"/>
          </a:xfrm>
        </p:spPr>
        <p:txBody>
          <a:bodyPr/>
          <a:lstStyle/>
          <a:p>
            <a:r>
              <a:rPr lang="en-US" sz="2400" dirty="0" smtClean="0"/>
              <a:t>Alter table</a:t>
            </a:r>
          </a:p>
          <a:p>
            <a:pPr lvl="1"/>
            <a:r>
              <a:rPr lang="en-US" dirty="0" smtClean="0"/>
              <a:t>Primary key</a:t>
            </a:r>
          </a:p>
          <a:p>
            <a:pPr lvl="1"/>
            <a:r>
              <a:rPr lang="en-US" dirty="0" smtClean="0"/>
              <a:t>Foreign key</a:t>
            </a:r>
          </a:p>
          <a:p>
            <a:r>
              <a:rPr lang="en-US" sz="2400" dirty="0" smtClean="0"/>
              <a:t>Create relations</a:t>
            </a:r>
          </a:p>
          <a:p>
            <a:pPr lvl="1"/>
            <a:r>
              <a:rPr lang="en-US" dirty="0" smtClean="0"/>
              <a:t>1 – 1</a:t>
            </a:r>
          </a:p>
          <a:p>
            <a:pPr lvl="1"/>
            <a:r>
              <a:rPr lang="en-US" dirty="0" smtClean="0"/>
              <a:t>1- many</a:t>
            </a:r>
          </a:p>
          <a:p>
            <a:pPr lvl="1"/>
            <a:r>
              <a:rPr lang="en-US" dirty="0" smtClean="0"/>
              <a:t>Many - many</a:t>
            </a:r>
            <a:endParaRPr lang="en-US" sz="3200" dirty="0" smtClean="0"/>
          </a:p>
          <a:p>
            <a:endParaRPr lang="en-US" sz="2200" dirty="0" smtClean="0"/>
          </a:p>
          <a:p>
            <a:pPr>
              <a:buNone/>
            </a:pPr>
            <a:endParaRPr lang="en-US" sz="2200" dirty="0" smtClean="0"/>
          </a:p>
          <a:p>
            <a:pPr>
              <a:buNone/>
            </a:pPr>
            <a:endParaRPr lang="en-US" sz="2200" dirty="0"/>
          </a:p>
        </p:txBody>
      </p:sp>
    </p:spTree>
    <p:extLst>
      <p:ext uri="{BB962C8B-B14F-4D97-AF65-F5344CB8AC3E}">
        <p14:creationId xmlns:p14="http://schemas.microsoft.com/office/powerpoint/2010/main" val="7596931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6408712" cy="593092"/>
          </a:xfrm>
        </p:spPr>
        <p:txBody>
          <a:bodyPr>
            <a:noAutofit/>
          </a:bodyPr>
          <a:lstStyle/>
          <a:p>
            <a:pPr algn="ctr"/>
            <a:r>
              <a:rPr lang="en-US" sz="4400" dirty="0" smtClean="0"/>
              <a:t>Homework</a:t>
            </a:r>
            <a:endParaRPr lang="en-US" sz="4400" dirty="0"/>
          </a:p>
        </p:txBody>
      </p:sp>
      <p:sp>
        <p:nvSpPr>
          <p:cNvPr id="4" name="Content Placeholder 3"/>
          <p:cNvSpPr>
            <a:spLocks noGrp="1"/>
          </p:cNvSpPr>
          <p:nvPr>
            <p:ph sz="quarter" idx="4"/>
          </p:nvPr>
        </p:nvSpPr>
        <p:spPr>
          <a:xfrm>
            <a:off x="755576" y="1773370"/>
            <a:ext cx="7669288" cy="4499027"/>
          </a:xfrm>
        </p:spPr>
        <p:txBody>
          <a:bodyPr/>
          <a:lstStyle/>
          <a:p>
            <a:r>
              <a:rPr lang="en-US" sz="2400" dirty="0" smtClean="0"/>
              <a:t>Create a database : City</a:t>
            </a:r>
          </a:p>
          <a:p>
            <a:pPr lvl="1"/>
            <a:r>
              <a:rPr lang="en-US" dirty="0" err="1" smtClean="0"/>
              <a:t>Judet</a:t>
            </a:r>
            <a:endParaRPr lang="en-US" dirty="0" smtClean="0"/>
          </a:p>
          <a:p>
            <a:pPr lvl="1"/>
            <a:r>
              <a:rPr lang="en-US" dirty="0" err="1" smtClean="0"/>
              <a:t>Localitate</a:t>
            </a:r>
            <a:endParaRPr lang="en-US" dirty="0" smtClean="0"/>
          </a:p>
          <a:p>
            <a:pPr lvl="1"/>
            <a:r>
              <a:rPr lang="en-US" dirty="0" err="1" smtClean="0"/>
              <a:t>Adresa</a:t>
            </a:r>
            <a:endParaRPr lang="en-US" dirty="0" smtClean="0"/>
          </a:p>
          <a:p>
            <a:pPr lvl="1"/>
            <a:r>
              <a:rPr lang="en-US" dirty="0" err="1" smtClean="0"/>
              <a:t>Persoana</a:t>
            </a:r>
            <a:endParaRPr lang="en-US" dirty="0" smtClean="0"/>
          </a:p>
          <a:p>
            <a:r>
              <a:rPr lang="en-US" sz="2400" dirty="0" smtClean="0"/>
              <a:t>Create relations between tables</a:t>
            </a:r>
          </a:p>
          <a:p>
            <a:pPr lvl="1"/>
            <a:r>
              <a:rPr lang="en-US" dirty="0" smtClean="0"/>
              <a:t>1 – 1</a:t>
            </a:r>
          </a:p>
          <a:p>
            <a:pPr lvl="1"/>
            <a:r>
              <a:rPr lang="en-US" dirty="0" smtClean="0"/>
              <a:t>1- many</a:t>
            </a:r>
          </a:p>
          <a:p>
            <a:pPr lvl="1"/>
            <a:r>
              <a:rPr lang="en-US" dirty="0" smtClean="0"/>
              <a:t>Many - many</a:t>
            </a:r>
            <a:endParaRPr lang="en-US" sz="3200" dirty="0" smtClean="0"/>
          </a:p>
          <a:p>
            <a:endParaRPr lang="en-US" sz="2200" dirty="0" smtClean="0"/>
          </a:p>
          <a:p>
            <a:pPr>
              <a:buNone/>
            </a:pPr>
            <a:endParaRPr lang="en-US" sz="2200" dirty="0" smtClean="0"/>
          </a:p>
          <a:p>
            <a:pPr>
              <a:buNone/>
            </a:pPr>
            <a:endParaRPr lang="en-US" sz="2200" dirty="0"/>
          </a:p>
        </p:txBody>
      </p:sp>
    </p:spTree>
    <p:extLst>
      <p:ext uri="{BB962C8B-B14F-4D97-AF65-F5344CB8AC3E}">
        <p14:creationId xmlns:p14="http://schemas.microsoft.com/office/powerpoint/2010/main" val="20300898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SQL Server </a:t>
            </a:r>
            <a:endParaRPr lang="en-US" dirty="0"/>
          </a:p>
        </p:txBody>
      </p:sp>
      <p:sp>
        <p:nvSpPr>
          <p:cNvPr id="7" name="TextBox 6"/>
          <p:cNvSpPr txBox="1"/>
          <p:nvPr/>
        </p:nvSpPr>
        <p:spPr>
          <a:xfrm>
            <a:off x="720725" y="6280150"/>
            <a:ext cx="7704138" cy="123111"/>
          </a:xfrm>
          <a:prstGeom prst="rect">
            <a:avLst/>
          </a:prstGeom>
          <a:noFill/>
        </p:spPr>
        <p:txBody>
          <a:bodyPr wrap="square" lIns="0" tIns="0" rIns="0" bIns="0" rtlCol="0" anchor="ctr" anchorCtr="0">
            <a:spAutoFit/>
          </a:bodyPr>
          <a:lstStyle/>
          <a:p>
            <a:r>
              <a:rPr lang="de-DE" sz="800" dirty="0">
                <a:solidFill>
                  <a:srgbClr val="FFFFFF"/>
                </a:solidFill>
                <a:latin typeface="Arial"/>
                <a:cs typeface="Arial"/>
              </a:rPr>
              <a:t>Pregatit </a:t>
            </a:r>
            <a:r>
              <a:rPr lang="de-DE" sz="800" dirty="0" smtClean="0">
                <a:solidFill>
                  <a:srgbClr val="FFFFFF"/>
                </a:solidFill>
                <a:latin typeface="Arial"/>
                <a:cs typeface="Arial"/>
              </a:rPr>
              <a:t>de</a:t>
            </a:r>
            <a:r>
              <a:rPr lang="ro-RO" sz="800" dirty="0" smtClean="0">
                <a:solidFill>
                  <a:srgbClr val="FFFFFF"/>
                </a:solidFill>
                <a:latin typeface="Arial"/>
                <a:cs typeface="Arial"/>
              </a:rPr>
              <a:t> Marcel Soare </a:t>
            </a:r>
            <a:r>
              <a:rPr lang="de-DE" sz="800" dirty="0" smtClean="0">
                <a:solidFill>
                  <a:srgbClr val="FFFFFF"/>
                </a:solidFill>
                <a:latin typeface="Arial"/>
                <a:cs typeface="Arial"/>
              </a:rPr>
              <a:t>Data</a:t>
            </a:r>
            <a:r>
              <a:rPr lang="de-DE" sz="800" dirty="0">
                <a:solidFill>
                  <a:srgbClr val="FFFFFF"/>
                </a:solidFill>
                <a:latin typeface="Arial"/>
                <a:cs typeface="Arial"/>
              </a:rPr>
              <a:t>: </a:t>
            </a:r>
            <a:r>
              <a:rPr lang="en-US" sz="800" dirty="0" smtClean="0">
                <a:solidFill>
                  <a:srgbClr val="FFFFFF"/>
                </a:solidFill>
                <a:latin typeface="Arial"/>
                <a:cs typeface="Arial"/>
              </a:rPr>
              <a:t>27.</a:t>
            </a:r>
            <a:r>
              <a:rPr lang="de-DE" sz="800" dirty="0" smtClean="0">
                <a:solidFill>
                  <a:srgbClr val="FFFFFF"/>
                </a:solidFill>
                <a:latin typeface="Arial"/>
                <a:cs typeface="Arial"/>
              </a:rPr>
              <a:t>04</a:t>
            </a:r>
            <a:r>
              <a:rPr lang="en-US" sz="800" dirty="0" smtClean="0">
                <a:solidFill>
                  <a:srgbClr val="FFFFFF"/>
                </a:solidFill>
                <a:latin typeface="Arial"/>
                <a:cs typeface="Arial"/>
              </a:rPr>
              <a:t>.</a:t>
            </a:r>
            <a:r>
              <a:rPr lang="de-DE" sz="800" dirty="0" smtClean="0">
                <a:solidFill>
                  <a:srgbClr val="FFFFFF"/>
                </a:solidFill>
                <a:latin typeface="Arial"/>
                <a:cs typeface="Arial"/>
              </a:rPr>
              <a:t>2015</a:t>
            </a:r>
            <a:endParaRPr lang="en-US" sz="800" dirty="0">
              <a:solidFill>
                <a:srgbClr val="FFFFFF"/>
              </a:solidFill>
              <a:latin typeface="Arial"/>
              <a:cs typeface="Arial"/>
            </a:endParaRPr>
          </a:p>
        </p:txBody>
      </p:sp>
      <p:sp>
        <p:nvSpPr>
          <p:cNvPr id="5" name="Title 1"/>
          <p:cNvSpPr txBox="1">
            <a:spLocks/>
          </p:cNvSpPr>
          <p:nvPr/>
        </p:nvSpPr>
        <p:spPr>
          <a:xfrm>
            <a:off x="827584" y="4509120"/>
            <a:ext cx="7704856" cy="1008112"/>
          </a:xfrm>
          <a:prstGeom prst="rect">
            <a:avLst/>
          </a:prstGeom>
        </p:spPr>
        <p:txBody>
          <a:bodyPr vert="horz" lIns="0" tIns="0" rIns="0" bIns="0" rtlCol="0" anchor="t" anchorCtr="0">
            <a:normAutofit/>
          </a:bodyPr>
          <a:lstStyle/>
          <a:p>
            <a:pPr algn="ctr"/>
            <a:r>
              <a:rPr lang="en-US" sz="3600" i="1" dirty="0" smtClean="0">
                <a:solidFill>
                  <a:schemeClr val="bg1"/>
                </a:solidFill>
              </a:rPr>
              <a:t>“</a:t>
            </a:r>
            <a:r>
              <a:rPr lang="en-US" sz="3600" i="1" dirty="0" err="1" smtClean="0">
                <a:solidFill>
                  <a:schemeClr val="bg1"/>
                </a:solidFill>
              </a:rPr>
              <a:t>DML</a:t>
            </a:r>
            <a:r>
              <a:rPr lang="en-US" sz="3600" i="1" dirty="0" smtClean="0">
                <a:solidFill>
                  <a:schemeClr val="bg1"/>
                </a:solidFill>
              </a:rPr>
              <a:t> Statements”</a:t>
            </a:r>
            <a:endParaRPr lang="en-US" sz="3600" dirty="0">
              <a:solidFill>
                <a:schemeClr val="bg1"/>
              </a:solidFil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Agenda day 2</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r>
              <a:rPr lang="en-GB" sz="4000" baseline="30000" dirty="0" smtClean="0"/>
              <a:t>Simple Statements</a:t>
            </a:r>
          </a:p>
          <a:p>
            <a:r>
              <a:rPr lang="en-GB" sz="4000" baseline="30000" dirty="0" smtClean="0"/>
              <a:t>Retrieve data</a:t>
            </a:r>
          </a:p>
          <a:p>
            <a:r>
              <a:rPr lang="en-GB" sz="4000" baseline="30000" dirty="0" smtClean="0"/>
              <a:t>Filter</a:t>
            </a:r>
          </a:p>
          <a:p>
            <a:r>
              <a:rPr lang="en-GB" sz="4000" baseline="30000" dirty="0" smtClean="0"/>
              <a:t>Joins /union</a:t>
            </a:r>
          </a:p>
          <a:p>
            <a:r>
              <a:rPr lang="en-GB" sz="4000" baseline="30000" dirty="0" smtClean="0"/>
              <a:t>Ordering</a:t>
            </a:r>
          </a:p>
          <a:p>
            <a:r>
              <a:rPr lang="en-GB" sz="4000" baseline="30000" dirty="0" smtClean="0"/>
              <a:t>Aggregate </a:t>
            </a:r>
          </a:p>
          <a:p>
            <a:pPr>
              <a:buNone/>
            </a:pPr>
            <a:endParaRPr lang="en-GB" sz="2800" baseline="30000" dirty="0" smtClean="0"/>
          </a:p>
          <a:p>
            <a:endParaRPr lang="en-GB" sz="2800" baseline="30000" dirty="0" smtClean="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T-SQL</a:t>
            </a:r>
            <a:endParaRPr lang="en-US" sz="4400" dirty="0"/>
          </a:p>
        </p:txBody>
      </p:sp>
      <p:sp>
        <p:nvSpPr>
          <p:cNvPr id="4" name="Content Placeholder 3"/>
          <p:cNvSpPr>
            <a:spLocks noGrp="1"/>
          </p:cNvSpPr>
          <p:nvPr>
            <p:ph sz="half" idx="2"/>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r>
              <a:rPr lang="en-US" sz="2200" dirty="0" smtClean="0"/>
              <a:t>is the language used to administer instances of the SQL Server Database Engine, to create and manage database objects, and to insert, retrieve, modify, and delete data</a:t>
            </a:r>
          </a:p>
          <a:p>
            <a:r>
              <a:rPr lang="en-US" sz="2200" dirty="0" smtClean="0"/>
              <a:t>is an extension of the language defined in the SQL standards published by the International Standards Organization (ISO) and the American National Standards Institute (ANSI)</a:t>
            </a:r>
          </a:p>
          <a:p>
            <a:r>
              <a:rPr lang="en-US" sz="2200" dirty="0" smtClean="0"/>
              <a:t>Data Definition Language</a:t>
            </a:r>
          </a:p>
          <a:p>
            <a:r>
              <a:rPr lang="en-US" sz="2200" dirty="0" smtClean="0"/>
              <a:t>Data Manipulation Language</a:t>
            </a:r>
          </a:p>
          <a:p>
            <a:endParaRPr lang="en-US" sz="2200" dirty="0" smtClean="0"/>
          </a:p>
        </p:txBody>
      </p:sp>
    </p:spTree>
    <p:extLst>
      <p:ext uri="{BB962C8B-B14F-4D97-AF65-F5344CB8AC3E}">
        <p14:creationId xmlns:p14="http://schemas.microsoft.com/office/powerpoint/2010/main" val="826275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
            </a:r>
            <a:endParaRPr lang="en-US" dirty="0"/>
          </a:p>
        </p:txBody>
      </p:sp>
      <p:sp>
        <p:nvSpPr>
          <p:cNvPr id="3" name="Content Placeholder 2"/>
          <p:cNvSpPr>
            <a:spLocks noGrp="1"/>
          </p:cNvSpPr>
          <p:nvPr>
            <p:ph sz="half" idx="2"/>
          </p:nvPr>
        </p:nvSpPr>
        <p:spPr>
          <a:xfrm>
            <a:off x="720724" y="1773371"/>
            <a:ext cx="7667700" cy="4499026"/>
          </a:xfrm>
        </p:spPr>
        <p:txBody>
          <a:bodyPr>
            <a:normAutofit/>
          </a:bodyPr>
          <a:lstStyle/>
          <a:p>
            <a:endParaRPr lang="en-US" sz="2200" dirty="0" smtClean="0"/>
          </a:p>
          <a:p>
            <a:r>
              <a:rPr lang="en-US" sz="2400" dirty="0" smtClean="0"/>
              <a:t>Programs </a:t>
            </a:r>
            <a:r>
              <a:rPr lang="en-US" sz="2400" dirty="0"/>
              <a:t>are collections of instructions that tell a computer how to interact with the </a:t>
            </a:r>
            <a:r>
              <a:rPr lang="en-US" sz="2400" dirty="0" smtClean="0"/>
              <a:t>user</a:t>
            </a:r>
          </a:p>
          <a:p>
            <a:r>
              <a:rPr lang="en-US" sz="2200" dirty="0"/>
              <a:t>S</a:t>
            </a:r>
            <a:r>
              <a:rPr lang="en-US" sz="2200" dirty="0" smtClean="0"/>
              <a:t>equence </a:t>
            </a:r>
            <a:r>
              <a:rPr lang="en-US" sz="2200" dirty="0"/>
              <a:t>of commands (The right </a:t>
            </a:r>
            <a:r>
              <a:rPr lang="en-US" sz="2200" dirty="0" smtClean="0"/>
              <a:t>commands </a:t>
            </a:r>
            <a:r>
              <a:rPr lang="en-US" sz="2200" dirty="0"/>
              <a:t>in the right </a:t>
            </a:r>
            <a:r>
              <a:rPr lang="en-US" sz="2200" dirty="0" smtClean="0"/>
              <a:t>order)</a:t>
            </a:r>
          </a:p>
          <a:p>
            <a:r>
              <a:rPr lang="en-US" sz="2200" dirty="0" smtClean="0"/>
              <a:t>Variables</a:t>
            </a:r>
          </a:p>
          <a:p>
            <a:r>
              <a:rPr lang="en-US" sz="2200" dirty="0" smtClean="0"/>
              <a:t>Operators</a:t>
            </a:r>
          </a:p>
          <a:p>
            <a:r>
              <a:rPr lang="en-US" sz="2200" dirty="0" smtClean="0"/>
              <a:t>Constants</a:t>
            </a:r>
          </a:p>
          <a:p>
            <a:r>
              <a:rPr lang="en-US" sz="2200" dirty="0" smtClean="0"/>
              <a:t>Conditional </a:t>
            </a:r>
            <a:r>
              <a:rPr lang="en-US" sz="2200" dirty="0"/>
              <a:t>structures</a:t>
            </a:r>
          </a:p>
          <a:p>
            <a:r>
              <a:rPr lang="en-US" sz="2200" dirty="0"/>
              <a:t>Looping structures</a:t>
            </a:r>
          </a:p>
          <a:p>
            <a:endParaRPr lang="en-US" sz="2200" dirty="0"/>
          </a:p>
        </p:txBody>
      </p:sp>
      <p:sp>
        <p:nvSpPr>
          <p:cNvPr id="5" name="Title 1"/>
          <p:cNvSpPr txBox="1">
            <a:spLocks/>
          </p:cNvSpPr>
          <p:nvPr/>
        </p:nvSpPr>
        <p:spPr>
          <a:xfrm>
            <a:off x="755576" y="764704"/>
            <a:ext cx="7272808" cy="593092"/>
          </a:xfrm>
          <a:prstGeom prst="rect">
            <a:avLst/>
          </a:prstGeom>
          <a:solidFill>
            <a:schemeClr val="bg1"/>
          </a:solidFill>
        </p:spPr>
        <p:txBody>
          <a:bodyPr vert="horz" lIns="36000" tIns="0" rIns="0" bIns="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Programming Concepts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Simple Statements</a:t>
            </a:r>
            <a:endParaRPr lang="en-US" sz="4400" dirty="0"/>
          </a:p>
        </p:txBody>
      </p:sp>
      <p:sp>
        <p:nvSpPr>
          <p:cNvPr id="4" name="Content Placeholder 3"/>
          <p:cNvSpPr>
            <a:spLocks noGrp="1"/>
          </p:cNvSpPr>
          <p:nvPr>
            <p:ph sz="quarter" idx="4"/>
          </p:nvPr>
        </p:nvSpPr>
        <p:spPr>
          <a:xfrm>
            <a:off x="683568" y="1773370"/>
            <a:ext cx="7741296" cy="4499027"/>
          </a:xfrm>
        </p:spPr>
        <p:txBody>
          <a:bodyPr>
            <a:normAutofit/>
          </a:bodyPr>
          <a:lstStyle/>
          <a:p>
            <a:r>
              <a:rPr lang="en-US" sz="2200" b="1" dirty="0" smtClean="0"/>
              <a:t>USE</a:t>
            </a:r>
            <a:r>
              <a:rPr lang="en-US" sz="2200" dirty="0" smtClean="0"/>
              <a:t> &lt;</a:t>
            </a:r>
            <a:r>
              <a:rPr lang="en-US" sz="2200" i="1" dirty="0" smtClean="0"/>
              <a:t>database</a:t>
            </a:r>
            <a:r>
              <a:rPr lang="en-US" sz="2200" dirty="0" smtClean="0"/>
              <a:t>&gt;</a:t>
            </a:r>
          </a:p>
          <a:p>
            <a:r>
              <a:rPr lang="en-US" sz="2200" b="1" dirty="0" smtClean="0"/>
              <a:t>DECLARE </a:t>
            </a:r>
            <a:r>
              <a:rPr lang="en-US" sz="2200" dirty="0" smtClean="0"/>
              <a:t>@</a:t>
            </a:r>
            <a:r>
              <a:rPr lang="en-US" sz="2200" dirty="0" err="1" smtClean="0"/>
              <a:t>variableName</a:t>
            </a:r>
            <a:r>
              <a:rPr lang="en-US" sz="2200" dirty="0" smtClean="0"/>
              <a:t> &lt;</a:t>
            </a:r>
            <a:r>
              <a:rPr lang="en-US" sz="2200" b="1" i="1" dirty="0" err="1" smtClean="0"/>
              <a:t>dataype</a:t>
            </a:r>
            <a:r>
              <a:rPr lang="en-US" sz="2200" dirty="0" smtClean="0"/>
              <a:t>&gt;</a:t>
            </a:r>
          </a:p>
          <a:p>
            <a:r>
              <a:rPr lang="en-US" sz="2200" b="1" dirty="0" smtClean="0"/>
              <a:t>@@</a:t>
            </a:r>
            <a:endParaRPr lang="en-US" sz="2200" b="1"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Agenda - Day 1</a:t>
            </a:r>
            <a:endParaRPr lang="en-US" sz="4400" dirty="0"/>
          </a:p>
        </p:txBody>
      </p:sp>
      <p:sp>
        <p:nvSpPr>
          <p:cNvPr id="4" name="Content Placeholder 3"/>
          <p:cNvSpPr>
            <a:spLocks noGrp="1"/>
          </p:cNvSpPr>
          <p:nvPr>
            <p:ph sz="quarter" idx="4"/>
          </p:nvPr>
        </p:nvSpPr>
        <p:spPr>
          <a:xfrm>
            <a:off x="683568" y="1628800"/>
            <a:ext cx="7741296" cy="4643597"/>
          </a:xfrm>
        </p:spPr>
        <p:txBody>
          <a:bodyPr>
            <a:normAutofit/>
          </a:bodyPr>
          <a:lstStyle/>
          <a:p>
            <a:r>
              <a:rPr lang="en-US" sz="2800" dirty="0" smtClean="0"/>
              <a:t>Product presentation (Microsoft SQL Server)</a:t>
            </a:r>
          </a:p>
          <a:p>
            <a:pPr lvl="1"/>
            <a:r>
              <a:rPr lang="en-US" sz="2400" dirty="0" smtClean="0"/>
              <a:t>Technologies</a:t>
            </a:r>
          </a:p>
          <a:p>
            <a:pPr lvl="1"/>
            <a:r>
              <a:rPr lang="en-US" sz="2400" dirty="0" smtClean="0"/>
              <a:t>Documentation</a:t>
            </a:r>
            <a:endParaRPr lang="ro-RO" sz="2400" dirty="0" smtClean="0"/>
          </a:p>
          <a:p>
            <a:r>
              <a:rPr lang="en-US" sz="2800" dirty="0"/>
              <a:t>Database </a:t>
            </a:r>
            <a:r>
              <a:rPr lang="en-US" sz="2800" dirty="0" smtClean="0"/>
              <a:t>concepts</a:t>
            </a:r>
          </a:p>
          <a:p>
            <a:pPr lvl="1"/>
            <a:r>
              <a:rPr lang="en-US" sz="2400" dirty="0" smtClean="0"/>
              <a:t>Database</a:t>
            </a:r>
            <a:endParaRPr lang="en-US" sz="2400" dirty="0"/>
          </a:p>
          <a:p>
            <a:pPr lvl="1"/>
            <a:r>
              <a:rPr lang="en-US" sz="2400" dirty="0"/>
              <a:t>Tables</a:t>
            </a:r>
          </a:p>
          <a:p>
            <a:pPr lvl="1"/>
            <a:r>
              <a:rPr lang="en-US" sz="2400" dirty="0" err="1"/>
              <a:t>Pk</a:t>
            </a:r>
            <a:r>
              <a:rPr lang="en-US" sz="2400" dirty="0"/>
              <a:t>, </a:t>
            </a:r>
            <a:r>
              <a:rPr lang="en-US" sz="2400" dirty="0" err="1"/>
              <a:t>fk</a:t>
            </a:r>
            <a:endParaRPr lang="en-US" sz="2400" dirty="0"/>
          </a:p>
          <a:p>
            <a:pPr lvl="1"/>
            <a:r>
              <a:rPr lang="en-US" sz="2400" dirty="0"/>
              <a:t>Index, trigger</a:t>
            </a:r>
          </a:p>
          <a:p>
            <a:pPr lvl="1"/>
            <a:r>
              <a:rPr lang="en-US" sz="2400" dirty="0"/>
              <a:t>Login users</a:t>
            </a:r>
          </a:p>
          <a:p>
            <a:r>
              <a:rPr lang="en-US" sz="2800" dirty="0" smtClean="0"/>
              <a:t>Tools</a:t>
            </a:r>
            <a:endParaRPr lang="en-US" sz="28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704" y="764704"/>
            <a:ext cx="5472608" cy="521084"/>
          </a:xfrm>
        </p:spPr>
        <p:txBody>
          <a:bodyPr>
            <a:noAutofit/>
          </a:bodyPr>
          <a:lstStyle/>
          <a:p>
            <a:pPr algn="ctr"/>
            <a:r>
              <a:rPr lang="en-US" sz="4400" dirty="0" smtClean="0"/>
              <a:t>CRUD</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marL="0" indent="0">
              <a:buNone/>
            </a:pPr>
            <a:endParaRPr lang="en-GB" sz="2800" baseline="30000" dirty="0" smtClean="0"/>
          </a:p>
          <a:p>
            <a:pPr marL="0" indent="0">
              <a:buNone/>
            </a:pPr>
            <a:r>
              <a:rPr lang="en-GB" sz="5400" baseline="30000" dirty="0" smtClean="0"/>
              <a:t>INSERT </a:t>
            </a:r>
          </a:p>
          <a:p>
            <a:pPr marL="0" indent="0">
              <a:buNone/>
            </a:pPr>
            <a:r>
              <a:rPr lang="en-GB" sz="5400" baseline="30000" dirty="0" smtClean="0"/>
              <a:t>SELECT</a:t>
            </a:r>
            <a:r>
              <a:rPr lang="en-GB" sz="5400" dirty="0" smtClean="0"/>
              <a:t> </a:t>
            </a:r>
            <a:endParaRPr lang="en-GB" sz="5400" dirty="0"/>
          </a:p>
          <a:p>
            <a:pPr marL="0" indent="0">
              <a:buNone/>
            </a:pPr>
            <a:r>
              <a:rPr lang="en-GB" sz="5400" baseline="30000" dirty="0" smtClean="0"/>
              <a:t>UPDATE </a:t>
            </a:r>
          </a:p>
          <a:p>
            <a:pPr marL="0" indent="0">
              <a:buNone/>
            </a:pPr>
            <a:r>
              <a:rPr lang="en-GB" sz="5400" baseline="30000" dirty="0" smtClean="0"/>
              <a:t>DELETE </a:t>
            </a:r>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SELECT - components</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marL="0" indent="0">
              <a:buNone/>
            </a:pPr>
            <a:r>
              <a:rPr lang="en-US" sz="2400" dirty="0" smtClean="0">
                <a:latin typeface="Consolas" panose="020B0609020204030204" pitchFamily="49" charset="0"/>
              </a:rPr>
              <a:t>	</a:t>
            </a:r>
            <a:r>
              <a:rPr lang="en-US" sz="2400" b="1" dirty="0" smtClean="0">
                <a:solidFill>
                  <a:schemeClr val="tx2"/>
                </a:solidFill>
                <a:latin typeface="Consolas" panose="020B0609020204030204" pitchFamily="49" charset="0"/>
              </a:rPr>
              <a:t>SELECT</a:t>
            </a:r>
            <a:r>
              <a:rPr lang="en-US" sz="2400" dirty="0" smtClean="0">
                <a:latin typeface="Consolas" panose="020B0609020204030204" pitchFamily="49" charset="0"/>
              </a:rPr>
              <a:t> </a:t>
            </a:r>
            <a:r>
              <a:rPr lang="en-US" sz="2400" dirty="0">
                <a:latin typeface="Consolas" panose="020B0609020204030204" pitchFamily="49" charset="0"/>
              </a:rPr>
              <a:t>&lt;columns&gt; </a:t>
            </a:r>
            <a:endParaRPr lang="en-US" sz="2400" dirty="0">
              <a:latin typeface="Arial" panose="020B0604020202020204" pitchFamily="34" charset="0"/>
            </a:endParaRPr>
          </a:p>
          <a:p>
            <a:pPr marL="0" indent="0">
              <a:buNone/>
            </a:pPr>
            <a:r>
              <a:rPr lang="en-US" sz="2400" dirty="0" smtClean="0">
                <a:latin typeface="Consolas" panose="020B0609020204030204" pitchFamily="49" charset="0"/>
              </a:rPr>
              <a:t>	</a:t>
            </a:r>
            <a:r>
              <a:rPr lang="en-US" sz="2400" b="1" dirty="0">
                <a:solidFill>
                  <a:schemeClr val="tx2"/>
                </a:solidFill>
                <a:latin typeface="Consolas" panose="020B0609020204030204" pitchFamily="49" charset="0"/>
              </a:rPr>
              <a:t>FROM</a:t>
            </a:r>
            <a:r>
              <a:rPr lang="en-US" sz="2400" dirty="0" smtClean="0">
                <a:latin typeface="Consolas" panose="020B0609020204030204" pitchFamily="49" charset="0"/>
              </a:rPr>
              <a:t> </a:t>
            </a:r>
            <a:r>
              <a:rPr lang="en-US" sz="2400" dirty="0">
                <a:latin typeface="Consolas" panose="020B0609020204030204" pitchFamily="49" charset="0"/>
              </a:rPr>
              <a:t>&lt;tables&gt; </a:t>
            </a:r>
            <a:endParaRPr lang="en-US" sz="2400" dirty="0">
              <a:latin typeface="Arial" panose="020B0604020202020204" pitchFamily="34" charset="0"/>
            </a:endParaRPr>
          </a:p>
          <a:p>
            <a:pPr marL="0" indent="0">
              <a:buNone/>
            </a:pPr>
            <a:r>
              <a:rPr lang="en-US" sz="2400" dirty="0" smtClean="0">
                <a:latin typeface="Consolas" panose="020B0609020204030204" pitchFamily="49" charset="0"/>
              </a:rPr>
              <a:t>	</a:t>
            </a:r>
            <a:r>
              <a:rPr lang="en-US" sz="2400" b="1" dirty="0">
                <a:solidFill>
                  <a:schemeClr val="tx2"/>
                </a:solidFill>
                <a:latin typeface="Consolas" panose="020B0609020204030204" pitchFamily="49" charset="0"/>
              </a:rPr>
              <a:t>WHERE</a:t>
            </a:r>
            <a:r>
              <a:rPr lang="en-US" sz="2400" dirty="0" smtClean="0">
                <a:latin typeface="Consolas" panose="020B0609020204030204" pitchFamily="49" charset="0"/>
              </a:rPr>
              <a:t> </a:t>
            </a:r>
            <a:r>
              <a:rPr lang="en-US" sz="2400" dirty="0">
                <a:latin typeface="Consolas" panose="020B0609020204030204" pitchFamily="49" charset="0"/>
              </a:rPr>
              <a:t>&lt;conditions&gt; </a:t>
            </a:r>
            <a:endParaRPr lang="en-US" sz="2400" dirty="0">
              <a:latin typeface="Arial" panose="020B0604020202020204" pitchFamily="34" charset="0"/>
            </a:endParaRPr>
          </a:p>
          <a:p>
            <a:pPr marL="0" indent="0">
              <a:buNone/>
            </a:pPr>
            <a:r>
              <a:rPr lang="en-US" sz="1200" dirty="0" smtClean="0">
                <a:latin typeface="Arial" panose="020B0604020202020204" pitchFamily="34" charset="0"/>
              </a:rPr>
              <a:t>	</a:t>
            </a:r>
            <a:r>
              <a:rPr lang="en-US" sz="2400" b="1" dirty="0">
                <a:solidFill>
                  <a:schemeClr val="tx2"/>
                </a:solidFill>
                <a:latin typeface="Consolas" panose="020B0609020204030204" pitchFamily="49" charset="0"/>
              </a:rPr>
              <a:t>GROUP BY </a:t>
            </a:r>
            <a:r>
              <a:rPr lang="en-US" sz="2400" dirty="0">
                <a:latin typeface="Consolas" panose="020B0609020204030204" pitchFamily="49" charset="0"/>
              </a:rPr>
              <a:t>&lt;</a:t>
            </a:r>
            <a:r>
              <a:rPr lang="en-US" sz="2400" dirty="0" smtClean="0">
                <a:latin typeface="Consolas" panose="020B0609020204030204" pitchFamily="49" charset="0"/>
              </a:rPr>
              <a:t>columns&gt;</a:t>
            </a:r>
          </a:p>
          <a:p>
            <a:pPr marL="0" indent="0">
              <a:buNone/>
            </a:pPr>
            <a:r>
              <a:rPr lang="en-US" sz="2400" dirty="0" smtClean="0">
                <a:latin typeface="Consolas" panose="020B0609020204030204" pitchFamily="49" charset="0"/>
              </a:rPr>
              <a:t>	</a:t>
            </a:r>
            <a:r>
              <a:rPr lang="en-US" sz="2400" b="1" dirty="0">
                <a:solidFill>
                  <a:schemeClr val="tx2"/>
                </a:solidFill>
                <a:latin typeface="Consolas" panose="020B0609020204030204" pitchFamily="49" charset="0"/>
              </a:rPr>
              <a:t>HAVING</a:t>
            </a:r>
            <a:r>
              <a:rPr lang="en-US" sz="2400" dirty="0" smtClean="0">
                <a:latin typeface="Consolas" panose="020B0609020204030204" pitchFamily="49" charset="0"/>
              </a:rPr>
              <a:t> </a:t>
            </a:r>
            <a:r>
              <a:rPr lang="en-US" sz="2400" dirty="0">
                <a:latin typeface="Consolas" panose="020B0609020204030204" pitchFamily="49" charset="0"/>
              </a:rPr>
              <a:t>&lt;conditions&gt; </a:t>
            </a:r>
          </a:p>
          <a:p>
            <a:pPr marL="0" indent="0">
              <a:buNone/>
            </a:pPr>
            <a:r>
              <a:rPr lang="en-US" sz="1200" dirty="0" smtClean="0">
                <a:latin typeface="Arial" panose="020B0604020202020204" pitchFamily="34" charset="0"/>
              </a:rPr>
              <a:t>	</a:t>
            </a:r>
            <a:r>
              <a:rPr lang="en-US" sz="2400" b="1" dirty="0">
                <a:solidFill>
                  <a:schemeClr val="tx2"/>
                </a:solidFill>
                <a:latin typeface="Consolas" panose="020B0609020204030204" pitchFamily="49" charset="0"/>
              </a:rPr>
              <a:t>ORDER BY </a:t>
            </a:r>
            <a:r>
              <a:rPr lang="en-US" sz="2400" dirty="0">
                <a:latin typeface="Consolas" panose="020B0609020204030204" pitchFamily="49" charset="0"/>
              </a:rPr>
              <a:t>&lt;columns</a:t>
            </a:r>
            <a:r>
              <a:rPr lang="en-US" sz="2400" dirty="0" smtClean="0">
                <a:latin typeface="Consolas" panose="020B0609020204030204" pitchFamily="49" charset="0"/>
              </a:rPr>
              <a:t>&gt;</a:t>
            </a:r>
          </a:p>
          <a:p>
            <a:pPr marL="0" indent="0">
              <a:buNone/>
            </a:pPr>
            <a:endParaRPr lang="en-US" sz="2400" dirty="0">
              <a:latin typeface="Consolas" panose="020B0609020204030204" pitchFamily="49" charset="0"/>
            </a:endParaRPr>
          </a:p>
          <a:p>
            <a:pPr marL="0" indent="0">
              <a:buNone/>
            </a:pPr>
            <a:r>
              <a:rPr lang="en-US" sz="2400" dirty="0" smtClean="0">
                <a:latin typeface="Arial" panose="020B0604020202020204" pitchFamily="34" charset="0"/>
                <a:hlinkClick r:id="rId3"/>
              </a:rPr>
              <a:t>Link </a:t>
            </a:r>
            <a:r>
              <a:rPr lang="en-US" sz="2400" dirty="0" err="1">
                <a:latin typeface="Arial" panose="020B0604020202020204" pitchFamily="34" charset="0"/>
                <a:hlinkClick r:id="rId3"/>
              </a:rPr>
              <a:t>b</a:t>
            </a:r>
            <a:r>
              <a:rPr lang="en-US" sz="2400" dirty="0" err="1" smtClean="0">
                <a:latin typeface="Arial" panose="020B0604020202020204" pitchFamily="34" charset="0"/>
                <a:hlinkClick r:id="rId3"/>
              </a:rPr>
              <a:t>ol</a:t>
            </a:r>
            <a:endParaRPr lang="en-US" sz="2000" dirty="0">
              <a:latin typeface="Arial" panose="020B0604020202020204" pitchFamily="34" charset="0"/>
            </a:endParaRPr>
          </a:p>
          <a:p>
            <a:endParaRPr lang="en-GB" baseline="300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764704"/>
            <a:ext cx="5904656" cy="593092"/>
          </a:xfrm>
        </p:spPr>
        <p:txBody>
          <a:bodyPr>
            <a:noAutofit/>
          </a:bodyPr>
          <a:lstStyle/>
          <a:p>
            <a:pPr algn="ctr"/>
            <a:r>
              <a:rPr lang="en-US" sz="4400" dirty="0" smtClean="0"/>
              <a:t>Query logical processing</a:t>
            </a:r>
            <a:endParaRPr lang="en-US" sz="4400" dirty="0"/>
          </a:p>
        </p:txBody>
      </p:sp>
      <p:sp>
        <p:nvSpPr>
          <p:cNvPr id="4" name="Content Placeholder 3"/>
          <p:cNvSpPr>
            <a:spLocks noGrp="1"/>
          </p:cNvSpPr>
          <p:nvPr>
            <p:ph sz="quarter" idx="4"/>
          </p:nvPr>
        </p:nvSpPr>
        <p:spPr>
          <a:xfrm>
            <a:off x="683568" y="1773370"/>
            <a:ext cx="7741296" cy="4499027"/>
          </a:xfrm>
        </p:spPr>
        <p:txBody>
          <a:bodyPr/>
          <a:lstStyle/>
          <a:p>
            <a:r>
              <a:rPr lang="en-US" sz="1800" dirty="0" smtClean="0"/>
              <a:t>1. SELECT</a:t>
            </a:r>
          </a:p>
          <a:p>
            <a:r>
              <a:rPr lang="en-US" sz="1800" dirty="0" smtClean="0"/>
              <a:t>2. FROM</a:t>
            </a:r>
          </a:p>
          <a:p>
            <a:r>
              <a:rPr lang="en-US" sz="1800" dirty="0" smtClean="0"/>
              <a:t>3. WHERE</a:t>
            </a:r>
          </a:p>
          <a:p>
            <a:r>
              <a:rPr lang="en-US" sz="1800" dirty="0" smtClean="0"/>
              <a:t>4. GROUP BY</a:t>
            </a:r>
          </a:p>
          <a:p>
            <a:r>
              <a:rPr lang="en-US" sz="1800" dirty="0" smtClean="0"/>
              <a:t>5. HAVING</a:t>
            </a:r>
          </a:p>
          <a:p>
            <a:r>
              <a:rPr lang="en-US" sz="1800" dirty="0" smtClean="0"/>
              <a:t>6. ORDER BY</a:t>
            </a:r>
          </a:p>
          <a:p>
            <a:endParaRPr lang="en-US" sz="1800" dirty="0" smtClean="0"/>
          </a:p>
          <a:p>
            <a:r>
              <a:rPr lang="en-US" sz="1800" dirty="0" smtClean="0"/>
              <a:t>1. FROM</a:t>
            </a:r>
          </a:p>
          <a:p>
            <a:r>
              <a:rPr lang="en-US" sz="1800" dirty="0" smtClean="0"/>
              <a:t>2. WHERE</a:t>
            </a:r>
          </a:p>
          <a:p>
            <a:r>
              <a:rPr lang="en-US" sz="1800" dirty="0" smtClean="0"/>
              <a:t>3. GROUP BY</a:t>
            </a:r>
          </a:p>
          <a:p>
            <a:r>
              <a:rPr lang="en-US" sz="1800" dirty="0" smtClean="0"/>
              <a:t>4. HAVING</a:t>
            </a:r>
          </a:p>
          <a:p>
            <a:r>
              <a:rPr lang="en-US" sz="1800" dirty="0" smtClean="0"/>
              <a:t>5. SELECT</a:t>
            </a:r>
          </a:p>
          <a:p>
            <a:r>
              <a:rPr lang="en-US" sz="1800" dirty="0" smtClean="0"/>
              <a:t>6. ORDER BY</a:t>
            </a:r>
          </a:p>
          <a:p>
            <a:endParaRPr lang="en-US" dirty="0"/>
          </a:p>
        </p:txBody>
      </p:sp>
    </p:spTree>
    <p:extLst>
      <p:ext uri="{BB962C8B-B14F-4D97-AF65-F5344CB8AC3E}">
        <p14:creationId xmlns:p14="http://schemas.microsoft.com/office/powerpoint/2010/main" val="42622573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764704"/>
            <a:ext cx="5544616" cy="593092"/>
          </a:xfrm>
        </p:spPr>
        <p:txBody>
          <a:bodyPr>
            <a:noAutofit/>
          </a:bodyPr>
          <a:lstStyle/>
          <a:p>
            <a:pPr algn="ctr"/>
            <a:r>
              <a:rPr lang="en-US" sz="4400" dirty="0" smtClean="0"/>
              <a:t>SELECT</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lnSpcReduction="10000"/>
          </a:bodyPr>
          <a:lstStyle/>
          <a:p>
            <a:pPr marL="0" indent="0">
              <a:buNone/>
            </a:pPr>
            <a:endParaRPr lang="en-US" dirty="0"/>
          </a:p>
          <a:p>
            <a:endParaRPr lang="en-US" dirty="0"/>
          </a:p>
          <a:p>
            <a:pPr marL="0" indent="0">
              <a:buNone/>
            </a:pPr>
            <a:r>
              <a:rPr lang="en-US" sz="2800" b="1" dirty="0" smtClean="0">
                <a:solidFill>
                  <a:schemeClr val="tx2"/>
                </a:solidFill>
              </a:rPr>
              <a:t>SELECT </a:t>
            </a:r>
            <a:r>
              <a:rPr lang="en-US" sz="2800" dirty="0"/>
              <a:t>chooses columns </a:t>
            </a:r>
            <a:endParaRPr lang="en-US" sz="2800" dirty="0" smtClean="0"/>
          </a:p>
          <a:p>
            <a:pPr marL="0" indent="0">
              <a:buNone/>
            </a:pPr>
            <a:endParaRPr lang="en-US" sz="2800" dirty="0"/>
          </a:p>
          <a:p>
            <a:pPr marL="0" indent="0">
              <a:buNone/>
            </a:pPr>
            <a:endParaRPr lang="en-US" sz="2800" b="1" dirty="0" smtClean="0">
              <a:solidFill>
                <a:schemeClr val="accent2">
                  <a:lumMod val="50000"/>
                </a:schemeClr>
              </a:solidFill>
            </a:endParaRPr>
          </a:p>
          <a:p>
            <a:pPr marL="0" indent="0">
              <a:buNone/>
            </a:pPr>
            <a:r>
              <a:rPr lang="en-US" sz="2800" b="1" dirty="0" smtClean="0">
                <a:solidFill>
                  <a:schemeClr val="accent2">
                    <a:lumMod val="50000"/>
                  </a:schemeClr>
                </a:solidFill>
              </a:rPr>
              <a:t>Convention</a:t>
            </a:r>
            <a:r>
              <a:rPr lang="en-US" sz="2800" dirty="0"/>
              <a:t>: List columns on separate lines </a:t>
            </a:r>
            <a:endParaRPr lang="en-US" sz="2800" dirty="0" smtClean="0"/>
          </a:p>
          <a:p>
            <a:pPr marL="0" indent="0">
              <a:buNone/>
            </a:pPr>
            <a:endParaRPr lang="en-US" sz="2800" dirty="0" smtClean="0"/>
          </a:p>
          <a:p>
            <a:pPr marL="0" indent="0">
              <a:buNone/>
            </a:pPr>
            <a:r>
              <a:rPr lang="en-US" sz="2800" dirty="0" smtClean="0"/>
              <a:t> *</a:t>
            </a:r>
          </a:p>
          <a:p>
            <a:pPr marL="0" indent="0">
              <a:buNone/>
            </a:pPr>
            <a:endParaRPr lang="en-US" sz="2800" dirty="0"/>
          </a:p>
          <a:p>
            <a:pPr marL="0" indent="0">
              <a:buNone/>
            </a:pPr>
            <a:r>
              <a:rPr lang="en-US" sz="2800" dirty="0" smtClean="0">
                <a:hlinkClick r:id="rId3"/>
              </a:rPr>
              <a:t>link</a:t>
            </a:r>
            <a:endParaRPr lang="en-US" sz="2800" dirty="0"/>
          </a:p>
          <a:p>
            <a:endParaRPr lang="en-GB" baseline="30000" dirty="0" smtClean="0"/>
          </a:p>
          <a:p>
            <a:pPr marL="3657600" lvl="8" indent="0">
              <a:buNone/>
            </a:pPr>
            <a:endParaRPr lang="en-GB" baseline="30000" dirty="0"/>
          </a:p>
        </p:txBody>
      </p:sp>
    </p:spTree>
    <p:extLst>
      <p:ext uri="{BB962C8B-B14F-4D97-AF65-F5344CB8AC3E}">
        <p14:creationId xmlns:p14="http://schemas.microsoft.com/office/powerpoint/2010/main" val="30976166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WHERE</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marL="0" lvl="0" indent="0">
              <a:buNone/>
            </a:pPr>
            <a:r>
              <a:rPr lang="en-US" sz="2400" b="1" dirty="0">
                <a:solidFill>
                  <a:srgbClr val="1F497D"/>
                </a:solidFill>
                <a:latin typeface="Consolas" panose="020B0609020204030204" pitchFamily="49" charset="0"/>
              </a:rPr>
              <a:t>WHERE</a:t>
            </a:r>
            <a:r>
              <a:rPr lang="en-US" sz="2400" dirty="0">
                <a:solidFill>
                  <a:prstClr val="black"/>
                </a:solidFill>
                <a:latin typeface="Consolas" panose="020B0609020204030204" pitchFamily="49" charset="0"/>
              </a:rPr>
              <a:t> &lt;conditions</a:t>
            </a:r>
            <a:r>
              <a:rPr lang="en-US" sz="2400" dirty="0" smtClean="0">
                <a:solidFill>
                  <a:prstClr val="black"/>
                </a:solidFill>
                <a:latin typeface="Consolas" panose="020B0609020204030204" pitchFamily="49" charset="0"/>
              </a:rPr>
              <a:t>&gt;</a:t>
            </a:r>
          </a:p>
          <a:p>
            <a:pPr marL="0" indent="0">
              <a:buNone/>
            </a:pPr>
            <a:endParaRPr lang="en-US" sz="2400" dirty="0" smtClean="0"/>
          </a:p>
          <a:p>
            <a:pPr marL="0" indent="0" algn="just">
              <a:buNone/>
            </a:pPr>
            <a:r>
              <a:rPr lang="en-US" sz="2400" dirty="0" smtClean="0"/>
              <a:t>Specifies </a:t>
            </a:r>
            <a:r>
              <a:rPr lang="en-US" sz="2400" dirty="0"/>
              <a:t>the search condition for the rows returned by the query</a:t>
            </a:r>
          </a:p>
          <a:p>
            <a:pPr marL="0" indent="0">
              <a:buNone/>
            </a:pPr>
            <a:endParaRPr lang="en-US" sz="2400" dirty="0">
              <a:solidFill>
                <a:prstClr val="black"/>
              </a:solidFill>
              <a:latin typeface="Arial" panose="020B0604020202020204" pitchFamily="34" charset="0"/>
            </a:endParaRPr>
          </a:p>
          <a:p>
            <a:endParaRPr lang="en-GB" baseline="30000" dirty="0"/>
          </a:p>
        </p:txBody>
      </p:sp>
    </p:spTree>
    <p:extLst>
      <p:ext uri="{BB962C8B-B14F-4D97-AF65-F5344CB8AC3E}">
        <p14:creationId xmlns:p14="http://schemas.microsoft.com/office/powerpoint/2010/main" val="18260309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764704"/>
            <a:ext cx="5832648" cy="593092"/>
          </a:xfrm>
        </p:spPr>
        <p:txBody>
          <a:bodyPr>
            <a:noAutofit/>
          </a:bodyPr>
          <a:lstStyle/>
          <a:p>
            <a:pPr algn="ctr"/>
            <a:r>
              <a:rPr lang="en-US" sz="4400" dirty="0" smtClean="0"/>
              <a:t>Predicates</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marL="0" lvl="0" indent="0">
              <a:buNone/>
            </a:pPr>
            <a:r>
              <a:rPr lang="en-US" sz="2400" dirty="0">
                <a:solidFill>
                  <a:srgbClr val="00B050"/>
                </a:solidFill>
              </a:rPr>
              <a:t>&lt;column&gt; &lt;operator&gt; &lt;value&gt; </a:t>
            </a:r>
            <a:endParaRPr lang="en-US" sz="2400" dirty="0" smtClean="0">
              <a:solidFill>
                <a:srgbClr val="00B050"/>
              </a:solidFill>
            </a:endParaRPr>
          </a:p>
          <a:p>
            <a:endParaRPr lang="en-US" sz="2400" dirty="0"/>
          </a:p>
          <a:p>
            <a:r>
              <a:rPr lang="en-US" sz="2400" dirty="0" smtClean="0"/>
              <a:t>Operators </a:t>
            </a:r>
            <a:endParaRPr lang="en-US" sz="2400" dirty="0"/>
          </a:p>
          <a:p>
            <a:pPr marL="0" indent="0">
              <a:buNone/>
            </a:pPr>
            <a:r>
              <a:rPr lang="en-US" sz="2400" dirty="0"/>
              <a:t>	</a:t>
            </a:r>
            <a:r>
              <a:rPr lang="en-US" sz="2400" dirty="0" smtClean="0"/>
              <a:t>= </a:t>
            </a:r>
            <a:r>
              <a:rPr lang="en-US" sz="2400" dirty="0"/>
              <a:t>(Equals) </a:t>
            </a:r>
          </a:p>
          <a:p>
            <a:pPr marL="0" indent="0">
              <a:buNone/>
            </a:pPr>
            <a:r>
              <a:rPr lang="en-US" sz="2400" dirty="0"/>
              <a:t>	</a:t>
            </a:r>
            <a:r>
              <a:rPr lang="en-US" sz="2400" dirty="0" smtClean="0"/>
              <a:t>&lt;&gt; </a:t>
            </a:r>
            <a:r>
              <a:rPr lang="en-US" sz="2400" dirty="0"/>
              <a:t>(Not equals - != also works) </a:t>
            </a:r>
          </a:p>
          <a:p>
            <a:pPr marL="0" indent="0">
              <a:buNone/>
            </a:pPr>
            <a:r>
              <a:rPr lang="en-US" sz="2400" dirty="0"/>
              <a:t>	</a:t>
            </a:r>
            <a:r>
              <a:rPr lang="en-US" sz="2400" dirty="0" smtClean="0"/>
              <a:t>&lt; </a:t>
            </a:r>
            <a:r>
              <a:rPr lang="en-US" sz="2400" dirty="0"/>
              <a:t>(Less than) </a:t>
            </a:r>
            <a:endParaRPr lang="en-US" sz="2400" dirty="0" smtClean="0"/>
          </a:p>
          <a:p>
            <a:pPr marL="0" indent="0">
              <a:buNone/>
            </a:pPr>
            <a:r>
              <a:rPr lang="en-US" sz="2400" dirty="0"/>
              <a:t>	</a:t>
            </a:r>
            <a:r>
              <a:rPr lang="en-US" sz="2400" dirty="0" smtClean="0"/>
              <a:t>&gt; </a:t>
            </a:r>
            <a:r>
              <a:rPr lang="en-US" sz="2400" dirty="0"/>
              <a:t>(Greater than) </a:t>
            </a:r>
          </a:p>
          <a:p>
            <a:pPr marL="0" indent="0">
              <a:buNone/>
            </a:pPr>
            <a:r>
              <a:rPr lang="en-US" sz="2400" dirty="0"/>
              <a:t>	</a:t>
            </a:r>
            <a:r>
              <a:rPr lang="en-US" sz="2400" dirty="0" smtClean="0"/>
              <a:t>&lt;= </a:t>
            </a:r>
            <a:r>
              <a:rPr lang="en-US" sz="2400" dirty="0"/>
              <a:t>(Less than or equal to) </a:t>
            </a:r>
          </a:p>
          <a:p>
            <a:pPr marL="0" indent="0">
              <a:buNone/>
            </a:pPr>
            <a:r>
              <a:rPr lang="en-US" sz="2400" dirty="0"/>
              <a:t>	</a:t>
            </a:r>
            <a:r>
              <a:rPr lang="en-US" sz="2400" dirty="0" smtClean="0"/>
              <a:t>= </a:t>
            </a:r>
            <a:r>
              <a:rPr lang="en-US" sz="2400" dirty="0"/>
              <a:t>(Greater than or equal to) </a:t>
            </a:r>
          </a:p>
          <a:p>
            <a:pPr marL="0" lvl="0" indent="0">
              <a:buNone/>
            </a:pPr>
            <a:endParaRPr lang="en-US" sz="2400" dirty="0">
              <a:solidFill>
                <a:srgbClr val="00B050"/>
              </a:solidFill>
            </a:endParaRPr>
          </a:p>
          <a:p>
            <a:endParaRPr lang="en-US" dirty="0" smtClean="0"/>
          </a:p>
        </p:txBody>
      </p:sp>
    </p:spTree>
    <p:extLst>
      <p:ext uri="{BB962C8B-B14F-4D97-AF65-F5344CB8AC3E}">
        <p14:creationId xmlns:p14="http://schemas.microsoft.com/office/powerpoint/2010/main" val="31537720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764704"/>
            <a:ext cx="5832648" cy="593092"/>
          </a:xfrm>
        </p:spPr>
        <p:txBody>
          <a:bodyPr>
            <a:noAutofit/>
          </a:bodyPr>
          <a:lstStyle/>
          <a:p>
            <a:pPr algn="ctr"/>
            <a:r>
              <a:rPr lang="en-US" sz="4400" dirty="0" smtClean="0"/>
              <a:t>Predicates keywords</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fontScale="92500" lnSpcReduction="10000"/>
          </a:bodyPr>
          <a:lstStyle/>
          <a:p>
            <a:endParaRPr lang="en-US" sz="2400" dirty="0"/>
          </a:p>
          <a:p>
            <a:endParaRPr lang="en-US" sz="2400" dirty="0"/>
          </a:p>
          <a:p>
            <a:r>
              <a:rPr lang="en-US" sz="2400" b="1" dirty="0" smtClean="0">
                <a:solidFill>
                  <a:srgbClr val="0070C0"/>
                </a:solidFill>
              </a:rPr>
              <a:t>BETWEEN </a:t>
            </a:r>
            <a:endParaRPr lang="en-US" sz="2400" b="1" dirty="0">
              <a:solidFill>
                <a:srgbClr val="0070C0"/>
              </a:solidFill>
            </a:endParaRPr>
          </a:p>
          <a:p>
            <a:pPr marL="0" indent="0">
              <a:buNone/>
            </a:pPr>
            <a:r>
              <a:rPr lang="en-US" sz="2400" dirty="0" smtClean="0"/>
              <a:t>	– Inclusive </a:t>
            </a:r>
            <a:r>
              <a:rPr lang="en-US" sz="2400" dirty="0"/>
              <a:t>range </a:t>
            </a:r>
          </a:p>
          <a:p>
            <a:pPr marL="0" indent="0">
              <a:buNone/>
            </a:pPr>
            <a:r>
              <a:rPr lang="en-US" sz="2400" dirty="0" smtClean="0"/>
              <a:t>	&lt;</a:t>
            </a:r>
            <a:r>
              <a:rPr lang="en-US" sz="2400" dirty="0"/>
              <a:t>column&gt; BETWEEN &lt;value&gt; and &lt;value&gt; </a:t>
            </a:r>
          </a:p>
          <a:p>
            <a:r>
              <a:rPr lang="en-US" sz="2400" b="1" dirty="0">
                <a:solidFill>
                  <a:srgbClr val="0070C0"/>
                </a:solidFill>
              </a:rPr>
              <a:t>[NOT] IN </a:t>
            </a:r>
          </a:p>
          <a:p>
            <a:pPr marL="0" indent="0">
              <a:buNone/>
            </a:pPr>
            <a:r>
              <a:rPr lang="en-US" sz="2400" dirty="0" smtClean="0"/>
              <a:t>	–</a:t>
            </a:r>
            <a:r>
              <a:rPr lang="en-US" sz="2400" dirty="0"/>
              <a:t>Value is contained in list of values </a:t>
            </a:r>
          </a:p>
          <a:p>
            <a:r>
              <a:rPr lang="en-US" sz="2400" dirty="0" smtClean="0"/>
              <a:t>Other </a:t>
            </a:r>
            <a:r>
              <a:rPr lang="en-US" sz="2400" dirty="0"/>
              <a:t>Keywords </a:t>
            </a:r>
          </a:p>
          <a:p>
            <a:pPr marL="0" indent="0">
              <a:buNone/>
            </a:pPr>
            <a:r>
              <a:rPr lang="en-US" sz="2400" dirty="0" smtClean="0"/>
              <a:t>	</a:t>
            </a:r>
            <a:r>
              <a:rPr lang="en-US" sz="2400" b="1" dirty="0" smtClean="0">
                <a:solidFill>
                  <a:srgbClr val="0070C0"/>
                </a:solidFill>
              </a:rPr>
              <a:t>– ALL </a:t>
            </a:r>
            <a:endParaRPr lang="en-US" sz="2400" b="1" dirty="0">
              <a:solidFill>
                <a:srgbClr val="0070C0"/>
              </a:solidFill>
            </a:endParaRPr>
          </a:p>
          <a:p>
            <a:pPr marL="0" indent="0">
              <a:buNone/>
            </a:pPr>
            <a:r>
              <a:rPr lang="en-US" sz="2400" b="1" dirty="0">
                <a:solidFill>
                  <a:srgbClr val="0070C0"/>
                </a:solidFill>
              </a:rPr>
              <a:t>	</a:t>
            </a:r>
            <a:r>
              <a:rPr lang="en-US" sz="2400" b="1" dirty="0" smtClean="0">
                <a:solidFill>
                  <a:srgbClr val="0070C0"/>
                </a:solidFill>
              </a:rPr>
              <a:t>– ANY </a:t>
            </a:r>
            <a:r>
              <a:rPr lang="en-US" sz="2400" b="1" dirty="0">
                <a:solidFill>
                  <a:srgbClr val="0070C0"/>
                </a:solidFill>
              </a:rPr>
              <a:t>or SOME </a:t>
            </a:r>
          </a:p>
          <a:p>
            <a:pPr marL="0" indent="0">
              <a:buNone/>
            </a:pPr>
            <a:r>
              <a:rPr lang="en-US" sz="2400" b="1" dirty="0">
                <a:solidFill>
                  <a:srgbClr val="0070C0"/>
                </a:solidFill>
              </a:rPr>
              <a:t>	</a:t>
            </a:r>
            <a:r>
              <a:rPr lang="en-US" sz="2400" b="1" dirty="0" smtClean="0">
                <a:solidFill>
                  <a:srgbClr val="0070C0"/>
                </a:solidFill>
              </a:rPr>
              <a:t>– [</a:t>
            </a:r>
            <a:r>
              <a:rPr lang="en-US" sz="2400" b="1" dirty="0">
                <a:solidFill>
                  <a:srgbClr val="0070C0"/>
                </a:solidFill>
              </a:rPr>
              <a:t>NOT] EXISTS </a:t>
            </a:r>
          </a:p>
          <a:p>
            <a:pPr marL="0" lvl="0" indent="0">
              <a:buNone/>
            </a:pPr>
            <a:endParaRPr lang="en-US" sz="2400" dirty="0">
              <a:solidFill>
                <a:srgbClr val="00B050"/>
              </a:solidFill>
            </a:endParaRPr>
          </a:p>
          <a:p>
            <a:endParaRPr lang="en-US" dirty="0" smtClean="0"/>
          </a:p>
        </p:txBody>
      </p:sp>
    </p:spTree>
    <p:extLst>
      <p:ext uri="{BB962C8B-B14F-4D97-AF65-F5344CB8AC3E}">
        <p14:creationId xmlns:p14="http://schemas.microsoft.com/office/powerpoint/2010/main" val="15508308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764704"/>
            <a:ext cx="5904656" cy="593092"/>
          </a:xfrm>
        </p:spPr>
        <p:txBody>
          <a:bodyPr>
            <a:noAutofit/>
          </a:bodyPr>
          <a:lstStyle/>
          <a:p>
            <a:pPr algn="ctr"/>
            <a:r>
              <a:rPr lang="en-US" sz="4400" dirty="0" smtClean="0"/>
              <a:t>Multiple Predicates</a:t>
            </a:r>
            <a:endParaRPr lang="en-US" sz="4400" dirty="0"/>
          </a:p>
        </p:txBody>
      </p:sp>
      <p:sp>
        <p:nvSpPr>
          <p:cNvPr id="4" name="Content Placeholder 3"/>
          <p:cNvSpPr>
            <a:spLocks noGrp="1"/>
          </p:cNvSpPr>
          <p:nvPr>
            <p:ph sz="quarter" idx="4"/>
          </p:nvPr>
        </p:nvSpPr>
        <p:spPr>
          <a:xfrm>
            <a:off x="683568" y="1773370"/>
            <a:ext cx="7741296" cy="4499027"/>
          </a:xfrm>
        </p:spPr>
        <p:txBody>
          <a:bodyPr/>
          <a:lstStyle/>
          <a:p>
            <a:r>
              <a:rPr lang="en-US" sz="3200" b="1" dirty="0" smtClean="0">
                <a:solidFill>
                  <a:srgbClr val="0070C0"/>
                </a:solidFill>
              </a:rPr>
              <a:t>AND</a:t>
            </a:r>
            <a:endParaRPr lang="en-US" sz="1800" b="1" dirty="0" smtClean="0">
              <a:solidFill>
                <a:srgbClr val="0070C0"/>
              </a:solidFill>
            </a:endParaRPr>
          </a:p>
          <a:p>
            <a:pPr lvl="1"/>
            <a:r>
              <a:rPr lang="en-US" sz="2800" dirty="0" smtClean="0"/>
              <a:t>Both sides must match</a:t>
            </a:r>
          </a:p>
          <a:p>
            <a:r>
              <a:rPr lang="en-US" sz="3200" b="1" dirty="0" smtClean="0">
                <a:solidFill>
                  <a:srgbClr val="0070C0"/>
                </a:solidFill>
              </a:rPr>
              <a:t>OR</a:t>
            </a:r>
          </a:p>
          <a:p>
            <a:pPr lvl="1"/>
            <a:r>
              <a:rPr lang="en-US" sz="2800" dirty="0" smtClean="0"/>
              <a:t>Either </a:t>
            </a:r>
            <a:r>
              <a:rPr lang="en-US" sz="2800" dirty="0"/>
              <a:t>side can match</a:t>
            </a:r>
          </a:p>
          <a:p>
            <a:endParaRPr lang="en-US"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764704"/>
            <a:ext cx="5904656" cy="593092"/>
          </a:xfrm>
        </p:spPr>
        <p:txBody>
          <a:bodyPr>
            <a:noAutofit/>
          </a:bodyPr>
          <a:lstStyle/>
          <a:p>
            <a:pPr algn="ctr"/>
            <a:r>
              <a:rPr lang="en-US" sz="4400" dirty="0" smtClean="0"/>
              <a:t>String predicates - Like</a:t>
            </a:r>
            <a:endParaRPr lang="en-US" sz="4400" dirty="0"/>
          </a:p>
        </p:txBody>
      </p:sp>
      <p:sp>
        <p:nvSpPr>
          <p:cNvPr id="4" name="Content Placeholder 3"/>
          <p:cNvSpPr>
            <a:spLocks noGrp="1"/>
          </p:cNvSpPr>
          <p:nvPr>
            <p:ph sz="quarter" idx="4"/>
          </p:nvPr>
        </p:nvSpPr>
        <p:spPr>
          <a:xfrm>
            <a:off x="683568" y="1773370"/>
            <a:ext cx="7741296" cy="4499027"/>
          </a:xfrm>
        </p:spPr>
        <p:txBody>
          <a:bodyPr>
            <a:normAutofit lnSpcReduction="10000"/>
          </a:bodyPr>
          <a:lstStyle/>
          <a:p>
            <a:endParaRPr lang="en-US" dirty="0" smtClean="0"/>
          </a:p>
          <a:p>
            <a:pPr>
              <a:buNone/>
            </a:pPr>
            <a:r>
              <a:rPr lang="en-US" sz="1700" b="1" dirty="0" smtClean="0">
                <a:solidFill>
                  <a:schemeClr val="tx2"/>
                </a:solidFill>
              </a:rPr>
              <a:t>LIKE</a:t>
            </a:r>
            <a:r>
              <a:rPr lang="en-US" sz="1700" dirty="0" smtClean="0"/>
              <a:t> returns TRUE if the  specified expression matches the specified pattern</a:t>
            </a:r>
          </a:p>
          <a:p>
            <a:pPr>
              <a:buNone/>
            </a:pPr>
            <a:endParaRPr lang="en-US" sz="1700" dirty="0" smtClean="0"/>
          </a:p>
          <a:p>
            <a:pPr>
              <a:buNone/>
            </a:pPr>
            <a:r>
              <a:rPr lang="en-US" sz="1700" dirty="0" smtClean="0"/>
              <a:t> Sample expression </a:t>
            </a:r>
            <a:r>
              <a:rPr lang="en-US" sz="1700" b="1" dirty="0" smtClean="0"/>
              <a:t>&lt;column&gt; </a:t>
            </a:r>
            <a:r>
              <a:rPr lang="en-US" sz="1700" b="1" dirty="0" smtClean="0">
                <a:solidFill>
                  <a:schemeClr val="tx2"/>
                </a:solidFill>
              </a:rPr>
              <a:t>LIKE</a:t>
            </a:r>
            <a:r>
              <a:rPr lang="en-US" sz="1700" b="1" dirty="0" smtClean="0"/>
              <a:t> &lt;expression&gt; </a:t>
            </a:r>
          </a:p>
          <a:p>
            <a:endParaRPr lang="en-US" sz="1800" dirty="0" smtClean="0"/>
          </a:p>
          <a:p>
            <a:pPr>
              <a:buNone/>
            </a:pPr>
            <a:r>
              <a:rPr lang="en-US" sz="1700" b="1" dirty="0" smtClean="0">
                <a:solidFill>
                  <a:schemeClr val="tx2"/>
                </a:solidFill>
              </a:rPr>
              <a:t>LIKE</a:t>
            </a:r>
            <a:r>
              <a:rPr lang="en-US" sz="1700" dirty="0" smtClean="0"/>
              <a:t> allows wild card characters </a:t>
            </a:r>
          </a:p>
          <a:p>
            <a:pPr lvl="2">
              <a:buNone/>
            </a:pPr>
            <a:r>
              <a:rPr lang="en-US" sz="1700" dirty="0" smtClean="0"/>
              <a:t>% - Zero or more characters </a:t>
            </a:r>
          </a:p>
          <a:p>
            <a:pPr lvl="2">
              <a:buNone/>
            </a:pPr>
            <a:r>
              <a:rPr lang="en-US" sz="1700" dirty="0" smtClean="0"/>
              <a:t>_  - One character </a:t>
            </a:r>
          </a:p>
          <a:p>
            <a:pPr lvl="2">
              <a:buNone/>
            </a:pPr>
            <a:r>
              <a:rPr lang="en-US" sz="1700" dirty="0" smtClean="0"/>
              <a:t>[ ] – Used for a range </a:t>
            </a:r>
          </a:p>
          <a:p>
            <a:pPr lvl="2">
              <a:buNone/>
            </a:pPr>
            <a:r>
              <a:rPr lang="en-US" sz="1700" dirty="0" smtClean="0"/>
              <a:t>[</a:t>
            </a:r>
            <a:r>
              <a:rPr lang="en-US" sz="1700" dirty="0" err="1" smtClean="0"/>
              <a:t>afr</a:t>
            </a:r>
            <a:r>
              <a:rPr lang="en-US" sz="1700" dirty="0" smtClean="0"/>
              <a:t>] – Will find a, f, or r </a:t>
            </a:r>
          </a:p>
          <a:p>
            <a:pPr lvl="2">
              <a:buNone/>
            </a:pPr>
            <a:r>
              <a:rPr lang="en-US" sz="1700" dirty="0" smtClean="0"/>
              <a:t>[a-f] – Will find a, b, c, d, e, or f </a:t>
            </a:r>
          </a:p>
          <a:p>
            <a:pPr lvl="2">
              <a:buNone/>
            </a:pPr>
            <a:r>
              <a:rPr lang="en-US" sz="1700" dirty="0" smtClean="0"/>
              <a:t>[^] – Any character except what is in the range </a:t>
            </a:r>
          </a:p>
          <a:p>
            <a:endParaRPr lang="en-US" sz="1800" dirty="0" smtClean="0"/>
          </a:p>
          <a:p>
            <a:pPr>
              <a:buNone/>
            </a:pPr>
            <a:r>
              <a:rPr lang="en-US" sz="1700" dirty="0" smtClean="0"/>
              <a:t>Escape character to search for special characters </a:t>
            </a:r>
          </a:p>
          <a:p>
            <a:pPr>
              <a:buNone/>
            </a:pPr>
            <a:r>
              <a:rPr lang="en-US" sz="1700" dirty="0" smtClean="0"/>
              <a:t>- </a:t>
            </a:r>
            <a:r>
              <a:rPr lang="en-US" sz="1700" dirty="0" err="1" smtClean="0"/>
              <a:t>ProductCode</a:t>
            </a:r>
            <a:r>
              <a:rPr lang="en-US" sz="1700" dirty="0" smtClean="0"/>
              <a:t> LIKE '\[pc-%\]' ESCAPE '\‘ Will search for [pc-%] </a:t>
            </a:r>
            <a:endParaRPr lang="en-US" sz="17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736" y="764704"/>
            <a:ext cx="4752528" cy="593092"/>
          </a:xfrm>
        </p:spPr>
        <p:txBody>
          <a:bodyPr>
            <a:noAutofit/>
          </a:bodyPr>
          <a:lstStyle/>
          <a:p>
            <a:pPr algn="ctr"/>
            <a:r>
              <a:rPr lang="en-US" sz="4400" dirty="0" smtClean="0"/>
              <a:t>NULL</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a:buFont typeface="+mj-lt"/>
              <a:buAutoNum type="arabicPeriod"/>
            </a:pPr>
            <a:r>
              <a:rPr lang="en-US" sz="2000" b="1" dirty="0" smtClean="0">
                <a:solidFill>
                  <a:schemeClr val="tx2">
                    <a:lumMod val="60000"/>
                    <a:lumOff val="40000"/>
                  </a:schemeClr>
                </a:solidFill>
              </a:rPr>
              <a:t>It is blank.</a:t>
            </a:r>
            <a:endParaRPr lang="en-US" sz="2000" dirty="0" smtClean="0">
              <a:solidFill>
                <a:schemeClr val="tx2">
                  <a:lumMod val="60000"/>
                  <a:lumOff val="40000"/>
                </a:schemeClr>
              </a:solidFill>
            </a:endParaRPr>
          </a:p>
          <a:p>
            <a:pPr>
              <a:buFont typeface="+mj-lt"/>
              <a:buAutoNum type="arabicPeriod"/>
            </a:pPr>
            <a:r>
              <a:rPr lang="en-US" sz="2000" b="1" dirty="0" smtClean="0">
                <a:solidFill>
                  <a:srgbClr val="FF0000"/>
                </a:solidFill>
              </a:rPr>
              <a:t>It is empty.</a:t>
            </a:r>
            <a:endParaRPr lang="en-US" sz="2000" dirty="0" smtClean="0">
              <a:solidFill>
                <a:srgbClr val="FF0000"/>
              </a:solidFill>
            </a:endParaRPr>
          </a:p>
          <a:p>
            <a:pPr>
              <a:buFont typeface="+mj-lt"/>
              <a:buAutoNum type="arabicPeriod"/>
            </a:pPr>
            <a:r>
              <a:rPr lang="en-US" sz="2000" b="1" dirty="0" smtClean="0"/>
              <a:t>It is zero.</a:t>
            </a:r>
            <a:endParaRPr lang="en-US" sz="2000" dirty="0" smtClean="0"/>
          </a:p>
          <a:p>
            <a:pPr>
              <a:buFont typeface="+mj-lt"/>
              <a:buAutoNum type="arabicPeriod"/>
            </a:pPr>
            <a:r>
              <a:rPr lang="en-US" sz="2000" b="1" dirty="0" smtClean="0">
                <a:solidFill>
                  <a:srgbClr val="FFC000"/>
                </a:solidFill>
              </a:rPr>
              <a:t>It is nothing.</a:t>
            </a:r>
            <a:endParaRPr lang="en-US" sz="2000" dirty="0" smtClean="0">
              <a:solidFill>
                <a:srgbClr val="FFC000"/>
              </a:solidFill>
            </a:endParaRPr>
          </a:p>
          <a:p>
            <a:pPr>
              <a:buFont typeface="+mj-lt"/>
              <a:buAutoNum type="arabicPeriod"/>
            </a:pPr>
            <a:r>
              <a:rPr lang="en-US" sz="2000" b="1" dirty="0" smtClean="0">
                <a:solidFill>
                  <a:srgbClr val="FFFF00"/>
                </a:solidFill>
              </a:rPr>
              <a:t>It is missing value.</a:t>
            </a:r>
            <a:endParaRPr lang="en-US" sz="2000" dirty="0" smtClean="0">
              <a:solidFill>
                <a:srgbClr val="FFFF00"/>
              </a:solidFill>
            </a:endParaRPr>
          </a:p>
          <a:p>
            <a:pPr>
              <a:buFont typeface="+mj-lt"/>
              <a:buAutoNum type="arabicPeriod"/>
            </a:pPr>
            <a:r>
              <a:rPr lang="en-US" sz="2000" b="1" dirty="0" smtClean="0">
                <a:solidFill>
                  <a:schemeClr val="accent2">
                    <a:lumMod val="60000"/>
                    <a:lumOff val="40000"/>
                  </a:schemeClr>
                </a:solidFill>
              </a:rPr>
              <a:t>It is the lowest value.</a:t>
            </a:r>
            <a:endParaRPr lang="en-US" sz="2000" dirty="0" smtClean="0">
              <a:solidFill>
                <a:schemeClr val="accent2">
                  <a:lumMod val="60000"/>
                  <a:lumOff val="40000"/>
                </a:schemeClr>
              </a:solidFill>
            </a:endParaRPr>
          </a:p>
          <a:p>
            <a:pPr>
              <a:buFont typeface="+mj-lt"/>
              <a:buAutoNum type="arabicPeriod"/>
            </a:pPr>
            <a:r>
              <a:rPr lang="en-US" sz="2000" b="1" dirty="0" smtClean="0">
                <a:solidFill>
                  <a:srgbClr val="7030A0"/>
                </a:solidFill>
              </a:rPr>
              <a:t>It is ignorable value.</a:t>
            </a:r>
            <a:endParaRPr lang="en-US" sz="2000" dirty="0" smtClean="0">
              <a:solidFill>
                <a:srgbClr val="7030A0"/>
              </a:solidFill>
            </a:endParaRPr>
          </a:p>
          <a:p>
            <a:pPr>
              <a:buFont typeface="+mj-lt"/>
              <a:buAutoNum type="arabicPeriod"/>
            </a:pPr>
            <a:r>
              <a:rPr lang="en-US" sz="2000" b="1" dirty="0" smtClean="0"/>
              <a:t>It is optional value.</a:t>
            </a:r>
            <a:endParaRPr lang="en-US" sz="2000" dirty="0" smtClean="0"/>
          </a:p>
          <a:p>
            <a:pPr>
              <a:buFont typeface="+mj-lt"/>
              <a:buAutoNum type="arabicPeriod"/>
            </a:pPr>
            <a:r>
              <a:rPr lang="en-US" sz="2000" b="1" dirty="0" smtClean="0">
                <a:solidFill>
                  <a:srgbClr val="99CCFF"/>
                </a:solidFill>
              </a:rPr>
              <a:t>It is invalid.</a:t>
            </a:r>
            <a:endParaRPr lang="en-US" sz="2000" dirty="0" smtClean="0">
              <a:solidFill>
                <a:srgbClr val="99CCFF"/>
              </a:solidFill>
            </a:endParaRPr>
          </a:p>
          <a:p>
            <a:pPr>
              <a:buFont typeface="+mj-lt"/>
              <a:buAutoNum type="arabicPeriod"/>
            </a:pPr>
            <a:r>
              <a:rPr lang="en-US" sz="2000" b="1" dirty="0" smtClean="0">
                <a:solidFill>
                  <a:schemeClr val="accent6">
                    <a:lumMod val="75000"/>
                  </a:schemeClr>
                </a:solidFill>
              </a:rPr>
              <a:t>It is void.</a:t>
            </a:r>
            <a:endParaRPr lang="en-US" sz="2000" dirty="0" smtClean="0">
              <a:solidFill>
                <a:schemeClr val="accent6">
                  <a:lumMod val="75000"/>
                </a:schemeClr>
              </a:solidFill>
            </a:endParaRPr>
          </a:p>
          <a:p>
            <a:endParaRPr lang="en-GB" baseline="30000" dirty="0"/>
          </a:p>
        </p:txBody>
      </p:sp>
    </p:spTree>
    <p:extLst>
      <p:ext uri="{BB962C8B-B14F-4D97-AF65-F5344CB8AC3E}">
        <p14:creationId xmlns:p14="http://schemas.microsoft.com/office/powerpoint/2010/main" val="1336473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DBMS</a:t>
            </a:r>
            <a:endParaRPr lang="en-US" sz="4400" dirty="0"/>
          </a:p>
        </p:txBody>
      </p:sp>
      <p:sp>
        <p:nvSpPr>
          <p:cNvPr id="4" name="Content Placeholder 3"/>
          <p:cNvSpPr>
            <a:spLocks noGrp="1"/>
          </p:cNvSpPr>
          <p:nvPr>
            <p:ph sz="half" idx="2"/>
          </p:nvPr>
        </p:nvSpPr>
        <p:spPr>
          <a:xfrm>
            <a:off x="683568" y="1773371"/>
            <a:ext cx="7741296" cy="4175909"/>
          </a:xfrm>
        </p:spPr>
        <p:txBody>
          <a:bodyPr>
            <a:normAutofit/>
          </a:bodyPr>
          <a:lstStyle/>
          <a:p>
            <a:r>
              <a:rPr lang="en-US" sz="2800" dirty="0" smtClean="0"/>
              <a:t>used </a:t>
            </a:r>
            <a:r>
              <a:rPr lang="en-US" sz="2800" dirty="0"/>
              <a:t>by the users to access the data stored in database </a:t>
            </a:r>
            <a:r>
              <a:rPr lang="en-US" sz="2800" dirty="0" smtClean="0"/>
              <a:t>files and perform administrative task</a:t>
            </a:r>
          </a:p>
          <a:p>
            <a:r>
              <a:rPr lang="en-US" sz="2800" dirty="0"/>
              <a:t>software system designed to allow the definition, creation, querying, and updating of data stored in relational databases </a:t>
            </a:r>
          </a:p>
          <a:p>
            <a:endParaRPr lang="en-US" sz="2800" dirty="0" smtClean="0"/>
          </a:p>
        </p:txBody>
      </p:sp>
    </p:spTree>
    <p:extLst>
      <p:ext uri="{BB962C8B-B14F-4D97-AF65-F5344CB8AC3E}">
        <p14:creationId xmlns:p14="http://schemas.microsoft.com/office/powerpoint/2010/main" val="826275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736" y="764704"/>
            <a:ext cx="4752528" cy="593092"/>
          </a:xfrm>
        </p:spPr>
        <p:txBody>
          <a:bodyPr>
            <a:noAutofit/>
          </a:bodyPr>
          <a:lstStyle/>
          <a:p>
            <a:pPr algn="ctr"/>
            <a:r>
              <a:rPr lang="en-US" sz="4400" dirty="0" smtClean="0"/>
              <a:t>NULL (2)</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endParaRPr lang="en-US" dirty="0" smtClean="0"/>
          </a:p>
          <a:p>
            <a:r>
              <a:rPr lang="en-US" sz="2400" dirty="0" smtClean="0"/>
              <a:t>A value of </a:t>
            </a:r>
            <a:r>
              <a:rPr lang="en-US" sz="2400" b="1" dirty="0" smtClean="0">
                <a:solidFill>
                  <a:schemeClr val="accent1"/>
                </a:solidFill>
              </a:rPr>
              <a:t>NULL</a:t>
            </a:r>
            <a:r>
              <a:rPr lang="en-US" sz="2400" dirty="0" smtClean="0"/>
              <a:t> indicates that the value is unknown</a:t>
            </a:r>
          </a:p>
          <a:p>
            <a:r>
              <a:rPr lang="en-US" sz="2400" dirty="0" smtClean="0"/>
              <a:t>A value of </a:t>
            </a:r>
            <a:r>
              <a:rPr lang="en-US" sz="2400" b="1" dirty="0" smtClean="0">
                <a:solidFill>
                  <a:schemeClr val="accent1"/>
                </a:solidFill>
              </a:rPr>
              <a:t>NULL</a:t>
            </a:r>
            <a:r>
              <a:rPr lang="en-US" sz="2400" dirty="0" smtClean="0"/>
              <a:t> is different from an empty or zero value</a:t>
            </a:r>
          </a:p>
          <a:p>
            <a:r>
              <a:rPr lang="en-US" sz="2400" dirty="0" smtClean="0"/>
              <a:t>No two </a:t>
            </a:r>
            <a:r>
              <a:rPr lang="en-US" sz="2400" b="1" dirty="0" smtClean="0">
                <a:solidFill>
                  <a:schemeClr val="accent1"/>
                </a:solidFill>
              </a:rPr>
              <a:t>NULL</a:t>
            </a:r>
            <a:r>
              <a:rPr lang="en-US" sz="2400" dirty="0" smtClean="0"/>
              <a:t> values are equal</a:t>
            </a:r>
          </a:p>
          <a:p>
            <a:r>
              <a:rPr lang="en-US" sz="2400" dirty="0" smtClean="0"/>
              <a:t>Comparisons between two null values, or between a </a:t>
            </a:r>
            <a:r>
              <a:rPr lang="en-US" sz="2400" b="1" dirty="0" smtClean="0">
                <a:solidFill>
                  <a:schemeClr val="accent1"/>
                </a:solidFill>
              </a:rPr>
              <a:t>NULL</a:t>
            </a:r>
            <a:r>
              <a:rPr lang="en-US" sz="2400" dirty="0" smtClean="0"/>
              <a:t> and any other value, return unknown because the value of each </a:t>
            </a:r>
            <a:r>
              <a:rPr lang="en-US" sz="2400" dirty="0" smtClean="0">
                <a:solidFill>
                  <a:schemeClr val="accent1"/>
                </a:solidFill>
              </a:rPr>
              <a:t>NULL</a:t>
            </a:r>
            <a:r>
              <a:rPr lang="en-US" sz="2400" dirty="0" smtClean="0"/>
              <a:t> is unknown</a:t>
            </a:r>
          </a:p>
          <a:p>
            <a:endParaRPr lang="en-GB" baseline="30000" dirty="0"/>
          </a:p>
        </p:txBody>
      </p:sp>
    </p:spTree>
    <p:extLst>
      <p:ext uri="{BB962C8B-B14F-4D97-AF65-F5344CB8AC3E}">
        <p14:creationId xmlns:p14="http://schemas.microsoft.com/office/powerpoint/2010/main" val="13364739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736" y="764704"/>
            <a:ext cx="4752528" cy="593092"/>
          </a:xfrm>
        </p:spPr>
        <p:txBody>
          <a:bodyPr>
            <a:noAutofit/>
          </a:bodyPr>
          <a:lstStyle/>
          <a:p>
            <a:pPr algn="ctr"/>
            <a:r>
              <a:rPr lang="en-US" sz="4400" dirty="0" smtClean="0"/>
              <a:t>ORDER BY </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endParaRPr lang="en-US" dirty="0" smtClean="0"/>
          </a:p>
          <a:p>
            <a:r>
              <a:rPr lang="en-US" sz="2400" dirty="0" smtClean="0"/>
              <a:t>Order the result set of a query by the specified column list</a:t>
            </a:r>
          </a:p>
          <a:p>
            <a:endParaRPr lang="en-US" sz="1800" b="1" dirty="0" smtClean="0">
              <a:solidFill>
                <a:schemeClr val="accent1"/>
              </a:solidFill>
            </a:endParaRPr>
          </a:p>
          <a:p>
            <a:endParaRPr lang="en-US" sz="1800" b="1" dirty="0" smtClean="0">
              <a:solidFill>
                <a:schemeClr val="accent1"/>
              </a:solidFill>
            </a:endParaRPr>
          </a:p>
          <a:p>
            <a:endParaRPr lang="en-US" sz="1800" b="1" dirty="0" smtClean="0">
              <a:solidFill>
                <a:schemeClr val="accent1"/>
              </a:solidFill>
            </a:endParaRPr>
          </a:p>
          <a:p>
            <a:r>
              <a:rPr lang="en-US" sz="1800" b="1" dirty="0" smtClean="0">
                <a:solidFill>
                  <a:schemeClr val="accent1"/>
                </a:solidFill>
              </a:rPr>
              <a:t>ORDER BY </a:t>
            </a:r>
            <a:r>
              <a:rPr lang="en-US" sz="1800" dirty="0" err="1" smtClean="0"/>
              <a:t>order_by_expression</a:t>
            </a:r>
            <a:endParaRPr lang="en-GB" baseline="30000" dirty="0"/>
          </a:p>
        </p:txBody>
      </p:sp>
    </p:spTree>
    <p:extLst>
      <p:ext uri="{BB962C8B-B14F-4D97-AF65-F5344CB8AC3E}">
        <p14:creationId xmlns:p14="http://schemas.microsoft.com/office/powerpoint/2010/main" val="13364739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64704"/>
            <a:ext cx="6840760" cy="593092"/>
          </a:xfrm>
        </p:spPr>
        <p:txBody>
          <a:bodyPr/>
          <a:lstStyle/>
          <a:p>
            <a:pPr algn="ctr"/>
            <a:r>
              <a:rPr lang="en-US" dirty="0" smtClean="0"/>
              <a:t>GROUP BY</a:t>
            </a:r>
            <a:endParaRPr lang="en-US" dirty="0"/>
          </a:p>
        </p:txBody>
      </p:sp>
      <p:sp>
        <p:nvSpPr>
          <p:cNvPr id="4" name="Content Placeholder 3"/>
          <p:cNvSpPr>
            <a:spLocks noGrp="1"/>
          </p:cNvSpPr>
          <p:nvPr>
            <p:ph sz="half" idx="2"/>
          </p:nvPr>
        </p:nvSpPr>
        <p:spPr>
          <a:xfrm>
            <a:off x="720724" y="1773371"/>
            <a:ext cx="7667700" cy="4499026"/>
          </a:xfrm>
        </p:spPr>
        <p:txBody>
          <a:bodyPr>
            <a:normAutofit/>
          </a:bodyPr>
          <a:lstStyle/>
          <a:p>
            <a:r>
              <a:rPr lang="en-US" sz="2400" dirty="0" smtClean="0"/>
              <a:t>Groups a selected set of rows into a set of summary rows by the values of one or more columns or expressions</a:t>
            </a:r>
          </a:p>
          <a:p>
            <a:r>
              <a:rPr lang="en-US" sz="2400" dirty="0" smtClean="0"/>
              <a:t>One row is returned for each group</a:t>
            </a:r>
          </a:p>
          <a:p>
            <a:r>
              <a:rPr lang="en-US" sz="2400" dirty="0" smtClean="0"/>
              <a:t>Aggregate functions (</a:t>
            </a:r>
            <a:r>
              <a:rPr lang="en-US" sz="2400" b="1" dirty="0" err="1" smtClean="0">
                <a:solidFill>
                  <a:schemeClr val="accent1"/>
                </a:solidFill>
              </a:rPr>
              <a:t>AVG</a:t>
            </a:r>
            <a:r>
              <a:rPr lang="en-US" sz="2400" b="1" dirty="0" smtClean="0">
                <a:solidFill>
                  <a:schemeClr val="accent1"/>
                </a:solidFill>
              </a:rPr>
              <a:t>, MIN, SUM, COUNT, MAX</a:t>
            </a:r>
            <a:r>
              <a:rPr lang="en-US" sz="2400" dirty="0" smtClean="0"/>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64704"/>
            <a:ext cx="6840760" cy="593092"/>
          </a:xfrm>
        </p:spPr>
        <p:txBody>
          <a:bodyPr/>
          <a:lstStyle/>
          <a:p>
            <a:pPr algn="ctr"/>
            <a:r>
              <a:rPr lang="en-US" dirty="0" smtClean="0"/>
              <a:t>HAVING </a:t>
            </a:r>
            <a:endParaRPr lang="en-US" dirty="0"/>
          </a:p>
        </p:txBody>
      </p:sp>
      <p:sp>
        <p:nvSpPr>
          <p:cNvPr id="6" name="Content Placeholder 5"/>
          <p:cNvSpPr>
            <a:spLocks noGrp="1"/>
          </p:cNvSpPr>
          <p:nvPr>
            <p:ph sz="half" idx="2"/>
          </p:nvPr>
        </p:nvSpPr>
        <p:spPr>
          <a:xfrm>
            <a:off x="720724" y="1772816"/>
            <a:ext cx="7667700" cy="4499026"/>
          </a:xfrm>
        </p:spPr>
        <p:txBody>
          <a:bodyPr>
            <a:normAutofit/>
          </a:bodyPr>
          <a:lstStyle/>
          <a:p>
            <a:r>
              <a:rPr lang="en-US" sz="2400" dirty="0" smtClean="0"/>
              <a:t>search condition for a group or an aggregate</a:t>
            </a:r>
          </a:p>
          <a:p>
            <a:r>
              <a:rPr lang="en-US" sz="2400" dirty="0" smtClean="0"/>
              <a:t>is typically used in a GROUP BY clause</a:t>
            </a:r>
          </a:p>
          <a:p>
            <a:r>
              <a:rPr lang="en-US" sz="2400" dirty="0" smtClean="0"/>
              <a:t>When GROUP BY is not used, HAVING behaves like a WHERE clause</a:t>
            </a:r>
          </a:p>
          <a:p>
            <a:endParaRPr lang="en-US" sz="24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64704"/>
            <a:ext cx="6840760" cy="593092"/>
          </a:xfrm>
        </p:spPr>
        <p:txBody>
          <a:bodyPr/>
          <a:lstStyle/>
          <a:p>
            <a:pPr algn="ctr"/>
            <a:r>
              <a:rPr lang="en-US" dirty="0" err="1" smtClean="0"/>
              <a:t>JOINs</a:t>
            </a:r>
            <a:endParaRPr lang="en-US" dirty="0"/>
          </a:p>
        </p:txBody>
      </p:sp>
      <p:pic>
        <p:nvPicPr>
          <p:cNvPr id="5" name="Content Placeholder 4" descr="Visual_SQL_JOINS_V2.png"/>
          <p:cNvPicPr>
            <a:picLocks noGrp="1" noChangeAspect="1"/>
          </p:cNvPicPr>
          <p:nvPr>
            <p:ph sz="half" idx="2"/>
          </p:nvPr>
        </p:nvPicPr>
        <p:blipFill>
          <a:blip r:embed="rId3" cstate="print"/>
          <a:stretch>
            <a:fillRect/>
          </a:stretch>
        </p:blipFill>
        <p:spPr>
          <a:xfrm>
            <a:off x="1619672" y="1844824"/>
            <a:ext cx="5075411" cy="3992657"/>
          </a:xfr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64704"/>
            <a:ext cx="6840760" cy="593092"/>
          </a:xfrm>
        </p:spPr>
        <p:txBody>
          <a:bodyPr/>
          <a:lstStyle/>
          <a:p>
            <a:pPr algn="ctr"/>
            <a:r>
              <a:rPr lang="en-US" dirty="0" err="1" smtClean="0"/>
              <a:t>JOINs</a:t>
            </a:r>
            <a:endParaRPr lang="en-US" dirty="0"/>
          </a:p>
        </p:txBody>
      </p:sp>
      <p:sp>
        <p:nvSpPr>
          <p:cNvPr id="4" name="Content Placeholder 3"/>
          <p:cNvSpPr>
            <a:spLocks noGrp="1"/>
          </p:cNvSpPr>
          <p:nvPr>
            <p:ph sz="half" idx="2"/>
          </p:nvPr>
        </p:nvSpPr>
        <p:spPr>
          <a:xfrm>
            <a:off x="720724" y="1773371"/>
            <a:ext cx="7667700" cy="4499026"/>
          </a:xfrm>
        </p:spPr>
        <p:txBody>
          <a:bodyPr>
            <a:normAutofit/>
          </a:bodyPr>
          <a:lstStyle/>
          <a:p>
            <a:r>
              <a:rPr lang="en-US" sz="1800" b="1" dirty="0" smtClean="0">
                <a:solidFill>
                  <a:schemeClr val="accent1"/>
                </a:solidFill>
              </a:rPr>
              <a:t>INNER JOIN </a:t>
            </a:r>
            <a:r>
              <a:rPr lang="en-US" sz="1800" dirty="0" smtClean="0"/>
              <a:t>(the typical join operation, which uses some comparison operator like = or &lt;&gt;).</a:t>
            </a:r>
          </a:p>
          <a:p>
            <a:r>
              <a:rPr lang="en-US" sz="1800" b="1" dirty="0" smtClean="0">
                <a:solidFill>
                  <a:schemeClr val="accent1"/>
                </a:solidFill>
              </a:rPr>
              <a:t>INNER JOIN </a:t>
            </a:r>
            <a:r>
              <a:rPr lang="en-US" sz="1800" dirty="0" smtClean="0"/>
              <a:t>return rows only when there is at least one row from both tables that matches the join condition</a:t>
            </a:r>
          </a:p>
          <a:p>
            <a:r>
              <a:rPr lang="en-US" sz="1800" b="1" dirty="0" smtClean="0">
                <a:solidFill>
                  <a:schemeClr val="accent1"/>
                </a:solidFill>
              </a:rPr>
              <a:t>INNER JOIN </a:t>
            </a:r>
            <a:r>
              <a:rPr lang="en-US" sz="1800" dirty="0" smtClean="0"/>
              <a:t>joins eliminate the rows that do not match with a row from the other table</a:t>
            </a:r>
          </a:p>
          <a:p>
            <a:r>
              <a:rPr lang="en-US" sz="1800" b="1" dirty="0" smtClean="0">
                <a:solidFill>
                  <a:schemeClr val="accent1"/>
                </a:solidFill>
              </a:rPr>
              <a:t>Outer joins </a:t>
            </a:r>
            <a:r>
              <a:rPr lang="en-US" sz="1800" dirty="0" smtClean="0"/>
              <a:t>return all rows from at least one of the tables (LEFT, RIGHT)</a:t>
            </a:r>
          </a:p>
          <a:p>
            <a:r>
              <a:rPr lang="en-US" sz="1800" b="1" dirty="0" smtClean="0">
                <a:solidFill>
                  <a:schemeClr val="accent1"/>
                </a:solidFill>
              </a:rPr>
              <a:t>LEFT JOIN </a:t>
            </a:r>
            <a:r>
              <a:rPr lang="en-US" sz="1800" dirty="0" smtClean="0"/>
              <a:t>keyword returns all rows from the left table, with the matching rows in the right table. The result is NULL in the right side when there is no match</a:t>
            </a:r>
          </a:p>
          <a:p>
            <a:r>
              <a:rPr lang="en-US" sz="1800" b="1" dirty="0" smtClean="0">
                <a:solidFill>
                  <a:schemeClr val="accent1"/>
                </a:solidFill>
              </a:rPr>
              <a:t>RIGHT JOIN </a:t>
            </a:r>
            <a:r>
              <a:rPr lang="en-US" sz="1800" dirty="0" smtClean="0"/>
              <a:t>keyword returns all rows from the right table, with the matching rows in the left table. The result is NULL in the left side when there is no match</a:t>
            </a:r>
            <a:endParaRPr lang="en-US" sz="18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SQL Server </a:t>
            </a:r>
            <a:endParaRPr lang="en-US" dirty="0"/>
          </a:p>
        </p:txBody>
      </p:sp>
      <p:sp>
        <p:nvSpPr>
          <p:cNvPr id="7" name="TextBox 6"/>
          <p:cNvSpPr txBox="1"/>
          <p:nvPr/>
        </p:nvSpPr>
        <p:spPr>
          <a:xfrm>
            <a:off x="720725" y="6280150"/>
            <a:ext cx="7704138" cy="123111"/>
          </a:xfrm>
          <a:prstGeom prst="rect">
            <a:avLst/>
          </a:prstGeom>
          <a:noFill/>
        </p:spPr>
        <p:txBody>
          <a:bodyPr wrap="square" lIns="0" tIns="0" rIns="0" bIns="0" rtlCol="0" anchor="ctr" anchorCtr="0">
            <a:spAutoFit/>
          </a:bodyPr>
          <a:lstStyle/>
          <a:p>
            <a:r>
              <a:rPr lang="de-DE" sz="800" dirty="0">
                <a:solidFill>
                  <a:srgbClr val="FFFFFF"/>
                </a:solidFill>
                <a:latin typeface="Arial"/>
                <a:cs typeface="Arial"/>
              </a:rPr>
              <a:t>Pregatit </a:t>
            </a:r>
            <a:r>
              <a:rPr lang="de-DE" sz="800" dirty="0" smtClean="0">
                <a:solidFill>
                  <a:srgbClr val="FFFFFF"/>
                </a:solidFill>
                <a:latin typeface="Arial"/>
                <a:cs typeface="Arial"/>
              </a:rPr>
              <a:t>de</a:t>
            </a:r>
            <a:r>
              <a:rPr lang="ro-RO" sz="800" dirty="0" smtClean="0">
                <a:solidFill>
                  <a:srgbClr val="FFFFFF"/>
                </a:solidFill>
                <a:latin typeface="Arial"/>
                <a:cs typeface="Arial"/>
              </a:rPr>
              <a:t> Marcel Soare </a:t>
            </a:r>
            <a:r>
              <a:rPr lang="de-DE" sz="800" dirty="0" smtClean="0">
                <a:solidFill>
                  <a:srgbClr val="FFFFFF"/>
                </a:solidFill>
                <a:latin typeface="Arial"/>
                <a:cs typeface="Arial"/>
              </a:rPr>
              <a:t>Data</a:t>
            </a:r>
            <a:r>
              <a:rPr lang="de-DE" sz="800" dirty="0">
                <a:solidFill>
                  <a:srgbClr val="FFFFFF"/>
                </a:solidFill>
                <a:latin typeface="Arial"/>
                <a:cs typeface="Arial"/>
              </a:rPr>
              <a:t>: </a:t>
            </a:r>
            <a:r>
              <a:rPr lang="en-US" sz="800" dirty="0" smtClean="0">
                <a:solidFill>
                  <a:srgbClr val="FFFFFF"/>
                </a:solidFill>
                <a:latin typeface="Arial"/>
                <a:cs typeface="Arial"/>
              </a:rPr>
              <a:t>27.</a:t>
            </a:r>
            <a:r>
              <a:rPr lang="de-DE" sz="800" dirty="0" smtClean="0">
                <a:solidFill>
                  <a:srgbClr val="FFFFFF"/>
                </a:solidFill>
                <a:latin typeface="Arial"/>
                <a:cs typeface="Arial"/>
              </a:rPr>
              <a:t>04</a:t>
            </a:r>
            <a:r>
              <a:rPr lang="en-US" sz="800" dirty="0" smtClean="0">
                <a:solidFill>
                  <a:srgbClr val="FFFFFF"/>
                </a:solidFill>
                <a:latin typeface="Arial"/>
                <a:cs typeface="Arial"/>
              </a:rPr>
              <a:t>.</a:t>
            </a:r>
            <a:r>
              <a:rPr lang="de-DE" sz="800" dirty="0" smtClean="0">
                <a:solidFill>
                  <a:srgbClr val="FFFFFF"/>
                </a:solidFill>
                <a:latin typeface="Arial"/>
                <a:cs typeface="Arial"/>
              </a:rPr>
              <a:t>2015</a:t>
            </a:r>
            <a:endParaRPr lang="en-US" sz="800" dirty="0">
              <a:solidFill>
                <a:srgbClr val="FFFFFF"/>
              </a:solidFill>
              <a:latin typeface="Arial"/>
              <a:cs typeface="Arial"/>
            </a:endParaRPr>
          </a:p>
        </p:txBody>
      </p:sp>
      <p:sp>
        <p:nvSpPr>
          <p:cNvPr id="5" name="Title 1"/>
          <p:cNvSpPr txBox="1">
            <a:spLocks/>
          </p:cNvSpPr>
          <p:nvPr/>
        </p:nvSpPr>
        <p:spPr>
          <a:xfrm>
            <a:off x="827584" y="4509120"/>
            <a:ext cx="7704856" cy="1008112"/>
          </a:xfrm>
          <a:prstGeom prst="rect">
            <a:avLst/>
          </a:prstGeom>
        </p:spPr>
        <p:txBody>
          <a:bodyPr vert="horz" lIns="0" tIns="0" rIns="0" bIns="0" rtlCol="0" anchor="t" anchorCtr="0">
            <a:normAutofit/>
          </a:bodyPr>
          <a:lstStyle/>
          <a:p>
            <a:pPr algn="ctr"/>
            <a:r>
              <a:rPr lang="en-US" sz="3600" i="1" dirty="0" smtClean="0">
                <a:solidFill>
                  <a:schemeClr val="bg1"/>
                </a:solidFill>
              </a:rPr>
              <a:t>“The other objects, </a:t>
            </a:r>
            <a:r>
              <a:rPr lang="en-US" sz="3600" i="1" dirty="0" smtClean="0">
                <a:solidFill>
                  <a:schemeClr val="bg1"/>
                </a:solidFill>
              </a:rPr>
              <a:t>design”</a:t>
            </a:r>
            <a:endParaRPr lang="en-US" sz="3600" dirty="0">
              <a:solidFill>
                <a:schemeClr val="bg1"/>
              </a:solidFil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Agenda day 3</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r>
              <a:rPr lang="en-GB" sz="4000" baseline="30000" dirty="0" smtClean="0"/>
              <a:t>Insert, Update</a:t>
            </a:r>
            <a:r>
              <a:rPr lang="en-GB" sz="4000" baseline="30000" dirty="0"/>
              <a:t>, </a:t>
            </a:r>
            <a:r>
              <a:rPr lang="en-GB" sz="4000" baseline="30000" dirty="0" smtClean="0"/>
              <a:t>Delete, Merge</a:t>
            </a:r>
            <a:endParaRPr lang="en-GB" sz="4000" baseline="30000" dirty="0"/>
          </a:p>
          <a:p>
            <a:r>
              <a:rPr lang="en-GB" sz="4000" baseline="30000" dirty="0" smtClean="0"/>
              <a:t>Stored </a:t>
            </a:r>
            <a:r>
              <a:rPr lang="en-GB" sz="4000" baseline="30000" dirty="0" smtClean="0"/>
              <a:t>procedures</a:t>
            </a:r>
          </a:p>
          <a:p>
            <a:r>
              <a:rPr lang="en-GB" sz="4000" baseline="30000" dirty="0" smtClean="0"/>
              <a:t>Views</a:t>
            </a:r>
          </a:p>
          <a:p>
            <a:r>
              <a:rPr lang="en-GB" sz="4000" baseline="30000" dirty="0" smtClean="0"/>
              <a:t>Triggers</a:t>
            </a:r>
          </a:p>
          <a:p>
            <a:r>
              <a:rPr lang="en-GB" sz="4000" baseline="30000" dirty="0" smtClean="0"/>
              <a:t>Indexes</a:t>
            </a:r>
          </a:p>
          <a:p>
            <a:pPr>
              <a:buNone/>
            </a:pPr>
            <a:endParaRPr lang="en-GB" sz="2800" baseline="30000" dirty="0" smtClean="0"/>
          </a:p>
          <a:p>
            <a:endParaRPr lang="en-GB" sz="2800" baseline="30000" dirty="0" smtClean="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INSERT</a:t>
            </a:r>
            <a:endParaRPr lang="en-US" dirty="0"/>
          </a:p>
        </p:txBody>
      </p:sp>
      <p:sp>
        <p:nvSpPr>
          <p:cNvPr id="3" name="Content Placeholder 2"/>
          <p:cNvSpPr>
            <a:spLocks noGrp="1"/>
          </p:cNvSpPr>
          <p:nvPr>
            <p:ph sz="half" idx="2"/>
          </p:nvPr>
        </p:nvSpPr>
        <p:spPr>
          <a:xfrm>
            <a:off x="720724" y="1773371"/>
            <a:ext cx="7667700" cy="4499026"/>
          </a:xfrm>
        </p:spPr>
        <p:txBody>
          <a:bodyPr>
            <a:normAutofit/>
          </a:bodyPr>
          <a:lstStyle/>
          <a:p>
            <a:r>
              <a:rPr lang="en-US" sz="2000" dirty="0" smtClean="0"/>
              <a:t>Adds </a:t>
            </a:r>
            <a:r>
              <a:rPr lang="en-US" sz="2000" dirty="0"/>
              <a:t>one or more rows to a table or a view in SQL </a:t>
            </a:r>
            <a:r>
              <a:rPr lang="en-US" sz="2000" dirty="0" smtClean="0"/>
              <a:t>Server</a:t>
            </a:r>
          </a:p>
          <a:p>
            <a:r>
              <a:rPr lang="en-US" sz="2000" dirty="0" smtClean="0"/>
              <a:t>Syntax : </a:t>
            </a:r>
            <a:r>
              <a:rPr lang="en-US" sz="2000" b="1" dirty="0">
                <a:solidFill>
                  <a:schemeClr val="tx2">
                    <a:lumMod val="50000"/>
                  </a:schemeClr>
                </a:solidFill>
              </a:rPr>
              <a:t>INSERT INTO </a:t>
            </a:r>
            <a:r>
              <a:rPr lang="en-US" sz="2000" dirty="0"/>
              <a:t>&lt;object&gt; (&lt;</a:t>
            </a:r>
            <a:r>
              <a:rPr lang="en-US" sz="2000" dirty="0" err="1"/>
              <a:t>column_list</a:t>
            </a:r>
            <a:r>
              <a:rPr lang="en-US" sz="2000" dirty="0"/>
              <a:t>&gt;) </a:t>
            </a:r>
            <a:r>
              <a:rPr lang="en-US" sz="2000" b="1" dirty="0">
                <a:solidFill>
                  <a:schemeClr val="tx2">
                    <a:lumMod val="50000"/>
                  </a:schemeClr>
                </a:solidFill>
              </a:rPr>
              <a:t>VALUES</a:t>
            </a:r>
            <a:r>
              <a:rPr lang="en-US" sz="2000" dirty="0">
                <a:solidFill>
                  <a:schemeClr val="tx2">
                    <a:lumMod val="50000"/>
                  </a:schemeClr>
                </a:solidFill>
              </a:rPr>
              <a:t> </a:t>
            </a:r>
            <a:r>
              <a:rPr lang="en-US" sz="2000" dirty="0"/>
              <a:t>(&lt;</a:t>
            </a:r>
            <a:r>
              <a:rPr lang="en-US" sz="2000" dirty="0" err="1"/>
              <a:t>value_list</a:t>
            </a:r>
            <a:r>
              <a:rPr lang="en-US" sz="2000" dirty="0"/>
              <a:t>&gt;);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UPDATE</a:t>
            </a:r>
            <a:endParaRPr lang="en-US" dirty="0"/>
          </a:p>
        </p:txBody>
      </p:sp>
      <p:sp>
        <p:nvSpPr>
          <p:cNvPr id="3" name="Content Placeholder 2"/>
          <p:cNvSpPr>
            <a:spLocks noGrp="1"/>
          </p:cNvSpPr>
          <p:nvPr>
            <p:ph sz="half" idx="2"/>
          </p:nvPr>
        </p:nvSpPr>
        <p:spPr>
          <a:xfrm>
            <a:off x="720724" y="1773371"/>
            <a:ext cx="7739708" cy="4499026"/>
          </a:xfrm>
        </p:spPr>
        <p:txBody>
          <a:bodyPr/>
          <a:lstStyle/>
          <a:p>
            <a:pPr marL="0" indent="0">
              <a:buNone/>
            </a:pPr>
            <a:r>
              <a:rPr lang="en-US" sz="3200" b="1" dirty="0" smtClean="0">
                <a:solidFill>
                  <a:schemeClr val="tx2"/>
                </a:solidFill>
                <a:latin typeface="Consolas" panose="020B0609020204030204" pitchFamily="49" charset="0"/>
              </a:rPr>
              <a:t>	UPDATE </a:t>
            </a:r>
            <a:r>
              <a:rPr lang="en-US" sz="3200" dirty="0" smtClean="0">
                <a:latin typeface="Consolas" panose="020B0609020204030204" pitchFamily="49" charset="0"/>
              </a:rPr>
              <a:t>&lt;table&gt; </a:t>
            </a:r>
            <a:endParaRPr lang="en-US" sz="3200" dirty="0">
              <a:latin typeface="Arial" panose="020B0604020202020204" pitchFamily="34" charset="0"/>
            </a:endParaRPr>
          </a:p>
          <a:p>
            <a:pPr marL="0" indent="0">
              <a:buNone/>
            </a:pPr>
            <a:r>
              <a:rPr lang="en-US" sz="3200" dirty="0">
                <a:latin typeface="Consolas" panose="020B0609020204030204" pitchFamily="49" charset="0"/>
              </a:rPr>
              <a:t>	</a:t>
            </a:r>
            <a:r>
              <a:rPr lang="en-US" sz="3200" b="1" dirty="0">
                <a:solidFill>
                  <a:schemeClr val="tx2"/>
                </a:solidFill>
                <a:latin typeface="Consolas" panose="020B0609020204030204" pitchFamily="49" charset="0"/>
              </a:rPr>
              <a:t>SET</a:t>
            </a:r>
            <a:r>
              <a:rPr lang="en-US" sz="3200" dirty="0" smtClean="0">
                <a:latin typeface="Consolas" panose="020B0609020204030204" pitchFamily="49" charset="0"/>
              </a:rPr>
              <a:t> &lt;column = expression&gt;</a:t>
            </a:r>
          </a:p>
          <a:p>
            <a:pPr marL="0" indent="0">
              <a:buNone/>
            </a:pPr>
            <a:r>
              <a:rPr lang="en-US" sz="3200" b="1" dirty="0">
                <a:solidFill>
                  <a:schemeClr val="tx2"/>
                </a:solidFill>
                <a:latin typeface="Consolas" panose="020B0609020204030204" pitchFamily="49" charset="0"/>
              </a:rPr>
              <a:t>	</a:t>
            </a:r>
            <a:r>
              <a:rPr lang="en-US" sz="3200" b="1" dirty="0" smtClean="0">
                <a:solidFill>
                  <a:schemeClr val="tx2"/>
                </a:solidFill>
                <a:latin typeface="Consolas" panose="020B0609020204030204" pitchFamily="49" charset="0"/>
              </a:rPr>
              <a:t>FROM</a:t>
            </a:r>
            <a:r>
              <a:rPr lang="en-US" sz="3200" dirty="0" smtClean="0">
                <a:latin typeface="Consolas" panose="020B0609020204030204" pitchFamily="49" charset="0"/>
              </a:rPr>
              <a:t> </a:t>
            </a:r>
            <a:r>
              <a:rPr lang="en-US" sz="3200" dirty="0">
                <a:latin typeface="Consolas" panose="020B0609020204030204" pitchFamily="49" charset="0"/>
              </a:rPr>
              <a:t>&lt;tables&gt; </a:t>
            </a:r>
            <a:endParaRPr lang="en-US" sz="3200" dirty="0">
              <a:latin typeface="Arial" panose="020B0604020202020204" pitchFamily="34" charset="0"/>
            </a:endParaRPr>
          </a:p>
          <a:p>
            <a:pPr marL="0" indent="0">
              <a:buNone/>
            </a:pPr>
            <a:r>
              <a:rPr lang="en-US" sz="3200" dirty="0">
                <a:latin typeface="Consolas" panose="020B0609020204030204" pitchFamily="49" charset="0"/>
              </a:rPr>
              <a:t>	</a:t>
            </a:r>
            <a:r>
              <a:rPr lang="en-US" sz="3200" b="1" dirty="0">
                <a:solidFill>
                  <a:schemeClr val="tx2"/>
                </a:solidFill>
                <a:latin typeface="Consolas" panose="020B0609020204030204" pitchFamily="49" charset="0"/>
              </a:rPr>
              <a:t>WHERE</a:t>
            </a:r>
            <a:r>
              <a:rPr lang="en-US" sz="3200" dirty="0">
                <a:latin typeface="Consolas" panose="020B0609020204030204" pitchFamily="49" charset="0"/>
              </a:rPr>
              <a:t> &lt;conditions&gt; </a:t>
            </a:r>
            <a:endParaRPr lang="en-US" sz="3200" dirty="0">
              <a:latin typeface="Arial" panose="020B0604020202020204" pitchFamily="34" charset="0"/>
            </a:endParaRPr>
          </a:p>
          <a:p>
            <a:pPr marL="0" indent="0">
              <a:buNone/>
            </a:pPr>
            <a:r>
              <a:rPr lang="en-US" sz="2400" dirty="0">
                <a:latin typeface="Arial" panose="020B0604020202020204" pitchFamily="34" charset="0"/>
              </a:rPr>
              <a:t>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How </a:t>
            </a:r>
            <a:r>
              <a:rPr lang="en-US" sz="4400" dirty="0" err="1" smtClean="0"/>
              <a:t>Sql</a:t>
            </a:r>
            <a:r>
              <a:rPr lang="en-US" sz="4400" dirty="0" smtClean="0"/>
              <a:t> Server works</a:t>
            </a:r>
            <a:endParaRPr lang="en-US" sz="4400" dirty="0"/>
          </a:p>
        </p:txBody>
      </p:sp>
      <p:sp>
        <p:nvSpPr>
          <p:cNvPr id="4" name="Content Placeholder 3"/>
          <p:cNvSpPr>
            <a:spLocks noGrp="1"/>
          </p:cNvSpPr>
          <p:nvPr>
            <p:ph sz="half" idx="2"/>
          </p:nvPr>
        </p:nvSpPr>
        <p:spPr>
          <a:xfrm>
            <a:off x="683568" y="1773371"/>
            <a:ext cx="7741296" cy="4175909"/>
          </a:xfrm>
        </p:spPr>
        <p:txBody>
          <a:bodyPr>
            <a:normAutofit/>
          </a:bodyPr>
          <a:lstStyle/>
          <a:p>
            <a:r>
              <a:rPr lang="en-US" sz="2800" dirty="0" smtClean="0"/>
              <a:t>service</a:t>
            </a:r>
          </a:p>
          <a:p>
            <a:r>
              <a:rPr lang="en-US" sz="2800" dirty="0"/>
              <a:t>f</a:t>
            </a:r>
            <a:r>
              <a:rPr lang="en-US" sz="2800" dirty="0" smtClean="0"/>
              <a:t>iles</a:t>
            </a:r>
          </a:p>
          <a:p>
            <a:r>
              <a:rPr lang="en-US" sz="2800" dirty="0" smtClean="0"/>
              <a:t>logs</a:t>
            </a:r>
            <a:endParaRPr lang="en-US" sz="2800" dirty="0"/>
          </a:p>
          <a:p>
            <a:endParaRPr lang="en-US" sz="2800" dirty="0" smtClean="0"/>
          </a:p>
        </p:txBody>
      </p:sp>
    </p:spTree>
    <p:extLst>
      <p:ext uri="{BB962C8B-B14F-4D97-AF65-F5344CB8AC3E}">
        <p14:creationId xmlns:p14="http://schemas.microsoft.com/office/powerpoint/2010/main" val="35455576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DELETE</a:t>
            </a:r>
            <a:endParaRPr lang="en-US" dirty="0"/>
          </a:p>
        </p:txBody>
      </p:sp>
      <p:sp>
        <p:nvSpPr>
          <p:cNvPr id="3" name="Content Placeholder 2"/>
          <p:cNvSpPr>
            <a:spLocks noGrp="1"/>
          </p:cNvSpPr>
          <p:nvPr>
            <p:ph sz="half" idx="2"/>
          </p:nvPr>
        </p:nvSpPr>
        <p:spPr>
          <a:xfrm>
            <a:off x="720724" y="1773371"/>
            <a:ext cx="7667700" cy="4499026"/>
          </a:xfrm>
        </p:spPr>
        <p:txBody>
          <a:bodyPr>
            <a:normAutofit/>
          </a:bodyPr>
          <a:lstStyle/>
          <a:p>
            <a:pPr marL="800100" lvl="2" indent="0">
              <a:buNone/>
            </a:pPr>
            <a:r>
              <a:rPr lang="en-US" sz="3600" b="1" smtClean="0">
                <a:solidFill>
                  <a:schemeClr val="tx2"/>
                </a:solidFill>
                <a:latin typeface="Consolas" panose="020B0609020204030204" pitchFamily="49" charset="0"/>
              </a:rPr>
              <a:t>DELETE </a:t>
            </a:r>
            <a:r>
              <a:rPr lang="en-US" sz="3600" dirty="0" smtClean="0">
                <a:latin typeface="Consolas" panose="020B0609020204030204" pitchFamily="49" charset="0"/>
              </a:rPr>
              <a:t>	[</a:t>
            </a:r>
            <a:r>
              <a:rPr lang="en-US" sz="3600" b="1" dirty="0" smtClean="0">
                <a:solidFill>
                  <a:schemeClr val="tx2"/>
                </a:solidFill>
                <a:latin typeface="Consolas" panose="020B0609020204030204" pitchFamily="49" charset="0"/>
              </a:rPr>
              <a:t>FROM]</a:t>
            </a:r>
            <a:r>
              <a:rPr lang="en-US" sz="3600" dirty="0" smtClean="0">
                <a:latin typeface="Consolas" panose="020B0609020204030204" pitchFamily="49" charset="0"/>
              </a:rPr>
              <a:t> </a:t>
            </a:r>
            <a:r>
              <a:rPr lang="en-US" sz="3600" dirty="0">
                <a:latin typeface="Consolas" panose="020B0609020204030204" pitchFamily="49" charset="0"/>
              </a:rPr>
              <a:t>&lt;tables&gt; </a:t>
            </a:r>
            <a:endParaRPr lang="en-US" sz="3600" dirty="0">
              <a:latin typeface="Arial" panose="020B0604020202020204" pitchFamily="34" charset="0"/>
            </a:endParaRPr>
          </a:p>
          <a:p>
            <a:pPr marL="0" indent="0">
              <a:buNone/>
            </a:pPr>
            <a:r>
              <a:rPr lang="en-US" sz="3600" dirty="0">
                <a:latin typeface="Consolas" panose="020B0609020204030204" pitchFamily="49" charset="0"/>
              </a:rPr>
              <a:t>	</a:t>
            </a:r>
            <a:r>
              <a:rPr lang="en-US" sz="3600" b="1" dirty="0">
                <a:solidFill>
                  <a:schemeClr val="tx2"/>
                </a:solidFill>
                <a:latin typeface="Consolas" panose="020B0609020204030204" pitchFamily="49" charset="0"/>
              </a:rPr>
              <a:t>WHERE</a:t>
            </a:r>
            <a:r>
              <a:rPr lang="en-US" sz="3600" dirty="0">
                <a:latin typeface="Consolas" panose="020B0609020204030204" pitchFamily="49" charset="0"/>
              </a:rPr>
              <a:t> &lt;conditions&gt;</a:t>
            </a:r>
            <a:endParaRPr lang="en-US" sz="36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MERGE</a:t>
            </a:r>
            <a:endParaRPr lang="en-US" dirty="0"/>
          </a:p>
        </p:txBody>
      </p:sp>
      <p:sp>
        <p:nvSpPr>
          <p:cNvPr id="3" name="Content Placeholder 2"/>
          <p:cNvSpPr>
            <a:spLocks noGrp="1"/>
          </p:cNvSpPr>
          <p:nvPr>
            <p:ph sz="half" idx="2"/>
          </p:nvPr>
        </p:nvSpPr>
        <p:spPr/>
        <p:txBody>
          <a:bodyPr/>
          <a:lstStyle/>
          <a:p>
            <a:endParaRPr lang="en-US" dirty="0"/>
          </a:p>
        </p:txBody>
      </p:sp>
      <p:sp>
        <p:nvSpPr>
          <p:cNvPr id="4" name="Content Placeholder 3"/>
          <p:cNvSpPr>
            <a:spLocks noGrp="1"/>
          </p:cNvSpPr>
          <p:nvPr>
            <p:ph sz="quarter" idx="4"/>
          </p:nvPr>
        </p:nvSpPr>
        <p:spPr/>
        <p:txBody>
          <a:bodyPr/>
          <a:lstStyle/>
          <a:p>
            <a:endParaRPr lang="en-US" dirty="0"/>
          </a:p>
        </p:txBody>
      </p:sp>
    </p:spTree>
    <p:extLst>
      <p:ext uri="{BB962C8B-B14F-4D97-AF65-F5344CB8AC3E}">
        <p14:creationId xmlns:p14="http://schemas.microsoft.com/office/powerpoint/2010/main" val="19062082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3888" y="764704"/>
            <a:ext cx="2534050" cy="593092"/>
          </a:xfrm>
        </p:spPr>
        <p:txBody>
          <a:bodyPr/>
          <a:lstStyle/>
          <a:p>
            <a:r>
              <a:rPr lang="en-US" dirty="0" smtClean="0"/>
              <a:t>Stored Procedure</a:t>
            </a:r>
            <a:endParaRPr lang="en-US" dirty="0"/>
          </a:p>
        </p:txBody>
      </p:sp>
      <p:sp>
        <p:nvSpPr>
          <p:cNvPr id="3" name="Content Placeholder 2"/>
          <p:cNvSpPr>
            <a:spLocks noGrp="1"/>
          </p:cNvSpPr>
          <p:nvPr>
            <p:ph sz="half" idx="2"/>
          </p:nvPr>
        </p:nvSpPr>
        <p:spPr/>
        <p:txBody>
          <a:bodyPr/>
          <a:lstStyle/>
          <a:p>
            <a:endParaRPr lang="en-US"/>
          </a:p>
        </p:txBody>
      </p:sp>
      <p:sp>
        <p:nvSpPr>
          <p:cNvPr id="4" name="Content Placeholder 3"/>
          <p:cNvSpPr>
            <a:spLocks noGrp="1"/>
          </p:cNvSpPr>
          <p:nvPr>
            <p:ph sz="quarter" idx="4"/>
          </p:nvPr>
        </p:nvSpPr>
        <p:spPr/>
        <p:txBody>
          <a:bodyPr/>
          <a:lstStyle/>
          <a:p>
            <a:endParaRPr lang="en-US"/>
          </a:p>
        </p:txBody>
      </p:sp>
    </p:spTree>
    <p:extLst>
      <p:ext uri="{BB962C8B-B14F-4D97-AF65-F5344CB8AC3E}">
        <p14:creationId xmlns:p14="http://schemas.microsoft.com/office/powerpoint/2010/main" val="33213546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VIEW</a:t>
            </a:r>
            <a:endParaRPr lang="en-US" dirty="0"/>
          </a:p>
        </p:txBody>
      </p:sp>
      <p:sp>
        <p:nvSpPr>
          <p:cNvPr id="3" name="Content Placeholder 2"/>
          <p:cNvSpPr>
            <a:spLocks noGrp="1"/>
          </p:cNvSpPr>
          <p:nvPr>
            <p:ph sz="half" idx="2"/>
          </p:nvPr>
        </p:nvSpPr>
        <p:spPr/>
        <p:txBody>
          <a:bodyPr/>
          <a:lstStyle/>
          <a:p>
            <a:endParaRPr lang="en-US" dirty="0"/>
          </a:p>
        </p:txBody>
      </p:sp>
      <p:sp>
        <p:nvSpPr>
          <p:cNvPr id="4" name="Content Placeholder 3"/>
          <p:cNvSpPr>
            <a:spLocks noGrp="1"/>
          </p:cNvSpPr>
          <p:nvPr>
            <p:ph sz="quarter" idx="4"/>
          </p:nvPr>
        </p:nvSpPr>
        <p:spPr/>
        <p:txBody>
          <a:bodyPr/>
          <a:lstStyle/>
          <a:p>
            <a:endParaRPr lang="en-US" dirty="0"/>
          </a:p>
        </p:txBody>
      </p:sp>
    </p:spTree>
    <p:extLst>
      <p:ext uri="{BB962C8B-B14F-4D97-AF65-F5344CB8AC3E}">
        <p14:creationId xmlns:p14="http://schemas.microsoft.com/office/powerpoint/2010/main" val="9928816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TRANSACTIONS</a:t>
            </a:r>
            <a:endParaRPr lang="en-US" dirty="0"/>
          </a:p>
        </p:txBody>
      </p:sp>
      <p:sp>
        <p:nvSpPr>
          <p:cNvPr id="3" name="Content Placeholder 2"/>
          <p:cNvSpPr>
            <a:spLocks noGrp="1"/>
          </p:cNvSpPr>
          <p:nvPr>
            <p:ph sz="half" idx="2"/>
          </p:nvPr>
        </p:nvSpPr>
        <p:spPr/>
        <p:txBody>
          <a:bodyPr/>
          <a:lstStyle/>
          <a:p>
            <a:endParaRPr lang="en-US" dirty="0"/>
          </a:p>
        </p:txBody>
      </p:sp>
      <p:sp>
        <p:nvSpPr>
          <p:cNvPr id="4" name="Content Placeholder 3"/>
          <p:cNvSpPr>
            <a:spLocks noGrp="1"/>
          </p:cNvSpPr>
          <p:nvPr>
            <p:ph sz="quarter" idx="4"/>
          </p:nvPr>
        </p:nvSpPr>
        <p:spPr/>
        <p:txBody>
          <a:bodyPr/>
          <a:lstStyle/>
          <a:p>
            <a:endParaRPr lang="en-US" dirty="0"/>
          </a:p>
        </p:txBody>
      </p:sp>
    </p:spTree>
    <p:extLst>
      <p:ext uri="{BB962C8B-B14F-4D97-AF65-F5344CB8AC3E}">
        <p14:creationId xmlns:p14="http://schemas.microsoft.com/office/powerpoint/2010/main" val="5867498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DATABSE SECURITY</a:t>
            </a:r>
            <a:endParaRPr lang="en-US" dirty="0"/>
          </a:p>
        </p:txBody>
      </p:sp>
      <p:sp>
        <p:nvSpPr>
          <p:cNvPr id="5" name="Content Placeholder 2"/>
          <p:cNvSpPr>
            <a:spLocks noGrp="1"/>
          </p:cNvSpPr>
          <p:nvPr>
            <p:ph sz="half" idx="2"/>
          </p:nvPr>
        </p:nvSpPr>
        <p:spPr>
          <a:xfrm>
            <a:off x="720724" y="1773371"/>
            <a:ext cx="7811716" cy="4499026"/>
          </a:xfrm>
        </p:spPr>
        <p:txBody>
          <a:bodyPr>
            <a:normAutofit fontScale="92500" lnSpcReduction="10000"/>
          </a:bodyPr>
          <a:lstStyle/>
          <a:p>
            <a:r>
              <a:rPr lang="en-US" sz="2800" dirty="0" smtClean="0"/>
              <a:t>Securing your database content is a critical part of a DBA’s job. The design, testing, and implementation of security is necessary to ensure that confidentiality is not compromised</a:t>
            </a:r>
          </a:p>
          <a:p>
            <a:endParaRPr lang="en-US" sz="2800" b="1" i="1" dirty="0" smtClean="0"/>
          </a:p>
          <a:p>
            <a:r>
              <a:rPr lang="en-US" sz="2800" b="1" i="1" dirty="0" err="1" smtClean="0"/>
              <a:t>Securables</a:t>
            </a:r>
            <a:r>
              <a:rPr lang="en-US" sz="2800" b="1" i="1" dirty="0" smtClean="0"/>
              <a:t> </a:t>
            </a:r>
            <a:r>
              <a:rPr lang="en-US" sz="2800" dirty="0" smtClean="0"/>
              <a:t>are </a:t>
            </a:r>
            <a:r>
              <a:rPr lang="en-US" sz="2800" dirty="0"/>
              <a:t>the server, database, and objects </a:t>
            </a:r>
            <a:r>
              <a:rPr lang="en-US" sz="2800" dirty="0" smtClean="0"/>
              <a:t>a database contains</a:t>
            </a:r>
          </a:p>
          <a:p>
            <a:r>
              <a:rPr lang="en-US" sz="2800" b="1" i="1" dirty="0" smtClean="0"/>
              <a:t>Principals</a:t>
            </a:r>
            <a:r>
              <a:rPr lang="en-US" sz="2800" dirty="0" smtClean="0"/>
              <a:t> are the individuals, groups, and processes granted access to SQL Server</a:t>
            </a:r>
          </a:p>
          <a:p>
            <a:r>
              <a:rPr lang="en-US" sz="2800" b="1" i="1" dirty="0" smtClean="0"/>
              <a:t>Permissions</a:t>
            </a:r>
            <a:r>
              <a:rPr lang="en-US" sz="2800" dirty="0" smtClean="0"/>
              <a:t> are granted to a principal for every SQL Server securable</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LOGINS AND ACCOUNTS</a:t>
            </a:r>
            <a:endParaRPr lang="en-US" dirty="0"/>
          </a:p>
        </p:txBody>
      </p:sp>
      <p:sp>
        <p:nvSpPr>
          <p:cNvPr id="5" name="Content Placeholder 2"/>
          <p:cNvSpPr>
            <a:spLocks noGrp="1"/>
          </p:cNvSpPr>
          <p:nvPr>
            <p:ph sz="quarter" idx="4"/>
          </p:nvPr>
        </p:nvSpPr>
        <p:spPr>
          <a:xfrm>
            <a:off x="683568" y="1773370"/>
            <a:ext cx="7741296" cy="4499027"/>
          </a:xfrm>
        </p:spPr>
        <p:txBody>
          <a:bodyPr>
            <a:normAutofit fontScale="92500" lnSpcReduction="20000"/>
          </a:bodyPr>
          <a:lstStyle/>
          <a:p>
            <a:r>
              <a:rPr lang="en-US" sz="2800" dirty="0" smtClean="0"/>
              <a:t>Three tiered approach to accessing content</a:t>
            </a:r>
          </a:p>
          <a:p>
            <a:r>
              <a:rPr lang="en-US" sz="2800" dirty="0" smtClean="0"/>
              <a:t>1. SQL Server access - a </a:t>
            </a:r>
            <a:r>
              <a:rPr lang="en-US" sz="2800" b="1" i="1" dirty="0" smtClean="0"/>
              <a:t>login</a:t>
            </a:r>
            <a:r>
              <a:rPr lang="en-US" sz="2800" dirty="0"/>
              <a:t> </a:t>
            </a:r>
            <a:r>
              <a:rPr lang="en-US" sz="2800" dirty="0" smtClean="0"/>
              <a:t>is </a:t>
            </a:r>
            <a:r>
              <a:rPr lang="en-US" sz="2800" dirty="0"/>
              <a:t>a security </a:t>
            </a:r>
            <a:r>
              <a:rPr lang="en-US" sz="2800" dirty="0" smtClean="0"/>
              <a:t>principal that </a:t>
            </a:r>
            <a:r>
              <a:rPr lang="en-US" sz="2800" dirty="0"/>
              <a:t>can be authenticated by a secure </a:t>
            </a:r>
            <a:r>
              <a:rPr lang="en-US" sz="2800" dirty="0" smtClean="0"/>
              <a:t>system to provide a user access to SQL Server</a:t>
            </a:r>
            <a:endParaRPr lang="en-US" dirty="0"/>
          </a:p>
          <a:p>
            <a:r>
              <a:rPr lang="en-US" sz="2800" dirty="0" smtClean="0"/>
              <a:t>2. Database access - a </a:t>
            </a:r>
            <a:r>
              <a:rPr lang="en-US" sz="2800" b="1" i="1" dirty="0" smtClean="0"/>
              <a:t>database</a:t>
            </a:r>
            <a:r>
              <a:rPr lang="en-US" sz="2800" dirty="0" smtClean="0"/>
              <a:t> </a:t>
            </a:r>
            <a:r>
              <a:rPr lang="en-US" sz="2800" b="1" i="1" dirty="0" smtClean="0"/>
              <a:t>user </a:t>
            </a:r>
            <a:r>
              <a:rPr lang="en-US" sz="2800" dirty="0" smtClean="0"/>
              <a:t>is mapped to a SQL login and provides a user or group access to a database</a:t>
            </a:r>
          </a:p>
          <a:p>
            <a:r>
              <a:rPr lang="en-US" sz="2800" dirty="0" smtClean="0"/>
              <a:t>3. Object access – </a:t>
            </a:r>
            <a:r>
              <a:rPr lang="en-US" sz="2800" b="1" i="1" dirty="0" smtClean="0"/>
              <a:t>permissions</a:t>
            </a:r>
            <a:r>
              <a:rPr lang="en-US" sz="2800" dirty="0" smtClean="0"/>
              <a:t> are applied at the object level to provide the appropriate access to the objects within the database</a:t>
            </a:r>
            <a:endParaRPr lang="en-US" sz="2800" dirty="0"/>
          </a:p>
          <a:p>
            <a:endParaRPr lang="en-US" sz="2800" dirty="0" smtClean="0"/>
          </a:p>
          <a:p>
            <a:endParaRPr lang="en-US" dirty="0"/>
          </a:p>
          <a:p>
            <a:r>
              <a:rPr lang="en-US" dirty="0" smtClean="0"/>
              <a:t> </a:t>
            </a:r>
          </a:p>
          <a:p>
            <a:endParaRPr lang="en-US" dirty="0" smtClean="0"/>
          </a:p>
          <a:p>
            <a:endParaRPr lang="en-US" dirty="0" smtClean="0"/>
          </a:p>
        </p:txBody>
      </p:sp>
    </p:spTree>
    <p:extLst>
      <p:ext uri="{BB962C8B-B14F-4D97-AF65-F5344CB8AC3E}">
        <p14:creationId xmlns:p14="http://schemas.microsoft.com/office/powerpoint/2010/main" val="136055606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BACK-UP</a:t>
            </a:r>
            <a:endParaRPr lang="en-US" dirty="0"/>
          </a:p>
        </p:txBody>
      </p:sp>
      <p:sp>
        <p:nvSpPr>
          <p:cNvPr id="3" name="Content Placeholder 2"/>
          <p:cNvSpPr>
            <a:spLocks noGrp="1"/>
          </p:cNvSpPr>
          <p:nvPr>
            <p:ph sz="half" idx="2"/>
          </p:nvPr>
        </p:nvSpPr>
        <p:spPr/>
        <p:txBody>
          <a:bodyPr/>
          <a:lstStyle/>
          <a:p>
            <a:endParaRPr lang="en-US" dirty="0"/>
          </a:p>
        </p:txBody>
      </p:sp>
      <p:sp>
        <p:nvSpPr>
          <p:cNvPr id="4" name="Content Placeholder 3"/>
          <p:cNvSpPr>
            <a:spLocks noGrp="1"/>
          </p:cNvSpPr>
          <p:nvPr>
            <p:ph sz="quarter" idx="4"/>
          </p:nvPr>
        </p:nvSpPr>
        <p:spPr/>
        <p:txBody>
          <a:bodyPr/>
          <a:lstStyle/>
          <a:p>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RESTORE</a:t>
            </a:r>
            <a:endParaRPr lang="en-US" dirty="0"/>
          </a:p>
        </p:txBody>
      </p:sp>
      <p:sp>
        <p:nvSpPr>
          <p:cNvPr id="3" name="Content Placeholder 2"/>
          <p:cNvSpPr>
            <a:spLocks noGrp="1"/>
          </p:cNvSpPr>
          <p:nvPr>
            <p:ph sz="half" idx="2"/>
          </p:nvPr>
        </p:nvSpPr>
        <p:spPr/>
        <p:txBody>
          <a:bodyPr/>
          <a:lstStyle/>
          <a:p>
            <a:endParaRPr lang="en-US" dirty="0"/>
          </a:p>
        </p:txBody>
      </p:sp>
      <p:sp>
        <p:nvSpPr>
          <p:cNvPr id="4" name="Content Placeholder 3"/>
          <p:cNvSpPr>
            <a:spLocks noGrp="1"/>
          </p:cNvSpPr>
          <p:nvPr>
            <p:ph sz="quarter" idx="4"/>
          </p:nvPr>
        </p:nvSpPr>
        <p:spPr/>
        <p:txBody>
          <a:bodyPr/>
          <a:lstStyle/>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Thank you!</a:t>
            </a:r>
            <a:endParaRPr lang="en-US" dirty="0"/>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SQL Technologies</a:t>
            </a:r>
            <a:endParaRPr lang="en-US" sz="4400" dirty="0"/>
          </a:p>
        </p:txBody>
      </p:sp>
      <p:sp>
        <p:nvSpPr>
          <p:cNvPr id="4" name="Content Placeholder 3"/>
          <p:cNvSpPr>
            <a:spLocks noGrp="1"/>
          </p:cNvSpPr>
          <p:nvPr>
            <p:ph sz="quarter" idx="4"/>
          </p:nvPr>
        </p:nvSpPr>
        <p:spPr>
          <a:xfrm>
            <a:off x="683568" y="1773371"/>
            <a:ext cx="7741296" cy="4175909"/>
          </a:xfrm>
        </p:spPr>
        <p:txBody>
          <a:bodyPr>
            <a:normAutofit/>
          </a:bodyPr>
          <a:lstStyle/>
          <a:p>
            <a:r>
              <a:rPr lang="en-US" sz="2800" dirty="0" smtClean="0"/>
              <a:t>Database Engine</a:t>
            </a:r>
          </a:p>
          <a:p>
            <a:r>
              <a:rPr lang="en-US" sz="2800" dirty="0" smtClean="0"/>
              <a:t>Reporting Services</a:t>
            </a:r>
          </a:p>
          <a:p>
            <a:r>
              <a:rPr lang="en-US" sz="2800" dirty="0" smtClean="0"/>
              <a:t>Replication</a:t>
            </a:r>
          </a:p>
        </p:txBody>
      </p:sp>
      <p:pic>
        <p:nvPicPr>
          <p:cNvPr id="1026" name="Picture 2" descr="D:\_WORK4FUN\Zero2Hero Git Intern\Z2H2015\SQL\resources\image5b35d26697a63.png"/>
          <p:cNvPicPr>
            <a:picLocks noChangeAspect="1" noChangeArrowheads="1"/>
          </p:cNvPicPr>
          <p:nvPr/>
        </p:nvPicPr>
        <p:blipFill>
          <a:blip r:embed="rId3" cstate="print"/>
          <a:srcRect/>
          <a:stretch>
            <a:fillRect/>
          </a:stretch>
        </p:blipFill>
        <p:spPr bwMode="auto">
          <a:xfrm>
            <a:off x="5292080" y="2564904"/>
            <a:ext cx="3096344" cy="3531150"/>
          </a:xfrm>
          <a:prstGeom prst="rect">
            <a:avLst/>
          </a:prstGeom>
          <a:noFill/>
        </p:spPr>
      </p:pic>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Database Engine</a:t>
            </a:r>
            <a:endParaRPr lang="en-US" sz="4400" dirty="0"/>
          </a:p>
        </p:txBody>
      </p:sp>
      <p:sp>
        <p:nvSpPr>
          <p:cNvPr id="4" name="Content Placeholder 3"/>
          <p:cNvSpPr>
            <a:spLocks noGrp="1"/>
          </p:cNvSpPr>
          <p:nvPr>
            <p:ph sz="quarter" idx="4"/>
          </p:nvPr>
        </p:nvSpPr>
        <p:spPr>
          <a:xfrm>
            <a:off x="683568" y="1773371"/>
            <a:ext cx="7741296" cy="4175909"/>
          </a:xfrm>
        </p:spPr>
        <p:txBody>
          <a:bodyPr>
            <a:normAutofit fontScale="92500" lnSpcReduction="10000"/>
          </a:bodyPr>
          <a:lstStyle/>
          <a:p>
            <a:r>
              <a:rPr lang="en-US" sz="2800" dirty="0" smtClean="0"/>
              <a:t>is the core service for storing, processing and securing data.</a:t>
            </a:r>
          </a:p>
          <a:p>
            <a:r>
              <a:rPr lang="en-US" sz="2800" dirty="0" smtClean="0"/>
              <a:t>provides controlled access and rapid transaction processing to meet the requirements of the most demanding data consuming applications within your enterprise.</a:t>
            </a:r>
          </a:p>
          <a:p>
            <a:r>
              <a:rPr lang="en-US" sz="2800" dirty="0" smtClean="0"/>
              <a:t>instance of the Database Engine is a copy of the </a:t>
            </a:r>
            <a:r>
              <a:rPr lang="en-US" sz="2800" dirty="0" err="1" smtClean="0"/>
              <a:t>sqlservr.exe</a:t>
            </a:r>
            <a:r>
              <a:rPr lang="en-US" sz="2800" dirty="0" smtClean="0"/>
              <a:t> executable that runs as an operating system service.</a:t>
            </a:r>
          </a:p>
          <a:p>
            <a:r>
              <a:rPr lang="en-US" sz="2800" dirty="0" smtClean="0"/>
              <a:t>features associated with database and database objects</a:t>
            </a:r>
            <a:endParaRPr lang="en-GB" sz="28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Reporting services</a:t>
            </a:r>
            <a:endParaRPr lang="en-US" sz="4400" dirty="0"/>
          </a:p>
        </p:txBody>
      </p:sp>
      <p:sp>
        <p:nvSpPr>
          <p:cNvPr id="4" name="Content Placeholder 3"/>
          <p:cNvSpPr>
            <a:spLocks noGrp="1"/>
          </p:cNvSpPr>
          <p:nvPr>
            <p:ph sz="quarter" idx="4"/>
          </p:nvPr>
        </p:nvSpPr>
        <p:spPr>
          <a:xfrm>
            <a:off x="683568" y="1773371"/>
            <a:ext cx="7741296" cy="4175909"/>
          </a:xfrm>
        </p:spPr>
        <p:txBody>
          <a:bodyPr>
            <a:normAutofit/>
          </a:bodyPr>
          <a:lstStyle/>
          <a:p>
            <a:r>
              <a:rPr lang="en-US" sz="2400" dirty="0" smtClean="0"/>
              <a:t>a rich set of tools for building and publishing enterprise reports, managing security and subscriptions, and extending the reporting functionality through a comprehensive API</a:t>
            </a:r>
          </a:p>
          <a:p>
            <a:r>
              <a:rPr lang="en-US" sz="2400" dirty="0" smtClean="0"/>
              <a:t>Reports are defined using an XML-based language called Report Definition Language (</a:t>
            </a:r>
            <a:r>
              <a:rPr lang="en-US" sz="2400" dirty="0" err="1" smtClean="0"/>
              <a:t>RDL</a:t>
            </a:r>
            <a:r>
              <a:rPr lang="en-US" sz="2400" dirty="0" smtClean="0"/>
              <a:t>)</a:t>
            </a:r>
          </a:p>
          <a:p>
            <a:r>
              <a:rPr lang="en-US" sz="2400" dirty="0" smtClean="0"/>
              <a:t>reports that you create can be viewed over a Web-based connection or as part of a Microsoft Windows application or SharePoint site</a:t>
            </a:r>
            <a:endParaRPr lang="en-US" sz="2400" dirty="0"/>
          </a:p>
        </p:txBody>
      </p:sp>
      <p:pic>
        <p:nvPicPr>
          <p:cNvPr id="1026" name="Picture 2" descr="D:\_WORK4FUN\Zero2Hero Git Intern\Z2H2015\SQL\resources\maps.png"/>
          <p:cNvPicPr>
            <a:picLocks noChangeAspect="1" noChangeArrowheads="1"/>
          </p:cNvPicPr>
          <p:nvPr/>
        </p:nvPicPr>
        <p:blipFill>
          <a:blip r:embed="rId3" cstate="print"/>
          <a:srcRect/>
          <a:stretch>
            <a:fillRect/>
          </a:stretch>
        </p:blipFill>
        <p:spPr bwMode="auto">
          <a:xfrm>
            <a:off x="6228184" y="5157192"/>
            <a:ext cx="2553728" cy="1438470"/>
          </a:xfrm>
          <a:prstGeom prst="rect">
            <a:avLst/>
          </a:prstGeom>
          <a:noFill/>
        </p:spPr>
      </p:pic>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Replication </a:t>
            </a:r>
            <a:endParaRPr lang="en-US" sz="4400" dirty="0"/>
          </a:p>
        </p:txBody>
      </p:sp>
      <p:sp>
        <p:nvSpPr>
          <p:cNvPr id="4" name="Content Placeholder 3"/>
          <p:cNvSpPr>
            <a:spLocks noGrp="1"/>
          </p:cNvSpPr>
          <p:nvPr>
            <p:ph sz="quarter" idx="4"/>
          </p:nvPr>
        </p:nvSpPr>
        <p:spPr>
          <a:xfrm>
            <a:off x="683568" y="1773371"/>
            <a:ext cx="7741296" cy="4175909"/>
          </a:xfrm>
        </p:spPr>
        <p:txBody>
          <a:bodyPr>
            <a:normAutofit/>
          </a:bodyPr>
          <a:lstStyle/>
          <a:p>
            <a:r>
              <a:rPr lang="en-US" sz="2400" dirty="0" smtClean="0"/>
              <a:t>copying and distributing data and database objects from one database to another and then synchronizing between databases to maintain consistency</a:t>
            </a:r>
          </a:p>
          <a:p>
            <a:r>
              <a:rPr lang="en-US" sz="2400" dirty="0" smtClean="0"/>
              <a:t>distribute data to different locations and to remote or mobile users over local and wide area networks, dial-up connections, wireless connections, and the Internet</a:t>
            </a:r>
          </a:p>
          <a:p>
            <a:pPr lvl="1">
              <a:buFont typeface="Courier New" pitchFamily="49" charset="0"/>
              <a:buChar char="o"/>
            </a:pPr>
            <a:r>
              <a:rPr lang="en-US" dirty="0" smtClean="0"/>
              <a:t>Transactional replication</a:t>
            </a:r>
          </a:p>
          <a:p>
            <a:pPr lvl="1">
              <a:buFont typeface="Courier New" pitchFamily="49" charset="0"/>
              <a:buChar char="o"/>
            </a:pPr>
            <a:r>
              <a:rPr lang="en-US" dirty="0" smtClean="0"/>
              <a:t>Merge replication</a:t>
            </a:r>
          </a:p>
          <a:p>
            <a:pPr lvl="1">
              <a:buFont typeface="Courier New" pitchFamily="49" charset="0"/>
              <a:buChar char="o"/>
            </a:pPr>
            <a:r>
              <a:rPr lang="en-US" dirty="0" smtClean="0"/>
              <a:t>Snapshot replication</a:t>
            </a:r>
            <a:endParaRPr lang="en-US" sz="34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9168</TotalTime>
  <Words>3239</Words>
  <Application>Microsoft Office PowerPoint</Application>
  <PresentationFormat>On-screen Show (4:3)</PresentationFormat>
  <Paragraphs>825</Paragraphs>
  <Slides>59</Slides>
  <Notes>50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Calibri</vt:lpstr>
      <vt:lpstr>Consolas</vt:lpstr>
      <vt:lpstr>Courier New</vt:lpstr>
      <vt:lpstr>Office Theme</vt:lpstr>
      <vt:lpstr>SQL Server </vt:lpstr>
      <vt:lpstr>Objectives</vt:lpstr>
      <vt:lpstr>Agenda - Day 1</vt:lpstr>
      <vt:lpstr>DBMS</vt:lpstr>
      <vt:lpstr>How Sql Server works</vt:lpstr>
      <vt:lpstr>SQL Technologies</vt:lpstr>
      <vt:lpstr>Database Engine</vt:lpstr>
      <vt:lpstr>Reporting services</vt:lpstr>
      <vt:lpstr>Replication </vt:lpstr>
      <vt:lpstr>Product presentation</vt:lpstr>
      <vt:lpstr>Editions</vt:lpstr>
      <vt:lpstr>Documentation </vt:lpstr>
      <vt:lpstr>SQL Concepts</vt:lpstr>
      <vt:lpstr>SQL Server Management Studio</vt:lpstr>
      <vt:lpstr>Databases</vt:lpstr>
      <vt:lpstr>Tables</vt:lpstr>
      <vt:lpstr>Tables (2)</vt:lpstr>
      <vt:lpstr>Data Types</vt:lpstr>
      <vt:lpstr>SSMS - Working Scenario</vt:lpstr>
      <vt:lpstr>Constraints</vt:lpstr>
      <vt:lpstr>Primary key</vt:lpstr>
      <vt:lpstr>Foreign key</vt:lpstr>
      <vt:lpstr>SSMS - Working Scenario</vt:lpstr>
      <vt:lpstr>Homework</vt:lpstr>
      <vt:lpstr>SQL Server </vt:lpstr>
      <vt:lpstr>Agenda day 2</vt:lpstr>
      <vt:lpstr>T-SQL</vt:lpstr>
      <vt:lpstr>P</vt:lpstr>
      <vt:lpstr>Simple Statements</vt:lpstr>
      <vt:lpstr>CRUD</vt:lpstr>
      <vt:lpstr>SELECT - components</vt:lpstr>
      <vt:lpstr>Query logical processing</vt:lpstr>
      <vt:lpstr>SELECT</vt:lpstr>
      <vt:lpstr>WHERE</vt:lpstr>
      <vt:lpstr>Predicates</vt:lpstr>
      <vt:lpstr>Predicates keywords</vt:lpstr>
      <vt:lpstr>Multiple Predicates</vt:lpstr>
      <vt:lpstr>String predicates - Like</vt:lpstr>
      <vt:lpstr>NULL</vt:lpstr>
      <vt:lpstr>NULL (2)</vt:lpstr>
      <vt:lpstr>ORDER BY </vt:lpstr>
      <vt:lpstr>GROUP BY</vt:lpstr>
      <vt:lpstr>HAVING </vt:lpstr>
      <vt:lpstr>JOINs</vt:lpstr>
      <vt:lpstr>JOINs</vt:lpstr>
      <vt:lpstr>SQL Server </vt:lpstr>
      <vt:lpstr>Agenda day 3</vt:lpstr>
      <vt:lpstr>INSERT</vt:lpstr>
      <vt:lpstr>UPDATE</vt:lpstr>
      <vt:lpstr>DELETE</vt:lpstr>
      <vt:lpstr>MERGE</vt:lpstr>
      <vt:lpstr>Stored Procedure</vt:lpstr>
      <vt:lpstr>VIEW</vt:lpstr>
      <vt:lpstr>TRANSACTIONS</vt:lpstr>
      <vt:lpstr>DATABSE SECURITY</vt:lpstr>
      <vt:lpstr>LOGINS AND ACCOUNTS</vt:lpstr>
      <vt:lpstr>BACK-UP</vt:lpstr>
      <vt:lpstr>RESTORE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Cum sa scrii un manual de utilizare</dc:title>
  <dc:creator>Adina</dc:creator>
  <cp:lastModifiedBy>marcel</cp:lastModifiedBy>
  <cp:revision>407</cp:revision>
  <dcterms:created xsi:type="dcterms:W3CDTF">2013-12-19T00:35:41Z</dcterms:created>
  <dcterms:modified xsi:type="dcterms:W3CDTF">2016-07-06T21:57:20Z</dcterms:modified>
</cp:coreProperties>
</file>