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5.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4" r:id="rId2"/>
    <p:sldId id="287" r:id="rId3"/>
    <p:sldId id="288" r:id="rId4"/>
    <p:sldId id="331" r:id="rId5"/>
    <p:sldId id="382" r:id="rId6"/>
    <p:sldId id="319" r:id="rId7"/>
    <p:sldId id="320" r:id="rId8"/>
    <p:sldId id="327" r:id="rId9"/>
    <p:sldId id="328" r:id="rId10"/>
    <p:sldId id="378" r:id="rId11"/>
    <p:sldId id="330" r:id="rId12"/>
    <p:sldId id="380" r:id="rId13"/>
    <p:sldId id="377" r:id="rId14"/>
    <p:sldId id="341" r:id="rId15"/>
    <p:sldId id="335" r:id="rId16"/>
    <p:sldId id="336" r:id="rId17"/>
    <p:sldId id="333" r:id="rId18"/>
    <p:sldId id="344" r:id="rId19"/>
    <p:sldId id="345" r:id="rId20"/>
    <p:sldId id="384" r:id="rId21"/>
    <p:sldId id="386" r:id="rId22"/>
    <p:sldId id="388" r:id="rId23"/>
    <p:sldId id="385" r:id="rId24"/>
    <p:sldId id="389" r:id="rId25"/>
    <p:sldId id="340" r:id="rId26"/>
    <p:sldId id="365" r:id="rId27"/>
    <p:sldId id="359" r:id="rId28"/>
    <p:sldId id="318" r:id="rId29"/>
    <p:sldId id="347" r:id="rId30"/>
    <p:sldId id="337" r:id="rId31"/>
    <p:sldId id="339" r:id="rId32"/>
    <p:sldId id="348" r:id="rId33"/>
    <p:sldId id="350" r:id="rId34"/>
    <p:sldId id="349" r:id="rId35"/>
    <p:sldId id="352" r:id="rId36"/>
    <p:sldId id="334" r:id="rId37"/>
    <p:sldId id="354" r:id="rId38"/>
    <p:sldId id="351" r:id="rId39"/>
    <p:sldId id="357" r:id="rId40"/>
    <p:sldId id="356" r:id="rId41"/>
    <p:sldId id="353" r:id="rId42"/>
    <p:sldId id="360" r:id="rId43"/>
    <p:sldId id="355" r:id="rId44"/>
    <p:sldId id="361" r:id="rId45"/>
    <p:sldId id="358" r:id="rId46"/>
    <p:sldId id="362" r:id="rId47"/>
    <p:sldId id="363" r:id="rId48"/>
    <p:sldId id="364" r:id="rId49"/>
    <p:sldId id="366" r:id="rId50"/>
    <p:sldId id="367" r:id="rId51"/>
    <p:sldId id="368" r:id="rId52"/>
    <p:sldId id="375" r:id="rId53"/>
    <p:sldId id="369" r:id="rId54"/>
    <p:sldId id="370" r:id="rId55"/>
    <p:sldId id="30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49202" autoAdjust="0"/>
  </p:normalViewPr>
  <p:slideViewPr>
    <p:cSldViewPr>
      <p:cViewPr varScale="1">
        <p:scale>
          <a:sx n="45" d="100"/>
          <a:sy n="45" d="100"/>
        </p:scale>
        <p:origin x="27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7/4/2016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wikipedia.org/wiki/Computer_programming"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n.wikipedia.org/wiki/Value_(computer_science)" TargetMode="External"/><Relationship Id="rId5" Type="http://schemas.openxmlformats.org/officeDocument/2006/relationships/hyperlink" Target="http://en.wikipedia.org/wiki/Symbol" TargetMode="External"/><Relationship Id="rId4" Type="http://schemas.openxmlformats.org/officeDocument/2006/relationships/hyperlink" Target="http://en.wikipedia.org/wiki/Memory_location"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p>
          <a:p>
            <a:r>
              <a:rPr lang="en-US" baseline="0" dirty="0" smtClean="0"/>
              <a:t>De </a:t>
            </a:r>
            <a:r>
              <a:rPr lang="en-US" baseline="0" dirty="0" err="1" smtClean="0"/>
              <a:t>ce</a:t>
            </a:r>
            <a:r>
              <a:rPr lang="en-US" baseline="0" dirty="0" smtClean="0"/>
              <a:t> </a:t>
            </a:r>
            <a:r>
              <a:rPr lang="en-US" baseline="0" dirty="0" err="1" smtClean="0"/>
              <a:t>hmmmm</a:t>
            </a:r>
            <a:r>
              <a:rPr lang="en-US" baseline="0" dirty="0" smtClean="0"/>
              <a:t>………</a:t>
            </a:r>
          </a:p>
          <a:p>
            <a:r>
              <a:rPr lang="en-US" baseline="0" dirty="0" smtClean="0"/>
              <a:t>3 </a:t>
            </a:r>
            <a:r>
              <a:rPr lang="en-US" baseline="0" dirty="0" err="1" smtClean="0"/>
              <a:t>zile</a:t>
            </a:r>
            <a:r>
              <a:rPr lang="en-US" baseline="0" dirty="0" smtClean="0"/>
              <a:t> </a:t>
            </a:r>
            <a:r>
              <a:rPr lang="en-US" baseline="0" dirty="0" err="1" smtClean="0"/>
              <a:t>pt</a:t>
            </a:r>
            <a:r>
              <a:rPr lang="en-US" baseline="0" dirty="0" smtClean="0"/>
              <a:t> </a:t>
            </a:r>
            <a:r>
              <a:rPr lang="en-US" baseline="0" dirty="0" err="1" smtClean="0"/>
              <a:t>introducere</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val="128756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about </a:t>
            </a:r>
          </a:p>
          <a:p>
            <a:pPr>
              <a:buFontTx/>
              <a:buChar char="-"/>
            </a:pPr>
            <a:r>
              <a:rPr lang="en-US" baseline="0" dirty="0" smtClean="0"/>
              <a:t>Editions</a:t>
            </a:r>
          </a:p>
          <a:p>
            <a:pPr>
              <a:buFontTx/>
              <a:buChar char="-"/>
            </a:pPr>
            <a:r>
              <a:rPr lang="en-US" baseline="0" dirty="0" smtClean="0"/>
              <a:t>Versions</a:t>
            </a:r>
          </a:p>
          <a:p>
            <a:pPr>
              <a:buFontTx/>
              <a:buChar char="-"/>
            </a:pPr>
            <a:endParaRPr lang="en-US" baseline="0" dirty="0"/>
          </a:p>
          <a:p>
            <a:pPr>
              <a:buFontTx/>
              <a:buChar char="-"/>
            </a:pPr>
            <a:endParaRPr lang="en-US" baseline="0" dirty="0"/>
          </a:p>
          <a:p>
            <a:pPr>
              <a:buFontTx/>
              <a:buNone/>
            </a:pPr>
            <a:r>
              <a:rPr lang="en-US" baseline="0" dirty="0" smtClean="0"/>
              <a:t>Details about features and editions: </a:t>
            </a:r>
            <a:r>
              <a:rPr lang="en-US" baseline="0" dirty="0" err="1" smtClean="0"/>
              <a:t>https://msdn.microsoft.com/library/cc645993.aspx</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val="205623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val="3965784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SQL Server?</a:t>
            </a:r>
          </a:p>
          <a:p>
            <a:pPr>
              <a:buFontTx/>
              <a:buChar char="-"/>
            </a:pPr>
            <a:r>
              <a:rPr lang="en-US" baseline="0" dirty="0" smtClean="0"/>
              <a:t> Software product?</a:t>
            </a:r>
          </a:p>
          <a:p>
            <a:pPr>
              <a:buFontTx/>
              <a:buChar char="-"/>
            </a:pPr>
            <a:r>
              <a:rPr lang="en-US" baseline="0" dirty="0" smtClean="0"/>
              <a:t> </a:t>
            </a:r>
            <a:r>
              <a:rPr lang="en-US" sz="1200" b="0" i="0" kern="1200" dirty="0" smtClean="0">
                <a:solidFill>
                  <a:schemeClr val="tx1"/>
                </a:solidFill>
                <a:latin typeface="+mn-lt"/>
                <a:ea typeface="+mn-ea"/>
                <a:cs typeface="+mn-cs"/>
              </a:rPr>
              <a:t>Relational database management system?</a:t>
            </a:r>
            <a:endParaRPr lang="en-US" dirty="0" smtClean="0"/>
          </a:p>
          <a:p>
            <a:pPr>
              <a:buFontTx/>
              <a:buChar char="-"/>
            </a:pPr>
            <a:r>
              <a:rPr lang="en-US" dirty="0" smtClean="0"/>
              <a:t>Service? Yes it is a service,</a:t>
            </a:r>
            <a:r>
              <a:rPr lang="en-US" baseline="0" dirty="0" smtClean="0"/>
              <a:t> from a point of view</a:t>
            </a:r>
            <a:endParaRPr lang="en-US" dirty="0" smtClean="0"/>
          </a:p>
          <a:p>
            <a:pPr>
              <a:buFontTx/>
              <a:buChar char="-"/>
            </a:pPr>
            <a:r>
              <a:rPr lang="en-US" dirty="0" smtClean="0"/>
              <a:t>Competitors?</a:t>
            </a:r>
          </a:p>
          <a:p>
            <a:endParaRPr lang="en-US" dirty="0" smtClean="0"/>
          </a:p>
          <a:p>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EASY WAY </a:t>
            </a:r>
          </a:p>
          <a:p>
            <a:endParaRPr lang="en-US" b="1" dirty="0" smtClean="0"/>
          </a:p>
          <a:p>
            <a:endParaRPr lang="en-US" b="1" dirty="0" smtClean="0"/>
          </a:p>
          <a:p>
            <a:endParaRPr lang="en-US" b="1" dirty="0" smtClean="0"/>
          </a:p>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r>
              <a:rPr lang="en-US" dirty="0" smtClean="0"/>
              <a:t>https://msdn.microsoft.com/en-us/library/bb934498(v=sql.120).aspx</a:t>
            </a:r>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val="108062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Ce</a:t>
            </a:r>
            <a:r>
              <a:rPr lang="en-US" baseline="0" dirty="0" smtClean="0"/>
              <a:t> </a:t>
            </a:r>
            <a:r>
              <a:rPr lang="en-US" baseline="0" dirty="0" err="1" smtClean="0"/>
              <a:t>permite</a:t>
            </a:r>
            <a:r>
              <a:rPr lang="en-US" baseline="0" dirty="0" smtClean="0"/>
              <a:t> o </a:t>
            </a:r>
            <a:r>
              <a:rPr lang="en-US" baseline="0" dirty="0" err="1" smtClean="0"/>
              <a:t>baza</a:t>
            </a:r>
            <a:r>
              <a:rPr lang="en-US" baseline="0" dirty="0" smtClean="0"/>
              <a:t> de date </a:t>
            </a:r>
            <a:r>
              <a:rPr lang="en-US" baseline="0" dirty="0" err="1" smtClean="0"/>
              <a:t>dpd</a:t>
            </a:r>
            <a:r>
              <a:rPr lang="en-US" baseline="0" dirty="0" smtClean="0"/>
              <a:t> al </a:t>
            </a:r>
            <a:r>
              <a:rPr lang="en-US" baseline="0" dirty="0" err="1" smtClean="0"/>
              <a:t>datelor</a:t>
            </a:r>
            <a:r>
              <a:rPr lang="en-US" baseline="0" dirty="0" smtClean="0"/>
              <a:t> -</a:t>
            </a:r>
            <a:r>
              <a:rPr lang="en-US" sz="2600" dirty="0" smtClean="0"/>
              <a:t>It allows you to input, manage, organize, and retrieve data quickly</a:t>
            </a:r>
          </a:p>
          <a:p>
            <a:endParaRPr lang="en-US" baseline="0" dirty="0" smtClean="0"/>
          </a:p>
          <a:p>
            <a:endParaRPr lang="en-US" baseline="0" dirty="0" smtClean="0"/>
          </a:p>
          <a:p>
            <a:r>
              <a:rPr lang="en-US" baseline="0" dirty="0" smtClean="0"/>
              <a:t>Files used (extensions):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fata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datetime2 </a:t>
            </a:r>
            <a:r>
              <a:rPr lang="en-US" baseline="0" dirty="0" err="1" smtClean="0"/>
              <a:t>si</a:t>
            </a:r>
            <a:r>
              <a:rPr lang="en-US" baseline="0" dirty="0" smtClean="0"/>
              <a:t> </a:t>
            </a:r>
            <a:r>
              <a:rPr lang="en-US" baseline="0" dirty="0" err="1" smtClean="0"/>
              <a:t>datetime</a:t>
            </a:r>
            <a:r>
              <a:rPr lang="en-US" baseline="0" dirty="0" smtClean="0"/>
              <a:t>,</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val="244888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Create a database called Store</a:t>
            </a:r>
          </a:p>
          <a:p>
            <a:r>
              <a:rPr lang="en-US" baseline="0" dirty="0" smtClean="0"/>
              <a:t>Add a table called Product: </a:t>
            </a:r>
            <a:r>
              <a:rPr lang="en-US" baseline="0" dirty="0" err="1" smtClean="0"/>
              <a:t>Identificator</a:t>
            </a:r>
            <a:r>
              <a:rPr lang="en-US" baseline="0" dirty="0" smtClean="0"/>
              <a:t>, </a:t>
            </a:r>
            <a:r>
              <a:rPr lang="en-US" baseline="0" dirty="0" err="1" smtClean="0"/>
              <a:t>Nume</a:t>
            </a:r>
            <a:r>
              <a:rPr lang="en-US" baseline="0" dirty="0" smtClean="0"/>
              <a:t>, </a:t>
            </a:r>
            <a:r>
              <a:rPr lang="en-US" baseline="0" dirty="0" err="1" smtClean="0"/>
              <a:t>Categorie</a:t>
            </a:r>
            <a:endParaRPr lang="en-US" baseline="0" dirty="0" smtClean="0"/>
          </a:p>
          <a:p>
            <a:r>
              <a:rPr lang="en-US" baseline="0" dirty="0" smtClean="0"/>
              <a:t>Add a table called </a:t>
            </a:r>
            <a:r>
              <a:rPr lang="en-US" baseline="0" dirty="0" err="1" smtClean="0"/>
              <a:t>Storag</a:t>
            </a:r>
            <a:r>
              <a:rPr lang="en-US" baseline="0" dirty="0" smtClean="0"/>
              <a:t>: </a:t>
            </a:r>
            <a:r>
              <a:rPr lang="en-US" baseline="0" dirty="0" err="1" smtClean="0"/>
              <a:t>Produs</a:t>
            </a:r>
            <a:r>
              <a:rPr lang="en-US" baseline="0" dirty="0" smtClean="0"/>
              <a:t>, </a:t>
            </a:r>
            <a:r>
              <a:rPr lang="en-US" baseline="0" dirty="0" err="1" smtClean="0"/>
              <a:t>Furnizor</a:t>
            </a:r>
            <a:r>
              <a:rPr lang="en-US" baseline="0" dirty="0" smtClean="0"/>
              <a:t>, </a:t>
            </a:r>
            <a:r>
              <a:rPr lang="en-US" baseline="0" dirty="0" err="1" smtClean="0"/>
              <a:t>Cantitate</a:t>
            </a:r>
            <a:endParaRPr lang="en-US" baseline="0" dirty="0" smtClean="0"/>
          </a:p>
          <a:p>
            <a:r>
              <a:rPr lang="en-US" baseline="0" dirty="0" smtClean="0"/>
              <a:t>Add a table called Address: </a:t>
            </a:r>
            <a:r>
              <a:rPr lang="en-US" baseline="0" dirty="0" err="1" smtClean="0"/>
              <a:t>identificator</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smtClean="0"/>
              <a:t>Add several records using </a:t>
            </a:r>
            <a:r>
              <a:rPr lang="en-US" baseline="0" dirty="0" err="1" smtClean="0"/>
              <a:t>ssms</a:t>
            </a:r>
            <a:r>
              <a:rPr lang="en-US" baseline="0" dirty="0" smtClean="0"/>
              <a:t> on each table</a:t>
            </a:r>
          </a:p>
          <a:p>
            <a:endParaRPr lang="en-US" baseline="0" dirty="0" smtClean="0"/>
          </a:p>
          <a:p>
            <a:r>
              <a:rPr lang="en-US" baseline="0" dirty="0" smtClean="0"/>
              <a:t>Show the </a:t>
            </a:r>
            <a:r>
              <a:rPr lang="en-US" baseline="0" dirty="0" err="1" smtClean="0"/>
              <a:t>tsql</a:t>
            </a:r>
            <a:r>
              <a:rPr lang="en-US" baseline="0" dirty="0" smtClean="0"/>
              <a:t> created</a:t>
            </a:r>
            <a:endParaRPr lang="en-US" baseline="0" dirty="0" smtClean="0"/>
          </a:p>
          <a:p>
            <a:endParaRPr lang="en-US" baseline="0" dirty="0" smtClean="0"/>
          </a:p>
          <a:p>
            <a:r>
              <a:rPr lang="en-US" baseline="0" dirty="0" smtClean="0"/>
              <a:t>For the above actions use:</a:t>
            </a:r>
          </a:p>
          <a:p>
            <a:pPr>
              <a:buFontTx/>
              <a:buNone/>
            </a:pPr>
            <a:r>
              <a:rPr lang="en-US" baseline="0" dirty="0" smtClean="0"/>
              <a:t>https://msdn.microsoft.com/en-us/library/jj590844(v=sql.120).aspx</a:t>
            </a:r>
          </a:p>
          <a:p>
            <a:pPr>
              <a:buFontTx/>
              <a:buChar char="-"/>
            </a:pP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val="386749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a:t>
            </a:r>
            <a:r>
              <a:rPr lang="en-US" baseline="0" dirty="0" err="1" smtClean="0"/>
              <a:t>usitate</a:t>
            </a:r>
            <a:r>
              <a:rPr lang="en-US" baseline="0" dirty="0" smtClean="0"/>
              <a:t> </a:t>
            </a:r>
            <a:r>
              <a:rPr lang="en-US" baseline="0" dirty="0" err="1" smtClean="0"/>
              <a:t>foarte</a:t>
            </a:r>
            <a:r>
              <a:rPr lang="en-US" baseline="0" dirty="0" smtClean="0"/>
              <a:t> </a:t>
            </a:r>
            <a:r>
              <a:rPr lang="en-US" baseline="0" dirty="0" err="1" smtClean="0"/>
              <a:t>frecvent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unei</a:t>
            </a:r>
            <a:r>
              <a:rPr lang="en-US" baseline="0" dirty="0" smtClean="0"/>
              <a:t> </a:t>
            </a:r>
            <a:r>
              <a:rPr lang="en-US" baseline="0" dirty="0" err="1" smtClean="0"/>
              <a:t>baze</a:t>
            </a:r>
            <a:r>
              <a:rPr lang="en-US" baseline="0" dirty="0" smtClean="0"/>
              <a:t> de </a:t>
            </a:r>
            <a:r>
              <a:rPr lang="en-US" baseline="0" dirty="0" smtClean="0"/>
              <a:t>date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administrare</a:t>
            </a:r>
            <a:r>
              <a:rPr lang="en-US" baseline="0" dirty="0" smtClean="0"/>
              <a:t> </a:t>
            </a:r>
            <a:r>
              <a:rPr lang="en-US" baseline="0" dirty="0" err="1" smtClean="0"/>
              <a:t>sumara</a:t>
            </a:r>
            <a:r>
              <a:rPr lang="en-US" baseline="0" dirty="0" smtClean="0"/>
              <a:t> a </a:t>
            </a:r>
            <a:r>
              <a:rPr lang="en-US" baseline="0" dirty="0" err="1" smtClean="0"/>
              <a:t>bazei</a:t>
            </a:r>
            <a:r>
              <a:rPr lang="en-US" baseline="0" dirty="0" smtClean="0"/>
              <a:t> de date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Constraint: </a:t>
            </a:r>
          </a:p>
          <a:p>
            <a:pPr marL="171450" indent="-171450">
              <a:buFontTx/>
              <a:buChar char="-"/>
            </a:pPr>
            <a:r>
              <a:rPr lang="en-US" sz="1200" b="0" i="0" kern="1200" dirty="0" smtClean="0">
                <a:solidFill>
                  <a:schemeClr val="tx1"/>
                </a:solidFill>
                <a:effectLst/>
                <a:latin typeface="+mn-lt"/>
                <a:ea typeface="+mn-ea"/>
                <a:cs typeface="+mn-cs"/>
              </a:rPr>
              <a:t>are used to specify rules for the data in a table</a:t>
            </a:r>
          </a:p>
          <a:p>
            <a:pPr marL="171450" indent="-171450">
              <a:buFontTx/>
              <a:buChar char="-"/>
            </a:pPr>
            <a:r>
              <a:rPr lang="en-US" sz="1200" b="0" i="0" kern="1200" dirty="0" smtClean="0">
                <a:solidFill>
                  <a:schemeClr val="tx1"/>
                </a:solidFill>
                <a:effectLst/>
                <a:latin typeface="+mn-lt"/>
                <a:ea typeface="+mn-ea"/>
                <a:cs typeface="+mn-cs"/>
              </a:rPr>
              <a:t>let you define the way the Database Engine automatically enforces the integrity of a database</a:t>
            </a:r>
            <a:endParaRPr lang="en-US" baseline="0" dirty="0" smtClean="0"/>
          </a:p>
          <a:p>
            <a:endParaRPr lang="en-US" dirty="0" smtClean="0"/>
          </a:p>
          <a:p>
            <a:r>
              <a:rPr lang="en-US" sz="1200" b="0" i="0" kern="1200" dirty="0" smtClean="0">
                <a:solidFill>
                  <a:schemeClr val="tx1"/>
                </a:solidFill>
                <a:effectLst/>
                <a:latin typeface="+mn-lt"/>
                <a:ea typeface="+mn-ea"/>
                <a:cs typeface="+mn-cs"/>
              </a:rPr>
              <a:t>Data integrity: </a:t>
            </a:r>
          </a:p>
          <a:p>
            <a:pPr marL="171450" indent="-171450">
              <a:buFontTx/>
              <a:buChar char="-"/>
            </a:pPr>
            <a:r>
              <a:rPr lang="en-US" sz="1200" b="0" i="0" kern="1200" dirty="0" smtClean="0">
                <a:solidFill>
                  <a:schemeClr val="tx1"/>
                </a:solidFill>
                <a:effectLst/>
                <a:latin typeface="+mn-lt"/>
                <a:ea typeface="+mn-ea"/>
                <a:cs typeface="+mn-cs"/>
              </a:rPr>
              <a:t>refers to each occurrence of a column having a correct data value. The data values must be of the right data type and in the correct domain</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The following objects are used to maintain both types of integrity:</a:t>
            </a:r>
          </a:p>
          <a:p>
            <a:pPr marL="171450" indent="-171450">
              <a:buFontTx/>
              <a:buChar char="-"/>
            </a:pPr>
            <a:r>
              <a:rPr lang="en-US" sz="1200" b="0" i="0" kern="1200" dirty="0" smtClean="0">
                <a:solidFill>
                  <a:schemeClr val="tx1"/>
                </a:solidFill>
                <a:effectLst/>
                <a:latin typeface="+mn-lt"/>
                <a:ea typeface="+mn-ea"/>
                <a:cs typeface="+mn-cs"/>
              </a:rPr>
              <a:t>Constraints</a:t>
            </a:r>
          </a:p>
          <a:p>
            <a:pPr marL="171450" indent="-171450">
              <a:buFontTx/>
              <a:buChar char="-"/>
            </a:pPr>
            <a:r>
              <a:rPr lang="en-US" sz="1200" b="0" i="0" kern="1200" dirty="0" smtClean="0">
                <a:solidFill>
                  <a:schemeClr val="tx1"/>
                </a:solidFill>
                <a:effectLst/>
                <a:latin typeface="+mn-lt"/>
                <a:ea typeface="+mn-ea"/>
                <a:cs typeface="+mn-cs"/>
              </a:rPr>
              <a:t>Defaults</a:t>
            </a:r>
          </a:p>
          <a:p>
            <a:pPr marL="171450" indent="-171450">
              <a:buFontTx/>
              <a:buChar char="-"/>
            </a:pPr>
            <a:r>
              <a:rPr lang="en-US" dirty="0" smtClean="0"/>
              <a:t>DML Triggers</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val="24144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When you specify a primary key constraint for a table, the Database Engine enforces data uniqueness by </a:t>
            </a:r>
            <a:r>
              <a:rPr lang="en-US" sz="1200" b="1" i="0" kern="1200" dirty="0" smtClean="0">
                <a:solidFill>
                  <a:schemeClr val="tx1"/>
                </a:solidFill>
                <a:effectLst/>
                <a:latin typeface="+mn-lt"/>
                <a:ea typeface="+mn-ea"/>
                <a:cs typeface="+mn-cs"/>
              </a:rPr>
              <a:t>automatically creating a unique index for the primary key columns</a:t>
            </a:r>
            <a:r>
              <a:rPr lang="en-US" sz="1200" b="0" i="0" kern="1200" dirty="0" smtClean="0">
                <a:solidFill>
                  <a:schemeClr val="tx1"/>
                </a:solidFill>
                <a:effectLst/>
                <a:latin typeface="+mn-lt"/>
                <a:ea typeface="+mn-ea"/>
                <a:cs typeface="+mn-cs"/>
              </a:rPr>
              <a:t>. This index also permits fast access to data when the primary key is used in queries. If a primary key constraint is defined on more than one column, values may be duplicated within one column, but each combination of values from all the columns in the primary key constraint definition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Limitation</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table can contain only one primary key constraint.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primary key cannot exceed 16 columns and a total key length of 900 bytes.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index generated by a primary key constraint cannot cause the number of indexes on the table to exceed 999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indexes and 1 clustered index.</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clustered or </a:t>
            </a:r>
            <a:r>
              <a:rPr lang="en-US" sz="1200" b="0" i="0" kern="1200" dirty="0" err="1" smtClean="0">
                <a:solidFill>
                  <a:schemeClr val="tx1"/>
                </a:solidFill>
                <a:effectLst/>
                <a:latin typeface="+mn-lt"/>
                <a:ea typeface="+mn-ea"/>
                <a:cs typeface="+mn-cs"/>
              </a:rPr>
              <a:t>nonclustered</a:t>
            </a:r>
            <a:r>
              <a:rPr lang="en-US" sz="1200" b="0" i="0" kern="1200" dirty="0" smtClean="0">
                <a:solidFill>
                  <a:schemeClr val="tx1"/>
                </a:solidFill>
                <a:effectLst/>
                <a:latin typeface="+mn-lt"/>
                <a:ea typeface="+mn-ea"/>
                <a:cs typeface="+mn-cs"/>
              </a:rPr>
              <a:t> is not specified for a primary key constraint, clustered is used if there no clustered index on the table.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All columns defined within a primary key constraint must be defined as not null. If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is not specified, all columns participating in a primary key constraint have their </a:t>
            </a:r>
            <a:r>
              <a:rPr lang="en-US" sz="1200" b="0" i="0" kern="1200" dirty="0" err="1" smtClean="0">
                <a:solidFill>
                  <a:schemeClr val="tx1"/>
                </a:solidFill>
                <a:effectLst/>
                <a:latin typeface="+mn-lt"/>
                <a:ea typeface="+mn-ea"/>
                <a:cs typeface="+mn-cs"/>
              </a:rPr>
              <a:t>nullability</a:t>
            </a:r>
            <a:r>
              <a:rPr lang="en-US" sz="1200" b="0" i="0" kern="1200" dirty="0" smtClean="0">
                <a:solidFill>
                  <a:schemeClr val="tx1"/>
                </a:solidFill>
                <a:effectLst/>
                <a:latin typeface="+mn-lt"/>
                <a:ea typeface="+mn-ea"/>
                <a:cs typeface="+mn-cs"/>
              </a:rPr>
              <a:t> set to not null.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If a primary key is defined on a CLR user-defined type column, the implementation of the type must support binary ordering.</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val="263685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A link is created between two tables when the column or columns that hold the primary key value for one table are referenced by the column or columns in another table. This column becomes a foreign key in the second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Related to a primary key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the main purpose of a foreign key constraint is to control the data that can be stored in the foreign key table, it also controls changes to data in the primary key table</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val="4176806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 data using </a:t>
            </a:r>
            <a:r>
              <a:rPr lang="en-US" baseline="0" dirty="0" err="1" smtClean="0"/>
              <a:t>ssms</a:t>
            </a:r>
            <a:endParaRPr lang="en-US" baseline="0" dirty="0" smtClean="0"/>
          </a:p>
          <a:p>
            <a:endParaRPr lang="en-US" baseline="0" dirty="0" smtClean="0"/>
          </a:p>
          <a:p>
            <a:r>
              <a:rPr lang="en-US" baseline="0" dirty="0" smtClean="0"/>
              <a:t>Rename </a:t>
            </a:r>
            <a:r>
              <a:rPr lang="en-US" baseline="0" dirty="0" err="1" smtClean="0"/>
              <a:t>identificator</a:t>
            </a:r>
            <a:r>
              <a:rPr lang="en-US" baseline="0" dirty="0" smtClean="0"/>
              <a:t> columns in id. </a:t>
            </a:r>
          </a:p>
          <a:p>
            <a:endParaRPr lang="en-US" baseline="0" dirty="0" smtClean="0"/>
          </a:p>
          <a:p>
            <a:r>
              <a:rPr lang="en-US" baseline="0" dirty="0" smtClean="0"/>
              <a:t>Add identity to ID columns</a:t>
            </a:r>
          </a:p>
          <a:p>
            <a:endParaRPr lang="en-US" baseline="0" dirty="0" smtClean="0"/>
          </a:p>
          <a:p>
            <a:r>
              <a:rPr lang="en-US" baseline="0" dirty="0" smtClean="0"/>
              <a:t>Create a foreign key between product and category</a:t>
            </a:r>
          </a:p>
          <a:p>
            <a:endParaRPr lang="en-US" baseline="0" dirty="0" smtClean="0"/>
          </a:p>
          <a:p>
            <a:endParaRPr lang="en-US" baseline="0" dirty="0" smtClean="0"/>
          </a:p>
          <a:p>
            <a:r>
              <a:rPr lang="en-US" baseline="0" dirty="0" smtClean="0"/>
              <a:t>https://en.wikipedia.org/wiki/Database_normalization</a:t>
            </a:r>
          </a:p>
          <a:p>
            <a:endParaRPr lang="en-US" baseline="0" dirty="0" smtClean="0"/>
          </a:p>
          <a:p>
            <a:r>
              <a:rPr lang="en-US" baseline="0" dirty="0" smtClean="0"/>
              <a:t>http://www.tutorialspoint.com/sql/first-normal-form.htm</a:t>
            </a:r>
          </a:p>
          <a:p>
            <a:endParaRPr lang="en-US" baseline="0" dirty="0" smtClean="0"/>
          </a:p>
          <a:p>
            <a:r>
              <a:rPr lang="en-US" baseline="0" dirty="0" smtClean="0"/>
              <a:t>http://www.tutorialspoint.com/sql/second-normal-form.htm</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val="2937930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Judet</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denumirea</a:t>
            </a:r>
            <a:r>
              <a:rPr lang="en-US" baseline="0" dirty="0" smtClean="0"/>
              <a:t> </a:t>
            </a:r>
            <a:r>
              <a:rPr lang="en-US" baseline="0" dirty="0" err="1" smtClean="0"/>
              <a:t>judetului</a:t>
            </a:r>
            <a:r>
              <a:rPr lang="en-US" baseline="0" dirty="0" smtClean="0"/>
              <a:t>, cod </a:t>
            </a:r>
            <a:r>
              <a:rPr lang="en-US" baseline="0" dirty="0" err="1" smtClean="0"/>
              <a:t>judet</a:t>
            </a:r>
            <a:r>
              <a:rPr lang="en-US" baseline="0" dirty="0" smtClean="0"/>
              <a:t> </a:t>
            </a:r>
          </a:p>
          <a:p>
            <a:r>
              <a:rPr lang="en-US" baseline="0" dirty="0" err="1" smtClean="0"/>
              <a:t>Localitate</a:t>
            </a:r>
            <a:r>
              <a:rPr lang="en-US" baseline="0" dirty="0" smtClean="0"/>
              <a:t>: </a:t>
            </a:r>
            <a:r>
              <a:rPr lang="en-US" baseline="0" dirty="0" err="1" smtClean="0"/>
              <a:t>cheie</a:t>
            </a:r>
            <a:r>
              <a:rPr lang="en-US" baseline="0" dirty="0" smtClean="0"/>
              <a:t> </a:t>
            </a:r>
            <a:r>
              <a:rPr lang="en-US" baseline="0" dirty="0" err="1" smtClean="0"/>
              <a:t>primara</a:t>
            </a:r>
            <a:r>
              <a:rPr lang="en-US" baseline="0" dirty="0" smtClean="0"/>
              <a:t>, </a:t>
            </a:r>
            <a:r>
              <a:rPr lang="en-US" baseline="0" dirty="0" err="1" smtClean="0"/>
              <a:t>judet</a:t>
            </a:r>
            <a:r>
              <a:rPr lang="en-US" baseline="0" dirty="0" smtClean="0"/>
              <a:t> (</a:t>
            </a:r>
            <a:r>
              <a:rPr lang="en-US" baseline="0" dirty="0" err="1" smtClean="0"/>
              <a:t>fk</a:t>
            </a:r>
            <a:r>
              <a:rPr lang="en-US" baseline="0" dirty="0" smtClean="0"/>
              <a:t>)</a:t>
            </a:r>
          </a:p>
          <a:p>
            <a:endParaRPr lang="en-US" baseline="0" dirty="0" smtClean="0"/>
          </a:p>
          <a:p>
            <a:r>
              <a:rPr lang="en-US" baseline="0" dirty="0" err="1" smtClean="0"/>
              <a:t>Adresa</a:t>
            </a:r>
            <a:r>
              <a:rPr lang="en-US" baseline="0" dirty="0" smtClean="0"/>
              <a:t>: </a:t>
            </a:r>
            <a:r>
              <a:rPr lang="en-US" baseline="0" dirty="0" err="1" smtClean="0"/>
              <a:t>strada</a:t>
            </a:r>
            <a:r>
              <a:rPr lang="en-US" baseline="0" dirty="0" smtClean="0"/>
              <a:t>, </a:t>
            </a:r>
            <a:r>
              <a:rPr lang="en-US" baseline="0" dirty="0" err="1" smtClean="0"/>
              <a:t>localitate</a:t>
            </a:r>
            <a:r>
              <a:rPr lang="en-US" baseline="0" dirty="0" smtClean="0"/>
              <a:t>, </a:t>
            </a:r>
            <a:r>
              <a:rPr lang="en-US" baseline="0" dirty="0" err="1" smtClean="0"/>
              <a:t>judet</a:t>
            </a:r>
            <a:endParaRPr lang="en-US" baseline="0" dirty="0" smtClean="0"/>
          </a:p>
          <a:p>
            <a:endParaRPr lang="en-US" baseline="0" dirty="0" smtClean="0"/>
          </a:p>
          <a:p>
            <a:endParaRPr lang="en-US" baseline="0" dirty="0" smtClean="0"/>
          </a:p>
          <a:p>
            <a:r>
              <a:rPr lang="en-US" baseline="0" dirty="0" err="1" smtClean="0"/>
              <a:t>Persoana</a:t>
            </a:r>
            <a:r>
              <a:rPr lang="en-US" baseline="0" dirty="0" smtClean="0"/>
              <a:t>: </a:t>
            </a:r>
            <a:r>
              <a:rPr lang="en-US" baseline="0" dirty="0" err="1" smtClean="0"/>
              <a:t>adrese</a:t>
            </a:r>
            <a:r>
              <a:rPr lang="en-US" baseline="0" dirty="0" smtClean="0"/>
              <a:t> multiple, </a:t>
            </a:r>
            <a:r>
              <a:rPr lang="en-US" baseline="0" dirty="0" err="1" smtClean="0"/>
              <a:t>dependente</a:t>
            </a:r>
            <a:r>
              <a:rPr lang="en-US" baseline="0" dirty="0" smtClean="0"/>
              <a:t> de </a:t>
            </a:r>
            <a:r>
              <a:rPr lang="en-US" baseline="0" dirty="0" err="1" smtClean="0"/>
              <a:t>tipul</a:t>
            </a:r>
            <a:r>
              <a:rPr lang="en-US" baseline="0" dirty="0" smtClean="0"/>
              <a:t> </a:t>
            </a:r>
            <a:r>
              <a:rPr lang="en-US" baseline="0" dirty="0" err="1" smtClean="0"/>
              <a:t>adresei</a:t>
            </a:r>
            <a:endParaRPr lang="en-US" baseline="0" dirty="0" smtClean="0"/>
          </a:p>
          <a:p>
            <a:endParaRPr lang="en-US" baseline="0" dirty="0" smtClean="0"/>
          </a:p>
          <a:p>
            <a:r>
              <a:rPr lang="en-US" baseline="0" dirty="0" err="1" smtClean="0"/>
              <a:t>Folositi</a:t>
            </a:r>
            <a:r>
              <a:rPr lang="en-US" baseline="0" dirty="0" smtClean="0"/>
              <a:t> </a:t>
            </a:r>
            <a:r>
              <a:rPr lang="en-US" baseline="0" dirty="0" err="1" smtClean="0"/>
              <a:t>tipurile</a:t>
            </a:r>
            <a:r>
              <a:rPr lang="en-US" baseline="0" dirty="0" smtClean="0"/>
              <a:t> de date explicate </a:t>
            </a:r>
            <a:r>
              <a:rPr lang="en-US" baseline="0" dirty="0" err="1" smtClean="0"/>
              <a:t>si</a:t>
            </a:r>
            <a:r>
              <a:rPr lang="en-US" baseline="0" dirty="0" smtClean="0"/>
              <a:t> </a:t>
            </a:r>
            <a:r>
              <a:rPr lang="en-US" baseline="0" dirty="0" err="1" smtClean="0"/>
              <a:t>dimensionate</a:t>
            </a:r>
            <a:r>
              <a:rPr lang="en-US" baseline="0" dirty="0" smtClean="0"/>
              <a:t> </a:t>
            </a:r>
            <a:r>
              <a:rPr lang="en-US" baseline="0" dirty="0" err="1" smtClean="0"/>
              <a:t>corespunzator</a:t>
            </a:r>
            <a:r>
              <a:rPr lang="en-US" baseline="0" dirty="0" smtClean="0"/>
              <a:t>: </a:t>
            </a:r>
            <a:r>
              <a:rPr lang="en-US" baseline="0" dirty="0" err="1" smtClean="0"/>
              <a:t>Localitate</a:t>
            </a:r>
            <a:r>
              <a:rPr lang="en-US" baseline="0" dirty="0" smtClean="0"/>
              <a:t>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mai</a:t>
            </a:r>
            <a:r>
              <a:rPr lang="en-US" baseline="0" dirty="0" smtClean="0"/>
              <a:t> </a:t>
            </a:r>
            <a:r>
              <a:rPr lang="en-US" baseline="0" dirty="0" err="1" smtClean="0"/>
              <a:t>putine</a:t>
            </a:r>
            <a:r>
              <a:rPr lang="en-US" baseline="0" dirty="0" smtClean="0"/>
              <a:t> </a:t>
            </a:r>
            <a:r>
              <a:rPr lang="en-US" baseline="0" dirty="0" err="1" smtClean="0"/>
              <a:t>caractere</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caractere</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val="1687803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val="3452054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smtClean="0"/>
              <a:t>Strucura</a:t>
            </a:r>
            <a:r>
              <a:rPr lang="en-US" dirty="0" smtClean="0"/>
              <a:t> </a:t>
            </a:r>
            <a:r>
              <a:rPr lang="en-US" dirty="0" err="1" smtClean="0"/>
              <a:t>unui</a:t>
            </a:r>
            <a:r>
              <a:rPr lang="en-US" baseline="0" dirty="0" smtClean="0"/>
              <a:t> program</a:t>
            </a:r>
            <a:endParaRPr lang="en-US" dirty="0" smtClean="0"/>
          </a:p>
          <a:p>
            <a:endParaRPr lang="en-US" dirty="0" smtClean="0"/>
          </a:p>
          <a:p>
            <a:r>
              <a:rPr lang="en-US" dirty="0" smtClean="0"/>
              <a:t>Scripts</a:t>
            </a:r>
          </a:p>
          <a:p>
            <a:r>
              <a:rPr lang="en-US" dirty="0" smtClean="0"/>
              <a:t>---</a:t>
            </a:r>
          </a:p>
          <a:p>
            <a:r>
              <a:rPr lang="en-US" dirty="0" smtClean="0"/>
              <a:t>Variables</a:t>
            </a:r>
          </a:p>
          <a:p>
            <a:pPr fontAlgn="base"/>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place holders for data a program might use or manipulate. Variables are given names so that we can assign values to them and refer to them later to read the values. Variables typically store values of a given </a:t>
            </a:r>
            <a:r>
              <a:rPr lang="en-US" sz="1200" b="0" i="1" kern="1200" dirty="0" smtClean="0">
                <a:solidFill>
                  <a:schemeClr val="tx1"/>
                </a:solidFill>
                <a:effectLst/>
                <a:latin typeface="+mn-lt"/>
                <a:ea typeface="+mn-ea"/>
                <a:cs typeface="+mn-cs"/>
              </a:rPr>
              <a:t>type</a:t>
            </a:r>
            <a:r>
              <a:rPr lang="en-US" sz="1200" b="0" i="0" kern="1200" dirty="0" smtClean="0">
                <a:solidFill>
                  <a:schemeClr val="tx1"/>
                </a:solidFill>
                <a:effectLst/>
                <a:latin typeface="+mn-lt"/>
                <a:ea typeface="+mn-ea"/>
                <a:cs typeface="+mn-cs"/>
              </a:rPr>
              <a:t>. Types generally include:</a:t>
            </a:r>
          </a:p>
          <a:p>
            <a:pPr fontAlgn="base"/>
            <a:r>
              <a:rPr lang="en-US" sz="1200" b="0" i="0" kern="1200" dirty="0" smtClean="0">
                <a:solidFill>
                  <a:schemeClr val="tx1"/>
                </a:solidFill>
                <a:effectLst/>
                <a:latin typeface="+mn-lt"/>
                <a:ea typeface="+mn-ea"/>
                <a:cs typeface="+mn-cs"/>
              </a:rPr>
              <a:t>Integer – to store integer or “whole” numbers</a:t>
            </a:r>
          </a:p>
          <a:p>
            <a:pPr fontAlgn="base"/>
            <a:r>
              <a:rPr lang="en-US" sz="1200" b="0" i="0" kern="1200" dirty="0" smtClean="0">
                <a:solidFill>
                  <a:schemeClr val="tx1"/>
                </a:solidFill>
                <a:effectLst/>
                <a:latin typeface="+mn-lt"/>
                <a:ea typeface="+mn-ea"/>
                <a:cs typeface="+mn-cs"/>
              </a:rPr>
              <a:t>Real – to store real or fractional numbers (also called float to indicate a floating point number)</a:t>
            </a:r>
          </a:p>
          <a:p>
            <a:pPr fontAlgn="base"/>
            <a:r>
              <a:rPr lang="en-US" sz="1200" b="0" i="0" kern="1200" dirty="0" smtClean="0">
                <a:solidFill>
                  <a:schemeClr val="tx1"/>
                </a:solidFill>
                <a:effectLst/>
                <a:latin typeface="+mn-lt"/>
                <a:ea typeface="+mn-ea"/>
                <a:cs typeface="+mn-cs"/>
              </a:rPr>
              <a:t>Character – A single character such as a letter of the alphabet or punctuation.</a:t>
            </a:r>
          </a:p>
          <a:p>
            <a:pPr fontAlgn="base"/>
            <a:r>
              <a:rPr lang="en-US" sz="1200" b="0" i="0" kern="1200" dirty="0" smtClean="0">
                <a:solidFill>
                  <a:schemeClr val="tx1"/>
                </a:solidFill>
                <a:effectLst/>
                <a:latin typeface="+mn-lt"/>
                <a:ea typeface="+mn-ea"/>
                <a:cs typeface="+mn-cs"/>
              </a:rPr>
              <a:t>String – A collection of characters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programming"/>
              </a:rPr>
              <a:t>computer programming</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Memory location"/>
              </a:rPr>
              <a:t>storage location</a:t>
            </a:r>
            <a:r>
              <a:rPr lang="en-US" sz="1200" b="0" i="0" kern="1200" dirty="0" smtClean="0">
                <a:solidFill>
                  <a:schemeClr val="tx1"/>
                </a:solidFill>
                <a:effectLst/>
                <a:latin typeface="+mn-lt"/>
                <a:ea typeface="+mn-ea"/>
                <a:cs typeface="+mn-cs"/>
              </a:rPr>
              <a:t> and an associated </a:t>
            </a:r>
            <a:r>
              <a:rPr lang="en-US" sz="1200" b="0" i="0" u="none" strike="noStrike" kern="1200" dirty="0" smtClean="0">
                <a:solidFill>
                  <a:schemeClr val="tx1"/>
                </a:solidFill>
                <a:effectLst/>
                <a:latin typeface="+mn-lt"/>
                <a:ea typeface="+mn-ea"/>
                <a:cs typeface="+mn-cs"/>
                <a:hlinkClick r:id="rId5" tooltip="Symbol"/>
              </a:rPr>
              <a:t>symbolic name</a:t>
            </a:r>
            <a:r>
              <a:rPr lang="en-US" sz="1200" b="0" i="0" kern="1200" dirty="0" smtClean="0">
                <a:solidFill>
                  <a:schemeClr val="tx1"/>
                </a:solidFill>
                <a:effectLst/>
                <a:latin typeface="+mn-lt"/>
                <a:ea typeface="+mn-ea"/>
                <a:cs typeface="+mn-cs"/>
              </a:rPr>
              <a:t> which contains some known or unknown quantity or information, a </a:t>
            </a:r>
            <a:r>
              <a:rPr lang="en-US" sz="1200" b="0" i="0" u="none" strike="noStrike" kern="1200" dirty="0" smtClean="0">
                <a:solidFill>
                  <a:schemeClr val="tx1"/>
                </a:solidFill>
                <a:effectLst/>
                <a:latin typeface="+mn-lt"/>
                <a:ea typeface="+mn-ea"/>
                <a:cs typeface="+mn-cs"/>
                <a:hlinkClick r:id="rId6" tooltip="Value (computer science)"/>
              </a:rPr>
              <a:t>value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Operators</a:t>
            </a:r>
          </a:p>
          <a:p>
            <a:pPr fontAlgn="base"/>
            <a:r>
              <a:rPr lang="en-US" sz="1200" b="0" i="0" kern="1200" dirty="0" smtClean="0">
                <a:solidFill>
                  <a:schemeClr val="tx1"/>
                </a:solidFill>
                <a:effectLst/>
                <a:latin typeface="+mn-lt"/>
                <a:ea typeface="+mn-ea"/>
                <a:cs typeface="+mn-cs"/>
              </a:rPr>
              <a:t>Boolean are three Boolean operators: AND, OR and NOT. These operators are written differently depending on the language being used.</a:t>
            </a: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Comparison</a:t>
            </a:r>
            <a:r>
              <a:rPr lang="en-US" sz="1200" b="1" i="0" kern="1200" baseline="0" dirty="0" smtClean="0">
                <a:solidFill>
                  <a:schemeClr val="tx1"/>
                </a:solidFill>
                <a:effectLst/>
                <a:latin typeface="+mn-lt"/>
                <a:ea typeface="+mn-ea"/>
                <a:cs typeface="+mn-cs"/>
              </a:rPr>
              <a:t> operators</a:t>
            </a:r>
          </a:p>
          <a:p>
            <a:pPr fontAlgn="base"/>
            <a:r>
              <a:rPr lang="en-US" sz="1200" b="0" i="0" kern="1200" dirty="0" smtClean="0">
                <a:solidFill>
                  <a:schemeClr val="tx1"/>
                </a:solidFill>
                <a:effectLst/>
                <a:latin typeface="+mn-lt"/>
                <a:ea typeface="+mn-ea"/>
                <a:cs typeface="+mn-cs"/>
              </a:rPr>
              <a:t>Boolean expressions often involve comparison operators that can be evaluated to determine if they are True or False.</a:t>
            </a:r>
          </a:p>
          <a:p>
            <a:r>
              <a:rPr lang="en-US" dirty="0" smtClean="0"/>
              <a:t>Constants</a:t>
            </a:r>
          </a:p>
          <a:p>
            <a:r>
              <a:rPr lang="en-US" dirty="0" smtClean="0"/>
              <a:t>--</a:t>
            </a:r>
          </a:p>
          <a:p>
            <a:r>
              <a:rPr lang="en-US" dirty="0" smtClean="0"/>
              <a:t>Statements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val="3193769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val="133759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val="16101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val="3076000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a:t>
            </a:r>
            <a:r>
              <a:rPr lang="en-US" baseline="0" dirty="0" smtClean="0"/>
              <a:t>clause</a:t>
            </a:r>
          </a:p>
          <a:p>
            <a:endParaRPr lang="en-US" baseline="0" dirty="0" smtClean="0"/>
          </a:p>
          <a:p>
            <a:r>
              <a:rPr lang="en-US" baseline="0" dirty="0" smtClean="0"/>
              <a:t>https://msdn.microsoft.com/en-us/library/ms189499.aspx</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val="3905670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val="415189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val="2777029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val="181629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val="242181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val="222598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val="59229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a:t>
            </a:r>
            <a:r>
              <a:rPr lang="en-US" dirty="0" err="1" smtClean="0"/>
              <a:t>sql</a:t>
            </a:r>
            <a:r>
              <a:rPr lang="en-US" dirty="0" smtClean="0"/>
              <a:t> </a:t>
            </a:r>
            <a:r>
              <a:rPr lang="en-US" dirty="0" err="1" smtClean="0"/>
              <a:t>sqlserver.exe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val="4171692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val="1710541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val="228680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45</a:t>
            </a:fld>
            <a:endParaRPr lang="en-US"/>
          </a:p>
        </p:txBody>
      </p:sp>
    </p:spTree>
    <p:extLst>
      <p:ext uri="{BB962C8B-B14F-4D97-AF65-F5344CB8AC3E}">
        <p14:creationId xmlns:p14="http://schemas.microsoft.com/office/powerpoint/2010/main" val="342452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46</a:t>
            </a:fld>
            <a:endParaRPr lang="en-US"/>
          </a:p>
        </p:txBody>
      </p:sp>
    </p:spTree>
    <p:extLst>
      <p:ext uri="{BB962C8B-B14F-4D97-AF65-F5344CB8AC3E}">
        <p14:creationId xmlns:p14="http://schemas.microsoft.com/office/powerpoint/2010/main" val="5408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Administrarea</a:t>
            </a:r>
            <a:r>
              <a:rPr lang="en-US" baseline="0" dirty="0" smtClean="0"/>
              <a:t> </a:t>
            </a:r>
            <a:r>
              <a:rPr lang="en-US" baseline="0" dirty="0" err="1" smtClean="0"/>
              <a:t>serverului</a:t>
            </a:r>
            <a:r>
              <a:rPr lang="en-US" baseline="0" dirty="0" smtClean="0"/>
              <a:t> de </a:t>
            </a:r>
            <a:r>
              <a:rPr lang="en-US" baseline="0" dirty="0" err="1" smtClean="0"/>
              <a:t>baze</a:t>
            </a:r>
            <a:r>
              <a:rPr lang="en-US" baseline="0" dirty="0" smtClean="0"/>
              <a:t> de date</a:t>
            </a:r>
          </a:p>
          <a:p>
            <a:pPr>
              <a:buFontTx/>
              <a:buChar char="-"/>
            </a:pPr>
            <a:r>
              <a:rPr lang="en-US" baseline="0" dirty="0" smtClean="0"/>
              <a:t>Security</a:t>
            </a:r>
          </a:p>
          <a:p>
            <a:pPr lvl="1">
              <a:buFontTx/>
              <a:buChar char="-"/>
            </a:pPr>
            <a:r>
              <a:rPr lang="en-US" baseline="0" dirty="0" smtClean="0"/>
              <a:t>User </a:t>
            </a:r>
          </a:p>
          <a:p>
            <a:pPr lvl="1">
              <a:buFontTx/>
              <a:buChar char="-"/>
            </a:pPr>
            <a:r>
              <a:rPr lang="en-US" baseline="0" dirty="0" smtClean="0"/>
              <a:t>Logins </a:t>
            </a:r>
          </a:p>
          <a:p>
            <a:pPr lvl="1">
              <a:buFontTx/>
              <a:buChar char="-"/>
            </a:pPr>
            <a:r>
              <a:rPr lang="en-US" baseline="0" dirty="0" smtClean="0"/>
              <a:t>Schemas</a:t>
            </a:r>
          </a:p>
          <a:p>
            <a:pPr lvl="1">
              <a:buFontTx/>
              <a:buChar char="-"/>
            </a:pPr>
            <a:endParaRPr lang="en-US" baseline="0" dirty="0" smtClean="0"/>
          </a:p>
          <a:p>
            <a:pPr>
              <a:buFontTx/>
              <a:buChar char="-"/>
            </a:pPr>
            <a:r>
              <a:rPr lang="en-US" baseline="0" dirty="0" smtClean="0"/>
              <a:t>back-up restore</a:t>
            </a:r>
          </a:p>
          <a:p>
            <a:pPr lvl="1">
              <a:buFontTx/>
              <a:buChar char="-"/>
            </a:pPr>
            <a:r>
              <a:rPr lang="en-US" baseline="0" dirty="0" smtClean="0"/>
              <a:t> </a:t>
            </a:r>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49</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t>Understanding SQL Server Security</a:t>
            </a:r>
          </a:p>
          <a:p>
            <a:r>
              <a:rPr lang="en-GB" sz="1200" dirty="0" smtClean="0"/>
              <a:t>Securing SQL Server databases and objects</a:t>
            </a:r>
          </a:p>
          <a:p>
            <a:r>
              <a:rPr lang="en-GB" sz="1200" dirty="0" smtClean="0"/>
              <a:t>Using SSMS to backup SQL Server databases</a:t>
            </a:r>
          </a:p>
          <a:p>
            <a:r>
              <a:rPr lang="en-GB" sz="1200" dirty="0" smtClean="0"/>
              <a:t>Using SSMS to restore SQL Server databases</a:t>
            </a:r>
            <a:endParaRPr lang="en-GB" sz="120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50</a:t>
            </a:fld>
            <a:endParaRPr lang="en-US"/>
          </a:p>
        </p:txBody>
      </p:sp>
    </p:spTree>
    <p:extLst>
      <p:ext uri="{BB962C8B-B14F-4D97-AF65-F5344CB8AC3E}">
        <p14:creationId xmlns:p14="http://schemas.microsoft.com/office/powerpoint/2010/main" val="140179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Serviciu</a:t>
            </a:r>
            <a:r>
              <a:rPr lang="en-US" dirty="0" smtClean="0"/>
              <a:t> windows – </a:t>
            </a:r>
            <a:r>
              <a:rPr lang="en-US" dirty="0" err="1" smtClean="0"/>
              <a:t>identificabil</a:t>
            </a:r>
            <a:r>
              <a:rPr lang="en-US" baseline="0" dirty="0" smtClean="0"/>
              <a:t> ca </a:t>
            </a:r>
            <a:r>
              <a:rPr lang="en-US" baseline="0" dirty="0" err="1" smtClean="0"/>
              <a:t>serviciu</a:t>
            </a:r>
            <a:endParaRPr lang="en-US" baseline="0" dirty="0" smtClean="0"/>
          </a:p>
          <a:p>
            <a:r>
              <a:rPr lang="en-US" dirty="0" smtClean="0"/>
              <a:t>	</a:t>
            </a:r>
          </a:p>
          <a:p>
            <a:r>
              <a:rPr lang="en-US" dirty="0" err="1" smtClean="0"/>
              <a:t>Fisiere</a:t>
            </a:r>
            <a:r>
              <a:rPr lang="en-US" dirty="0" smtClean="0"/>
              <a:t> </a:t>
            </a:r>
            <a:r>
              <a:rPr lang="en-US" dirty="0" err="1" smtClean="0"/>
              <a:t>utilizate</a:t>
            </a:r>
            <a:endParaRPr lang="en-US" dirty="0" smtClean="0"/>
          </a:p>
          <a:p>
            <a:pPr marL="171450" indent="-171450">
              <a:buFontTx/>
              <a:buChar char="-"/>
            </a:pPr>
            <a:r>
              <a:rPr lang="en-US" dirty="0" err="1" smtClean="0"/>
              <a:t>Mdf</a:t>
            </a:r>
            <a:r>
              <a:rPr lang="en-US" dirty="0" smtClean="0"/>
              <a:t> – aleatory in </a:t>
            </a:r>
            <a:r>
              <a:rPr lang="en-US" dirty="0" err="1" smtClean="0"/>
              <a:t>functie</a:t>
            </a:r>
            <a:r>
              <a:rPr lang="en-US" baseline="0" dirty="0" smtClean="0"/>
              <a:t> de </a:t>
            </a:r>
            <a:r>
              <a:rPr lang="en-US" baseline="0" dirty="0" err="1" smtClean="0"/>
              <a:t>modul</a:t>
            </a:r>
            <a:r>
              <a:rPr lang="en-US" baseline="0" dirty="0" smtClean="0"/>
              <a:t> de </a:t>
            </a:r>
            <a:r>
              <a:rPr lang="en-US" baseline="0" dirty="0" err="1" smtClean="0"/>
              <a:t>stocare</a:t>
            </a:r>
            <a:r>
              <a:rPr lang="en-US" baseline="0" dirty="0" smtClean="0"/>
              <a:t> a </a:t>
            </a:r>
            <a:r>
              <a:rPr lang="en-US" baseline="0" smtClean="0"/>
              <a:t>datelor</a:t>
            </a:r>
            <a:endParaRPr lang="en-US" dirty="0" smtClean="0"/>
          </a:p>
          <a:p>
            <a:pPr marL="171450" indent="-171450">
              <a:buFontTx/>
              <a:buChar char="-"/>
            </a:pPr>
            <a:r>
              <a:rPr lang="en-US" dirty="0" err="1" smtClean="0"/>
              <a:t>Ndf</a:t>
            </a:r>
            <a:endParaRPr lang="en-US" dirty="0" smtClean="0"/>
          </a:p>
          <a:p>
            <a:pPr marL="171450" indent="-171450">
              <a:buFontTx/>
              <a:buChar char="-"/>
            </a:pPr>
            <a:r>
              <a:rPr lang="en-US" dirty="0" err="1" smtClean="0"/>
              <a:t>Ldf</a:t>
            </a:r>
            <a:r>
              <a:rPr lang="en-US" dirty="0" smtClean="0"/>
              <a:t> – </a:t>
            </a:r>
            <a:r>
              <a:rPr lang="en-US" dirty="0" err="1" smtClean="0"/>
              <a:t>utilizat</a:t>
            </a:r>
            <a:r>
              <a:rPr lang="en-US" dirty="0" smtClean="0"/>
              <a:t> la </a:t>
            </a:r>
            <a:r>
              <a:rPr lang="en-US" dirty="0" err="1" smtClean="0"/>
              <a:t>repornire</a:t>
            </a:r>
            <a:r>
              <a:rPr lang="en-US" baseline="0" dirty="0" smtClean="0"/>
              <a:t> </a:t>
            </a:r>
            <a:r>
              <a:rPr lang="en-US" baseline="0" dirty="0" err="1" smtClean="0"/>
              <a:t>si</a:t>
            </a:r>
            <a:r>
              <a:rPr lang="en-US" baseline="0" dirty="0" smtClean="0"/>
              <a:t> </a:t>
            </a:r>
            <a:r>
              <a:rPr lang="en-US" baseline="0" dirty="0" err="1" smtClean="0"/>
              <a:t>pt</a:t>
            </a:r>
            <a:r>
              <a:rPr lang="en-US" baseline="0" dirty="0" smtClean="0"/>
              <a:t> a </a:t>
            </a:r>
            <a:r>
              <a:rPr lang="en-US" baseline="0" dirty="0" err="1" smtClean="0"/>
              <a:t>inregistrat</a:t>
            </a:r>
            <a:r>
              <a:rPr lang="en-US" baseline="0" dirty="0" smtClean="0"/>
              <a:t> </a:t>
            </a:r>
            <a:r>
              <a:rPr lang="en-US" baseline="0" dirty="0" err="1" smtClean="0"/>
              <a:t>modificarile</a:t>
            </a:r>
            <a:r>
              <a:rPr lang="en-US" baseline="0" dirty="0" smtClean="0"/>
              <a:t> </a:t>
            </a:r>
            <a:r>
              <a:rPr lang="en-US" baseline="0" dirty="0" err="1" smtClean="0"/>
              <a:t>efectute</a:t>
            </a:r>
            <a:r>
              <a:rPr lang="en-US" baseline="0" dirty="0" smtClean="0"/>
              <a:t> </a:t>
            </a:r>
            <a:r>
              <a:rPr lang="en-US" baseline="0" dirty="0" err="1" smtClean="0"/>
              <a:t>asupra</a:t>
            </a:r>
            <a:r>
              <a:rPr lang="en-US" baseline="0" dirty="0" smtClean="0"/>
              <a:t> </a:t>
            </a:r>
            <a:r>
              <a:rPr lang="en-US" baseline="0" dirty="0" err="1" smtClean="0"/>
              <a:t>datelor</a:t>
            </a:r>
            <a:endParaRPr lang="en-US" baseline="0" dirty="0" smtClean="0"/>
          </a:p>
          <a:p>
            <a:pPr marL="457200" lvl="1" indent="0">
              <a:buFontTx/>
              <a:buNone/>
            </a:pPr>
            <a:r>
              <a:rPr lang="en-US" baseline="0" dirty="0" smtClean="0"/>
              <a:t>- </a:t>
            </a:r>
            <a:r>
              <a:rPr lang="en-US" baseline="0" dirty="0" err="1" smtClean="0"/>
              <a:t>Organizate</a:t>
            </a:r>
            <a:r>
              <a:rPr lang="en-US" baseline="0" dirty="0" smtClean="0"/>
              <a:t> </a:t>
            </a:r>
            <a:r>
              <a:rPr lang="en-US" baseline="0" dirty="0" err="1" smtClean="0"/>
              <a:t>secvential</a:t>
            </a:r>
            <a:r>
              <a:rPr lang="en-US" baseline="0" dirty="0" smtClean="0"/>
              <a:t> </a:t>
            </a:r>
            <a:endParaRPr lang="en-US" dirty="0" smtClean="0"/>
          </a:p>
          <a:p>
            <a:endParaRPr lang="en-US" dirty="0" smtClean="0"/>
          </a:p>
          <a:p>
            <a:r>
              <a:rPr lang="en-US" dirty="0" smtClean="0"/>
              <a:t>Log-</a:t>
            </a:r>
            <a:r>
              <a:rPr lang="en-US" dirty="0" err="1" smtClean="0"/>
              <a:t>ul</a:t>
            </a:r>
            <a:r>
              <a:rPr lang="en-US" baseline="0" dirty="0" smtClean="0"/>
              <a:t> de </a:t>
            </a:r>
            <a:r>
              <a:rPr lang="en-US" baseline="0" dirty="0" err="1" smtClean="0"/>
              <a:t>sql</a:t>
            </a:r>
            <a:r>
              <a:rPr lang="en-US" baseline="0" dirty="0" smtClean="0"/>
              <a:t> server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Enumerate </a:t>
            </a:r>
            <a:r>
              <a:rPr lang="en-US" dirty="0" err="1" smtClean="0"/>
              <a:t>cateva</a:t>
            </a:r>
            <a:r>
              <a:rPr lang="en-US" dirty="0" smtClean="0"/>
              <a:t> din </a:t>
            </a:r>
            <a:r>
              <a:rPr lang="en-US" dirty="0" err="1" smtClean="0"/>
              <a:t>tehnologiile</a:t>
            </a:r>
            <a:r>
              <a:rPr lang="en-US" dirty="0" smtClean="0"/>
              <a:t> </a:t>
            </a:r>
            <a:r>
              <a:rPr lang="en-US" dirty="0" err="1" smtClean="0"/>
              <a:t>utilizate</a:t>
            </a:r>
            <a:r>
              <a:rPr lang="en-US" dirty="0" smtClean="0"/>
              <a:t> de </a:t>
            </a:r>
            <a:r>
              <a:rPr lang="en-US" dirty="0" err="1" smtClean="0"/>
              <a:t>sql</a:t>
            </a:r>
            <a:r>
              <a:rPr lang="en-US" dirty="0" smtClean="0"/>
              <a:t> </a:t>
            </a:r>
            <a:r>
              <a:rPr lang="en-US" dirty="0" smtClean="0"/>
              <a:t>server</a:t>
            </a:r>
          </a:p>
          <a:p>
            <a:endParaRPr lang="en-US" dirty="0" smtClean="0"/>
          </a:p>
          <a:p>
            <a:r>
              <a:rPr lang="en-US" dirty="0" err="1" smtClean="0"/>
              <a:t>Lista</a:t>
            </a:r>
            <a:r>
              <a:rPr lang="en-US" dirty="0" smtClean="0"/>
              <a:t> complete</a:t>
            </a:r>
            <a:r>
              <a:rPr lang="en-US" baseline="0" dirty="0" smtClean="0"/>
              <a:t> din </a:t>
            </a:r>
            <a:r>
              <a:rPr lang="en-US" baseline="0" dirty="0" err="1" smtClean="0"/>
              <a:t>ultima</a:t>
            </a:r>
            <a:r>
              <a:rPr lang="en-US" baseline="0" dirty="0" smtClean="0"/>
              <a:t> </a:t>
            </a:r>
            <a:r>
              <a:rPr lang="en-US" baseline="0" dirty="0" err="1" smtClean="0"/>
              <a:t>versiune</a:t>
            </a:r>
            <a:r>
              <a:rPr lang="en-US" baseline="0" dirty="0" smtClean="0"/>
              <a:t> de </a:t>
            </a:r>
            <a:r>
              <a:rPr lang="en-US" baseline="0" dirty="0" err="1" smtClean="0"/>
              <a:t>sql</a:t>
            </a:r>
            <a:r>
              <a:rPr lang="en-US" baseline="0" dirty="0" smtClean="0"/>
              <a:t> </a:t>
            </a:r>
          </a:p>
          <a:p>
            <a:endParaRPr lang="en-US" baseline="0" dirty="0" smtClean="0"/>
          </a:p>
          <a:p>
            <a:r>
              <a:rPr lang="en-US" dirty="0" smtClean="0"/>
              <a:t>https://technet.microsoft.com/en-us/library/ms130214.aspx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baseline="0" dirty="0" smtClean="0"/>
              <a:t> : </a:t>
            </a:r>
            <a:r>
              <a:rPr lang="en-US" baseline="0" dirty="0" err="1" smtClean="0"/>
              <a:t>https://technet.microsoft.com/en-us/library/ms187875.aspx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 </a:t>
            </a:r>
            <a:r>
              <a:rPr lang="en-US" dirty="0" err="1" smtClean="0"/>
              <a:t>bol</a:t>
            </a:r>
            <a:r>
              <a:rPr lang="en-US" dirty="0" smtClean="0"/>
              <a:t> : </a:t>
            </a:r>
            <a:r>
              <a:rPr lang="en-US" dirty="0" err="1" smtClean="0"/>
              <a:t>https://technet.microsoft.com/en-us/library/ms159106.aspx</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val="425757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Link</a:t>
            </a:r>
            <a:r>
              <a:rPr lang="en-US" baseline="0" dirty="0" smtClean="0"/>
              <a:t> from </a:t>
            </a:r>
            <a:r>
              <a:rPr lang="en-US" baseline="0" dirty="0" err="1" smtClean="0"/>
              <a:t>Bol</a:t>
            </a:r>
            <a:r>
              <a:rPr lang="en-US" baseline="0" dirty="0" smtClean="0"/>
              <a:t> : </a:t>
            </a:r>
            <a:r>
              <a:rPr lang="en-US" baseline="0" dirty="0" err="1" smtClean="0"/>
              <a:t>https://technet.microsoft.com/en-us/library/ms151198.aspx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val="417505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7/4/2016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7/4/2016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7/4/2016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7/4/2016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4.xml"/><Relationship Id="rId4" Type="http://schemas.openxmlformats.org/officeDocument/2006/relationships/hyperlink" Target="https://msdn.microsoft.com/en-us/library/ms174173.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smtClean="0">
                <a:solidFill>
                  <a:srgbClr val="FFFFFF"/>
                </a:solidFill>
                <a:latin typeface="Arial"/>
                <a:cs typeface="Arial"/>
              </a:rPr>
              <a:t>25.</a:t>
            </a:r>
            <a:r>
              <a:rPr lang="de-DE" sz="800" dirty="0" smtClean="0">
                <a:solidFill>
                  <a:srgbClr val="FFFFFF"/>
                </a:solidFill>
                <a:latin typeface="Arial"/>
                <a:cs typeface="Arial"/>
              </a:rPr>
              <a:t>08</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116632"/>
            <a:ext cx="5184576" cy="593092"/>
          </a:xfrm>
        </p:spPr>
        <p:txBody>
          <a:bodyPr>
            <a:noAutofit/>
          </a:bodyPr>
          <a:lstStyle/>
          <a:p>
            <a:pPr algn="ctr"/>
            <a:r>
              <a:rPr lang="en-US" sz="4400" dirty="0" smtClean="0"/>
              <a:t>Product presentation</a:t>
            </a:r>
            <a:endParaRPr lang="en-US" sz="4400"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18" y="0"/>
            <a:ext cx="9135482" cy="6858000"/>
          </a:xfrm>
          <a:effectLst>
            <a:reflection endPos="65000" dist="50800" dir="5400000" sy="-100000" algn="bl" rotWithShape="0"/>
          </a:effectLst>
        </p:spPr>
      </p:pic>
    </p:spTree>
    <p:extLst>
      <p:ext uri="{BB962C8B-B14F-4D97-AF65-F5344CB8AC3E}">
        <p14:creationId xmlns:p14="http://schemas.microsoft.com/office/powerpoint/2010/main" val="2791840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b="1" dirty="0" smtClean="0"/>
              <a:t>Enterprise</a:t>
            </a:r>
          </a:p>
          <a:p>
            <a:r>
              <a:rPr lang="en-US" sz="2400" dirty="0" smtClean="0"/>
              <a:t>Business Intelligence</a:t>
            </a:r>
          </a:p>
          <a:p>
            <a:r>
              <a:rPr lang="en-US" sz="2400" dirty="0" smtClean="0"/>
              <a:t>Standard</a:t>
            </a:r>
          </a:p>
          <a:p>
            <a:r>
              <a:rPr lang="en-US" sz="2400" dirty="0" smtClean="0"/>
              <a:t>Web</a:t>
            </a:r>
          </a:p>
          <a:p>
            <a:r>
              <a:rPr lang="en-US" sz="2400" b="1"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b="1" dirty="0" smtClean="0"/>
              <a:t>Developer Edition</a:t>
            </a:r>
            <a:endParaRPr lang="en-US" sz="3400" b="1"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Documentation	</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Books on line</a:t>
            </a:r>
            <a:endParaRPr lang="en-US" sz="2800" dirty="0" smtClean="0"/>
          </a:p>
          <a:p>
            <a:pPr lvl="1"/>
            <a:r>
              <a:rPr lang="en-US" sz="2400" dirty="0" smtClean="0"/>
              <a:t>offline</a:t>
            </a:r>
            <a:endParaRPr lang="en-US" sz="2400" dirty="0" smtClean="0"/>
          </a:p>
          <a:p>
            <a:r>
              <a:rPr lang="en-US" sz="2800" dirty="0" smtClean="0"/>
              <a:t>Resources on internet</a:t>
            </a:r>
            <a:endParaRPr lang="en-US" sz="2800" dirty="0" smtClean="0"/>
          </a:p>
          <a:p>
            <a:pPr lvl="1"/>
            <a:r>
              <a:rPr lang="en-US" sz="2400" dirty="0" smtClean="0"/>
              <a:t>Stack overflow</a:t>
            </a:r>
          </a:p>
          <a:p>
            <a:pPr lvl="1"/>
            <a:r>
              <a:rPr lang="en-US" sz="2400" dirty="0" smtClean="0"/>
              <a:t>Brent </a:t>
            </a:r>
            <a:r>
              <a:rPr lang="en-US" sz="2400" dirty="0" err="1" smtClean="0"/>
              <a:t>ozar</a:t>
            </a:r>
            <a:endParaRPr lang="en-US" sz="2400" dirty="0" smtClean="0"/>
          </a:p>
          <a:p>
            <a:pPr lvl="1"/>
            <a:r>
              <a:rPr lang="en-US" sz="2400" dirty="0" smtClean="0"/>
              <a:t>MVA</a:t>
            </a:r>
            <a:endParaRPr lang="en-US" sz="2400" dirty="0"/>
          </a:p>
          <a:p>
            <a:pPr marL="0" indent="0">
              <a:buNone/>
            </a:pPr>
            <a:endParaRPr lang="en-US" sz="2800" dirty="0"/>
          </a:p>
        </p:txBody>
      </p:sp>
    </p:spTree>
    <p:extLst>
      <p:ext uri="{BB962C8B-B14F-4D97-AF65-F5344CB8AC3E}">
        <p14:creationId xmlns:p14="http://schemas.microsoft.com/office/powerpoint/2010/main" val="10921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Concepts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Databases</a:t>
            </a:r>
          </a:p>
          <a:p>
            <a:r>
              <a:rPr lang="en-US" sz="2800" dirty="0" smtClean="0"/>
              <a:t>Database Management System</a:t>
            </a:r>
          </a:p>
          <a:p>
            <a:r>
              <a:rPr lang="en-US" sz="2800" dirty="0" smtClean="0"/>
              <a:t>Tables </a:t>
            </a:r>
            <a:endParaRPr lang="en-US" sz="2800" dirty="0" smtClean="0"/>
          </a:p>
          <a:p>
            <a:r>
              <a:rPr lang="en-US" sz="2800" dirty="0" smtClean="0"/>
              <a:t>Tool </a:t>
            </a:r>
          </a:p>
          <a:p>
            <a:r>
              <a:rPr lang="en-US" sz="2800" dirty="0" smtClean="0"/>
              <a:t>T-SQL</a:t>
            </a:r>
          </a:p>
          <a:p>
            <a:pPr>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lnSpcReduction="10000"/>
          </a:bodyPr>
          <a:lstStyle/>
          <a:p>
            <a:r>
              <a:rPr lang="en-US" sz="2400" dirty="0" smtClean="0"/>
              <a:t>a database in SQL Server is made up of a </a:t>
            </a:r>
            <a:r>
              <a:rPr lang="en-US" sz="2400" b="1" dirty="0" smtClean="0"/>
              <a:t>collection of objects </a:t>
            </a:r>
            <a:r>
              <a:rPr lang="en-US" sz="2400" dirty="0" smtClean="0"/>
              <a:t>that stores a specific set of structured data</a:t>
            </a:r>
          </a:p>
          <a:p>
            <a:r>
              <a:rPr lang="en-US" sz="2400" dirty="0" smtClean="0"/>
              <a:t>data is organized as records (</a:t>
            </a:r>
            <a:r>
              <a:rPr lang="en-US" sz="2400" b="1" dirty="0" smtClean="0"/>
              <a:t>rows</a:t>
            </a:r>
            <a:r>
              <a:rPr lang="en-US" sz="2400" dirty="0" smtClean="0"/>
              <a:t>), fields (</a:t>
            </a:r>
            <a:r>
              <a:rPr lang="en-US" sz="2400" b="1" dirty="0" smtClean="0"/>
              <a:t>columns</a:t>
            </a:r>
            <a:r>
              <a:rPr lang="en-US" sz="2400" dirty="0" smtClean="0"/>
              <a:t>)</a:t>
            </a:r>
            <a:endParaRPr lang="en-US" sz="3400" dirty="0" smtClean="0"/>
          </a:p>
          <a:p>
            <a:r>
              <a:rPr lang="en-US" sz="2400" dirty="0" smtClean="0"/>
              <a:t>each instance of SQL Server can contain one or many databases</a:t>
            </a:r>
          </a:p>
          <a:p>
            <a:r>
              <a:rPr lang="en-US" sz="2400" dirty="0" smtClean="0"/>
              <a:t>databases are stored in the file system in files (</a:t>
            </a:r>
            <a:r>
              <a:rPr lang="en-US" sz="2400" b="1" dirty="0" err="1" smtClean="0"/>
              <a:t>ldf</a:t>
            </a:r>
            <a:r>
              <a:rPr lang="en-US" sz="2400" b="1" dirty="0" smtClean="0"/>
              <a:t>, </a:t>
            </a:r>
            <a:r>
              <a:rPr lang="en-US" sz="2400" b="1" dirty="0" err="1" smtClean="0"/>
              <a:t>mdf</a:t>
            </a:r>
            <a:r>
              <a:rPr lang="en-US" sz="2400" dirty="0" smtClean="0"/>
              <a:t>, </a:t>
            </a:r>
            <a:r>
              <a:rPr lang="en-US" sz="2400" dirty="0" err="1" smtClean="0"/>
              <a:t>ndf</a:t>
            </a:r>
            <a:r>
              <a:rPr lang="en-US" sz="2400" dirty="0" smtClean="0"/>
              <a:t>)</a:t>
            </a:r>
          </a:p>
          <a:p>
            <a:endParaRPr lang="en-US" sz="2400" dirty="0" smtClean="0"/>
          </a:p>
          <a:p>
            <a:r>
              <a:rPr lang="en-US" sz="2400" b="1"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a:t>
            </a:r>
            <a:r>
              <a:rPr lang="en-US" sz="4400" dirty="0" smtClean="0"/>
              <a:t>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Using </a:t>
            </a:r>
            <a:r>
              <a:rPr lang="en-US" sz="2800" dirty="0" err="1" smtClean="0"/>
              <a:t>SSMS</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Constraints</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smtClean="0"/>
              <a:t>Data integrity</a:t>
            </a:r>
          </a:p>
          <a:p>
            <a:r>
              <a:rPr lang="en-US" sz="3200" dirty="0" smtClean="0"/>
              <a:t>Referential integrity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151950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Primary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contain values that uniquely identify each row in the </a:t>
            </a:r>
            <a:r>
              <a:rPr lang="en-US" sz="3200" dirty="0" smtClean="0"/>
              <a:t>table</a:t>
            </a:r>
          </a:p>
          <a:p>
            <a:r>
              <a:rPr lang="en-US" sz="3200" dirty="0" smtClean="0"/>
              <a:t>enforces </a:t>
            </a:r>
            <a:r>
              <a:rPr lang="en-US" sz="3200" dirty="0"/>
              <a:t>the entity integrity of the </a:t>
            </a:r>
            <a:r>
              <a:rPr lang="en-US" sz="3200" dirty="0" smtClean="0"/>
              <a:t>table</a:t>
            </a:r>
          </a:p>
          <a:p>
            <a:r>
              <a:rPr lang="en-US" sz="3200" dirty="0" smtClean="0"/>
              <a:t>Identity columns</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06873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Foreign key</a:t>
            </a:r>
            <a:endParaRPr lang="en-US" sz="4400" dirty="0"/>
          </a:p>
        </p:txBody>
      </p:sp>
      <p:sp>
        <p:nvSpPr>
          <p:cNvPr id="6" name="Content Placeholder 3"/>
          <p:cNvSpPr>
            <a:spLocks noGrp="1"/>
          </p:cNvSpPr>
          <p:nvPr>
            <p:ph sz="quarter" idx="4"/>
          </p:nvPr>
        </p:nvSpPr>
        <p:spPr>
          <a:xfrm>
            <a:off x="755576" y="1773370"/>
            <a:ext cx="7669288" cy="4499027"/>
          </a:xfrm>
        </p:spPr>
        <p:txBody>
          <a:bodyPr/>
          <a:lstStyle/>
          <a:p>
            <a:r>
              <a:rPr lang="en-US" sz="3200" dirty="0"/>
              <a:t>a column or combination of columns that is used to establish and enforce a link between the data in two tables to control the data that can be stored in the foreign key </a:t>
            </a:r>
            <a:r>
              <a:rPr lang="en-US" sz="3200" dirty="0" smtClean="0"/>
              <a:t>table</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328065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SSMS - Working </a:t>
            </a:r>
            <a:r>
              <a:rPr lang="en-US" sz="4400" dirty="0" smtClean="0"/>
              <a:t>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Alter table</a:t>
            </a:r>
            <a:endParaRPr lang="en-US" sz="2400" dirty="0" smtClean="0"/>
          </a:p>
          <a:p>
            <a:pPr lvl="1"/>
            <a:r>
              <a:rPr lang="en-US" dirty="0" smtClean="0"/>
              <a:t>Primary key</a:t>
            </a:r>
          </a:p>
          <a:p>
            <a:pPr lvl="1"/>
            <a:r>
              <a:rPr lang="en-US" dirty="0" smtClean="0"/>
              <a:t>Foreign key</a:t>
            </a:r>
          </a:p>
          <a:p>
            <a:r>
              <a:rPr lang="en-US" sz="2400" dirty="0" smtClean="0"/>
              <a:t>Create </a:t>
            </a:r>
            <a:r>
              <a:rPr lang="en-US" sz="2400" dirty="0" smtClean="0"/>
              <a:t>relations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75969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6408712" cy="593092"/>
          </a:xfrm>
        </p:spPr>
        <p:txBody>
          <a:bodyPr>
            <a:noAutofit/>
          </a:bodyPr>
          <a:lstStyle/>
          <a:p>
            <a:pPr algn="ctr"/>
            <a:r>
              <a:rPr lang="en-US" sz="4400" dirty="0" smtClean="0"/>
              <a:t>Homework</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400" dirty="0" smtClean="0"/>
              <a:t>Create a database : City</a:t>
            </a:r>
            <a:endParaRPr lang="en-US" sz="2400" dirty="0" smtClean="0"/>
          </a:p>
          <a:p>
            <a:pPr lvl="1"/>
            <a:r>
              <a:rPr lang="en-US" dirty="0" err="1" smtClean="0"/>
              <a:t>Judet</a:t>
            </a:r>
            <a:endParaRPr lang="en-US" dirty="0" smtClean="0"/>
          </a:p>
          <a:p>
            <a:pPr lvl="1"/>
            <a:r>
              <a:rPr lang="en-US" dirty="0" err="1" smtClean="0"/>
              <a:t>Localitate</a:t>
            </a:r>
            <a:endParaRPr lang="en-US" dirty="0" smtClean="0"/>
          </a:p>
          <a:p>
            <a:pPr lvl="1"/>
            <a:r>
              <a:rPr lang="en-US" dirty="0" err="1" smtClean="0"/>
              <a:t>Adresa</a:t>
            </a:r>
            <a:endParaRPr lang="en-US" dirty="0" smtClean="0"/>
          </a:p>
          <a:p>
            <a:pPr lvl="1"/>
            <a:r>
              <a:rPr lang="en-US" dirty="0" err="1" smtClean="0"/>
              <a:t>Persoana</a:t>
            </a:r>
            <a:endParaRPr lang="en-US" dirty="0" smtClean="0"/>
          </a:p>
          <a:p>
            <a:r>
              <a:rPr lang="en-US" sz="2400" dirty="0" smtClean="0"/>
              <a:t>Create </a:t>
            </a:r>
            <a:r>
              <a:rPr lang="en-US" sz="2400" dirty="0" smtClean="0"/>
              <a:t>relations between tables</a:t>
            </a:r>
          </a:p>
          <a:p>
            <a:pPr lvl="1"/>
            <a:r>
              <a:rPr lang="en-US" dirty="0" smtClean="0"/>
              <a:t>1 – 1</a:t>
            </a:r>
          </a:p>
          <a:p>
            <a:pPr lvl="1"/>
            <a:r>
              <a:rPr lang="en-US" dirty="0" smtClean="0"/>
              <a:t>1- many</a:t>
            </a:r>
          </a:p>
          <a:p>
            <a:pPr lvl="1"/>
            <a:r>
              <a:rPr lang="en-US" dirty="0" smtClean="0"/>
              <a:t>Many - many</a:t>
            </a:r>
            <a:endParaRPr lang="en-US" sz="3200" dirty="0" smtClean="0"/>
          </a:p>
          <a:p>
            <a:endParaRPr lang="en-US" sz="2200" dirty="0" smtClean="0"/>
          </a:p>
          <a:p>
            <a:pPr>
              <a:buNone/>
            </a:pPr>
            <a:endParaRPr lang="en-US" sz="2200" dirty="0" smtClean="0"/>
          </a:p>
          <a:p>
            <a:pPr>
              <a:buNone/>
            </a:pPr>
            <a:endParaRPr lang="en-US" sz="2200" dirty="0"/>
          </a:p>
        </p:txBody>
      </p:sp>
    </p:spTree>
    <p:extLst>
      <p:ext uri="{BB962C8B-B14F-4D97-AF65-F5344CB8AC3E}">
        <p14:creationId xmlns:p14="http://schemas.microsoft.com/office/powerpoint/2010/main" val="203008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endParaRPr lang="en-US" sz="2200" dirty="0" smtClean="0"/>
          </a:p>
          <a:p>
            <a:r>
              <a:rPr lang="en-US" sz="2400" dirty="0" smtClean="0"/>
              <a:t>Programs </a:t>
            </a:r>
            <a:r>
              <a:rPr lang="en-US" sz="2400" dirty="0"/>
              <a:t>are collections of instructions that tell a computer how to interact with the </a:t>
            </a:r>
            <a:r>
              <a:rPr lang="en-US" sz="2400" dirty="0" smtClean="0"/>
              <a:t>user</a:t>
            </a:r>
          </a:p>
          <a:p>
            <a:r>
              <a:rPr lang="en-US" sz="2200" dirty="0"/>
              <a:t>S</a:t>
            </a:r>
            <a:r>
              <a:rPr lang="en-US" sz="2200" dirty="0" smtClean="0"/>
              <a:t>equence </a:t>
            </a:r>
            <a:r>
              <a:rPr lang="en-US" sz="2200" dirty="0"/>
              <a:t>of commands (The right </a:t>
            </a:r>
            <a:r>
              <a:rPr lang="en-US" sz="2200" dirty="0" smtClean="0"/>
              <a:t>commands </a:t>
            </a:r>
            <a:r>
              <a:rPr lang="en-US" sz="2200" dirty="0"/>
              <a:t>in the right </a:t>
            </a:r>
            <a:r>
              <a:rPr lang="en-US" sz="2200" dirty="0" smtClean="0"/>
              <a:t>order)</a:t>
            </a:r>
          </a:p>
          <a:p>
            <a:r>
              <a:rPr lang="en-US" sz="2200" dirty="0" smtClean="0"/>
              <a:t>Variables</a:t>
            </a:r>
          </a:p>
          <a:p>
            <a:r>
              <a:rPr lang="en-US" sz="2200" dirty="0" smtClean="0"/>
              <a:t>Operators</a:t>
            </a:r>
          </a:p>
          <a:p>
            <a:r>
              <a:rPr lang="en-US" sz="2200" dirty="0" smtClean="0"/>
              <a:t>Constants</a:t>
            </a:r>
          </a:p>
          <a:p>
            <a:r>
              <a:rPr lang="en-US" sz="2200" dirty="0" smtClean="0"/>
              <a:t>Conditional </a:t>
            </a:r>
            <a:r>
              <a:rPr lang="en-US" sz="2200" dirty="0"/>
              <a:t>structures</a:t>
            </a:r>
          </a:p>
          <a:p>
            <a:r>
              <a:rPr lang="en-US" sz="2200" dirty="0"/>
              <a:t>Looping structures</a:t>
            </a:r>
          </a:p>
          <a:p>
            <a:endParaRPr lang="en-US" sz="2200" dirty="0"/>
          </a:p>
        </p:txBody>
      </p:sp>
      <p:sp>
        <p:nvSpPr>
          <p:cNvPr id="5" name="Title 1"/>
          <p:cNvSpPr txBox="1">
            <a:spLocks/>
          </p:cNvSpPr>
          <p:nvPr/>
        </p:nvSpPr>
        <p:spPr>
          <a:xfrm>
            <a:off x="755576" y="764704"/>
            <a:ext cx="7272808" cy="593092"/>
          </a:xfrm>
          <a:prstGeom prst="rect">
            <a:avLst/>
          </a:prstGeom>
          <a:solidFill>
            <a:schemeClr val="bg1"/>
          </a:solidFill>
        </p:spPr>
        <p:txBody>
          <a:bodyPr vert="horz" lIns="3600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Programming Concepts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DML</a:t>
            </a:r>
            <a:r>
              <a:rPr lang="en-US" sz="3600" i="1" dirty="0" smtClean="0">
                <a:solidFill>
                  <a:schemeClr val="bg1"/>
                </a:solidFill>
              </a:rPr>
              <a:t> Statements”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4000" baseline="30000" dirty="0" smtClean="0"/>
              <a:t>Simple Statements</a:t>
            </a:r>
          </a:p>
          <a:p>
            <a:r>
              <a:rPr lang="en-GB" sz="4000" baseline="30000" dirty="0" smtClean="0"/>
              <a:t>Retrieve data</a:t>
            </a:r>
          </a:p>
          <a:p>
            <a:r>
              <a:rPr lang="en-GB" sz="4000" baseline="30000" dirty="0" smtClean="0"/>
              <a:t>Filter</a:t>
            </a:r>
          </a:p>
          <a:p>
            <a:r>
              <a:rPr lang="en-GB" sz="4000" baseline="30000" dirty="0" smtClean="0"/>
              <a:t>Joins /union</a:t>
            </a:r>
          </a:p>
          <a:p>
            <a:r>
              <a:rPr lang="en-GB" sz="4000" baseline="30000" dirty="0" smtClean="0"/>
              <a:t>Ordering</a:t>
            </a:r>
          </a:p>
          <a:p>
            <a:r>
              <a:rPr lang="en-GB" sz="40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Product presentation (Microsoft SQL Server)</a:t>
            </a:r>
          </a:p>
          <a:p>
            <a:pPr lvl="1"/>
            <a:r>
              <a:rPr lang="en-US" sz="2400" dirty="0" smtClean="0"/>
              <a:t>Technologies</a:t>
            </a:r>
          </a:p>
          <a:p>
            <a:pPr lvl="1"/>
            <a:r>
              <a:rPr lang="en-US" sz="2400" dirty="0" smtClean="0"/>
              <a:t>Documentation</a:t>
            </a:r>
            <a:endParaRPr lang="ro-RO" sz="2400" dirty="0" smtClean="0"/>
          </a:p>
          <a:p>
            <a:r>
              <a:rPr lang="en-US" sz="2800" dirty="0"/>
              <a:t>Database </a:t>
            </a:r>
            <a:r>
              <a:rPr lang="en-US" sz="2800" dirty="0" smtClean="0"/>
              <a:t>concepts</a:t>
            </a:r>
          </a:p>
          <a:p>
            <a:pPr lvl="1"/>
            <a:r>
              <a:rPr lang="en-US" sz="2400" dirty="0" smtClean="0"/>
              <a:t>Database</a:t>
            </a:r>
            <a:endParaRPr lang="en-US" sz="2400" dirty="0"/>
          </a:p>
          <a:p>
            <a:pPr lvl="1"/>
            <a:r>
              <a:rPr lang="en-US" sz="2400" dirty="0"/>
              <a:t>Tables</a:t>
            </a:r>
          </a:p>
          <a:p>
            <a:pPr lvl="1"/>
            <a:r>
              <a:rPr lang="en-US" sz="2400" dirty="0" err="1"/>
              <a:t>Pk</a:t>
            </a:r>
            <a:r>
              <a:rPr lang="en-US" sz="2400" dirty="0"/>
              <a:t>, </a:t>
            </a:r>
            <a:r>
              <a:rPr lang="en-US" sz="2400" dirty="0" err="1"/>
              <a:t>fk</a:t>
            </a:r>
            <a:endParaRPr lang="en-US" sz="2400" dirty="0"/>
          </a:p>
          <a:p>
            <a:pPr lvl="1"/>
            <a:r>
              <a:rPr lang="en-US" sz="2400" dirty="0"/>
              <a:t>Index, trigger</a:t>
            </a:r>
          </a:p>
          <a:p>
            <a:pPr lvl="1"/>
            <a:r>
              <a:rPr lang="en-US" sz="2400" dirty="0"/>
              <a:t>Login users</a:t>
            </a:r>
          </a:p>
          <a:p>
            <a:r>
              <a:rPr lang="en-US" sz="2800" dirty="0" smtClean="0"/>
              <a:t>Tools</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72608" cy="521084"/>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val="3097616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val="1826030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3153772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val="1550830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2000" b="1" dirty="0" smtClean="0">
                <a:solidFill>
                  <a:schemeClr val="tx2">
                    <a:lumMod val="60000"/>
                    <a:lumOff val="40000"/>
                  </a:schemeClr>
                </a:solidFill>
              </a:rPr>
              <a:t>It is blank.</a:t>
            </a:r>
            <a:endParaRPr lang="en-US" sz="2000" dirty="0" smtClean="0">
              <a:solidFill>
                <a:schemeClr val="tx2">
                  <a:lumMod val="60000"/>
                  <a:lumOff val="40000"/>
                </a:schemeClr>
              </a:solidFill>
            </a:endParaRPr>
          </a:p>
          <a:p>
            <a:pPr>
              <a:buFont typeface="+mj-lt"/>
              <a:buAutoNum type="arabicPeriod"/>
            </a:pPr>
            <a:r>
              <a:rPr lang="en-US" sz="2000" b="1" dirty="0" smtClean="0">
                <a:solidFill>
                  <a:srgbClr val="FF0000"/>
                </a:solidFill>
              </a:rPr>
              <a:t>It is empty.</a:t>
            </a:r>
            <a:endParaRPr lang="en-US" sz="2000" dirty="0" smtClean="0">
              <a:solidFill>
                <a:srgbClr val="FF0000"/>
              </a:solidFill>
            </a:endParaRPr>
          </a:p>
          <a:p>
            <a:pPr>
              <a:buFont typeface="+mj-lt"/>
              <a:buAutoNum type="arabicPeriod"/>
            </a:pPr>
            <a:r>
              <a:rPr lang="en-US" sz="2000" b="1" dirty="0" smtClean="0"/>
              <a:t>It is zero.</a:t>
            </a:r>
            <a:endParaRPr lang="en-US" sz="2000" dirty="0" smtClean="0"/>
          </a:p>
          <a:p>
            <a:pPr>
              <a:buFont typeface="+mj-lt"/>
              <a:buAutoNum type="arabicPeriod"/>
            </a:pPr>
            <a:r>
              <a:rPr lang="en-US" sz="2000" b="1" dirty="0" smtClean="0">
                <a:solidFill>
                  <a:srgbClr val="FFC000"/>
                </a:solidFill>
              </a:rPr>
              <a:t>It is nothing.</a:t>
            </a:r>
            <a:endParaRPr lang="en-US" sz="2000" dirty="0" smtClean="0">
              <a:solidFill>
                <a:srgbClr val="FFC000"/>
              </a:solidFill>
            </a:endParaRPr>
          </a:p>
          <a:p>
            <a:pPr>
              <a:buFont typeface="+mj-lt"/>
              <a:buAutoNum type="arabicPeriod"/>
            </a:pPr>
            <a:r>
              <a:rPr lang="en-US" sz="2000" b="1" dirty="0" smtClean="0">
                <a:solidFill>
                  <a:srgbClr val="FFFF00"/>
                </a:solidFill>
              </a:rPr>
              <a:t>It is missing value.</a:t>
            </a:r>
            <a:endParaRPr lang="en-US" sz="2000" dirty="0" smtClean="0">
              <a:solidFill>
                <a:srgbClr val="FFFF00"/>
              </a:solidFill>
            </a:endParaRPr>
          </a:p>
          <a:p>
            <a:pPr>
              <a:buFont typeface="+mj-lt"/>
              <a:buAutoNum type="arabicPeriod"/>
            </a:pPr>
            <a:r>
              <a:rPr lang="en-US" sz="2000" b="1" dirty="0" smtClean="0">
                <a:solidFill>
                  <a:schemeClr val="accent2">
                    <a:lumMod val="60000"/>
                    <a:lumOff val="40000"/>
                  </a:schemeClr>
                </a:solidFill>
              </a:rPr>
              <a:t>It is the lowest value.</a:t>
            </a:r>
            <a:endParaRPr lang="en-US" sz="2000" dirty="0" smtClean="0">
              <a:solidFill>
                <a:schemeClr val="accent2">
                  <a:lumMod val="60000"/>
                  <a:lumOff val="40000"/>
                </a:schemeClr>
              </a:solidFill>
            </a:endParaRPr>
          </a:p>
          <a:p>
            <a:pPr>
              <a:buFont typeface="+mj-lt"/>
              <a:buAutoNum type="arabicPeriod"/>
            </a:pPr>
            <a:r>
              <a:rPr lang="en-US" sz="2000" b="1" dirty="0" smtClean="0">
                <a:solidFill>
                  <a:srgbClr val="7030A0"/>
                </a:solidFill>
              </a:rPr>
              <a:t>It is ignorable value.</a:t>
            </a:r>
            <a:endParaRPr lang="en-US" sz="2000" dirty="0" smtClean="0">
              <a:solidFill>
                <a:srgbClr val="7030A0"/>
              </a:solidFill>
            </a:endParaRPr>
          </a:p>
          <a:p>
            <a:pPr>
              <a:buFont typeface="+mj-lt"/>
              <a:buAutoNum type="arabicPeriod"/>
            </a:pPr>
            <a:r>
              <a:rPr lang="en-US" sz="2000" b="1" dirty="0" smtClean="0"/>
              <a:t>It is optional value.</a:t>
            </a:r>
            <a:endParaRPr lang="en-US" sz="2000" dirty="0" smtClean="0"/>
          </a:p>
          <a:p>
            <a:pPr>
              <a:buFont typeface="+mj-lt"/>
              <a:buAutoNum type="arabicPeriod"/>
            </a:pPr>
            <a:r>
              <a:rPr lang="en-US" sz="2000" b="1" dirty="0" smtClean="0">
                <a:solidFill>
                  <a:srgbClr val="99CCFF"/>
                </a:solidFill>
              </a:rPr>
              <a:t>It is invalid.</a:t>
            </a:r>
            <a:endParaRPr lang="en-US" sz="2000" dirty="0" smtClean="0">
              <a:solidFill>
                <a:srgbClr val="99CCFF"/>
              </a:solidFill>
            </a:endParaRPr>
          </a:p>
          <a:p>
            <a:pPr>
              <a:buFont typeface="+mj-lt"/>
              <a:buAutoNum type="arabicPeriod"/>
            </a:pPr>
            <a:r>
              <a:rPr lang="en-US" sz="2000" b="1" dirty="0" smtClean="0">
                <a:solidFill>
                  <a:schemeClr val="accent6">
                    <a:lumMod val="75000"/>
                  </a:schemeClr>
                </a:solidFill>
              </a:rPr>
              <a:t>It is void.</a:t>
            </a:r>
            <a:endParaRPr lang="en-US" sz="20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A value of </a:t>
            </a:r>
            <a:r>
              <a:rPr lang="en-US" sz="2400" b="1" dirty="0" smtClean="0">
                <a:solidFill>
                  <a:schemeClr val="accent1"/>
                </a:solidFill>
              </a:rPr>
              <a:t>NULL</a:t>
            </a:r>
            <a:r>
              <a:rPr lang="en-US" sz="2400" dirty="0" smtClean="0"/>
              <a:t> indicates that the value is unknown</a:t>
            </a:r>
          </a:p>
          <a:p>
            <a:r>
              <a:rPr lang="en-US" sz="2400" dirty="0" smtClean="0"/>
              <a:t>A value of </a:t>
            </a:r>
            <a:r>
              <a:rPr lang="en-US" sz="2400" b="1" dirty="0" smtClean="0">
                <a:solidFill>
                  <a:schemeClr val="accent1"/>
                </a:solidFill>
              </a:rPr>
              <a:t>NULL</a:t>
            </a:r>
            <a:r>
              <a:rPr lang="en-US" sz="2400" dirty="0" smtClean="0"/>
              <a:t> is different from an empty or zero value</a:t>
            </a:r>
          </a:p>
          <a:p>
            <a:r>
              <a:rPr lang="en-US" sz="2400" dirty="0" smtClean="0"/>
              <a:t>No two </a:t>
            </a:r>
            <a:r>
              <a:rPr lang="en-US" sz="2400" b="1" dirty="0" smtClean="0">
                <a:solidFill>
                  <a:schemeClr val="accent1"/>
                </a:solidFill>
              </a:rPr>
              <a:t>NULL</a:t>
            </a:r>
            <a:r>
              <a:rPr lang="en-US" sz="2400" dirty="0" smtClean="0"/>
              <a:t> values are equal</a:t>
            </a:r>
          </a:p>
          <a:p>
            <a:r>
              <a:rPr lang="en-US" sz="2400" dirty="0" smtClean="0"/>
              <a:t>Comparisons between two null values, or between a </a:t>
            </a:r>
            <a:r>
              <a:rPr lang="en-US" sz="2400" b="1" dirty="0" smtClean="0">
                <a:solidFill>
                  <a:schemeClr val="accent1"/>
                </a:solidFill>
              </a:rPr>
              <a:t>NULL</a:t>
            </a:r>
            <a:r>
              <a:rPr lang="en-US" sz="2400" dirty="0" smtClean="0"/>
              <a:t> and any other value, return unknown because the value of each </a:t>
            </a:r>
            <a:r>
              <a:rPr lang="en-US" sz="2400" dirty="0" smtClean="0">
                <a:solidFill>
                  <a:schemeClr val="accent1"/>
                </a:solidFill>
              </a:rPr>
              <a:t>NULL</a:t>
            </a:r>
            <a:r>
              <a:rPr lang="en-US" sz="2400" dirty="0" smtClean="0"/>
              <a:t> is unknown</a:t>
            </a:r>
          </a:p>
          <a:p>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DBMS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used </a:t>
            </a:r>
            <a:r>
              <a:rPr lang="en-US" sz="2800" dirty="0"/>
              <a:t>by the users to access the data stored in database </a:t>
            </a:r>
            <a:r>
              <a:rPr lang="en-US" sz="2800" dirty="0" smtClean="0"/>
              <a:t>files and perform administrative task</a:t>
            </a:r>
          </a:p>
          <a:p>
            <a:r>
              <a:rPr lang="en-US" sz="2800" dirty="0"/>
              <a:t>software system designed to allow the definition, creation, querying, and updating of data stored in relational databases </a:t>
            </a:r>
          </a:p>
          <a:p>
            <a:endParaRPr lang="en-US" sz="2800" dirty="0" smtClean="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24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val="1336473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val="4262257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“Administration Fundamentals”</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How </a:t>
            </a:r>
            <a:r>
              <a:rPr lang="en-US" sz="4400" dirty="0" err="1" smtClean="0"/>
              <a:t>Sql</a:t>
            </a:r>
            <a:r>
              <a:rPr lang="en-US" sz="4400" dirty="0" smtClean="0"/>
              <a:t> Server works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endParaRPr lang="en-US" sz="2800" dirty="0" smtClean="0"/>
          </a:p>
          <a:p>
            <a:r>
              <a:rPr lang="en-US" sz="2800" dirty="0"/>
              <a:t>f</a:t>
            </a:r>
            <a:r>
              <a:rPr lang="en-US" sz="2800" dirty="0" smtClean="0"/>
              <a:t>iles</a:t>
            </a:r>
          </a:p>
          <a:p>
            <a:r>
              <a:rPr lang="en-US" sz="2800" dirty="0" smtClean="0"/>
              <a:t>logs</a:t>
            </a:r>
            <a:endParaRPr lang="en-US" sz="2800" dirty="0"/>
          </a:p>
          <a:p>
            <a:endParaRPr lang="en-US" sz="2800" dirty="0" smtClean="0"/>
          </a:p>
        </p:txBody>
      </p:sp>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3</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Security</a:t>
            </a:r>
          </a:p>
          <a:p>
            <a:r>
              <a:rPr lang="en-GB" sz="2800" baseline="30000" dirty="0" smtClean="0"/>
              <a:t>Back-up</a:t>
            </a:r>
          </a:p>
          <a:p>
            <a:r>
              <a:rPr lang="en-GB" sz="2800" baseline="30000" dirty="0" smtClean="0"/>
              <a:t>Restore</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DATABSE SECURITY</a:t>
            </a:r>
            <a:endParaRPr lang="en-US" dirty="0"/>
          </a:p>
        </p:txBody>
      </p:sp>
      <p:sp>
        <p:nvSpPr>
          <p:cNvPr id="5" name="Content Placeholder 2"/>
          <p:cNvSpPr>
            <a:spLocks noGrp="1"/>
          </p:cNvSpPr>
          <p:nvPr>
            <p:ph sz="half" idx="2"/>
          </p:nvPr>
        </p:nvSpPr>
        <p:spPr>
          <a:xfrm>
            <a:off x="720724" y="1773371"/>
            <a:ext cx="7811716" cy="4499026"/>
          </a:xfrm>
        </p:spPr>
        <p:txBody>
          <a:bodyPr>
            <a:normAutofit fontScale="92500" lnSpcReduction="10000"/>
          </a:bodyPr>
          <a:lstStyle/>
          <a:p>
            <a:r>
              <a:rPr lang="en-US" sz="2800" dirty="0" smtClean="0"/>
              <a:t>Securing your database content is a critical part of a DBA’s job. The design, testing, and implementation of security is necessary to ensure that confidentiality is not compromised</a:t>
            </a:r>
          </a:p>
          <a:p>
            <a:endParaRPr lang="en-US" sz="2800" b="1" i="1" dirty="0" smtClean="0"/>
          </a:p>
          <a:p>
            <a:r>
              <a:rPr lang="en-US" sz="2800" b="1" i="1" dirty="0" err="1" smtClean="0"/>
              <a:t>Securables</a:t>
            </a:r>
            <a:r>
              <a:rPr lang="en-US" sz="2800" b="1" i="1" dirty="0" smtClean="0"/>
              <a:t> </a:t>
            </a:r>
            <a:r>
              <a:rPr lang="en-US" sz="2800" dirty="0" smtClean="0"/>
              <a:t>are </a:t>
            </a:r>
            <a:r>
              <a:rPr lang="en-US" sz="2800" dirty="0"/>
              <a:t>the server, database, and objects </a:t>
            </a:r>
            <a:r>
              <a:rPr lang="en-US" sz="2800" dirty="0" smtClean="0"/>
              <a:t>a database contains</a:t>
            </a:r>
          </a:p>
          <a:p>
            <a:r>
              <a:rPr lang="en-US" sz="2800" b="1" i="1" dirty="0" smtClean="0"/>
              <a:t>Principals</a:t>
            </a:r>
            <a:r>
              <a:rPr lang="en-US" sz="2800" dirty="0" smtClean="0"/>
              <a:t> are the individuals, groups, and processes granted access to SQL Server</a:t>
            </a:r>
          </a:p>
          <a:p>
            <a:r>
              <a:rPr lang="en-US" sz="2800" b="1" i="1" dirty="0" smtClean="0"/>
              <a:t>Permissions</a:t>
            </a:r>
            <a:r>
              <a:rPr lang="en-US" sz="2800" dirty="0" smtClean="0"/>
              <a:t> are granted to a principal for every SQL Server securable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LOGINS AND ACCOUNTS</a:t>
            </a:r>
            <a:endParaRPr lang="en-US" dirty="0"/>
          </a:p>
        </p:txBody>
      </p:sp>
      <p:sp>
        <p:nvSpPr>
          <p:cNvPr id="5" name="Content Placeholder 2"/>
          <p:cNvSpPr>
            <a:spLocks noGrp="1"/>
          </p:cNvSpPr>
          <p:nvPr>
            <p:ph sz="quarter" idx="4"/>
          </p:nvPr>
        </p:nvSpPr>
        <p:spPr>
          <a:xfrm>
            <a:off x="683568" y="1773370"/>
            <a:ext cx="7741296" cy="4499027"/>
          </a:xfrm>
        </p:spPr>
        <p:txBody>
          <a:bodyPr>
            <a:normAutofit fontScale="92500" lnSpcReduction="20000"/>
          </a:bodyPr>
          <a:lstStyle/>
          <a:p>
            <a:r>
              <a:rPr lang="en-US" sz="2800" dirty="0" smtClean="0"/>
              <a:t>Three tiered approach to accessing content</a:t>
            </a:r>
          </a:p>
          <a:p>
            <a:r>
              <a:rPr lang="en-US" sz="2800" dirty="0" smtClean="0"/>
              <a:t>1. SQL Server access - a </a:t>
            </a:r>
            <a:r>
              <a:rPr lang="en-US" sz="2800" b="1" i="1" dirty="0" smtClean="0"/>
              <a:t>login</a:t>
            </a:r>
            <a:r>
              <a:rPr lang="en-US" sz="2800" dirty="0"/>
              <a:t> </a:t>
            </a:r>
            <a:r>
              <a:rPr lang="en-US" sz="2800" dirty="0" smtClean="0"/>
              <a:t>is </a:t>
            </a:r>
            <a:r>
              <a:rPr lang="en-US" sz="2800" dirty="0"/>
              <a:t>a security </a:t>
            </a:r>
            <a:r>
              <a:rPr lang="en-US" sz="2800" dirty="0" smtClean="0"/>
              <a:t>principal that </a:t>
            </a:r>
            <a:r>
              <a:rPr lang="en-US" sz="2800" dirty="0"/>
              <a:t>can be authenticated by a secure </a:t>
            </a:r>
            <a:r>
              <a:rPr lang="en-US" sz="2800" dirty="0" smtClean="0"/>
              <a:t>system to provide a user access to SQL Server</a:t>
            </a:r>
            <a:endParaRPr lang="en-US" dirty="0"/>
          </a:p>
          <a:p>
            <a:r>
              <a:rPr lang="en-US" sz="2800" dirty="0" smtClean="0"/>
              <a:t>2. Database access - a </a:t>
            </a:r>
            <a:r>
              <a:rPr lang="en-US" sz="2800" b="1" i="1" dirty="0" smtClean="0"/>
              <a:t>database</a:t>
            </a:r>
            <a:r>
              <a:rPr lang="en-US" sz="2800" dirty="0" smtClean="0"/>
              <a:t> </a:t>
            </a:r>
            <a:r>
              <a:rPr lang="en-US" sz="2800" b="1" i="1" dirty="0" smtClean="0"/>
              <a:t>user </a:t>
            </a:r>
            <a:r>
              <a:rPr lang="en-US" sz="2800" dirty="0" smtClean="0"/>
              <a:t>is mapped to a SQL login and provides a user or group access to a database</a:t>
            </a:r>
          </a:p>
          <a:p>
            <a:r>
              <a:rPr lang="en-US" sz="2800" dirty="0" smtClean="0"/>
              <a:t>3. Object access – </a:t>
            </a:r>
            <a:r>
              <a:rPr lang="en-US" sz="2800" b="1" i="1" dirty="0" smtClean="0"/>
              <a:t>permissions</a:t>
            </a:r>
            <a:r>
              <a:rPr lang="en-US" sz="2800" dirty="0" smtClean="0"/>
              <a:t> are applied at the object level to provide the appropriate access to the objects within the database</a:t>
            </a:r>
            <a:endParaRPr lang="en-US" sz="2800" dirty="0"/>
          </a:p>
          <a:p>
            <a:endParaRPr lang="en-US" sz="2800" dirty="0" smtClean="0"/>
          </a:p>
          <a:p>
            <a:endParaRPr lang="en-US" dirty="0"/>
          </a:p>
          <a:p>
            <a:r>
              <a:rPr lang="en-US" dirty="0" smtClean="0"/>
              <a:t> </a:t>
            </a:r>
          </a:p>
          <a:p>
            <a:endParaRPr lang="en-US" dirty="0" smtClean="0"/>
          </a:p>
          <a:p>
            <a:endParaRPr lang="en-US" dirty="0" smtClean="0"/>
          </a:p>
        </p:txBody>
      </p:sp>
    </p:spTree>
    <p:extLst>
      <p:ext uri="{BB962C8B-B14F-4D97-AF65-F5344CB8AC3E}">
        <p14:creationId xmlns:p14="http://schemas.microsoft.com/office/powerpoint/2010/main" val="1360556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BACK-UP</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RESTORE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Reporting Services</a:t>
            </a:r>
          </a:p>
          <a:p>
            <a:r>
              <a:rPr lang="en-US" sz="2800" dirty="0" smtClean="0"/>
              <a:t>Replication</a:t>
            </a:r>
          </a:p>
        </p:txBody>
      </p:sp>
      <p:pic>
        <p:nvPicPr>
          <p:cNvPr id="1026" name="Picture 2" descr="D:\_WORK4FUN\Zero2Hero Git Intern\Z2H2015\SQL\resources\image5b35d26697a63.png"/>
          <p:cNvPicPr>
            <a:picLocks noChangeAspect="1" noChangeArrowheads="1"/>
          </p:cNvPicPr>
          <p:nvPr/>
        </p:nvPicPr>
        <p:blipFill>
          <a:blip r:embed="rId3" cstate="print"/>
          <a:srcRect/>
          <a:stretch>
            <a:fillRect/>
          </a:stretch>
        </p:blipFill>
        <p:spPr bwMode="auto">
          <a:xfrm>
            <a:off x="5292080" y="2564904"/>
            <a:ext cx="3096344" cy="353115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pic>
        <p:nvPicPr>
          <p:cNvPr id="1026" name="Picture 2" descr="D:\_WORK4FUN\Zero2Hero Git Intern\Z2H2015\SQL\resources\maps.png"/>
          <p:cNvPicPr>
            <a:picLocks noChangeAspect="1" noChangeArrowheads="1"/>
          </p:cNvPicPr>
          <p:nvPr/>
        </p:nvPicPr>
        <p:blipFill>
          <a:blip r:embed="rId3" cstate="print"/>
          <a:srcRect/>
          <a:stretch>
            <a:fillRect/>
          </a:stretch>
        </p:blipFill>
        <p:spPr bwMode="auto">
          <a:xfrm>
            <a:off x="6228184" y="5157192"/>
            <a:ext cx="2553728" cy="1438470"/>
          </a:xfrm>
          <a:prstGeom prst="rect">
            <a:avLst/>
          </a:prstGeom>
          <a:noFill/>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8744</TotalTime>
  <Words>3212</Words>
  <Application>Microsoft Office PowerPoint</Application>
  <PresentationFormat>On-screen Show (4:3)</PresentationFormat>
  <Paragraphs>805</Paragraphs>
  <Slides>55</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Courier New</vt:lpstr>
      <vt:lpstr>Office Theme</vt:lpstr>
      <vt:lpstr>SQL Server </vt:lpstr>
      <vt:lpstr>Objectives</vt:lpstr>
      <vt:lpstr>Agenda - Day 1</vt:lpstr>
      <vt:lpstr>DBMS</vt:lpstr>
      <vt:lpstr>How Sql Server works</vt:lpstr>
      <vt:lpstr>SQL Technologies</vt:lpstr>
      <vt:lpstr>Database Engine</vt:lpstr>
      <vt:lpstr>Reporting services</vt:lpstr>
      <vt:lpstr>Replication </vt:lpstr>
      <vt:lpstr>Product presentation</vt:lpstr>
      <vt:lpstr>Editions</vt:lpstr>
      <vt:lpstr>Documentation </vt:lpstr>
      <vt:lpstr>SQL Concepts</vt:lpstr>
      <vt:lpstr>SQL Server Management Studio</vt:lpstr>
      <vt:lpstr>Databases</vt:lpstr>
      <vt:lpstr>Tables</vt:lpstr>
      <vt:lpstr>Tables (2)</vt:lpstr>
      <vt:lpstr>Data Types</vt:lpstr>
      <vt:lpstr>SSMS - Working Scenario</vt:lpstr>
      <vt:lpstr>Constraints</vt:lpstr>
      <vt:lpstr>Primary key</vt:lpstr>
      <vt:lpstr>Foreign key</vt:lpstr>
      <vt:lpstr>SSMS - Working Scenario</vt:lpstr>
      <vt:lpstr>Homework</vt:lpstr>
      <vt:lpstr>T-SQL</vt:lpstr>
      <vt:lpstr>P</vt:lpstr>
      <vt:lpstr>SQL Server </vt:lpstr>
      <vt:lpstr>Agenda day 2</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GROUP BY</vt:lpstr>
      <vt:lpstr>HAVING </vt:lpstr>
      <vt:lpstr>JOINs</vt:lpstr>
      <vt:lpstr>JOINs</vt:lpstr>
      <vt:lpstr>INSERT</vt:lpstr>
      <vt:lpstr>UPDATE</vt:lpstr>
      <vt:lpstr>DELETE</vt:lpstr>
      <vt:lpstr>SQL Server </vt:lpstr>
      <vt:lpstr>Agenda day 3</vt:lpstr>
      <vt:lpstr>DATABSE SECURITY</vt:lpstr>
      <vt:lpstr>LOGINS AND ACCOUNTS</vt:lpstr>
      <vt:lpstr>BACK-UP</vt:lpstr>
      <vt:lpstr>RESTORE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cp:lastModifiedBy>
  <cp:revision>394</cp:revision>
  <dcterms:created xsi:type="dcterms:W3CDTF">2013-12-19T00:35:41Z</dcterms:created>
  <dcterms:modified xsi:type="dcterms:W3CDTF">2016-07-04T20:10:31Z</dcterms:modified>
</cp:coreProperties>
</file>