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f94386453_0_5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f9438645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f94386453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f9438645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94386453_0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f9438645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f94386453_0_2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f9438645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94386453_0_3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f9438645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f94386453_0_4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f94386453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f94386453_0_4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f9438645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f94386453_0_3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f94386453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f94386453_0_5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f94386453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f94386453_0_5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f94386453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f94386453_0_6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f94386453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00c827b3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00c827b3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9dc514d5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9dc514d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94386453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9438645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9dc514d5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9dc514d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f94386453_0_5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f94386453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f94386453_0_5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f94386453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94386453_0_5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94386453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94386453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943864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311700" y="744575"/>
            <a:ext cx="8520600" cy="3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 Applied Data Science - Module 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Statistical Inference for Data Science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PD Dr. Sigve Haug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Bern, 2018-08-27</a:t>
            </a:r>
            <a:endParaRPr sz="1800"/>
          </a:p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45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81200"/>
            <a:ext cx="53538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Central topics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(Probability)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variables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CC0000"/>
                </a:solidFill>
              </a:rPr>
              <a:t>Models:</a:t>
            </a:r>
            <a:r>
              <a:rPr lang="en" sz="1600"/>
              <a:t> Probability density functions (continuous) or probability mass functions (discrete)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Moments (center, shape, dispersion)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Summary tables and graphs (visualisation)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Dependence</a:t>
            </a:r>
            <a:endParaRPr sz="1600"/>
          </a:p>
        </p:txBody>
      </p:sp>
      <p:sp>
        <p:nvSpPr>
          <p:cNvPr id="194" name="Google Shape;19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050" y="326375"/>
            <a:ext cx="2926400" cy="212829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/>
        </p:nvSpPr>
        <p:spPr>
          <a:xfrm>
            <a:off x="5898900" y="2729400"/>
            <a:ext cx="32451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Normal distribution (symmetric shape, no skew)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μ mean (here also mode and median) of the random variable (center)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σ standard deviation (dispersion)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interpretations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Objectivists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Relative frequency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Frequentist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Frequentist statistics</a:t>
            </a:r>
            <a:endParaRPr sz="1600"/>
          </a:p>
        </p:txBody>
      </p:sp>
      <p:sp>
        <p:nvSpPr>
          <p:cNvPr id="203" name="Google Shape;203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Subjectivists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Degree of belief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Bayesian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Bayesian statistics</a:t>
            </a:r>
            <a:endParaRPr sz="1600"/>
          </a:p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50" y="3479750"/>
            <a:ext cx="3466175" cy="7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800" y="3209925"/>
            <a:ext cx="3786500" cy="51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1925" y="3949375"/>
            <a:ext cx="2640863" cy="7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variables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Why is it random?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a sample, not the full population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Limited resolution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Quantum mechanics</a:t>
            </a:r>
            <a:endParaRPr sz="1600"/>
          </a:p>
        </p:txBody>
      </p:sp>
      <p:sp>
        <p:nvSpPr>
          <p:cNvPr id="214" name="Google Shape;214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Example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Amount of CHF on Swiss bank accounts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Sample by checking 1000 accounts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 a (normal?) distribution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 new sample will not yield exactly the same distribution (statistical uncertainty)</a:t>
            </a:r>
            <a:endParaRPr sz="1600"/>
          </a:p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2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mass/density distributions - examples</a:t>
            </a:r>
            <a:endParaRPr/>
          </a:p>
        </p:txBody>
      </p:sp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75" y="1311500"/>
            <a:ext cx="2493325" cy="15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375" y="1243525"/>
            <a:ext cx="2301075" cy="16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7425" y="1441000"/>
            <a:ext cx="2493325" cy="14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863" y="2936999"/>
            <a:ext cx="2852552" cy="190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3427" y="3013299"/>
            <a:ext cx="2377127" cy="190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Moments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First moments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1. Moment: Mean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2. Moment: Variance σ**2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Standard deviation σ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(Skew)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(Kurtosis)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moments are used to describe the data.</a:t>
            </a:r>
            <a:endParaRPr sz="1600"/>
          </a:p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213" y="3423688"/>
            <a:ext cx="4117799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500" y="2185725"/>
            <a:ext cx="34189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3575" y="369625"/>
            <a:ext cx="2301075" cy="16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445025"/>
            <a:ext cx="45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tables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Grouped data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Frequency of data in defined bins/ groups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graph to the table would be a histogram</a:t>
            </a:r>
            <a:endParaRPr sz="1600"/>
          </a:p>
        </p:txBody>
      </p:sp>
      <p:sp>
        <p:nvSpPr>
          <p:cNvPr id="243" name="Google Shape;2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200" y="935350"/>
            <a:ext cx="14382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00" y="2465925"/>
            <a:ext cx="29622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445025"/>
            <a:ext cx="45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tables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Contingency tables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Frequency of multivariate data in a matrix format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Here two random variables (sex and handedness)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graph to the table would be a scatter plot </a:t>
            </a:r>
            <a:endParaRPr sz="1600"/>
          </a:p>
        </p:txBody>
      </p:sp>
      <p:sp>
        <p:nvSpPr>
          <p:cNvPr id="252" name="Google Shape;25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650" y="1885950"/>
            <a:ext cx="32861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2036332"/>
            <a:ext cx="4754600" cy="26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445025"/>
            <a:ext cx="45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Dependence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1152475"/>
            <a:ext cx="48522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Covariance matrix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random variables with covariance = 0 are said to be uncorrelated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random variables with positive covariance are said to be correlated (negativ is anti-correlated)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variables are the same, we get the variance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normalised covariance is the correlation</a:t>
            </a:r>
            <a:endParaRPr sz="1600"/>
          </a:p>
        </p:txBody>
      </p:sp>
      <p:sp>
        <p:nvSpPr>
          <p:cNvPr id="261" name="Google Shape;26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650" y="490850"/>
            <a:ext cx="28479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8013" y="1017713"/>
            <a:ext cx="31432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445025"/>
            <a:ext cx="45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practices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statistics to show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 as much of the descriptive statistics as possible on your own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Prepare a few tables and plots for others (for most interesting findings or creating trust)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270" name="Google Shape;27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276" name="Google Shape;276;p43"/>
          <p:cNvSpPr txBox="1"/>
          <p:nvPr>
            <p:ph idx="2" type="body"/>
          </p:nvPr>
        </p:nvSpPr>
        <p:spPr>
          <a:xfrm>
            <a:off x="4939500" y="724200"/>
            <a:ext cx="4333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 today’s notebook and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 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10:30 Break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11:00 Likelihoods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17:0</a:t>
            </a:r>
            <a:endParaRPr b="1"/>
          </a:p>
        </p:txBody>
      </p:sp>
      <p:sp>
        <p:nvSpPr>
          <p:cNvPr id="277" name="Google Shape;277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Mathematics / Statistics in Data Science</a:t>
            </a:r>
            <a:endParaRPr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Data Science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Uses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Mathematics and Statistics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Computer Science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Domain expertise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on data to build information and extract knowledge (for decisions and actions)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Very general skills increasingly needed in all empirical research and business </a:t>
            </a:r>
            <a:endParaRPr sz="1600"/>
          </a:p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375" y="11870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ctrTitle"/>
          </p:nvPr>
        </p:nvSpPr>
        <p:spPr>
          <a:xfrm>
            <a:off x="311700" y="744575"/>
            <a:ext cx="8520600" cy="3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 Applied Data Science - Module 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 !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Bern, 2018-08-27</a:t>
            </a:r>
            <a:endParaRPr sz="1800"/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2" name="Google Shape;132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First day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Probability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Probability density functions, uncertainties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Descriptive statistics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Second day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Significance and p-values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Estimators and estimation paradigms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Third day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Hypothesis testing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Fourth day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Classification and clustering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Project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Poster session  2018-09-14</a:t>
            </a:r>
            <a:endParaRPr b="1" sz="1500"/>
          </a:p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445025"/>
            <a:ext cx="45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method</a:t>
            </a:r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11700" y="1181200"/>
            <a:ext cx="3156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Inverted classroom based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 lectures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Real content you learn yourself with the notebooks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Discussion sessions based on your questions and comments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Project : Poster with poster presentation</a:t>
            </a:r>
            <a:endParaRPr sz="1600"/>
          </a:p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5185075" y="1181200"/>
            <a:ext cx="3156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Why 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Supposed to be better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fun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by doing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day</a:t>
            </a:r>
            <a:endParaRPr/>
          </a:p>
        </p:txBody>
      </p:sp>
      <p:sp>
        <p:nvSpPr>
          <p:cNvPr id="147" name="Google Shape;147;p29"/>
          <p:cNvSpPr txBox="1"/>
          <p:nvPr>
            <p:ph idx="2" type="body"/>
          </p:nvPr>
        </p:nvSpPr>
        <p:spPr>
          <a:xfrm>
            <a:off x="4939500" y="724200"/>
            <a:ext cx="4333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09:00 Introduction 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Statistical inference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10:30 Break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11:00 Introduction 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Probability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Descriptive statistics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12:30 Lunch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13:30 Self studies with notebook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17:00 End</a:t>
            </a:r>
            <a:endParaRPr b="1"/>
          </a:p>
        </p:txBody>
      </p:sp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</a:t>
            </a:r>
            <a:r>
              <a:rPr lang="en"/>
              <a:t> statistics 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Situation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a model describing the data (pdf or pmf)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has parameters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We want to estimate the parameters from the data</a:t>
            </a:r>
            <a:endParaRPr sz="1600"/>
          </a:p>
        </p:txBody>
      </p:sp>
      <p:sp>
        <p:nvSpPr>
          <p:cNvPr id="155" name="Google Shape;15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 </a:t>
            </a:r>
            <a:endParaRPr sz="1600"/>
          </a:p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25" y="1793424"/>
            <a:ext cx="8063325" cy="26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45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Data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81200"/>
            <a:ext cx="3156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Why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 about the distributions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Features, patterns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Outliers, quality etc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inference can be better than what the data gives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Create trust</a:t>
            </a:r>
            <a:endParaRPr sz="1600"/>
          </a:p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5185075" y="1181200"/>
            <a:ext cx="3156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Many possibilities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Listing it all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Words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Mathematics (</a:t>
            </a:r>
            <a:r>
              <a:rPr b="1" lang="en" sz="1600"/>
              <a:t>statistics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Tables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Graphs (visualisation)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Animations etc ...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16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description is the basis for good inference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...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Descriptive statistics helps choosing a good model (with p.d.f.)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can then be used for inference 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Interpolation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Extrapolation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Hypothesis testing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1200"/>
              </a:spcAft>
              <a:buSzPts val="1600"/>
              <a:buChar char="○"/>
            </a:pPr>
            <a:r>
              <a:rPr lang="en" sz="1600"/>
              <a:t>Discoveries and exclusions</a:t>
            </a:r>
            <a:endParaRPr sz="1600"/>
          </a:p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 txBox="1"/>
          <p:nvPr/>
        </p:nvSpPr>
        <p:spPr>
          <a:xfrm>
            <a:off x="5148350" y="1726425"/>
            <a:ext cx="33615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Basis for good decisions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Do you want to build this ? 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525" y="2784375"/>
            <a:ext cx="3029933" cy="22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45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Some definition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EE"/>
                </a:highlight>
              </a:rPr>
              <a:t>Descriptive statistics are used to describe the basic features of the data in a study. They provide simple summaries about the sample and the measures. Together with simple graphics analysis, they form the basis of virtually every quantitative analysis of data.</a:t>
            </a:r>
            <a:endParaRPr sz="1600"/>
          </a:p>
        </p:txBody>
      </p:sp>
      <p:sp>
        <p:nvSpPr>
          <p:cNvPr id="181" name="Google Shape;18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5957100" y="1411025"/>
            <a:ext cx="2055300" cy="619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83" name="Google Shape;183;p33"/>
          <p:cNvSpPr/>
          <p:nvPr/>
        </p:nvSpPr>
        <p:spPr>
          <a:xfrm>
            <a:off x="5957100" y="573875"/>
            <a:ext cx="2055300" cy="619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5957100" y="2248175"/>
            <a:ext cx="2055300" cy="619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5665450" y="3085325"/>
            <a:ext cx="2609700" cy="619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Classification, Discrimination, Clustering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/>
          <p:nvPr/>
        </p:nvSpPr>
        <p:spPr>
          <a:xfrm>
            <a:off x="5957100" y="3922475"/>
            <a:ext cx="2055300" cy="887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Inferential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(regression, tests)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/>
        </p:nvSpPr>
        <p:spPr>
          <a:xfrm>
            <a:off x="8368050" y="1107900"/>
            <a:ext cx="548700" cy="29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