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7d662d93_1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7d662d9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7d662d93_1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7d662d9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8a2e6cd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8a2e6c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1eead3c8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1eead3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11eead3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11eead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1eead3c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1eead3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7d662d93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7d662d9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86a95aa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86a95a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39defbd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39defb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7d662d93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7d662d9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reenteapress.com/wp/think-stats-2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Statistical Tests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Sigve Haug • 2018-08-29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150" y="214775"/>
            <a:ext cx="9810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14800" y="3767550"/>
            <a:ext cx="6914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University of Bern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related (paired) data?</a:t>
            </a:r>
            <a:r>
              <a:rPr lang="en"/>
              <a:t> 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Related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Dependent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Repeated measurements on the same object/individual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Fx b</a:t>
            </a:r>
            <a:r>
              <a:rPr lang="en" sz="1600"/>
              <a:t>efore and after treatment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Unrelated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Independent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From separate individuals </a:t>
            </a:r>
            <a:endParaRPr sz="16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3708725"/>
            <a:ext cx="81609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Tests can take advantage of relations (cancellations in divisions)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omparing two groups (two columns/sets/samples)  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901200" y="1587525"/>
            <a:ext cx="7341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								No</a:t>
            </a:r>
            <a:endParaRPr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distributed ?					Normally distributed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				No				Yes				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t-test or		Wilconox matched-	SD equal ?		Mann-Whitney (ranks) 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paired t-test		pairs signed rank 				Kolmogorov-SmirnovCDF)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				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		No 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Unpaired t-test Unpaired t-test with Welsch’s correction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537375" y="1922325"/>
            <a:ext cx="1415750" cy="315650"/>
          </a:xfrm>
          <a:custGeom>
            <a:rect b="b" l="l" r="r" t="t"/>
            <a:pathLst>
              <a:path extrusionOk="0" h="12626" w="56630">
                <a:moveTo>
                  <a:pt x="0" y="0"/>
                </a:moveTo>
                <a:cubicBezTo>
                  <a:pt x="6303" y="4313"/>
                  <a:pt x="11689" y="13724"/>
                  <a:pt x="19223" y="12469"/>
                </a:cubicBezTo>
                <a:cubicBezTo>
                  <a:pt x="31533" y="10418"/>
                  <a:pt x="46245" y="3989"/>
                  <a:pt x="56630" y="109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23"/>
          <p:cNvSpPr/>
          <p:nvPr/>
        </p:nvSpPr>
        <p:spPr>
          <a:xfrm>
            <a:off x="2822875" y="1932121"/>
            <a:ext cx="1597600" cy="107100"/>
          </a:xfrm>
          <a:custGeom>
            <a:rect b="b" l="l" r="r" t="t"/>
            <a:pathLst>
              <a:path extrusionOk="0" h="4284" w="63904">
                <a:moveTo>
                  <a:pt x="63904" y="3764"/>
                </a:moveTo>
                <a:cubicBezTo>
                  <a:pt x="50124" y="2233"/>
                  <a:pt x="36136" y="3584"/>
                  <a:pt x="22340" y="2205"/>
                </a:cubicBezTo>
                <a:cubicBezTo>
                  <a:pt x="14898" y="1461"/>
                  <a:pt x="0" y="-3195"/>
                  <a:pt x="0" y="42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3"/>
          <p:cNvSpPr/>
          <p:nvPr/>
        </p:nvSpPr>
        <p:spPr>
          <a:xfrm>
            <a:off x="2602050" y="2337950"/>
            <a:ext cx="25975" cy="168850"/>
          </a:xfrm>
          <a:custGeom>
            <a:rect b="b" l="l" r="r" t="t"/>
            <a:pathLst>
              <a:path extrusionOk="0" h="6754" w="1039">
                <a:moveTo>
                  <a:pt x="1039" y="0"/>
                </a:moveTo>
                <a:cubicBezTo>
                  <a:pt x="593" y="2234"/>
                  <a:pt x="0" y="4476"/>
                  <a:pt x="0" y="67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3"/>
          <p:cNvSpPr/>
          <p:nvPr/>
        </p:nvSpPr>
        <p:spPr>
          <a:xfrm>
            <a:off x="1653875" y="2828915"/>
            <a:ext cx="363700" cy="119500"/>
          </a:xfrm>
          <a:custGeom>
            <a:rect b="b" l="l" r="r" t="t"/>
            <a:pathLst>
              <a:path extrusionOk="0" h="4780" w="14548">
                <a:moveTo>
                  <a:pt x="14548" y="104"/>
                </a:moveTo>
                <a:cubicBezTo>
                  <a:pt x="9454" y="104"/>
                  <a:pt x="0" y="-314"/>
                  <a:pt x="0" y="47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3"/>
          <p:cNvSpPr/>
          <p:nvPr/>
        </p:nvSpPr>
        <p:spPr>
          <a:xfrm>
            <a:off x="3225500" y="2818525"/>
            <a:ext cx="129900" cy="90925"/>
          </a:xfrm>
          <a:custGeom>
            <a:rect b="b" l="l" r="r" t="t"/>
            <a:pathLst>
              <a:path extrusionOk="0" h="3637" w="5196">
                <a:moveTo>
                  <a:pt x="0" y="0"/>
                </a:moveTo>
                <a:cubicBezTo>
                  <a:pt x="1691" y="1268"/>
                  <a:pt x="4250" y="1746"/>
                  <a:pt x="5196" y="36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3"/>
          <p:cNvSpPr/>
          <p:nvPr/>
        </p:nvSpPr>
        <p:spPr>
          <a:xfrm>
            <a:off x="1571625" y="3199525"/>
            <a:ext cx="13000" cy="116900"/>
          </a:xfrm>
          <a:custGeom>
            <a:rect b="b" l="l" r="r" t="t"/>
            <a:pathLst>
              <a:path extrusionOk="0" h="4676" w="520">
                <a:moveTo>
                  <a:pt x="520" y="0"/>
                </a:moveTo>
                <a:cubicBezTo>
                  <a:pt x="260" y="2338"/>
                  <a:pt x="260" y="2338"/>
                  <a:pt x="0" y="46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3"/>
          <p:cNvSpPr/>
          <p:nvPr/>
        </p:nvSpPr>
        <p:spPr>
          <a:xfrm>
            <a:off x="3454975" y="3251500"/>
            <a:ext cx="38975" cy="103900"/>
          </a:xfrm>
          <a:custGeom>
            <a:rect b="b" l="l" r="r" t="t"/>
            <a:pathLst>
              <a:path extrusionOk="0" h="4156" w="1559">
                <a:moveTo>
                  <a:pt x="0" y="0"/>
                </a:moveTo>
                <a:cubicBezTo>
                  <a:pt x="662" y="1323"/>
                  <a:pt x="1559" y="2676"/>
                  <a:pt x="1559" y="41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3"/>
          <p:cNvSpPr/>
          <p:nvPr/>
        </p:nvSpPr>
        <p:spPr>
          <a:xfrm>
            <a:off x="5325350" y="2785812"/>
            <a:ext cx="727350" cy="140975"/>
          </a:xfrm>
          <a:custGeom>
            <a:rect b="b" l="l" r="r" t="t"/>
            <a:pathLst>
              <a:path extrusionOk="0" h="5639" w="29094">
                <a:moveTo>
                  <a:pt x="29094" y="443"/>
                </a:moveTo>
                <a:cubicBezTo>
                  <a:pt x="19243" y="443"/>
                  <a:pt x="6966" y="-1327"/>
                  <a:pt x="0" y="56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23"/>
          <p:cNvSpPr/>
          <p:nvPr/>
        </p:nvSpPr>
        <p:spPr>
          <a:xfrm>
            <a:off x="6533275" y="2763799"/>
            <a:ext cx="493575" cy="149975"/>
          </a:xfrm>
          <a:custGeom>
            <a:rect b="b" l="l" r="r" t="t"/>
            <a:pathLst>
              <a:path extrusionOk="0" h="5999" w="19743">
                <a:moveTo>
                  <a:pt x="0" y="284"/>
                </a:moveTo>
                <a:cubicBezTo>
                  <a:pt x="6851" y="284"/>
                  <a:pt x="19743" y="-852"/>
                  <a:pt x="19743" y="59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23"/>
          <p:cNvSpPr/>
          <p:nvPr/>
        </p:nvSpPr>
        <p:spPr>
          <a:xfrm>
            <a:off x="5208450" y="3147575"/>
            <a:ext cx="12975" cy="181850"/>
          </a:xfrm>
          <a:custGeom>
            <a:rect b="b" l="l" r="r" t="t"/>
            <a:pathLst>
              <a:path extrusionOk="0" h="7274" w="519">
                <a:moveTo>
                  <a:pt x="519" y="0"/>
                </a:moveTo>
                <a:cubicBezTo>
                  <a:pt x="519" y="2431"/>
                  <a:pt x="0" y="4843"/>
                  <a:pt x="0" y="72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3"/>
          <p:cNvSpPr/>
          <p:nvPr/>
        </p:nvSpPr>
        <p:spPr>
          <a:xfrm>
            <a:off x="4857750" y="3680125"/>
            <a:ext cx="155875" cy="311725"/>
          </a:xfrm>
          <a:custGeom>
            <a:rect b="b" l="l" r="r" t="t"/>
            <a:pathLst>
              <a:path extrusionOk="0" h="12469" w="6235">
                <a:moveTo>
                  <a:pt x="6235" y="0"/>
                </a:moveTo>
                <a:cubicBezTo>
                  <a:pt x="4404" y="4271"/>
                  <a:pt x="0" y="7822"/>
                  <a:pt x="0" y="124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23"/>
          <p:cNvSpPr/>
          <p:nvPr/>
        </p:nvSpPr>
        <p:spPr>
          <a:xfrm>
            <a:off x="4792800" y="4225625"/>
            <a:ext cx="64950" cy="155875"/>
          </a:xfrm>
          <a:custGeom>
            <a:rect b="b" l="l" r="r" t="t"/>
            <a:pathLst>
              <a:path extrusionOk="0" h="6235" w="2598">
                <a:moveTo>
                  <a:pt x="2598" y="0"/>
                </a:moveTo>
                <a:cubicBezTo>
                  <a:pt x="1349" y="1874"/>
                  <a:pt x="0" y="3983"/>
                  <a:pt x="0" y="62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23"/>
          <p:cNvSpPr/>
          <p:nvPr/>
        </p:nvSpPr>
        <p:spPr>
          <a:xfrm>
            <a:off x="5312350" y="3641150"/>
            <a:ext cx="285750" cy="285750"/>
          </a:xfrm>
          <a:custGeom>
            <a:rect b="b" l="l" r="r" t="t"/>
            <a:pathLst>
              <a:path extrusionOk="0" h="11430" w="11430">
                <a:moveTo>
                  <a:pt x="0" y="0"/>
                </a:moveTo>
                <a:cubicBezTo>
                  <a:pt x="3987" y="3624"/>
                  <a:pt x="9728" y="6318"/>
                  <a:pt x="11430" y="114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23"/>
          <p:cNvSpPr/>
          <p:nvPr/>
        </p:nvSpPr>
        <p:spPr>
          <a:xfrm>
            <a:off x="5728000" y="4238625"/>
            <a:ext cx="25975" cy="194825"/>
          </a:xfrm>
          <a:custGeom>
            <a:rect b="b" l="l" r="r" t="t"/>
            <a:pathLst>
              <a:path extrusionOk="0" h="7793" w="1039">
                <a:moveTo>
                  <a:pt x="0" y="0"/>
                </a:moveTo>
                <a:cubicBezTo>
                  <a:pt x="0" y="2621"/>
                  <a:pt x="1039" y="5172"/>
                  <a:pt x="1039" y="77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Analysis of Variation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of methods using means and variances to assess difference between samples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Questions: Are the samples from the same population?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by Fischer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Partition the variance according to sources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Example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Divide full Iris set into the subsets of the three species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 way Anova uses one variable, e.g. swidth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Means and variances of full and subsets are used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311700" y="3043250"/>
            <a:ext cx="39999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Vocabulary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n-1 = degrees of freedom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Sum sign = SS (squared sum)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s2 = mean SS (MSS)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3438675"/>
            <a:ext cx="3886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650" y="445029"/>
            <a:ext cx="5933499" cy="22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self study with Notebooks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session 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1250" y="1242325"/>
            <a:ext cx="78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online book covering most of Module 2 and more: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Think Stats 2e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http://greenteapress.com/wp/think-stats-2e/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  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07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Vocabulary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Hypotheses and tests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Errors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...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Frequent tests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Normality tests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P_0 tests (one sample t-test)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Comparing two samples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Take home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Lorem ipsum dolor sit amet, consectetur adipiscing elit</a:t>
            </a:r>
            <a:endParaRPr sz="15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 and parameter estimation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Situation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a model describing the data (pdf or pmf)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has parameters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want to estimate the parameters from the data</a:t>
            </a:r>
            <a:endParaRPr sz="16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</a:t>
            </a:r>
            <a:endParaRPr sz="16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793424"/>
            <a:ext cx="8063325" cy="2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60200" y="1379575"/>
            <a:ext cx="740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...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hypothesis being tested is called the Null hypothesis. When doing a statistical test, the test statistic of a sample is calculated and the p-value of this, under the null hypothesis assumption is given.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This p-value is the probability of obtaining such a sample if the null hypothesis is true.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types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65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Distinguish between type 1 and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1 : Reject the null hypothesis due to a fluctuation (false positive)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2 : Keep the null hypothesis by interpreting a real effect as a fluctuation (false negative)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Type 0 : Make the right conclusion but asking the wrong question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r>
              <a:rPr lang="en"/>
              <a:t>Normality tests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71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Quantify how close a sample of values are to the normal distribution </a:t>
            </a:r>
            <a:endParaRPr b="1" sz="21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Answers with a p-value to the question “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If you randomly sample from a Gaussian population, what is the probability of obtaining a sample that deviates from a Gaussian distribution as much (or more so) as this sample does?”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May not  work very well for small samples (&lt;10-20)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The (one sample) t-test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75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Question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data were sampled from a Gaussian population with a mean equal to the hypothetical value you entered, what is the chance of randomly selecting N data points and finding a mean as far (or further) from the hypothetical value as observed here?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Assuming a normal distribution</a:t>
            </a:r>
            <a:endParaRPr sz="16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r>
              <a:rPr lang="en"/>
              <a:t>The non-parametric Wilcoxon signed rank test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49575"/>
            <a:ext cx="804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Question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If the data were sampled from a population with a median equal to the hypothetical value you entered, what is the chance of randomly selecting N data points and finding a median as far (or further) from the hypothetical value as observed here?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Not assuming a gaussian, but symmetric distribution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