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a58ec48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a58ec4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a58ec48a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a58ec4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d/dmu (k ln mu - mu) = 0 &lt;-&gt; k/mu - 1 = 0 &lt;-&gt; mu = 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8a2e6cd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8a2e6c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8ac096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8ac09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728a553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728a5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728a553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728a55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728a553c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728a55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f749325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f7493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a58ec48a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fa58ec4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39defbd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39defb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8a2e6cd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8a2e6c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39defbdc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939defb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a58ec48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a58ec4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Data_analysis" TargetMode="External"/><Relationship Id="rId4" Type="http://schemas.openxmlformats.org/officeDocument/2006/relationships/hyperlink" Target="https://en.wikipedia.org/wiki/Probability_distribution" TargetMode="External"/><Relationship Id="rId5" Type="http://schemas.openxmlformats.org/officeDocument/2006/relationships/hyperlink" Target="https://en.wikipedia.org/wiki/Statistical_inference#cite_note-Oxford-1" TargetMode="External"/><Relationship Id="rId6" Type="http://schemas.openxmlformats.org/officeDocument/2006/relationships/hyperlink" Target="https://en.wikipedia.org/wiki/Statistical_population" TargetMode="External"/><Relationship Id="rId7" Type="http://schemas.openxmlformats.org/officeDocument/2006/relationships/hyperlink" Target="https://en.wikipedia.org/wiki/Sampling_(statistics)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Parameter Estimation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Sigve Haug • 2018-08-28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150" y="214775"/>
            <a:ext cx="9810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14800" y="3767550"/>
            <a:ext cx="6914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Main Building, University of Bern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likelihood function ?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Dice example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Throw a dice hundred times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mean for the number of times getting a 6 is 100/6 = 16.7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likelihood of getting a six 30 times is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P(30|16.7) = exp(-16.7) x 16.7</a:t>
            </a:r>
            <a:r>
              <a:rPr baseline="30000" lang="en" sz="1600"/>
              <a:t>30</a:t>
            </a:r>
            <a:r>
              <a:rPr lang="en" sz="1600"/>
              <a:t> /30!       = 0.001   </a:t>
            </a:r>
            <a:endParaRPr sz="1600"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Fake your dice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 is 20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P(30|20) = exp(-20) x 20</a:t>
            </a:r>
            <a:r>
              <a:rPr baseline="30000" lang="en" sz="1600"/>
              <a:t>30</a:t>
            </a:r>
            <a:r>
              <a:rPr lang="en" sz="1600"/>
              <a:t> /30!       = 0.07</a:t>
            </a:r>
            <a:endParaRPr sz="1600"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likelihood function ?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Example fit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From data to parameter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Hundred throws gave 20 times 6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the math (blackboard) and you get mu = 20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This is not very surprising   </a:t>
            </a:r>
            <a:endParaRPr sz="1600"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Normally we let the computer do the math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least square calculation gives in this case the same result</a:t>
            </a:r>
            <a:endParaRPr sz="1600"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550" y="2587600"/>
            <a:ext cx="3615575" cy="73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(parameters from data - not vice versa)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Linear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straight line y = ax + b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Fit a and b with LS or ML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then predict the future etc (extrapolation and interpolation)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refers to the parameters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 linear: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 </a:t>
            </a:r>
            <a:endParaRPr sz="1600"/>
          </a:p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Non-linear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Wenn dependent variable (y</a:t>
            </a:r>
            <a:r>
              <a:rPr baseline="-25000" lang="en" sz="1600"/>
              <a:t>i</a:t>
            </a:r>
            <a:r>
              <a:rPr lang="en" sz="1600"/>
              <a:t>) not linear in the parameters, it is called non-linear regression (obviously)</a:t>
            </a:r>
            <a:endParaRPr sz="1600"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00" y="3806875"/>
            <a:ext cx="3200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parametric estimation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More data needed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Parametric models have a shape assumed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we have no clue about the shape, we may use non-parametric estimations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normally need more data, because also the shape must be somehow estimated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 </a:t>
            </a:r>
            <a:endParaRPr sz="1600"/>
          </a:p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Quantiles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Values indicating certain surface fractions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Percentiles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Median (50%)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Quartiles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4832400" y="3071925"/>
            <a:ext cx="30000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Quartiles on a Gaussian  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475" y="313750"/>
            <a:ext cx="3930424" cy="22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Everyone talks about the p-value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P-value is fraction of the surface above a certain data value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Exercise (in pairs)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Assume a normal distribution of the age in the class.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Use the participants’ ages to calculate the p-value of your age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900" y="-253047"/>
            <a:ext cx="4762395" cy="48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/>
        </p:nvSpPr>
        <p:spPr>
          <a:xfrm>
            <a:off x="4069900" y="-49975"/>
            <a:ext cx="4994400" cy="165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(CI)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...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Mind the correct interpretation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sided and two sided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In the normal case we have the nice relation between standard deviations and confidence levels: 2SD = CL of 95 %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Can you formulate the correct interpretation in words?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4832400" y="3071925"/>
            <a:ext cx="30000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600"/>
              <a:buChar char="●"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445025"/>
            <a:ext cx="3758694" cy="26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self study with Notebooks</a:t>
            </a:r>
            <a:endParaRPr/>
          </a:p>
        </p:txBody>
      </p:sp>
      <p:sp>
        <p:nvSpPr>
          <p:cNvPr id="205" name="Google Shape;20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 dolor sit amet, consectetur adipiscing elit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Sed do eiusmod tempor incididunt ut labore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Ut enim ad minim veniam, quis nostrud exercitation</a:t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075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Situation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Two important estimation methods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Least squares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Maximum likelihood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Linear and non-linear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Non-parametric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More concepts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p-values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Confidence intervals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statistics and parameter estimation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Situation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a model describing the data (pdf or pmf)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has parameters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want to estimate the parameters from the data</a:t>
            </a:r>
            <a:endParaRPr sz="1600"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</a:t>
            </a:r>
            <a:endParaRPr sz="16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5" y="1793424"/>
            <a:ext cx="8063325" cy="2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statistics and parameter estimation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Situation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a model describing the data (pdf or pmf)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has parameters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want to estimate the parameters from the data</a:t>
            </a:r>
            <a:endParaRPr sz="16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</a:t>
            </a:r>
            <a:endParaRPr sz="16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5" y="1793424"/>
            <a:ext cx="8063325" cy="2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45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</a:t>
            </a:r>
            <a:r>
              <a:rPr lang="en"/>
              <a:t> statistics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Some definition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Statistical inference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is the process of using </a:t>
            </a:r>
            <a:r>
              <a:rPr lang="en" sz="160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data analysis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to deduce properties of an underlying </a:t>
            </a:r>
            <a:r>
              <a:rPr lang="en" sz="16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probability distribution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r>
              <a:rPr baseline="30000" lang="en" sz="16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[1]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Inferential statistical analysis infers properties of a </a:t>
            </a:r>
            <a:r>
              <a:rPr lang="en" sz="160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population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, for example by testing hypotheses and deriving estimates. It is assumed that the observed data set is </a:t>
            </a:r>
            <a:r>
              <a:rPr lang="en" sz="160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sampled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from a larger population.</a:t>
            </a:r>
            <a:endParaRPr sz="1600"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957100" y="1411025"/>
            <a:ext cx="2055300" cy="61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957100" y="573875"/>
            <a:ext cx="2055300" cy="61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957100" y="2248175"/>
            <a:ext cx="2055300" cy="61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665450" y="3085325"/>
            <a:ext cx="2609700" cy="61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Classification, Discrimination, Clustering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957100" y="3922475"/>
            <a:ext cx="2055300" cy="887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(regression, tests)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8368050" y="1107900"/>
            <a:ext cx="5487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714175" y="573875"/>
            <a:ext cx="841800" cy="4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M1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M2/M3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estimation 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Situation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a model describing the data (pdf or pmf)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has parameters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want to estimate the parameters from the data</a:t>
            </a:r>
            <a:endParaRPr sz="1600"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</a:t>
            </a:r>
            <a:endParaRPr sz="1600"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388" y="1247775"/>
            <a:ext cx="37623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909725" y="3895725"/>
            <a:ext cx="3762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data in blue histogram, model in orange line graph. What is the mean and the sigma of the model?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point estimators (from data)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Mean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Estimator for the mean of n measured x values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Estimators often marked with </a:t>
            </a:r>
            <a:r>
              <a:rPr i="1" lang="en" sz="1600"/>
              <a:t>hat</a:t>
            </a:r>
            <a:endParaRPr i="1" sz="1600"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Variance (and standard dev.)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….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50" y="2544050"/>
            <a:ext cx="27813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250" y="2793425"/>
            <a:ext cx="3999899" cy="125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949475" y="4414800"/>
            <a:ext cx="3000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Make an example on the blackboard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estimation methods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Least squares (LS)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Minimise distance (residual) between data point and parameter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Under certain conditions same as MLE</a:t>
            </a:r>
            <a:endParaRPr sz="1600"/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Maximum Likelihood (ML)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Suppose we have L(θ)=P(x|θ)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 estimator of θ maximises 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725" y="3092150"/>
            <a:ext cx="3615575" cy="73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75" y="2933825"/>
            <a:ext cx="3206450" cy="21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likelihood function ?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is the likelihood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likelihood P(data|theory) is the probability to have gotten the data actually obtained, given the theory (a set of parameters)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be a simple function (see example) or something very complicated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For computational reasons mostly the log likelihood is used</a:t>
            </a:r>
            <a:endParaRPr sz="1600"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Example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counts from a random process is described by the Poisson distribution (mu = μ)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likelihood function for getting k given μ  is just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L(μ)=P(k|μ) = f(k)</a:t>
            </a:r>
            <a:endParaRPr sz="1600"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550" y="2664763"/>
            <a:ext cx="16573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