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Lst>
  <p:sldSz cy="5143500" cx="9144000"/>
  <p:notesSz cx="6858000" cy="9144000"/>
  <p:embeddedFontLst>
    <p:embeddedFont>
      <p:font typeface="Dosis"/>
      <p:regular r:id="rId10"/>
      <p:bold r:id="rId11"/>
    </p:embeddedFon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Dosis-bold.fntdata"/><Relationship Id="rId10" Type="http://schemas.openxmlformats.org/officeDocument/2006/relationships/font" Target="fonts/Dosis-regular.fntdata"/><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84eb88a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84eb88a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84eb88aa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84eb88aa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84eb88aa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84eb88aa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5" y="744575"/>
            <a:ext cx="38523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3300"/>
              <a:buNone/>
              <a:defRPr b="1" sz="3300">
                <a:solidFill>
                  <a:schemeClr val="lt1"/>
                </a:solidFill>
              </a:defRPr>
            </a:lvl1pPr>
            <a:lvl2pPr lvl="1" algn="ctr">
              <a:spcBef>
                <a:spcPts val="0"/>
              </a:spcBef>
              <a:spcAft>
                <a:spcPts val="0"/>
              </a:spcAft>
              <a:buClr>
                <a:schemeClr val="lt1"/>
              </a:buClr>
              <a:buSzPts val="3300"/>
              <a:buNone/>
              <a:defRPr b="1" sz="3300">
                <a:solidFill>
                  <a:schemeClr val="lt1"/>
                </a:solidFill>
              </a:defRPr>
            </a:lvl2pPr>
            <a:lvl3pPr lvl="2" algn="ctr">
              <a:spcBef>
                <a:spcPts val="0"/>
              </a:spcBef>
              <a:spcAft>
                <a:spcPts val="0"/>
              </a:spcAft>
              <a:buClr>
                <a:schemeClr val="lt1"/>
              </a:buClr>
              <a:buSzPts val="3300"/>
              <a:buNone/>
              <a:defRPr b="1" sz="3300">
                <a:solidFill>
                  <a:schemeClr val="lt1"/>
                </a:solidFill>
              </a:defRPr>
            </a:lvl3pPr>
            <a:lvl4pPr lvl="3" algn="ctr">
              <a:spcBef>
                <a:spcPts val="0"/>
              </a:spcBef>
              <a:spcAft>
                <a:spcPts val="0"/>
              </a:spcAft>
              <a:buClr>
                <a:schemeClr val="lt1"/>
              </a:buClr>
              <a:buSzPts val="3300"/>
              <a:buNone/>
              <a:defRPr b="1" sz="3300">
                <a:solidFill>
                  <a:schemeClr val="lt1"/>
                </a:solidFill>
              </a:defRPr>
            </a:lvl4pPr>
            <a:lvl5pPr lvl="4" algn="ctr">
              <a:spcBef>
                <a:spcPts val="0"/>
              </a:spcBef>
              <a:spcAft>
                <a:spcPts val="0"/>
              </a:spcAft>
              <a:buClr>
                <a:schemeClr val="lt1"/>
              </a:buClr>
              <a:buSzPts val="3300"/>
              <a:buNone/>
              <a:defRPr b="1" sz="3300">
                <a:solidFill>
                  <a:schemeClr val="lt1"/>
                </a:solidFill>
              </a:defRPr>
            </a:lvl5pPr>
            <a:lvl6pPr lvl="5" algn="ctr">
              <a:spcBef>
                <a:spcPts val="0"/>
              </a:spcBef>
              <a:spcAft>
                <a:spcPts val="0"/>
              </a:spcAft>
              <a:buClr>
                <a:schemeClr val="lt1"/>
              </a:buClr>
              <a:buSzPts val="3300"/>
              <a:buNone/>
              <a:defRPr b="1" sz="3300">
                <a:solidFill>
                  <a:schemeClr val="lt1"/>
                </a:solidFill>
              </a:defRPr>
            </a:lvl6pPr>
            <a:lvl7pPr lvl="6" algn="ctr">
              <a:spcBef>
                <a:spcPts val="0"/>
              </a:spcBef>
              <a:spcAft>
                <a:spcPts val="0"/>
              </a:spcAft>
              <a:buClr>
                <a:schemeClr val="lt1"/>
              </a:buClr>
              <a:buSzPts val="3300"/>
              <a:buNone/>
              <a:defRPr b="1" sz="3300">
                <a:solidFill>
                  <a:schemeClr val="lt1"/>
                </a:solidFill>
              </a:defRPr>
            </a:lvl7pPr>
            <a:lvl8pPr lvl="7" algn="ctr">
              <a:spcBef>
                <a:spcPts val="0"/>
              </a:spcBef>
              <a:spcAft>
                <a:spcPts val="0"/>
              </a:spcAft>
              <a:buClr>
                <a:schemeClr val="lt1"/>
              </a:buClr>
              <a:buSzPts val="3300"/>
              <a:buNone/>
              <a:defRPr b="1" sz="3300">
                <a:solidFill>
                  <a:schemeClr val="lt1"/>
                </a:solidFill>
              </a:defRPr>
            </a:lvl8pPr>
            <a:lvl9pPr lvl="8" algn="ctr">
              <a:spcBef>
                <a:spcPts val="0"/>
              </a:spcBef>
              <a:spcAft>
                <a:spcPts val="0"/>
              </a:spcAft>
              <a:buClr>
                <a:schemeClr val="lt1"/>
              </a:buClr>
              <a:buSzPts val="3300"/>
              <a:buNone/>
              <a:defRPr b="1" sz="3300">
                <a:solidFill>
                  <a:schemeClr val="lt1"/>
                </a:solidFill>
              </a:defRPr>
            </a:lvl9pPr>
          </a:lstStyle>
          <a:p/>
        </p:txBody>
      </p:sp>
      <p:sp>
        <p:nvSpPr>
          <p:cNvPr id="11" name="Google Shape;11;p2"/>
          <p:cNvSpPr txBox="1"/>
          <p:nvPr>
            <p:ph idx="1" type="subTitle"/>
          </p:nvPr>
        </p:nvSpPr>
        <p:spPr>
          <a:xfrm>
            <a:off x="4980000" y="2834125"/>
            <a:ext cx="3852300" cy="1713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12175"/>
            <a:ext cx="7632300" cy="5727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7.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ph type="ctrTitle"/>
          </p:nvPr>
        </p:nvSpPr>
        <p:spPr>
          <a:xfrm>
            <a:off x="311700" y="1161800"/>
            <a:ext cx="3736800" cy="200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080">
                <a:solidFill>
                  <a:schemeClr val="lt1"/>
                </a:solidFill>
              </a:rPr>
              <a:t>Analyzing eCommerce Business Performance with SQL</a:t>
            </a:r>
            <a:endParaRPr b="1" sz="3080">
              <a:solidFill>
                <a:schemeClr val="lt1"/>
              </a:solidFill>
            </a:endParaRPr>
          </a:p>
        </p:txBody>
      </p:sp>
      <p:sp>
        <p:nvSpPr>
          <p:cNvPr id="100" name="Google Shape;100;p25"/>
          <p:cNvSpPr txBox="1"/>
          <p:nvPr/>
        </p:nvSpPr>
        <p:spPr>
          <a:xfrm>
            <a:off x="5959950" y="908900"/>
            <a:ext cx="2402400" cy="792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lang="en" sz="1200">
                <a:latin typeface="Dosis"/>
                <a:ea typeface="Dosis"/>
                <a:cs typeface="Dosis"/>
                <a:sym typeface="Dosis"/>
              </a:rPr>
              <a:t>Created by: </a:t>
            </a:r>
            <a:endParaRPr b="1" sz="1200">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rPr b="1" lang="en" sz="1200">
                <a:latin typeface="Dosis"/>
                <a:ea typeface="Dosis"/>
                <a:cs typeface="Dosis"/>
                <a:sym typeface="Dosis"/>
              </a:rPr>
              <a:t>Your Name</a:t>
            </a:r>
            <a:endParaRPr b="1" i="0" sz="1200" u="none" cap="none" strike="noStrike">
              <a:solidFill>
                <a:srgbClr val="000000"/>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rPr lang="en" sz="1200">
                <a:latin typeface="Dosis"/>
                <a:ea typeface="Dosis"/>
                <a:cs typeface="Dosis"/>
                <a:sym typeface="Dosis"/>
              </a:rPr>
              <a:t>Your Email</a:t>
            </a:r>
            <a:r>
              <a:rPr lang="en" sz="1200">
                <a:latin typeface="Dosis"/>
                <a:ea typeface="Dosis"/>
                <a:cs typeface="Dosis"/>
                <a:sym typeface="Dosis"/>
              </a:rPr>
              <a:t> </a:t>
            </a:r>
            <a:endParaRPr sz="1200">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rPr lang="en" sz="1200">
                <a:latin typeface="Dosis"/>
                <a:ea typeface="Dosis"/>
                <a:cs typeface="Dosis"/>
                <a:sym typeface="Dosis"/>
              </a:rPr>
              <a:t>Your linkedIn Profile</a:t>
            </a:r>
            <a:endParaRPr sz="1200">
              <a:latin typeface="Dosis"/>
              <a:ea typeface="Dosis"/>
              <a:cs typeface="Dosis"/>
              <a:sym typeface="Dosis"/>
            </a:endParaRPr>
          </a:p>
        </p:txBody>
      </p:sp>
      <p:pic>
        <p:nvPicPr>
          <p:cNvPr id="101" name="Google Shape;101;p25"/>
          <p:cNvPicPr preferRelativeResize="0"/>
          <p:nvPr/>
        </p:nvPicPr>
        <p:blipFill rotWithShape="1">
          <a:blip r:embed="rId4">
            <a:alphaModFix/>
          </a:blip>
          <a:srcRect b="0" l="0" r="0" t="0"/>
          <a:stretch/>
        </p:blipFill>
        <p:spPr>
          <a:xfrm>
            <a:off x="4665150" y="685600"/>
            <a:ext cx="1218600" cy="1218600"/>
          </a:xfrm>
          <a:prstGeom prst="roundRect">
            <a:avLst>
              <a:gd fmla="val 50000" name="adj"/>
            </a:avLst>
          </a:prstGeom>
          <a:noFill/>
          <a:ln cap="flat" cmpd="sng" w="9525">
            <a:solidFill>
              <a:schemeClr val="dk1"/>
            </a:solidFill>
            <a:prstDash val="solid"/>
            <a:round/>
            <a:headEnd len="sm" w="sm" type="none"/>
            <a:tailEnd len="sm" w="sm" type="none"/>
          </a:ln>
        </p:spPr>
      </p:pic>
      <p:sp>
        <p:nvSpPr>
          <p:cNvPr id="102" name="Google Shape;102;p25"/>
          <p:cNvSpPr txBox="1"/>
          <p:nvPr>
            <p:ph idx="1" type="subTitle"/>
          </p:nvPr>
        </p:nvSpPr>
        <p:spPr>
          <a:xfrm>
            <a:off x="4665150" y="2202425"/>
            <a:ext cx="4167000" cy="22980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1200"/>
              </a:spcAft>
              <a:buSzPts val="1018"/>
              <a:buNone/>
            </a:pPr>
            <a:r>
              <a:rPr lang="en" sz="1217">
                <a:solidFill>
                  <a:schemeClr val="dk1"/>
                </a:solidFill>
                <a:latin typeface="Nunito"/>
                <a:ea typeface="Nunito"/>
                <a:cs typeface="Nunito"/>
                <a:sym typeface="Nunito"/>
              </a:rPr>
              <a:t>“</a:t>
            </a:r>
            <a:r>
              <a:rPr b="1" lang="en" sz="1217">
                <a:solidFill>
                  <a:schemeClr val="dk1"/>
                </a:solidFill>
                <a:latin typeface="Nunito"/>
                <a:ea typeface="Nunito"/>
                <a:cs typeface="Nunito"/>
                <a:sym typeface="Nunito"/>
              </a:rPr>
              <a:t>Write your resume in here</a:t>
            </a:r>
            <a:r>
              <a:rPr lang="en" sz="1217">
                <a:solidFill>
                  <a:schemeClr val="dk1"/>
                </a:solidFill>
                <a:latin typeface="Nunito"/>
                <a:ea typeface="Nunito"/>
                <a:cs typeface="Nunito"/>
                <a:sym typeface="Nunito"/>
              </a:rPr>
              <a:t>. Lorem ipsum dolor sit amet, consectetur adipiscing elit. Duis volutpat euismod mi, sit amet mollis enim venenatis in. Vivamus dapibus velit at placerat malesuada. Vivamus non viverra nunc. Sed rhoncus rutrum lacinia. Curabitur non mollis urna, eget ultricies metus. Morbi vel laoreet dolor, faucibus iaculis est. Sed varius facilisis quam, a rutrum velit. </a:t>
            </a:r>
            <a:r>
              <a:rPr lang="en" sz="1217">
                <a:solidFill>
                  <a:schemeClr val="dk1"/>
                </a:solidFill>
                <a:latin typeface="Nunito"/>
                <a:ea typeface="Nunito"/>
                <a:cs typeface="Nunito"/>
                <a:sym typeface="Nunito"/>
              </a:rPr>
              <a:t>Duis venenatis consequat lobortis. Nam sed urna nec lacus finibus facilisis non at arcu. Morbi consectetur, mi a fringilla vehicula, arcu justo mollis urna, condimentum faucibus eros sapien ac arcu. Morbi nec elit sed ligula pulvinar pellentesque. </a:t>
            </a:r>
            <a:r>
              <a:rPr lang="en" sz="1217">
                <a:solidFill>
                  <a:schemeClr val="dk1"/>
                </a:solidFill>
                <a:latin typeface="Nunito"/>
                <a:ea typeface="Nunito"/>
                <a:cs typeface="Nunito"/>
                <a:sym typeface="Nunito"/>
              </a:rPr>
              <a:t>”</a:t>
            </a:r>
            <a:endParaRPr sz="279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ph type="title"/>
          </p:nvPr>
        </p:nvSpPr>
        <p:spPr>
          <a:xfrm>
            <a:off x="0" y="-12175"/>
            <a:ext cx="79263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220">
                <a:solidFill>
                  <a:schemeClr val="lt1"/>
                </a:solidFill>
              </a:rPr>
              <a:t>Overview</a:t>
            </a:r>
            <a:endParaRPr b="1" sz="2220">
              <a:solidFill>
                <a:schemeClr val="lt1"/>
              </a:solidFill>
            </a:endParaRPr>
          </a:p>
        </p:txBody>
      </p:sp>
      <p:sp>
        <p:nvSpPr>
          <p:cNvPr id="108" name="Google Shape;108;p26"/>
          <p:cNvSpPr txBox="1"/>
          <p:nvPr>
            <p:ph idx="1" type="body"/>
          </p:nvPr>
        </p:nvSpPr>
        <p:spPr>
          <a:xfrm>
            <a:off x="311700" y="1506875"/>
            <a:ext cx="8520600" cy="3062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chemeClr val="dk1"/>
                </a:solidFill>
                <a:latin typeface="Dosis"/>
                <a:ea typeface="Dosis"/>
                <a:cs typeface="Dosis"/>
                <a:sym typeface="Dosis"/>
              </a:rPr>
              <a:t>“Dalam suatu perusahaan mengukur performa bisnis sangatlah penting untuk melacak, memantau, dan menilai keberhasilan atau kegagalan dari berbagai proses bisnis. Oleh karena itu, dalam paper ini akan menganalisa performa bisnis untuk sebuah perusahan eCommerce,  dengan memperhitungkan beberapa metrik bisnis yaitu pertumbuhan pelanggan, kualitas produk, dan tipe pembayaran.”</a:t>
            </a:r>
            <a:endParaRPr>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0" y="-12175"/>
            <a:ext cx="786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Data Preparation</a:t>
            </a:r>
            <a:endParaRPr b="1"/>
          </a:p>
        </p:txBody>
      </p:sp>
      <p:sp>
        <p:nvSpPr>
          <p:cNvPr id="114" name="Google Shape;114;p27"/>
          <p:cNvSpPr txBox="1"/>
          <p:nvPr>
            <p:ph idx="1" type="body"/>
          </p:nvPr>
        </p:nvSpPr>
        <p:spPr>
          <a:xfrm>
            <a:off x="311700" y="823775"/>
            <a:ext cx="8520600" cy="4098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Masukkan Gambar ERD (Entity Relationship Diagram), dan tulislah kesimpulan dari tugas 1 ini, mulai dari apa saja yang kamu lakukan, dan tuliskan secara singkat bagaimana kamu melakukannya.</a:t>
            </a:r>
            <a:br>
              <a:rPr lang="en" sz="1500">
                <a:solidFill>
                  <a:schemeClr val="dk1"/>
                </a:solidFill>
              </a:rPr>
            </a:b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Buatlah sebuah file doc di google drive milikmu, untuk menyimpan rekaman query yang sudah kamu jalankan, kemudian sematkan link-nya di pojok kanan bawah</a:t>
            </a:r>
            <a:br>
              <a:rPr lang="en" sz="1500">
                <a:solidFill>
                  <a:schemeClr val="dk1"/>
                </a:solidFill>
              </a:rPr>
            </a:b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Maksimal 2 slide</a:t>
            </a:r>
            <a:endParaRPr sz="1500">
              <a:solidFill>
                <a:schemeClr val="dk1"/>
              </a:solidFill>
            </a:endParaRPr>
          </a:p>
        </p:txBody>
      </p:sp>
      <p:sp>
        <p:nvSpPr>
          <p:cNvPr id="115" name="Google Shape;115;p27"/>
          <p:cNvSpPr txBox="1"/>
          <p:nvPr/>
        </p:nvSpPr>
        <p:spPr>
          <a:xfrm>
            <a:off x="4656000" y="4620300"/>
            <a:ext cx="4488000" cy="5232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0"/>
              </a:spcAft>
              <a:buNone/>
            </a:pPr>
            <a:r>
              <a:rPr lang="en" sz="1100">
                <a:solidFill>
                  <a:srgbClr val="000000"/>
                </a:solidFill>
              </a:rPr>
              <a:t>Lihat atau Download ERD disini</a:t>
            </a:r>
            <a:endParaRPr sz="1100">
              <a:solidFill>
                <a:srgbClr val="000000"/>
              </a:solidFill>
            </a:endParaRPr>
          </a:p>
          <a:p>
            <a:pPr indent="0" lvl="0" marL="0" rtl="0" algn="r">
              <a:lnSpc>
                <a:spcPct val="100000"/>
              </a:lnSpc>
              <a:spcBef>
                <a:spcPts val="0"/>
              </a:spcBef>
              <a:spcAft>
                <a:spcPts val="0"/>
              </a:spcAft>
              <a:buNone/>
            </a:pPr>
            <a:r>
              <a:rPr lang="en" sz="1100">
                <a:solidFill>
                  <a:srgbClr val="000000"/>
                </a:solidFill>
              </a:rPr>
              <a:t>Query selengkapnya dapat dilihat disini</a:t>
            </a:r>
            <a:endParaRPr sz="11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