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70" r:id="rId11"/>
    <p:sldId id="262" r:id="rId12"/>
    <p:sldId id="271" r:id="rId13"/>
    <p:sldId id="27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0" roundtripDataSignature="AMtx7mjmcERjzLT6cCJy1Uffp3tMlhAj5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73" autoAdjust="0"/>
  </p:normalViewPr>
  <p:slideViewPr>
    <p:cSldViewPr snapToGrid="0">
      <p:cViewPr>
        <p:scale>
          <a:sx n="68" d="100"/>
          <a:sy n="68" d="100"/>
        </p:scale>
        <p:origin x="5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-76200" y="0"/>
            <a:ext cx="12115800" cy="172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ru-RU" sz="2200"/>
              <a:t>Федеральное государственное бюджетное образовательное учреждение высшего образования</a:t>
            </a:r>
            <a:br>
              <a:rPr lang="ru-RU" sz="2200"/>
            </a:br>
            <a:r>
              <a:rPr lang="ru-RU" sz="2200"/>
              <a:t>«Казанский национальный исследовательский технологический университет» (ФГБОУ ВО «КНИТУ»)</a:t>
            </a:r>
            <a:br>
              <a:rPr lang="ru-RU" sz="2200"/>
            </a:br>
            <a:br>
              <a:rPr lang="ru-RU" sz="2200"/>
            </a:br>
            <a:r>
              <a:rPr lang="ru-RU" sz="2200"/>
              <a:t> Институт управления, автоматизации и информационных технологий </a:t>
            </a:r>
            <a:br>
              <a:rPr lang="ru-RU" sz="2200"/>
            </a:br>
            <a:r>
              <a:rPr lang="ru-RU" sz="2200"/>
              <a:t>Кафедра «Интеллектуальных систем и управления информационными ресурсами»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409700" y="2601119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 dirty="0"/>
              <a:t>Курсовой проект по дисциплине «Базы данных и СУБД» 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ru-RU" sz="2600" dirty="0"/>
              <a:t>на тему: «Разработка базы данных для системы учёта посетителей музея »</a:t>
            </a:r>
            <a:endParaRPr dirty="0"/>
          </a:p>
        </p:txBody>
      </p:sp>
      <p:sp>
        <p:nvSpPr>
          <p:cNvPr id="86" name="Google Shape;86;p1"/>
          <p:cNvSpPr txBox="1"/>
          <p:nvPr/>
        </p:nvSpPr>
        <p:spPr>
          <a:xfrm>
            <a:off x="5372100" y="4964113"/>
            <a:ext cx="68199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Выполнил: студент группы 43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1-2</a:t>
            </a:r>
            <a:r>
              <a:rPr lang="en-US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Мвелва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К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ru-RU" sz="2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Ч</a:t>
            </a:r>
            <a:r>
              <a:rPr lang="ru-RU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lang="ru-RU" sz="2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Проверил: доцент кафедры ИСУИР, к.ф.-м.н. Мангушева А.Р.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E57ED-DF1A-4B90-99DB-A03C066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EDB32-BF12-4299-AF2E-680C4DF5F8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 </a:t>
            </a:r>
            <a:r>
              <a:rPr lang="ru-RU" dirty="0"/>
              <a:t>модель базы данных</a:t>
            </a:r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2ADE46-31AB-4373-A1E6-270A815753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79C0FA6-C627-4DBF-938E-602430347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5771" y="1775180"/>
            <a:ext cx="5340004" cy="47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077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Запросы</a:t>
            </a:r>
            <a:endParaRPr dirty="0"/>
          </a:p>
        </p:txBody>
      </p:sp>
      <p:sp>
        <p:nvSpPr>
          <p:cNvPr id="127" name="Google Shape;127;p7"/>
          <p:cNvSpPr txBox="1">
            <a:spLocks noGrp="1"/>
          </p:cNvSpPr>
          <p:nvPr>
            <p:ph type="body" idx="1"/>
          </p:nvPr>
        </p:nvSpPr>
        <p:spPr>
          <a:xfrm>
            <a:off x="838200" y="1366092"/>
            <a:ext cx="10515600" cy="4810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1. </a:t>
            </a:r>
            <a:r>
              <a:rPr lang="ru-RU" dirty="0"/>
              <a:t>Выведите информацию о посетителях, срок действия членства которых истекает до 2025 года.</a:t>
            </a:r>
            <a:endParaRPr dirty="0"/>
          </a:p>
        </p:txBody>
      </p:sp>
      <p:sp>
        <p:nvSpPr>
          <p:cNvPr id="128" name="Google Shape;12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C409B76-6C06-4750-A47B-63DD6B8E8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0105" y="2445745"/>
            <a:ext cx="4653912" cy="39977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70316FD-8E85-4DED-833F-C1C1F73631FD}"/>
              </a:ext>
            </a:extLst>
          </p:cNvPr>
          <p:cNvSpPr txBox="1"/>
          <p:nvPr/>
        </p:nvSpPr>
        <p:spPr>
          <a:xfrm>
            <a:off x="6175922" y="2445745"/>
            <a:ext cx="3540577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select </a:t>
            </a:r>
            <a:r>
              <a:rPr lang="en-US" dirty="0" err="1"/>
              <a:t>v.visitor_id</a:t>
            </a:r>
            <a:r>
              <a:rPr lang="en-US" dirty="0"/>
              <a:t>, </a:t>
            </a:r>
            <a:r>
              <a:rPr lang="en-US" dirty="0" err="1"/>
              <a:t>v.name,v.surname</a:t>
            </a:r>
            <a:r>
              <a:rPr lang="en-US" dirty="0"/>
              <a:t> from visitors v</a:t>
            </a:r>
          </a:p>
          <a:p>
            <a:r>
              <a:rPr lang="en-US" dirty="0"/>
              <a:t>left join memberships m on </a:t>
            </a:r>
          </a:p>
          <a:p>
            <a:r>
              <a:rPr lang="en-US" dirty="0" err="1"/>
              <a:t>v.visitor_id</a:t>
            </a:r>
            <a:r>
              <a:rPr lang="en-US" dirty="0"/>
              <a:t> = </a:t>
            </a:r>
            <a:r>
              <a:rPr lang="en-US" dirty="0" err="1"/>
              <a:t>m.membership_id</a:t>
            </a:r>
            <a:endParaRPr lang="en-US" dirty="0"/>
          </a:p>
          <a:p>
            <a:r>
              <a:rPr lang="en-US" dirty="0"/>
              <a:t>group by </a:t>
            </a:r>
            <a:r>
              <a:rPr lang="en-US" dirty="0" err="1"/>
              <a:t>v.visitor_id</a:t>
            </a:r>
            <a:r>
              <a:rPr lang="en-US" dirty="0"/>
              <a:t>, </a:t>
            </a:r>
            <a:r>
              <a:rPr lang="en-US" dirty="0" err="1"/>
              <a:t>m.expiry_date</a:t>
            </a:r>
            <a:endParaRPr lang="en-US" dirty="0"/>
          </a:p>
          <a:p>
            <a:r>
              <a:rPr lang="en-US" dirty="0"/>
              <a:t>having (</a:t>
            </a:r>
            <a:r>
              <a:rPr lang="en-US" dirty="0" err="1"/>
              <a:t>date_part</a:t>
            </a:r>
            <a:r>
              <a:rPr lang="en-US" dirty="0"/>
              <a:t>('year',</a:t>
            </a:r>
            <a:r>
              <a:rPr lang="en-US" dirty="0" err="1"/>
              <a:t>m.expiry_date</a:t>
            </a:r>
            <a:r>
              <a:rPr lang="en-US" dirty="0"/>
              <a:t>) &lt; '2025');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8997A-A397-452F-B88A-F08EBFB5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E8312F0-3AF7-4B54-AFB0-8A9B6B9E9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33041"/>
            <a:ext cx="10515600" cy="484392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2.  </a:t>
            </a:r>
            <a:r>
              <a:rPr lang="ru-RU" dirty="0"/>
              <a:t>Выведите идентификаторы посетителей, которые оставили отзыв более двух раз.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3845A98-12F3-46C0-8A9E-0AB8B0367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C788145-6BB4-49E4-AC16-2AC8E3F801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614" y="2346593"/>
            <a:ext cx="4280381" cy="43748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BEFBA8-1532-4305-AE95-4AB23152F218}"/>
              </a:ext>
            </a:extLst>
          </p:cNvPr>
          <p:cNvSpPr txBox="1"/>
          <p:nvPr/>
        </p:nvSpPr>
        <p:spPr>
          <a:xfrm>
            <a:off x="5445745" y="2346593"/>
            <a:ext cx="419313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v.visitor_id</a:t>
            </a:r>
            <a:r>
              <a:rPr lang="en-US" dirty="0"/>
              <a:t> from visitors v</a:t>
            </a:r>
          </a:p>
          <a:p>
            <a:r>
              <a:rPr lang="en-US" dirty="0"/>
              <a:t>join feedback f</a:t>
            </a:r>
          </a:p>
          <a:p>
            <a:r>
              <a:rPr lang="en-US" dirty="0"/>
              <a:t>on </a:t>
            </a:r>
            <a:r>
              <a:rPr lang="en-US" dirty="0" err="1"/>
              <a:t>v.visitor_id</a:t>
            </a:r>
            <a:r>
              <a:rPr lang="en-US" dirty="0"/>
              <a:t> = </a:t>
            </a:r>
            <a:r>
              <a:rPr lang="en-US" dirty="0" err="1"/>
              <a:t>f.visitor_id</a:t>
            </a:r>
            <a:endParaRPr lang="en-US" dirty="0"/>
          </a:p>
          <a:p>
            <a:r>
              <a:rPr lang="en-US" dirty="0"/>
              <a:t>where </a:t>
            </a:r>
            <a:r>
              <a:rPr lang="en-US" dirty="0" err="1"/>
              <a:t>f.visitor_id</a:t>
            </a:r>
            <a:r>
              <a:rPr lang="en-US" dirty="0"/>
              <a:t> in </a:t>
            </a:r>
          </a:p>
          <a:p>
            <a:r>
              <a:rPr lang="en-US" dirty="0"/>
              <a:t>(select </a:t>
            </a:r>
            <a:r>
              <a:rPr lang="en-US" dirty="0" err="1"/>
              <a:t>visitor_id</a:t>
            </a:r>
            <a:r>
              <a:rPr lang="en-US" dirty="0"/>
              <a:t> from feedback </a:t>
            </a:r>
          </a:p>
          <a:p>
            <a:r>
              <a:rPr lang="en-US" dirty="0"/>
              <a:t>group by </a:t>
            </a:r>
            <a:r>
              <a:rPr lang="en-US" dirty="0" err="1"/>
              <a:t>visitor_id</a:t>
            </a:r>
            <a:endParaRPr lang="en-US" dirty="0"/>
          </a:p>
          <a:p>
            <a:r>
              <a:rPr lang="en-US" dirty="0"/>
              <a:t>having count(</a:t>
            </a:r>
            <a:r>
              <a:rPr lang="en-US" dirty="0" err="1"/>
              <a:t>visitor_id</a:t>
            </a:r>
            <a:r>
              <a:rPr lang="en-US" dirty="0"/>
              <a:t>)&gt;2)</a:t>
            </a:r>
          </a:p>
          <a:p>
            <a:r>
              <a:rPr lang="en-US" dirty="0"/>
              <a:t>group by </a:t>
            </a:r>
            <a:r>
              <a:rPr lang="en-US" dirty="0" err="1"/>
              <a:t>v.visitor_id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03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1AF5F-D95E-4B3F-AC73-D93312920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Запросы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AAEE83-FC86-4AC5-AB81-53FB94FB8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3. </a:t>
            </a:r>
            <a:r>
              <a:rPr lang="ru-RU" dirty="0"/>
              <a:t>Составьте топ-5 самых продолжительных выставок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BB3DDD9-B005-4A8B-AB63-CBAD1445520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13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0AFEAA5-DA61-4091-9D4E-CAE4F5FC2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295" y="2191424"/>
            <a:ext cx="4058258" cy="3572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E51963-9E34-483D-A337-E357E8E46F38}"/>
              </a:ext>
            </a:extLst>
          </p:cNvPr>
          <p:cNvSpPr txBox="1"/>
          <p:nvPr/>
        </p:nvSpPr>
        <p:spPr>
          <a:xfrm>
            <a:off x="5510648" y="2191424"/>
            <a:ext cx="420485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exhibition_name</a:t>
            </a:r>
            <a:r>
              <a:rPr lang="en-US" dirty="0"/>
              <a:t>, 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start_date</a:t>
            </a:r>
            <a:r>
              <a:rPr lang="en-US" dirty="0"/>
              <a:t> </a:t>
            </a:r>
          </a:p>
          <a:p>
            <a:r>
              <a:rPr lang="en-US" dirty="0"/>
              <a:t>as duration from exhibitions</a:t>
            </a:r>
          </a:p>
          <a:p>
            <a:r>
              <a:rPr lang="en-US" dirty="0"/>
              <a:t>order by duration desc limit 5;</a:t>
            </a:r>
          </a:p>
        </p:txBody>
      </p:sp>
    </p:spTree>
    <p:extLst>
      <p:ext uri="{BB962C8B-B14F-4D97-AF65-F5344CB8AC3E}">
        <p14:creationId xmlns:p14="http://schemas.microsoft.com/office/powerpoint/2010/main" val="1269930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Представления</a:t>
            </a:r>
            <a:endParaRPr/>
          </a:p>
        </p:txBody>
      </p:sp>
      <p:sp>
        <p:nvSpPr>
          <p:cNvPr id="134" name="Google Shape;134;p8"/>
          <p:cNvSpPr txBox="1">
            <a:spLocks noGrp="1"/>
          </p:cNvSpPr>
          <p:nvPr>
            <p:ph type="body" idx="1"/>
          </p:nvPr>
        </p:nvSpPr>
        <p:spPr>
          <a:xfrm>
            <a:off x="838200" y="1454227"/>
            <a:ext cx="10515600" cy="4722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Представление </a:t>
            </a:r>
            <a:r>
              <a:rPr lang="en-US" dirty="0" err="1"/>
              <a:t>visitor_memberships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35" name="Google Shape;135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9E49E1A-122B-4608-8EE8-C1CB26F7CE71}"/>
              </a:ext>
            </a:extLst>
          </p:cNvPr>
          <p:cNvPicPr/>
          <p:nvPr/>
        </p:nvPicPr>
        <p:blipFill rotWithShape="1">
          <a:blip r:embed="rId3"/>
          <a:srcRect b="26292"/>
          <a:stretch/>
        </p:blipFill>
        <p:spPr bwMode="auto">
          <a:xfrm>
            <a:off x="1074737" y="2212975"/>
            <a:ext cx="6108261" cy="332851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710847-7072-48C7-9895-ABAA8036BEF8}"/>
              </a:ext>
            </a:extLst>
          </p:cNvPr>
          <p:cNvSpPr txBox="1"/>
          <p:nvPr/>
        </p:nvSpPr>
        <p:spPr>
          <a:xfrm>
            <a:off x="7419535" y="2212975"/>
            <a:ext cx="343308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CREATE VIEW </a:t>
            </a:r>
            <a:r>
              <a:rPr lang="en-US" dirty="0" err="1"/>
              <a:t>public.visitor_memberships</a:t>
            </a:r>
            <a:r>
              <a:rPr lang="en-US" dirty="0"/>
              <a:t> AS</a:t>
            </a:r>
          </a:p>
          <a:p>
            <a:r>
              <a:rPr lang="en-US" dirty="0"/>
              <a:t>select </a:t>
            </a:r>
            <a:r>
              <a:rPr lang="en-US" dirty="0" err="1"/>
              <a:t>v.surname</a:t>
            </a:r>
            <a:r>
              <a:rPr lang="en-US" dirty="0"/>
              <a:t>, v.name, </a:t>
            </a:r>
            <a:r>
              <a:rPr lang="en-US" dirty="0" err="1"/>
              <a:t>v.membership_id</a:t>
            </a:r>
            <a:r>
              <a:rPr lang="en-US" dirty="0"/>
              <a:t>, </a:t>
            </a:r>
            <a:r>
              <a:rPr lang="en-US" dirty="0" err="1"/>
              <a:t>m.start_date</a:t>
            </a:r>
            <a:r>
              <a:rPr lang="en-US" dirty="0"/>
              <a:t>, </a:t>
            </a:r>
            <a:r>
              <a:rPr lang="en-US" dirty="0" err="1"/>
              <a:t>m.expiry_date</a:t>
            </a:r>
            <a:r>
              <a:rPr lang="en-US" dirty="0"/>
              <a:t> </a:t>
            </a:r>
          </a:p>
          <a:p>
            <a:r>
              <a:rPr lang="en-US" dirty="0"/>
              <a:t>from visitors v</a:t>
            </a:r>
          </a:p>
          <a:p>
            <a:r>
              <a:rPr lang="en-US" dirty="0"/>
              <a:t>join memberships m </a:t>
            </a:r>
          </a:p>
          <a:p>
            <a:r>
              <a:rPr lang="en-US" dirty="0"/>
              <a:t>on </a:t>
            </a:r>
            <a:r>
              <a:rPr lang="en-US" dirty="0" err="1"/>
              <a:t>v.membership_id</a:t>
            </a:r>
            <a:r>
              <a:rPr lang="en-US" dirty="0"/>
              <a:t> = </a:t>
            </a:r>
            <a:r>
              <a:rPr lang="en-US" dirty="0" err="1"/>
              <a:t>m.membership_id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Функции</a:t>
            </a:r>
            <a:endParaRPr/>
          </a:p>
        </p:txBody>
      </p:sp>
      <p:sp>
        <p:nvSpPr>
          <p:cNvPr id="141" name="Google Shape;141;p9"/>
          <p:cNvSpPr txBox="1">
            <a:spLocks noGrp="1"/>
          </p:cNvSpPr>
          <p:nvPr>
            <p:ph type="body" idx="1"/>
          </p:nvPr>
        </p:nvSpPr>
        <p:spPr>
          <a:xfrm>
            <a:off x="838200" y="1388125"/>
            <a:ext cx="10515600" cy="478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ru-RU" dirty="0"/>
              <a:t>Функция </a:t>
            </a:r>
            <a:r>
              <a:rPr lang="en-US" dirty="0" err="1"/>
              <a:t>getVisitorPurchases</a:t>
            </a:r>
            <a:r>
              <a:rPr lang="en-US" dirty="0"/>
              <a:t>()</a:t>
            </a:r>
          </a:p>
        </p:txBody>
      </p:sp>
      <p:sp>
        <p:nvSpPr>
          <p:cNvPr id="142" name="Google Shape;142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4447D4F-AE2C-4E07-988E-D7B024DB22A5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947451" y="1938969"/>
            <a:ext cx="4697155" cy="36682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4772D-5834-4F06-96EE-7342EB9EC02C}"/>
              </a:ext>
            </a:extLst>
          </p:cNvPr>
          <p:cNvSpPr txBox="1"/>
          <p:nvPr/>
        </p:nvSpPr>
        <p:spPr>
          <a:xfrm>
            <a:off x="5753857" y="1938969"/>
            <a:ext cx="50380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FUNCTION </a:t>
            </a:r>
            <a:r>
              <a:rPr lang="en-US" dirty="0" err="1"/>
              <a:t>getExhibitionDuration</a:t>
            </a:r>
            <a:r>
              <a:rPr lang="en-US" dirty="0"/>
              <a:t>(name text)</a:t>
            </a:r>
          </a:p>
          <a:p>
            <a:r>
              <a:rPr lang="en-US" dirty="0"/>
              <a:t>RETURNS INTEGER AS 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BEGIN </a:t>
            </a:r>
          </a:p>
          <a:p>
            <a:r>
              <a:rPr lang="en-US" dirty="0"/>
              <a:t>select (</a:t>
            </a:r>
            <a:r>
              <a:rPr lang="en-US" dirty="0" err="1"/>
              <a:t>end_date</a:t>
            </a:r>
            <a:r>
              <a:rPr lang="en-US" dirty="0"/>
              <a:t> - </a:t>
            </a:r>
            <a:r>
              <a:rPr lang="en-US" dirty="0" err="1"/>
              <a:t>start_date</a:t>
            </a:r>
            <a:r>
              <a:rPr lang="en-US" dirty="0"/>
              <a:t>) as Duration from exhibitions</a:t>
            </a:r>
          </a:p>
          <a:p>
            <a:r>
              <a:rPr lang="en-US" dirty="0"/>
              <a:t>where name = </a:t>
            </a:r>
            <a:r>
              <a:rPr lang="en-US" dirty="0" err="1"/>
              <a:t>exhibition_name</a:t>
            </a:r>
            <a:r>
              <a:rPr lang="en-US" dirty="0"/>
              <a:t>;</a:t>
            </a:r>
          </a:p>
          <a:p>
            <a:r>
              <a:rPr lang="en-US" dirty="0"/>
              <a:t>RETURN duration;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$$ 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00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Триггеры</a:t>
            </a:r>
            <a:endParaRPr dirty="0"/>
          </a:p>
        </p:txBody>
      </p:sp>
      <p:sp>
        <p:nvSpPr>
          <p:cNvPr id="148" name="Google Shape;148;p10"/>
          <p:cNvSpPr txBox="1">
            <a:spLocks noGrp="1"/>
          </p:cNvSpPr>
          <p:nvPr>
            <p:ph type="body" idx="1"/>
          </p:nvPr>
        </p:nvSpPr>
        <p:spPr>
          <a:xfrm>
            <a:off x="838200" y="1465244"/>
            <a:ext cx="10515600" cy="4711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>
              <a:spcBef>
                <a:spcPts val="0"/>
              </a:spcBef>
              <a:buSzPts val="2800"/>
              <a:buNone/>
            </a:pPr>
            <a:r>
              <a:rPr lang="ru-RU" dirty="0"/>
              <a:t>Триггер </a:t>
            </a:r>
            <a:r>
              <a:rPr lang="en-US" dirty="0" err="1"/>
              <a:t>on_feedback_update</a:t>
            </a:r>
            <a:endParaRPr lang="en-US" dirty="0"/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49" name="Google Shape;149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16</a:t>
            </a:fld>
            <a:endParaRPr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53B2C4-BAB3-4EE9-903F-9FDF3A4C3190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83036"/>
            <a:ext cx="5430398" cy="42855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97FF59-41AC-490F-8017-7E8AEA60DC18}"/>
              </a:ext>
            </a:extLst>
          </p:cNvPr>
          <p:cNvSpPr txBox="1"/>
          <p:nvPr/>
        </p:nvSpPr>
        <p:spPr>
          <a:xfrm>
            <a:off x="6475164" y="1886309"/>
            <a:ext cx="511458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OR REPLACE FUNCTION </a:t>
            </a:r>
            <a:r>
              <a:rPr lang="en-US" dirty="0" err="1"/>
              <a:t>feedback_validation</a:t>
            </a:r>
            <a:r>
              <a:rPr lang="en-US" dirty="0"/>
              <a:t>()</a:t>
            </a:r>
          </a:p>
          <a:p>
            <a:r>
              <a:rPr lang="en-US" dirty="0"/>
              <a:t>RETURNS TRIGGER AS</a:t>
            </a:r>
          </a:p>
          <a:p>
            <a:r>
              <a:rPr lang="en-US" dirty="0"/>
              <a:t>$$</a:t>
            </a:r>
          </a:p>
          <a:p>
            <a:r>
              <a:rPr lang="en-US" dirty="0"/>
              <a:t>BEGIN </a:t>
            </a:r>
          </a:p>
          <a:p>
            <a:r>
              <a:rPr lang="en-US" dirty="0"/>
              <a:t>IF </a:t>
            </a:r>
            <a:r>
              <a:rPr lang="en-US" dirty="0" err="1"/>
              <a:t>NEW.rating</a:t>
            </a:r>
            <a:r>
              <a:rPr lang="en-US" dirty="0"/>
              <a:t> &gt; 5 THEN </a:t>
            </a:r>
          </a:p>
          <a:p>
            <a:r>
              <a:rPr lang="en-US" dirty="0"/>
              <a:t>RAISE EXCEPTION 'We know we are good but that rating is too high.</a:t>
            </a:r>
          </a:p>
          <a:p>
            <a:r>
              <a:rPr lang="en-US" dirty="0"/>
              <a:t>Please edit the rating: %', </a:t>
            </a:r>
            <a:r>
              <a:rPr lang="en-US" dirty="0" err="1"/>
              <a:t>New.rating</a:t>
            </a:r>
            <a:r>
              <a:rPr lang="en-US" dirty="0"/>
              <a:t>;</a:t>
            </a:r>
          </a:p>
          <a:p>
            <a:r>
              <a:rPr lang="en-US" dirty="0"/>
              <a:t>ELSE IF </a:t>
            </a:r>
            <a:r>
              <a:rPr lang="en-US" dirty="0" err="1"/>
              <a:t>NEW.rating</a:t>
            </a:r>
            <a:r>
              <a:rPr lang="en-US" dirty="0"/>
              <a:t> &lt;1 THEN</a:t>
            </a:r>
          </a:p>
          <a:p>
            <a:r>
              <a:rPr lang="en-US" dirty="0"/>
              <a:t>RAISE EXCEPTION 'Are we that bad? Please edit the rating:%', </a:t>
            </a:r>
            <a:r>
              <a:rPr lang="en-US" dirty="0" err="1"/>
              <a:t>New.rating</a:t>
            </a:r>
            <a:r>
              <a:rPr lang="en-US" dirty="0"/>
              <a:t>; </a:t>
            </a:r>
          </a:p>
          <a:p>
            <a:r>
              <a:rPr lang="en-US" dirty="0"/>
              <a:t>END IF;	</a:t>
            </a:r>
          </a:p>
          <a:p>
            <a:r>
              <a:rPr lang="en-US" dirty="0"/>
              <a:t>END IF;</a:t>
            </a:r>
          </a:p>
          <a:p>
            <a:r>
              <a:rPr lang="en-US" dirty="0"/>
              <a:t>RETURN NEW;</a:t>
            </a:r>
          </a:p>
          <a:p>
            <a:r>
              <a:rPr lang="en-US" dirty="0"/>
              <a:t>END;</a:t>
            </a:r>
          </a:p>
          <a:p>
            <a:r>
              <a:rPr lang="en-US" dirty="0"/>
              <a:t>$$ LANGUAGE </a:t>
            </a:r>
            <a:r>
              <a:rPr lang="en-US" dirty="0" err="1"/>
              <a:t>plpgsql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CREATE OR REPLACE TRIGGER </a:t>
            </a:r>
            <a:r>
              <a:rPr lang="en-US" dirty="0" err="1"/>
              <a:t>on_feedback_update</a:t>
            </a:r>
            <a:endParaRPr lang="en-US" dirty="0"/>
          </a:p>
          <a:p>
            <a:r>
              <a:rPr lang="en-US" dirty="0"/>
              <a:t>BEFORE UPDATE OR INSERT ON feedback</a:t>
            </a:r>
          </a:p>
          <a:p>
            <a:r>
              <a:rPr lang="en-US" dirty="0"/>
              <a:t>FOR EACH ROW</a:t>
            </a:r>
          </a:p>
          <a:p>
            <a:r>
              <a:rPr lang="en-US" dirty="0"/>
              <a:t>EXECUTE FUNCTION </a:t>
            </a:r>
            <a:r>
              <a:rPr lang="en-US" dirty="0" err="1"/>
              <a:t>feedback_validate</a:t>
            </a:r>
            <a:r>
              <a:rPr lang="en-US" dirty="0"/>
              <a:t>();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Заключение</a:t>
            </a:r>
            <a:endParaRPr/>
          </a:p>
        </p:txBody>
      </p:sp>
      <p:sp>
        <p:nvSpPr>
          <p:cNvPr id="155" name="Google Shape;155;p11"/>
          <p:cNvSpPr txBox="1">
            <a:spLocks noGrp="1"/>
          </p:cNvSpPr>
          <p:nvPr>
            <p:ph type="body" idx="1"/>
          </p:nvPr>
        </p:nvSpPr>
        <p:spPr>
          <a:xfrm>
            <a:off x="838200" y="1487277"/>
            <a:ext cx="10515600" cy="4689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indent="-50800" algn="just">
              <a:spcBef>
                <a:spcPts val="0"/>
              </a:spcBef>
              <a:buSzPts val="2800"/>
              <a:buNone/>
            </a:pP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Результатом проекта стала разработка базы данных,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соответствующей потребностям предметной области. Этапами этого проекта были исследование предметной области, проектирование базы данных, включая концептуальное, логическое и физическое проектирование, а также использование запросов, функций и триггеров в базе данных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6" name="Google Shape;15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17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10515600" cy="1144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Цель и задачи курсового проекта</a:t>
            </a:r>
            <a:endParaRPr dirty="0"/>
          </a:p>
        </p:txBody>
      </p:sp>
      <p:sp>
        <p:nvSpPr>
          <p:cNvPr id="92" name="Google Shape;92;p2"/>
          <p:cNvSpPr txBox="1">
            <a:spLocks noGrp="1"/>
          </p:cNvSpPr>
          <p:nvPr>
            <p:ph type="body" idx="1"/>
          </p:nvPr>
        </p:nvSpPr>
        <p:spPr>
          <a:xfrm>
            <a:off x="838200" y="1619480"/>
            <a:ext cx="10515600" cy="4557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Цель проекта - создание базы данных для системы учета посетителей музея, в которой хранятся данные о посетителях и музее в целом</a:t>
            </a:r>
            <a:endParaRPr lang="en-US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Исследование предметной области.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Концептуальное проектирование базы данных.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Логическое проектирование базы данных.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Физическое проектирование. 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Создание запросов к базе данных и написание представлений, функций и триггеров. 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ru-RU" dirty="0"/>
              <a:t>	</a:t>
            </a:r>
            <a:endParaRPr dirty="0"/>
          </a:p>
        </p:txBody>
      </p:sp>
      <p:sp>
        <p:nvSpPr>
          <p:cNvPr id="93" name="Google Shape;93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18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Анализ предметной области</a:t>
            </a:r>
            <a:endParaRPr/>
          </a:p>
        </p:txBody>
      </p:sp>
      <p:sp>
        <p:nvSpPr>
          <p:cNvPr id="99" name="Google Shape;99;p3"/>
          <p:cNvSpPr txBox="1">
            <a:spLocks noGrp="1"/>
          </p:cNvSpPr>
          <p:nvPr>
            <p:ph type="body" idx="1"/>
          </p:nvPr>
        </p:nvSpPr>
        <p:spPr>
          <a:xfrm>
            <a:off x="838200" y="1553378"/>
            <a:ext cx="10515600" cy="4623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Музей – это учреждение, занимающееся экспонированием и сохранением объектов, имеющих культурное или научное значение.</a:t>
            </a:r>
            <a:r>
              <a:rPr lang="en-US" dirty="0"/>
              <a:t> </a:t>
            </a:r>
            <a:r>
              <a:rPr lang="ru-RU" dirty="0"/>
              <a:t>Основными требованиями к системе управления посетителями являются:</a:t>
            </a:r>
            <a:endParaRPr lang="en-US" dirty="0"/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Хранением информацию о посетителях</a:t>
            </a:r>
            <a:r>
              <a:rPr lang="en-US" dirty="0"/>
              <a:t>;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>
                <a:effectLst/>
              </a:rPr>
              <a:t>мониторинг активности посетителей музея в целях содействия разработке политики</a:t>
            </a:r>
            <a:r>
              <a:rPr lang="en-US" dirty="0">
                <a:effectLst/>
              </a:rPr>
              <a:t>;</a:t>
            </a:r>
          </a:p>
          <a:p>
            <a:pPr marL="1092200" lvl="1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ведение учета билетов, проданных посетителям</a:t>
            </a:r>
            <a:endParaRPr lang="en-US" dirty="0"/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SzPts val="2800"/>
            </a:pPr>
            <a:endParaRPr lang="en-US" dirty="0"/>
          </a:p>
          <a:p>
            <a:pPr marL="177800" indent="0">
              <a:lnSpc>
                <a:spcPct val="150000"/>
              </a:lnSpc>
              <a:spcBef>
                <a:spcPts val="0"/>
              </a:spcBef>
              <a:buSzPts val="2800"/>
              <a:buNone/>
            </a:pPr>
            <a:endParaRPr lang="ru-RU" dirty="0"/>
          </a:p>
          <a:p>
            <a:pPr marL="1778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100" name="Google Shape;10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/>
              <a:t>Концептуальная модель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432194"/>
            <a:ext cx="10515600" cy="519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ru-RU" dirty="0"/>
              <a:t>Определение сущностей и атрибутов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ru-RU" dirty="0"/>
              <a:t>Сущность посетителей – </a:t>
            </a:r>
            <a:r>
              <a:rPr lang="en-US" dirty="0"/>
              <a:t>(</a:t>
            </a:r>
            <a:r>
              <a:rPr lang="en-US" dirty="0" err="1"/>
              <a:t>visitor_id</a:t>
            </a:r>
            <a:r>
              <a:rPr lang="en-US" dirty="0"/>
              <a:t>, name, date of birth, </a:t>
            </a:r>
            <a:r>
              <a:rPr lang="en-US" dirty="0" err="1"/>
              <a:t>contact_information</a:t>
            </a:r>
            <a:r>
              <a:rPr lang="en-US" dirty="0"/>
              <a:t>, </a:t>
            </a:r>
            <a:r>
              <a:rPr lang="en-US" dirty="0" err="1"/>
              <a:t>membership_id</a:t>
            </a:r>
            <a:r>
              <a:rPr lang="en-US" dirty="0"/>
              <a:t>)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ru-RU" dirty="0"/>
              <a:t>Сущность</a:t>
            </a:r>
            <a:r>
              <a:rPr lang="en-US" dirty="0"/>
              <a:t> </a:t>
            </a:r>
            <a:r>
              <a:rPr lang="ru-RU" dirty="0"/>
              <a:t>данных </a:t>
            </a:r>
            <a:r>
              <a:rPr lang="ru-RU" dirty="0">
                <a:effectLst/>
              </a:rPr>
              <a:t>о членстве</a:t>
            </a:r>
            <a:r>
              <a:rPr lang="ru-RU" dirty="0"/>
              <a:t> – (</a:t>
            </a:r>
            <a:r>
              <a:rPr lang="en-US" dirty="0" err="1"/>
              <a:t>membership_id</a:t>
            </a:r>
            <a:r>
              <a:rPr lang="en-US" dirty="0"/>
              <a:t>, type, duration</a:t>
            </a:r>
            <a:r>
              <a:rPr lang="ru-RU" dirty="0"/>
              <a:t>)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ru-RU" dirty="0"/>
              <a:t>Сущность данных выставок –</a:t>
            </a:r>
            <a:r>
              <a:rPr lang="en-US" dirty="0"/>
              <a:t> </a:t>
            </a:r>
            <a:r>
              <a:rPr lang="ru-RU" dirty="0"/>
              <a:t>(</a:t>
            </a:r>
            <a:r>
              <a:rPr lang="en-US" dirty="0" err="1"/>
              <a:t>exhibition_id</a:t>
            </a:r>
            <a:r>
              <a:rPr lang="en-US" dirty="0"/>
              <a:t>, </a:t>
            </a:r>
            <a:r>
              <a:rPr lang="en-US" dirty="0" err="1"/>
              <a:t>exhibition_name</a:t>
            </a:r>
            <a:r>
              <a:rPr lang="en-US" dirty="0"/>
              <a:t>, duration, items</a:t>
            </a:r>
            <a:r>
              <a:rPr lang="ru-RU" dirty="0"/>
              <a:t>)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ru-RU" dirty="0"/>
              <a:t>Сущность данных отзывов – </a:t>
            </a:r>
            <a:r>
              <a:rPr lang="en-US" dirty="0"/>
              <a:t>(</a:t>
            </a:r>
            <a:r>
              <a:rPr lang="en-US" dirty="0" err="1"/>
              <a:t>feedback_id</a:t>
            </a:r>
            <a:r>
              <a:rPr lang="en-US" dirty="0"/>
              <a:t>, </a:t>
            </a:r>
            <a:r>
              <a:rPr lang="en-US" dirty="0" err="1"/>
              <a:t>visitor_id</a:t>
            </a:r>
            <a:r>
              <a:rPr lang="en-US" dirty="0"/>
              <a:t>, feedback, date)</a:t>
            </a:r>
            <a:endParaRPr lang="ru-RU" dirty="0"/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ru-RU" dirty="0"/>
              <a:t>Сущность данных о билетах– </a:t>
            </a:r>
            <a:r>
              <a:rPr lang="en-US" dirty="0"/>
              <a:t>(</a:t>
            </a:r>
            <a:r>
              <a:rPr lang="en-US" dirty="0" err="1"/>
              <a:t>ticket_id</a:t>
            </a:r>
            <a:r>
              <a:rPr lang="en-US" dirty="0"/>
              <a:t>, ticket type, date, </a:t>
            </a:r>
            <a:r>
              <a:rPr lang="en-US" dirty="0" err="1"/>
              <a:t>visitor_id</a:t>
            </a:r>
            <a:r>
              <a:rPr lang="en-US" dirty="0"/>
              <a:t>, price)</a:t>
            </a:r>
            <a:endParaRPr lang="ru-RU" dirty="0"/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ru-RU" dirty="0"/>
              <a:t>Сущность данных о покупках – информацию о покупках</a:t>
            </a:r>
            <a:r>
              <a:rPr lang="en-US" dirty="0"/>
              <a:t>(</a:t>
            </a:r>
            <a:r>
              <a:rPr lang="en-US" dirty="0" err="1"/>
              <a:t>purchase_id</a:t>
            </a:r>
            <a:r>
              <a:rPr lang="en-US" dirty="0"/>
              <a:t>, </a:t>
            </a:r>
            <a:r>
              <a:rPr lang="en-US" dirty="0" err="1"/>
              <a:t>visitor_id</a:t>
            </a:r>
            <a:r>
              <a:rPr lang="en-US" dirty="0"/>
              <a:t>, items, price)</a:t>
            </a:r>
          </a:p>
          <a:p>
            <a:pPr marL="1092200" lvl="1" indent="-457200"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ru-RU" dirty="0"/>
              <a:t>Сущность</a:t>
            </a:r>
            <a:r>
              <a:rPr lang="en-US" dirty="0"/>
              <a:t> </a:t>
            </a:r>
            <a:r>
              <a:rPr lang="ru-RU" dirty="0"/>
              <a:t>данных </a:t>
            </a:r>
            <a:r>
              <a:rPr lang="ru-RU" dirty="0">
                <a:effectLst/>
              </a:rPr>
              <a:t>об экспонатах – (</a:t>
            </a:r>
            <a:r>
              <a:rPr lang="en-US" dirty="0" err="1">
                <a:effectLst/>
              </a:rPr>
              <a:t>item_id</a:t>
            </a:r>
            <a:r>
              <a:rPr lang="en-US" dirty="0">
                <a:effectLst/>
              </a:rPr>
              <a:t>, item name, date of entry, exhibition</a:t>
            </a:r>
            <a:r>
              <a:rPr lang="ru-RU" dirty="0">
                <a:effectLst/>
              </a:rPr>
              <a:t>)</a:t>
            </a:r>
            <a:endParaRPr lang="ru-RU" dirty="0"/>
          </a:p>
          <a:p>
            <a:pPr marL="635000" indent="-457200">
              <a:spcBef>
                <a:spcPts val="0"/>
              </a:spcBef>
              <a:buSzPts val="2800"/>
            </a:pPr>
            <a:endParaRPr lang="ru-RU" dirty="0"/>
          </a:p>
          <a:p>
            <a:pPr marL="635000" indent="-457200">
              <a:spcBef>
                <a:spcPts val="0"/>
              </a:spcBef>
              <a:buSzPts val="2800"/>
            </a:pPr>
            <a:endParaRPr dirty="0"/>
          </a:p>
        </p:txBody>
      </p:sp>
      <p:sp>
        <p:nvSpPr>
          <p:cNvPr id="107" name="Google Shape;107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Логическая модель</a:t>
            </a:r>
            <a:endParaRPr dirty="0"/>
          </a:p>
        </p:txBody>
      </p:sp>
      <p:sp>
        <p:nvSpPr>
          <p:cNvPr id="113" name="Google Shape;113;p5"/>
          <p:cNvSpPr txBox="1">
            <a:spLocks noGrp="1"/>
          </p:cNvSpPr>
          <p:nvPr>
            <p:ph type="body" idx="1"/>
          </p:nvPr>
        </p:nvSpPr>
        <p:spPr>
          <a:xfrm>
            <a:off x="838200" y="1531345"/>
            <a:ext cx="10515600" cy="464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Построение </a:t>
            </a:r>
            <a:r>
              <a:rPr lang="en-US" dirty="0"/>
              <a:t>ER </a:t>
            </a:r>
            <a:r>
              <a:rPr lang="ru-RU" dirty="0"/>
              <a:t>модель</a:t>
            </a:r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Определение связей между таблицами </a:t>
            </a:r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Выбор ключей в таблиц</a:t>
            </a:r>
          </a:p>
          <a:p>
            <a:pPr marL="635000" indent="-457200">
              <a:lnSpc>
                <a:spcPct val="150000"/>
              </a:lnSpc>
              <a:spcBef>
                <a:spcPts val="0"/>
              </a:spcBef>
              <a:buSzPts val="2800"/>
            </a:pPr>
            <a:r>
              <a:rPr lang="ru-RU" dirty="0"/>
              <a:t>Нормализация отношений</a:t>
            </a:r>
          </a:p>
        </p:txBody>
      </p:sp>
      <p:sp>
        <p:nvSpPr>
          <p:cNvPr id="114" name="Google Shape;1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855E02-0A4D-4334-B276-7EDF1402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99724"/>
          </a:xfrm>
        </p:spPr>
        <p:txBody>
          <a:bodyPr/>
          <a:lstStyle/>
          <a:p>
            <a:r>
              <a:rPr lang="ru-RU" dirty="0"/>
              <a:t>Логическая модель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E7C09E-BFEA-4477-82B7-10DAD6CD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9435"/>
            <a:ext cx="10515600" cy="468752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ru-RU" dirty="0"/>
              <a:t>Определение модель-сущность связь</a:t>
            </a: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12B1F01-8A37-443B-9B19-1F620B3EE1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6</a:t>
            </a:fld>
            <a:endParaRPr lang="ru-RU"/>
          </a:p>
        </p:txBody>
      </p:sp>
      <p:pic>
        <p:nvPicPr>
          <p:cNvPr id="5" name="Picture 1">
            <a:extLst>
              <a:ext uri="{FF2B5EF4-FFF2-40B4-BE49-F238E27FC236}">
                <a16:creationId xmlns:a16="http://schemas.microsoft.com/office/drawing/2014/main" id="{A95CD092-CA1D-424C-87D8-A4B13832DD6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592" y="2432115"/>
            <a:ext cx="7032396" cy="3744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75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Физическая модель</a:t>
            </a:r>
            <a:endParaRPr dirty="0"/>
          </a:p>
        </p:txBody>
      </p:sp>
      <p:sp>
        <p:nvSpPr>
          <p:cNvPr id="120" name="Google Shape;12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indent="-457200">
              <a:spcBef>
                <a:spcPts val="0"/>
              </a:spcBef>
              <a:buSzPts val="2800"/>
            </a:pPr>
            <a:r>
              <a:rPr lang="ru-RU" dirty="0"/>
              <a:t>Определение типы данных и ограничений целостности</a:t>
            </a:r>
          </a:p>
          <a:p>
            <a:pPr marL="635000" indent="-457200">
              <a:spcBef>
                <a:spcPts val="0"/>
              </a:spcBef>
              <a:buSzPts val="2800"/>
            </a:pPr>
            <a:endParaRPr lang="ru-RU" dirty="0"/>
          </a:p>
          <a:p>
            <a:pPr marL="635000" indent="-457200">
              <a:spcBef>
                <a:spcPts val="0"/>
              </a:spcBef>
              <a:buSzPts val="2800"/>
            </a:pPr>
            <a:r>
              <a:rPr lang="ru-RU" dirty="0"/>
              <a:t>Создание базы данных используя команды </a:t>
            </a:r>
            <a:r>
              <a:rPr lang="en-US" dirty="0"/>
              <a:t>CREATE</a:t>
            </a:r>
            <a:r>
              <a:rPr lang="ru-RU" dirty="0"/>
              <a:t> </a:t>
            </a:r>
            <a:r>
              <a:rPr lang="en-US" dirty="0"/>
              <a:t>DATABASE, CREATE TABLE </a:t>
            </a:r>
            <a:r>
              <a:rPr lang="ru-RU" dirty="0"/>
              <a:t>и </a:t>
            </a:r>
            <a:r>
              <a:rPr lang="en-US" dirty="0"/>
              <a:t>INSERT INTO</a:t>
            </a:r>
          </a:p>
          <a:p>
            <a:pPr marL="177800" indent="0">
              <a:spcBef>
                <a:spcPts val="0"/>
              </a:spcBef>
              <a:buSzPts val="2800"/>
              <a:buNone/>
            </a:pPr>
            <a:r>
              <a:rPr lang="en-US" dirty="0"/>
              <a:t> </a:t>
            </a:r>
            <a:endParaRPr dirty="0"/>
          </a:p>
        </p:txBody>
      </p:sp>
      <p:sp>
        <p:nvSpPr>
          <p:cNvPr id="121" name="Google Shape;121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E57ED-DF1A-4B90-99DB-A03C066AD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модель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EDB32-BF12-4299-AF2E-680C4DF5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7277"/>
            <a:ext cx="10515600" cy="4689686"/>
          </a:xfrm>
        </p:spPr>
        <p:txBody>
          <a:bodyPr/>
          <a:lstStyle/>
          <a:p>
            <a:r>
              <a:rPr lang="ru-RU" dirty="0"/>
              <a:t>Пример создание таблиц с </a:t>
            </a:r>
            <a:r>
              <a:rPr lang="en-US" dirty="0"/>
              <a:t>CREATE TABLE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2ADE46-31AB-4373-A1E6-270A815753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897C4C-A0D0-408C-ADF5-6E293E19A16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495343" y="2186014"/>
            <a:ext cx="5156091" cy="32922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3F7AD3-E85C-4908-B7C7-34F9DF173809}"/>
              </a:ext>
            </a:extLst>
          </p:cNvPr>
          <p:cNvSpPr txBox="1"/>
          <p:nvPr/>
        </p:nvSpPr>
        <p:spPr>
          <a:xfrm>
            <a:off x="6651434" y="2231682"/>
            <a:ext cx="41891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TABLE EXHIBITIONS(</a:t>
            </a:r>
          </a:p>
          <a:p>
            <a:r>
              <a:rPr lang="en-US" dirty="0" err="1"/>
              <a:t>exhibition_id</a:t>
            </a:r>
            <a:r>
              <a:rPr lang="en-US" dirty="0"/>
              <a:t> serial primary key,</a:t>
            </a:r>
          </a:p>
          <a:p>
            <a:r>
              <a:rPr lang="en-US" dirty="0" err="1"/>
              <a:t>exhibition_name</a:t>
            </a:r>
            <a:r>
              <a:rPr lang="en-US" dirty="0"/>
              <a:t> text not null default '</a:t>
            </a:r>
            <a:r>
              <a:rPr lang="en-US" dirty="0" err="1"/>
              <a:t>no_name</a:t>
            </a:r>
            <a:r>
              <a:rPr lang="en-US" dirty="0"/>
              <a:t>',</a:t>
            </a:r>
          </a:p>
          <a:p>
            <a:r>
              <a:rPr lang="en-US" dirty="0" err="1"/>
              <a:t>start_date</a:t>
            </a:r>
            <a:r>
              <a:rPr lang="en-US" dirty="0"/>
              <a:t> date not null, </a:t>
            </a:r>
          </a:p>
          <a:p>
            <a:r>
              <a:rPr lang="en-US" dirty="0" err="1"/>
              <a:t>end_date</a:t>
            </a:r>
            <a:r>
              <a:rPr lang="en-US" dirty="0"/>
              <a:t> date not null, </a:t>
            </a:r>
          </a:p>
          <a:p>
            <a:r>
              <a:rPr lang="en-US" dirty="0"/>
              <a:t>check (</a:t>
            </a:r>
            <a:r>
              <a:rPr lang="en-US" dirty="0" err="1"/>
              <a:t>end_date</a:t>
            </a:r>
            <a:r>
              <a:rPr lang="en-US" dirty="0"/>
              <a:t> &gt; </a:t>
            </a:r>
            <a:r>
              <a:rPr lang="en-US" dirty="0" err="1"/>
              <a:t>start_date</a:t>
            </a:r>
            <a:r>
              <a:rPr lang="en-US" dirty="0"/>
              <a:t>)</a:t>
            </a:r>
          </a:p>
          <a:p>
            <a:r>
              <a:rPr lang="en-US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651247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9E57ED-DF1A-4B90-99DB-A03C066AD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8879"/>
          </a:xfrm>
        </p:spPr>
        <p:txBody>
          <a:bodyPr/>
          <a:lstStyle/>
          <a:p>
            <a:r>
              <a:rPr lang="ru-RU" dirty="0"/>
              <a:t>Физическая модель</a:t>
            </a:r>
            <a:endParaRPr lang="en-US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76EDB32-BF12-4299-AF2E-680C4DF5F8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33890"/>
            <a:ext cx="10515600" cy="4943074"/>
          </a:xfrm>
        </p:spPr>
        <p:txBody>
          <a:bodyPr/>
          <a:lstStyle/>
          <a:p>
            <a:r>
              <a:rPr lang="ru-RU" dirty="0"/>
              <a:t>Внесение данных с командой </a:t>
            </a:r>
            <a:r>
              <a:rPr lang="en-US" dirty="0"/>
              <a:t>INSERT INTO</a:t>
            </a:r>
            <a:endParaRPr lang="ru-RU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72ADE46-31AB-4373-A1E6-270A815753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9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5ADF5C-D2D0-4B54-A2E8-AF9771D34A27}"/>
              </a:ext>
            </a:extLst>
          </p:cNvPr>
          <p:cNvSpPr txBox="1"/>
          <p:nvPr/>
        </p:nvSpPr>
        <p:spPr>
          <a:xfrm>
            <a:off x="838200" y="2004566"/>
            <a:ext cx="57511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INSERT INTO EXHIBITIONS(</a:t>
            </a:r>
            <a:r>
              <a:rPr lang="en-US" dirty="0" err="1"/>
              <a:t>exhibition_name,start_date,end_date</a:t>
            </a:r>
            <a:r>
              <a:rPr lang="en-US" dirty="0"/>
              <a:t>)</a:t>
            </a:r>
          </a:p>
          <a:p>
            <a:r>
              <a:rPr lang="en-US" dirty="0"/>
              <a:t>VALUES ('Ancient Egypt','2024-01-04','2025-01-04'),</a:t>
            </a:r>
          </a:p>
          <a:p>
            <a:r>
              <a:rPr lang="en-US" dirty="0"/>
              <a:t>('Ancient Rome','2022-04-12','2025-01-04'),('English Kings','2024-01-04','2025-05-04'),</a:t>
            </a:r>
          </a:p>
          <a:p>
            <a:r>
              <a:rPr lang="en-US" dirty="0"/>
              <a:t>('Mayan Culture','2024-03-25','2024-04-25'),('Emperors of Rome','2024-08-01','2024-09-01'),</a:t>
            </a:r>
          </a:p>
          <a:p>
            <a:r>
              <a:rPr lang="en-US" dirty="0"/>
              <a:t>('</a:t>
            </a:r>
            <a:r>
              <a:rPr lang="en-US" dirty="0" err="1"/>
              <a:t>Napeleon</a:t>
            </a:r>
            <a:r>
              <a:rPr lang="en-US" dirty="0"/>
              <a:t> Bonaparte','2024-01-01','2025-03-01'),('John F. Kennedy','2024-11-01','2025-12-01'),</a:t>
            </a:r>
          </a:p>
          <a:p>
            <a:r>
              <a:rPr lang="en-US" dirty="0"/>
              <a:t>('</a:t>
            </a:r>
            <a:r>
              <a:rPr lang="en-US" dirty="0" err="1"/>
              <a:t>Shaka</a:t>
            </a:r>
            <a:r>
              <a:rPr lang="en-US" dirty="0"/>
              <a:t> Zulu','2024-02-18','2025-03-18'),('American Presidents','2023-01-04','2024-01-04'),</a:t>
            </a:r>
          </a:p>
          <a:p>
            <a:r>
              <a:rPr lang="en-US" dirty="0"/>
              <a:t>('Dictators of History','2024-06-10','2025-06-30'),('The Dark Ages','2024-11-01','2025-01-04'),</a:t>
            </a:r>
          </a:p>
          <a:p>
            <a:r>
              <a:rPr lang="en-US" dirty="0"/>
              <a:t>('World War 1','2024-05-09','2025-06-22'), ('World War 2','2024-05-09','2025-06-22'),</a:t>
            </a:r>
          </a:p>
          <a:p>
            <a:r>
              <a:rPr lang="en-US" dirty="0"/>
              <a:t>('Muhammad Ali','2024-07-03','2024-09-03'), ('Black Heroes','2024-02-01','2025-03-01');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6F2C7E8-0F8E-4CA8-AA35-F4B15A43E6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6037" y="1879070"/>
            <a:ext cx="3529988" cy="364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1837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1054</Words>
  <Application>Microsoft Office PowerPoint</Application>
  <PresentationFormat>Широкоэкранный</PresentationFormat>
  <Paragraphs>143</Paragraphs>
  <Slides>17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0" baseType="lpstr">
      <vt:lpstr>Arial</vt:lpstr>
      <vt:lpstr>Calibri</vt:lpstr>
      <vt:lpstr>Тема Office</vt:lpstr>
      <vt:lpstr>Федеральное государственное бюджетное образовательное учреждение высшего образования «Казанский национальный исследовательский технологический университет» (ФГБОУ ВО «КНИТУ»)   Институт управления, автоматизации и информационных технологий  Кафедра «Интеллектуальных систем и управления информационными ресурсами»</vt:lpstr>
      <vt:lpstr>Цель и задачи курсового проекта</vt:lpstr>
      <vt:lpstr>Анализ предметной области</vt:lpstr>
      <vt:lpstr>Концептуальная модель</vt:lpstr>
      <vt:lpstr>Логическая модель</vt:lpstr>
      <vt:lpstr>Логическая модель</vt:lpstr>
      <vt:lpstr>Физическая модель</vt:lpstr>
      <vt:lpstr>Физическая модель</vt:lpstr>
      <vt:lpstr>Физическая модель</vt:lpstr>
      <vt:lpstr>Физическая модель</vt:lpstr>
      <vt:lpstr>Запросы</vt:lpstr>
      <vt:lpstr>Запросы</vt:lpstr>
      <vt:lpstr>Запросы</vt:lpstr>
      <vt:lpstr>Представления</vt:lpstr>
      <vt:lpstr>Функции</vt:lpstr>
      <vt:lpstr>Триггеры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Федеральное государственное бюджетное образовательное учреждение высшего образования «Казанский национальный исследовательский технологический университет» (ФГБОУ ВО «КНИТУ»)   Институт управления, автоматизации и информационных технологий  Кафедра «Интеллектуальных систем и управления информационными ресурсами»</dc:title>
  <dc:creator>Мангушева Алина Раисовна</dc:creator>
  <cp:lastModifiedBy>Caleb Chanda</cp:lastModifiedBy>
  <cp:revision>19</cp:revision>
  <dcterms:created xsi:type="dcterms:W3CDTF">2023-12-04T19:47:06Z</dcterms:created>
  <dcterms:modified xsi:type="dcterms:W3CDTF">2024-12-19T22:24:53Z</dcterms:modified>
</cp:coreProperties>
</file>