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094" autoAdjust="0"/>
  </p:normalViewPr>
  <p:slideViewPr>
    <p:cSldViewPr snapToGrid="0">
      <p:cViewPr varScale="1">
        <p:scale>
          <a:sx n="73" d="100"/>
          <a:sy n="73" d="100"/>
        </p:scale>
        <p:origin x="19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CD550-97B0-4665-BABB-52F4443A6102}" type="datetimeFigureOut">
              <a:rPr lang="en-PH" smtClean="0"/>
              <a:t>14/07/2020</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01D44-4AB4-42DC-B3AC-C063C104E12D}" type="slidenum">
              <a:rPr lang="en-PH" smtClean="0"/>
              <a:t>‹#›</a:t>
            </a:fld>
            <a:endParaRPr lang="en-PH"/>
          </a:p>
        </p:txBody>
      </p:sp>
    </p:spTree>
    <p:extLst>
      <p:ext uri="{BB962C8B-B14F-4D97-AF65-F5344CB8AC3E}">
        <p14:creationId xmlns:p14="http://schemas.microsoft.com/office/powerpoint/2010/main" val="229643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Informal discussion:</a:t>
            </a:r>
          </a:p>
          <a:p>
            <a:r>
              <a:rPr lang="en-PH" dirty="0"/>
              <a:t>Apps have their different states, from opening the app to closing the app</a:t>
            </a:r>
          </a:p>
          <a:p>
            <a:r>
              <a:rPr lang="en-PH" dirty="0"/>
              <a:t>The following is the life cycle of an Android app.</a:t>
            </a:r>
          </a:p>
          <a:p>
            <a:r>
              <a:rPr lang="en-PH" dirty="0"/>
              <a:t>*Upon opening the app (tapping the app), the loading phase of your app is the starting state as it is getting ready to load the app to the memory</a:t>
            </a:r>
          </a:p>
          <a:p>
            <a:r>
              <a:rPr lang="en-PH" dirty="0"/>
              <a:t>*The running state means that the app has launched successfully and is active and you can now interact with it (normally, you can already see the homepage of the app in this state)</a:t>
            </a:r>
          </a:p>
          <a:p>
            <a:r>
              <a:rPr lang="en-PH" dirty="0"/>
              <a:t>*Similar to minimizing software in your desktop, the paused phase is when the user leaves the activity, the app will no longer be in the foreground but still running in the background (This does not indicate that the app is destroyed).</a:t>
            </a:r>
          </a:p>
          <a:p>
            <a:r>
              <a:rPr lang="en-PH" dirty="0"/>
              <a:t>*The stopped state is when the activity is no longer visible but is still in the memory. This normally occurs when the app is being destroyed or in your app, you have another activity prompted thus stopping the current running state of the current activity.</a:t>
            </a:r>
          </a:p>
          <a:p>
            <a:r>
              <a:rPr lang="en-PH" dirty="0"/>
              <a:t>*Destroyed is destroying the activity, meaning the activity will no longer be seen and is no longer in the memory.</a:t>
            </a:r>
          </a:p>
          <a:p>
            <a:r>
              <a:rPr lang="en-PH" dirty="0"/>
              <a:t>For the Save here arrows, make sure that you save the current state of the app before pausing or stopping the app.</a:t>
            </a:r>
          </a:p>
          <a:p>
            <a:r>
              <a:rPr lang="en-PH" dirty="0"/>
              <a:t>The restore arrow indicates that if ever the app crashes or manually destroyed, It will go to the starting state once </a:t>
            </a:r>
            <a:r>
              <a:rPr lang="en-PH" dirty="0" err="1"/>
              <a:t>runned</a:t>
            </a:r>
            <a:r>
              <a:rPr lang="en-PH" dirty="0"/>
              <a:t> again.</a:t>
            </a:r>
          </a:p>
          <a:p>
            <a:endParaRPr lang="en-PH" dirty="0"/>
          </a:p>
        </p:txBody>
      </p:sp>
      <p:sp>
        <p:nvSpPr>
          <p:cNvPr id="4" name="Slide Number Placeholder 3"/>
          <p:cNvSpPr>
            <a:spLocks noGrp="1"/>
          </p:cNvSpPr>
          <p:nvPr>
            <p:ph type="sldNum" sz="quarter" idx="5"/>
          </p:nvPr>
        </p:nvSpPr>
        <p:spPr/>
        <p:txBody>
          <a:bodyPr/>
          <a:lstStyle/>
          <a:p>
            <a:fld id="{02C01D44-4AB4-42DC-B3AC-C063C104E12D}" type="slidenum">
              <a:rPr lang="en-PH" smtClean="0"/>
              <a:t>10</a:t>
            </a:fld>
            <a:endParaRPr lang="en-PH"/>
          </a:p>
        </p:txBody>
      </p:sp>
    </p:spTree>
    <p:extLst>
      <p:ext uri="{BB962C8B-B14F-4D97-AF65-F5344CB8AC3E}">
        <p14:creationId xmlns:p14="http://schemas.microsoft.com/office/powerpoint/2010/main" val="158909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02C01D44-4AB4-42DC-B3AC-C063C104E12D}" type="slidenum">
              <a:rPr lang="en-PH" smtClean="0"/>
              <a:t>11</a:t>
            </a:fld>
            <a:endParaRPr lang="en-PH"/>
          </a:p>
        </p:txBody>
      </p:sp>
    </p:spTree>
    <p:extLst>
      <p:ext uri="{BB962C8B-B14F-4D97-AF65-F5344CB8AC3E}">
        <p14:creationId xmlns:p14="http://schemas.microsoft.com/office/powerpoint/2010/main" val="52670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A2CC-5EB2-4371-B523-2CCF02BF4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1A13545-F7BB-4FFA-81B4-D5153A1D5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D9F0141-D7DC-4A7D-BC22-0236726AAB33}"/>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5" name="Footer Placeholder 4">
            <a:extLst>
              <a:ext uri="{FF2B5EF4-FFF2-40B4-BE49-F238E27FC236}">
                <a16:creationId xmlns:a16="http://schemas.microsoft.com/office/drawing/2014/main" id="{E6CAB9D0-9408-4C9B-9EAE-B419D5A3582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61CC150-46D5-441B-A9B8-B691CAD5A490}"/>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405454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D53C-F59E-459B-9E4D-F28CEF459255}"/>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A0C46D0-AF72-4FC1-85E1-A64C03CC52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E94B4C9-2531-470D-9BF2-009E545E3F92}"/>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5" name="Footer Placeholder 4">
            <a:extLst>
              <a:ext uri="{FF2B5EF4-FFF2-40B4-BE49-F238E27FC236}">
                <a16:creationId xmlns:a16="http://schemas.microsoft.com/office/drawing/2014/main" id="{1E2A72E9-5917-41A1-B357-E76779575DE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A88404E-9CE1-42FA-9D35-A90EF2CCCC3D}"/>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250493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809E8-01C0-40E5-B7AB-F78F796FAF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0BED5E5-EB29-46F3-A2D5-13B6A66DD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A03A738-D9C1-4A93-B3FC-CE6A1A74B098}"/>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5" name="Footer Placeholder 4">
            <a:extLst>
              <a:ext uri="{FF2B5EF4-FFF2-40B4-BE49-F238E27FC236}">
                <a16:creationId xmlns:a16="http://schemas.microsoft.com/office/drawing/2014/main" id="{545B5204-88FD-4FF0-9DFB-48BD6521382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F315EED-0099-4B36-97BC-7945E59C5AF3}"/>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120919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A6F5-A83F-4F3A-A2AA-203F82C6A6A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F4BF263-B564-42D3-BE14-F77088009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82FAAED-53E4-46D2-BF02-8B0A378D257B}"/>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5" name="Footer Placeholder 4">
            <a:extLst>
              <a:ext uri="{FF2B5EF4-FFF2-40B4-BE49-F238E27FC236}">
                <a16:creationId xmlns:a16="http://schemas.microsoft.com/office/drawing/2014/main" id="{396A714E-569E-43A6-8D79-2ED90300D74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CAB3C39-F33E-4A77-8FD5-B235E16E0250}"/>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2674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A64E-E9EB-455F-8FF7-5D9A7E07E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5871BC4-CD6D-4D6F-B58F-95F37E400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15C66-586D-46DC-992C-ACEC42CB17DB}"/>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5" name="Footer Placeholder 4">
            <a:extLst>
              <a:ext uri="{FF2B5EF4-FFF2-40B4-BE49-F238E27FC236}">
                <a16:creationId xmlns:a16="http://schemas.microsoft.com/office/drawing/2014/main" id="{35F99CBA-753A-413E-A262-F96E526A6B3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E0941B4-78B2-498D-B4E4-4D227508C4E4}"/>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123113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5F5A-880A-4E23-B245-B9048B7B5D9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13BB29B-6D23-4712-993E-76321E472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661D3F15-91A5-4C36-89D5-489D7BB0D8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52502B9-1F07-4D21-B93F-BB95826BB23D}"/>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6" name="Footer Placeholder 5">
            <a:extLst>
              <a:ext uri="{FF2B5EF4-FFF2-40B4-BE49-F238E27FC236}">
                <a16:creationId xmlns:a16="http://schemas.microsoft.com/office/drawing/2014/main" id="{B138489F-D873-4EF2-90C1-78B95FA986F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822D092-81F0-46B0-98CF-7393F6885E74}"/>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88440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7F6C-D49A-47E2-ADF1-92EFA1AB9E2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71CDEEA-341F-4211-A192-20CFD8CC3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DB381F-556C-4F52-A4DB-11C10DFC2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1BBE7E1-F74D-4B13-8D4C-94AC18CA0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928BA-E8AC-48D7-9B49-594149E5EB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B060DD3-0DD0-426F-A2B7-FF631691599C}"/>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8" name="Footer Placeholder 7">
            <a:extLst>
              <a:ext uri="{FF2B5EF4-FFF2-40B4-BE49-F238E27FC236}">
                <a16:creationId xmlns:a16="http://schemas.microsoft.com/office/drawing/2014/main" id="{91541880-D866-49A2-9058-716D1A883E81}"/>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45363C0-2CF4-44CB-89F3-6331AA946FAD}"/>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273529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7898-290F-47C4-9C9B-5D6A61026695}"/>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6B947B7-44E1-47C9-B46D-0B625514F222}"/>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4" name="Footer Placeholder 3">
            <a:extLst>
              <a:ext uri="{FF2B5EF4-FFF2-40B4-BE49-F238E27FC236}">
                <a16:creationId xmlns:a16="http://schemas.microsoft.com/office/drawing/2014/main" id="{233D42BC-0424-4192-BB35-B7BC3D5B608A}"/>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CBACE40-CB8D-46F5-BBA2-20244257212F}"/>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21753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7B91B-E3DC-472C-9A68-5616B03D6554}"/>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3" name="Footer Placeholder 2">
            <a:extLst>
              <a:ext uri="{FF2B5EF4-FFF2-40B4-BE49-F238E27FC236}">
                <a16:creationId xmlns:a16="http://schemas.microsoft.com/office/drawing/2014/main" id="{CEE044B3-F0AF-43C3-927E-35417F7F286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F17235F4-0ECD-4B69-9B56-0CE917B516E7}"/>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105745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367F-7340-41C3-9CBE-5A9E74DE6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6EACFAB-D51C-4138-BBD2-C98E0965F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F1EBBFC-C0F7-4C94-83D9-1B0CF7DD2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2C44C-DB22-4A62-B392-E4744AA4B67A}"/>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6" name="Footer Placeholder 5">
            <a:extLst>
              <a:ext uri="{FF2B5EF4-FFF2-40B4-BE49-F238E27FC236}">
                <a16:creationId xmlns:a16="http://schemas.microsoft.com/office/drawing/2014/main" id="{79D622AC-FD76-4C70-80A3-EB42F4A20D7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57C2AD2-CD89-4831-8F6A-89F82837984F}"/>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292578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00E2-FD33-4070-9E1B-267AEDE33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07A041A-9F30-4C36-976E-D35C68382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13419659-EE43-4196-A50E-128BD0BE8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29787-D868-4F2C-B35C-597785F71298}"/>
              </a:ext>
            </a:extLst>
          </p:cNvPr>
          <p:cNvSpPr>
            <a:spLocks noGrp="1"/>
          </p:cNvSpPr>
          <p:nvPr>
            <p:ph type="dt" sz="half" idx="10"/>
          </p:nvPr>
        </p:nvSpPr>
        <p:spPr/>
        <p:txBody>
          <a:bodyPr/>
          <a:lstStyle/>
          <a:p>
            <a:fld id="{5E65C66A-3D21-46C6-9725-63B000030F18}" type="datetimeFigureOut">
              <a:rPr lang="en-PH" smtClean="0"/>
              <a:t>14/07/2020</a:t>
            </a:fld>
            <a:endParaRPr lang="en-PH"/>
          </a:p>
        </p:txBody>
      </p:sp>
      <p:sp>
        <p:nvSpPr>
          <p:cNvPr id="6" name="Footer Placeholder 5">
            <a:extLst>
              <a:ext uri="{FF2B5EF4-FFF2-40B4-BE49-F238E27FC236}">
                <a16:creationId xmlns:a16="http://schemas.microsoft.com/office/drawing/2014/main" id="{93CC62D9-BCF7-40DC-94F6-4D23FD44623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3EAF7FE-E500-496B-99D6-0392B51A79C8}"/>
              </a:ext>
            </a:extLst>
          </p:cNvPr>
          <p:cNvSpPr>
            <a:spLocks noGrp="1"/>
          </p:cNvSpPr>
          <p:nvPr>
            <p:ph type="sldNum" sz="quarter" idx="12"/>
          </p:nvPr>
        </p:nvSpPr>
        <p:spPr/>
        <p:txBody>
          <a:bodyPr/>
          <a:lstStyle/>
          <a:p>
            <a:fld id="{9EC569DC-4BC8-4CA0-8E16-496B92FFF8AD}" type="slidenum">
              <a:rPr lang="en-PH" smtClean="0"/>
              <a:t>‹#›</a:t>
            </a:fld>
            <a:endParaRPr lang="en-PH"/>
          </a:p>
        </p:txBody>
      </p:sp>
    </p:spTree>
    <p:extLst>
      <p:ext uri="{BB962C8B-B14F-4D97-AF65-F5344CB8AC3E}">
        <p14:creationId xmlns:p14="http://schemas.microsoft.com/office/powerpoint/2010/main" val="126447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C8E36-7199-42A3-8014-3EC4FDCEF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AE7373D-88EC-4C3F-AF60-7AE41866E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D23AC03-3E71-48CD-B157-121BD0322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5C66A-3D21-46C6-9725-63B000030F18}" type="datetimeFigureOut">
              <a:rPr lang="en-PH" smtClean="0"/>
              <a:t>14/07/2020</a:t>
            </a:fld>
            <a:endParaRPr lang="en-PH"/>
          </a:p>
        </p:txBody>
      </p:sp>
      <p:sp>
        <p:nvSpPr>
          <p:cNvPr id="5" name="Footer Placeholder 4">
            <a:extLst>
              <a:ext uri="{FF2B5EF4-FFF2-40B4-BE49-F238E27FC236}">
                <a16:creationId xmlns:a16="http://schemas.microsoft.com/office/drawing/2014/main" id="{FBA95BC7-5788-4D36-A05D-B4AA46EFA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335D5ED-0176-423A-9A21-5F98D7DE1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569DC-4BC8-4CA0-8E16-496B92FFF8AD}" type="slidenum">
              <a:rPr lang="en-PH" smtClean="0"/>
              <a:t>‹#›</a:t>
            </a:fld>
            <a:endParaRPr lang="en-PH"/>
          </a:p>
        </p:txBody>
      </p:sp>
    </p:spTree>
    <p:extLst>
      <p:ext uri="{BB962C8B-B14F-4D97-AF65-F5344CB8AC3E}">
        <p14:creationId xmlns:p14="http://schemas.microsoft.com/office/powerpoint/2010/main" val="44964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D4C3-6585-4939-8B16-50D8A2434CE0}"/>
              </a:ext>
            </a:extLst>
          </p:cNvPr>
          <p:cNvSpPr>
            <a:spLocks noGrp="1"/>
          </p:cNvSpPr>
          <p:nvPr>
            <p:ph type="ctrTitle"/>
          </p:nvPr>
        </p:nvSpPr>
        <p:spPr/>
        <p:txBody>
          <a:bodyPr/>
          <a:lstStyle/>
          <a:p>
            <a:r>
              <a:rPr lang="en-PH" b="1" dirty="0"/>
              <a:t>Application Components</a:t>
            </a:r>
          </a:p>
        </p:txBody>
      </p:sp>
      <p:sp>
        <p:nvSpPr>
          <p:cNvPr id="3" name="Subtitle 2">
            <a:extLst>
              <a:ext uri="{FF2B5EF4-FFF2-40B4-BE49-F238E27FC236}">
                <a16:creationId xmlns:a16="http://schemas.microsoft.com/office/drawing/2014/main" id="{2C467B2A-213E-471E-8954-378BEBC8C136}"/>
              </a:ext>
            </a:extLst>
          </p:cNvPr>
          <p:cNvSpPr>
            <a:spLocks noGrp="1"/>
          </p:cNvSpPr>
          <p:nvPr>
            <p:ph type="subTitle" idx="1"/>
          </p:nvPr>
        </p:nvSpPr>
        <p:spPr/>
        <p:txBody>
          <a:bodyPr/>
          <a:lstStyle/>
          <a:p>
            <a:r>
              <a:rPr lang="en-PH" dirty="0"/>
              <a:t>CSE11 - Chapter 3</a:t>
            </a:r>
          </a:p>
        </p:txBody>
      </p:sp>
    </p:spTree>
    <p:extLst>
      <p:ext uri="{BB962C8B-B14F-4D97-AF65-F5344CB8AC3E}">
        <p14:creationId xmlns:p14="http://schemas.microsoft.com/office/powerpoint/2010/main" val="353371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84AF-6D68-4961-A746-F30368C74397}"/>
              </a:ext>
            </a:extLst>
          </p:cNvPr>
          <p:cNvSpPr>
            <a:spLocks noGrp="1"/>
          </p:cNvSpPr>
          <p:nvPr>
            <p:ph type="title"/>
          </p:nvPr>
        </p:nvSpPr>
        <p:spPr/>
        <p:txBody>
          <a:bodyPr/>
          <a:lstStyle/>
          <a:p>
            <a:r>
              <a:rPr lang="en-PH" b="1" dirty="0"/>
              <a:t>Activity Life Cycle</a:t>
            </a:r>
          </a:p>
        </p:txBody>
      </p:sp>
      <p:sp>
        <p:nvSpPr>
          <p:cNvPr id="3" name="Content Placeholder 2">
            <a:extLst>
              <a:ext uri="{FF2B5EF4-FFF2-40B4-BE49-F238E27FC236}">
                <a16:creationId xmlns:a16="http://schemas.microsoft.com/office/drawing/2014/main" id="{3927BF1F-7E31-446E-BC64-3E1366BE22B5}"/>
              </a:ext>
            </a:extLst>
          </p:cNvPr>
          <p:cNvSpPr>
            <a:spLocks noGrp="1"/>
          </p:cNvSpPr>
          <p:nvPr>
            <p:ph idx="1"/>
          </p:nvPr>
        </p:nvSpPr>
        <p:spPr>
          <a:xfrm>
            <a:off x="838200" y="1825625"/>
            <a:ext cx="5257800" cy="4351338"/>
          </a:xfrm>
        </p:spPr>
        <p:txBody>
          <a:bodyPr>
            <a:normAutofit lnSpcReduction="10000"/>
          </a:bodyPr>
          <a:lstStyle/>
          <a:p>
            <a:pPr marL="274320" lvl="0" indent="-274320">
              <a:lnSpc>
                <a:spcPct val="100000"/>
              </a:lnSpc>
              <a:spcBef>
                <a:spcPts val="580"/>
              </a:spcBef>
              <a:buClr>
                <a:schemeClr val="accent1"/>
              </a:buClr>
              <a:buSzPct val="85000"/>
              <a:buFont typeface="Wingdings 2"/>
              <a:buChar char=""/>
              <a:defRPr/>
            </a:pPr>
            <a:r>
              <a:rPr lang="en-PH" b="1" dirty="0"/>
              <a:t>Starting</a:t>
            </a:r>
            <a:r>
              <a:rPr lang="en-PH" dirty="0"/>
              <a:t> – the activity is not in memory</a:t>
            </a:r>
            <a:endParaRPr lang="en-PH" b="1" dirty="0"/>
          </a:p>
          <a:p>
            <a:pPr marL="274320" lvl="0" indent="-274320">
              <a:lnSpc>
                <a:spcPct val="100000"/>
              </a:lnSpc>
              <a:spcBef>
                <a:spcPts val="580"/>
              </a:spcBef>
              <a:buClr>
                <a:schemeClr val="accent1"/>
              </a:buClr>
              <a:buSzPct val="85000"/>
              <a:buFont typeface="Wingdings 2"/>
              <a:buChar char=""/>
              <a:defRPr/>
            </a:pPr>
            <a:r>
              <a:rPr lang="en-PH" b="1" dirty="0"/>
              <a:t>Running </a:t>
            </a:r>
            <a:r>
              <a:rPr lang="en-PH" dirty="0"/>
              <a:t>– the activity is active and may interact with the user</a:t>
            </a:r>
            <a:endParaRPr lang="en-PH" b="1" dirty="0"/>
          </a:p>
          <a:p>
            <a:pPr marL="274320" lvl="0" indent="-274320">
              <a:lnSpc>
                <a:spcPct val="100000"/>
              </a:lnSpc>
              <a:spcBef>
                <a:spcPts val="580"/>
              </a:spcBef>
              <a:buClr>
                <a:schemeClr val="accent1"/>
              </a:buClr>
              <a:buSzPct val="85000"/>
              <a:buFont typeface="Wingdings 2"/>
              <a:buChar char=""/>
              <a:defRPr/>
            </a:pPr>
            <a:r>
              <a:rPr lang="en-PH" b="1" dirty="0"/>
              <a:t>Paused</a:t>
            </a:r>
            <a:r>
              <a:rPr lang="en-PH" dirty="0"/>
              <a:t> – the activity is not in focus</a:t>
            </a:r>
            <a:endParaRPr lang="en-PH" b="1" dirty="0"/>
          </a:p>
          <a:p>
            <a:pPr marL="274320" indent="-274320">
              <a:spcBef>
                <a:spcPts val="580"/>
              </a:spcBef>
              <a:buClr>
                <a:schemeClr val="accent1"/>
              </a:buClr>
              <a:buSzPct val="85000"/>
              <a:buFont typeface="Wingdings 2"/>
              <a:buChar char=""/>
            </a:pPr>
            <a:r>
              <a:rPr lang="en-PH" b="1" dirty="0"/>
              <a:t>Stopped</a:t>
            </a:r>
            <a:r>
              <a:rPr lang="en-PH" dirty="0"/>
              <a:t> – the activity is not visible, but still in memory</a:t>
            </a:r>
            <a:endParaRPr lang="en-PH" b="1" dirty="0"/>
          </a:p>
          <a:p>
            <a:pPr marL="274320" indent="-274320">
              <a:spcBef>
                <a:spcPts val="580"/>
              </a:spcBef>
              <a:buClr>
                <a:schemeClr val="accent1"/>
              </a:buClr>
              <a:buSzPct val="85000"/>
              <a:buFont typeface="Wingdings 2"/>
              <a:buChar char=""/>
            </a:pPr>
            <a:r>
              <a:rPr lang="en-PH" b="1" dirty="0"/>
              <a:t>Destroyed</a:t>
            </a:r>
            <a:r>
              <a:rPr lang="en-PH" dirty="0"/>
              <a:t> – the activity is no longer in memory</a:t>
            </a:r>
            <a:endParaRPr lang="en-PH" b="1" dirty="0"/>
          </a:p>
          <a:p>
            <a:endParaRPr lang="en-PH" dirty="0"/>
          </a:p>
        </p:txBody>
      </p:sp>
      <p:pic>
        <p:nvPicPr>
          <p:cNvPr id="4" name="Picture 3">
            <a:extLst>
              <a:ext uri="{FF2B5EF4-FFF2-40B4-BE49-F238E27FC236}">
                <a16:creationId xmlns:a16="http://schemas.microsoft.com/office/drawing/2014/main" id="{BDEEF79C-AF6D-44F5-83DB-162A883FDD3D}"/>
              </a:ext>
            </a:extLst>
          </p:cNvPr>
          <p:cNvPicPr>
            <a:picLocks noChangeAspect="1" noChangeArrowheads="1"/>
          </p:cNvPicPr>
          <p:nvPr/>
        </p:nvPicPr>
        <p:blipFill>
          <a:blip r:embed="rId3"/>
          <a:srcRect/>
          <a:stretch>
            <a:fillRect/>
          </a:stretch>
        </p:blipFill>
        <p:spPr bwMode="auto">
          <a:xfrm>
            <a:off x="6096000" y="1470682"/>
            <a:ext cx="3376628" cy="4572032"/>
          </a:xfrm>
          <a:prstGeom prst="rect">
            <a:avLst/>
          </a:prstGeom>
          <a:noFill/>
          <a:ln w="9525">
            <a:noFill/>
            <a:miter lim="800000"/>
            <a:headEnd/>
            <a:tailEnd/>
          </a:ln>
          <a:effectLst/>
        </p:spPr>
      </p:pic>
    </p:spTree>
    <p:extLst>
      <p:ext uri="{BB962C8B-B14F-4D97-AF65-F5344CB8AC3E}">
        <p14:creationId xmlns:p14="http://schemas.microsoft.com/office/powerpoint/2010/main" val="395962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FF34-F78C-412E-AF24-C27149BF4B85}"/>
              </a:ext>
            </a:extLst>
          </p:cNvPr>
          <p:cNvSpPr>
            <a:spLocks noGrp="1"/>
          </p:cNvSpPr>
          <p:nvPr>
            <p:ph type="title"/>
          </p:nvPr>
        </p:nvSpPr>
        <p:spPr/>
        <p:txBody>
          <a:bodyPr/>
          <a:lstStyle/>
          <a:p>
            <a:r>
              <a:rPr lang="en-PH" b="1" dirty="0"/>
              <a:t>Activity Life Cycle Methods</a:t>
            </a:r>
          </a:p>
        </p:txBody>
      </p:sp>
      <p:sp>
        <p:nvSpPr>
          <p:cNvPr id="3" name="Content Placeholder 2">
            <a:extLst>
              <a:ext uri="{FF2B5EF4-FFF2-40B4-BE49-F238E27FC236}">
                <a16:creationId xmlns:a16="http://schemas.microsoft.com/office/drawing/2014/main" id="{EDC7A2EF-571A-4390-9F3A-B168A8EC91E0}"/>
              </a:ext>
            </a:extLst>
          </p:cNvPr>
          <p:cNvSpPr>
            <a:spLocks noGrp="1"/>
          </p:cNvSpPr>
          <p:nvPr>
            <p:ph idx="1"/>
          </p:nvPr>
        </p:nvSpPr>
        <p:spPr/>
        <p:txBody>
          <a:bodyPr/>
          <a:lstStyle/>
          <a:p>
            <a:endParaRPr lang="en-PH"/>
          </a:p>
        </p:txBody>
      </p:sp>
      <p:pic>
        <p:nvPicPr>
          <p:cNvPr id="4" name="Picture 2">
            <a:extLst>
              <a:ext uri="{FF2B5EF4-FFF2-40B4-BE49-F238E27FC236}">
                <a16:creationId xmlns:a16="http://schemas.microsoft.com/office/drawing/2014/main" id="{85115E69-A60F-49B4-9394-FF502A0C9CF6}"/>
              </a:ext>
            </a:extLst>
          </p:cNvPr>
          <p:cNvPicPr>
            <a:picLocks noChangeAspect="1" noChangeArrowheads="1"/>
          </p:cNvPicPr>
          <p:nvPr/>
        </p:nvPicPr>
        <p:blipFill>
          <a:blip r:embed="rId3"/>
          <a:srcRect/>
          <a:stretch>
            <a:fillRect/>
          </a:stretch>
        </p:blipFill>
        <p:spPr bwMode="auto">
          <a:xfrm>
            <a:off x="3305175" y="1690688"/>
            <a:ext cx="5581650" cy="4629150"/>
          </a:xfrm>
          <a:prstGeom prst="rect">
            <a:avLst/>
          </a:prstGeom>
          <a:noFill/>
          <a:ln w="9525">
            <a:noFill/>
            <a:miter lim="800000"/>
            <a:headEnd/>
            <a:tailEnd/>
          </a:ln>
          <a:effectLst/>
        </p:spPr>
      </p:pic>
    </p:spTree>
    <p:extLst>
      <p:ext uri="{BB962C8B-B14F-4D97-AF65-F5344CB8AC3E}">
        <p14:creationId xmlns:p14="http://schemas.microsoft.com/office/powerpoint/2010/main" val="119634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9678-41A6-4120-AE8B-4CD88571CAFF}"/>
              </a:ext>
            </a:extLst>
          </p:cNvPr>
          <p:cNvSpPr>
            <a:spLocks noGrp="1"/>
          </p:cNvSpPr>
          <p:nvPr>
            <p:ph type="title"/>
          </p:nvPr>
        </p:nvSpPr>
        <p:spPr/>
        <p:txBody>
          <a:bodyPr/>
          <a:lstStyle/>
          <a:p>
            <a:r>
              <a:rPr lang="en-PH" b="1" dirty="0"/>
              <a:t>Activity Life Cycle Methods</a:t>
            </a:r>
            <a:endParaRPr lang="en-PH" dirty="0"/>
          </a:p>
        </p:txBody>
      </p:sp>
      <p:sp>
        <p:nvSpPr>
          <p:cNvPr id="3" name="Content Placeholder 2">
            <a:extLst>
              <a:ext uri="{FF2B5EF4-FFF2-40B4-BE49-F238E27FC236}">
                <a16:creationId xmlns:a16="http://schemas.microsoft.com/office/drawing/2014/main" id="{FBFFC294-4D45-4609-88B7-80314A7B3CAA}"/>
              </a:ext>
            </a:extLst>
          </p:cNvPr>
          <p:cNvSpPr>
            <a:spLocks noGrp="1"/>
          </p:cNvSpPr>
          <p:nvPr>
            <p:ph idx="1"/>
          </p:nvPr>
        </p:nvSpPr>
        <p:spPr/>
        <p:txBody>
          <a:bodyPr>
            <a:normAutofit fontScale="92500"/>
          </a:bodyPr>
          <a:lstStyle/>
          <a:p>
            <a:r>
              <a:rPr lang="en-US" b="1" dirty="0" err="1"/>
              <a:t>onCreate</a:t>
            </a:r>
            <a:r>
              <a:rPr lang="en-US" b="1" dirty="0"/>
              <a:t>(Bundle)</a:t>
            </a:r>
            <a:r>
              <a:rPr lang="en-US" dirty="0"/>
              <a:t>: This is called when the activity first starts up. You can use it to perform one-time initialization such as creating the user interface. </a:t>
            </a:r>
            <a:r>
              <a:rPr lang="en-US" dirty="0" err="1"/>
              <a:t>onCreate</a:t>
            </a:r>
            <a:r>
              <a:rPr lang="en-US" dirty="0"/>
              <a:t>( ) takes one parameter that is either null or some state information previously saved by the </a:t>
            </a:r>
            <a:r>
              <a:rPr lang="en-US" dirty="0" err="1"/>
              <a:t>onSaveInstanceState</a:t>
            </a:r>
            <a:r>
              <a:rPr lang="en-US" dirty="0"/>
              <a:t>( ) method.</a:t>
            </a:r>
          </a:p>
          <a:p>
            <a:endParaRPr lang="en-US" dirty="0"/>
          </a:p>
          <a:p>
            <a:r>
              <a:rPr lang="en-US" b="1" dirty="0" err="1"/>
              <a:t>onStart</a:t>
            </a:r>
            <a:r>
              <a:rPr lang="en-US" b="1" dirty="0"/>
              <a:t>( )</a:t>
            </a:r>
            <a:r>
              <a:rPr lang="en-US" dirty="0"/>
              <a:t>: This indicates the activity is about to be displayed to the user</a:t>
            </a:r>
          </a:p>
          <a:p>
            <a:endParaRPr lang="en-US" dirty="0"/>
          </a:p>
          <a:p>
            <a:r>
              <a:rPr lang="en-US" b="1" dirty="0" err="1"/>
              <a:t>onResume</a:t>
            </a:r>
            <a:r>
              <a:rPr lang="en-US" b="1" dirty="0"/>
              <a:t>( )</a:t>
            </a:r>
            <a:r>
              <a:rPr lang="en-US" dirty="0"/>
              <a:t>: This is called when your activity can start interacting with the user. This is a good place to start animations and music.</a:t>
            </a:r>
          </a:p>
          <a:p>
            <a:endParaRPr lang="en-PH" dirty="0"/>
          </a:p>
        </p:txBody>
      </p:sp>
    </p:spTree>
    <p:extLst>
      <p:ext uri="{BB962C8B-B14F-4D97-AF65-F5344CB8AC3E}">
        <p14:creationId xmlns:p14="http://schemas.microsoft.com/office/powerpoint/2010/main" val="266414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80B5-16A2-4C8C-850D-3D5DB28D927C}"/>
              </a:ext>
            </a:extLst>
          </p:cNvPr>
          <p:cNvSpPr>
            <a:spLocks noGrp="1"/>
          </p:cNvSpPr>
          <p:nvPr>
            <p:ph type="title"/>
          </p:nvPr>
        </p:nvSpPr>
        <p:spPr/>
        <p:txBody>
          <a:bodyPr/>
          <a:lstStyle/>
          <a:p>
            <a:r>
              <a:rPr lang="en-PH" b="1" dirty="0"/>
              <a:t>Activity Life Cycle Methods</a:t>
            </a:r>
            <a:endParaRPr lang="en-PH" dirty="0"/>
          </a:p>
        </p:txBody>
      </p:sp>
      <p:sp>
        <p:nvSpPr>
          <p:cNvPr id="3" name="Content Placeholder 2">
            <a:extLst>
              <a:ext uri="{FF2B5EF4-FFF2-40B4-BE49-F238E27FC236}">
                <a16:creationId xmlns:a16="http://schemas.microsoft.com/office/drawing/2014/main" id="{C755B90D-A7D8-4EE5-97D2-299C6A5F3C96}"/>
              </a:ext>
            </a:extLst>
          </p:cNvPr>
          <p:cNvSpPr>
            <a:spLocks noGrp="1"/>
          </p:cNvSpPr>
          <p:nvPr>
            <p:ph idx="1"/>
          </p:nvPr>
        </p:nvSpPr>
        <p:spPr/>
        <p:txBody>
          <a:bodyPr>
            <a:normAutofit fontScale="92500" lnSpcReduction="10000"/>
          </a:bodyPr>
          <a:lstStyle/>
          <a:p>
            <a:r>
              <a:rPr lang="en-US" b="1" dirty="0" err="1"/>
              <a:t>onPause</a:t>
            </a:r>
            <a:r>
              <a:rPr lang="en-US" b="1" dirty="0"/>
              <a:t>( )</a:t>
            </a:r>
            <a:r>
              <a:rPr lang="en-US" dirty="0"/>
              <a:t>: This runs when the activity is about to go into the background, usually because another activity has been launched in front of it. This is where you should save your program’s persistent state, such as a database record being edited.</a:t>
            </a:r>
          </a:p>
          <a:p>
            <a:endParaRPr lang="en-US" dirty="0"/>
          </a:p>
          <a:p>
            <a:r>
              <a:rPr lang="en-US" b="1" dirty="0" err="1"/>
              <a:t>onStop</a:t>
            </a:r>
            <a:r>
              <a:rPr lang="en-US" b="1" dirty="0"/>
              <a:t>( )</a:t>
            </a:r>
            <a:r>
              <a:rPr lang="en-US" dirty="0"/>
              <a:t>: This is called when your activity is no longer visible to the user and it won’t be needed for a while. If memory is tight, </a:t>
            </a:r>
            <a:r>
              <a:rPr lang="en-US" dirty="0" err="1"/>
              <a:t>onStop</a:t>
            </a:r>
            <a:r>
              <a:rPr lang="en-US" dirty="0"/>
              <a:t>( ) may never be called (the system may simply terminate your process).</a:t>
            </a:r>
          </a:p>
          <a:p>
            <a:endParaRPr lang="en-US" dirty="0"/>
          </a:p>
          <a:p>
            <a:r>
              <a:rPr lang="en-US" b="1" dirty="0" err="1"/>
              <a:t>onRestart</a:t>
            </a:r>
            <a:r>
              <a:rPr lang="en-US" b="1" dirty="0"/>
              <a:t>( )</a:t>
            </a:r>
            <a:r>
              <a:rPr lang="en-US" dirty="0"/>
              <a:t>: If this method is called, it indicates your activity is being redisplayed to the user from a stopped state.</a:t>
            </a:r>
          </a:p>
          <a:p>
            <a:endParaRPr lang="en-PH" dirty="0"/>
          </a:p>
        </p:txBody>
      </p:sp>
    </p:spTree>
    <p:extLst>
      <p:ext uri="{BB962C8B-B14F-4D97-AF65-F5344CB8AC3E}">
        <p14:creationId xmlns:p14="http://schemas.microsoft.com/office/powerpoint/2010/main" val="50063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A161-F93B-4DE8-B630-910866CA89A6}"/>
              </a:ext>
            </a:extLst>
          </p:cNvPr>
          <p:cNvSpPr>
            <a:spLocks noGrp="1"/>
          </p:cNvSpPr>
          <p:nvPr>
            <p:ph type="title"/>
          </p:nvPr>
        </p:nvSpPr>
        <p:spPr/>
        <p:txBody>
          <a:bodyPr/>
          <a:lstStyle/>
          <a:p>
            <a:r>
              <a:rPr lang="en-PH" b="1" dirty="0"/>
              <a:t>Activity Life Cycle Methods</a:t>
            </a:r>
            <a:endParaRPr lang="en-PH" dirty="0"/>
          </a:p>
        </p:txBody>
      </p:sp>
      <p:sp>
        <p:nvSpPr>
          <p:cNvPr id="3" name="Content Placeholder 2">
            <a:extLst>
              <a:ext uri="{FF2B5EF4-FFF2-40B4-BE49-F238E27FC236}">
                <a16:creationId xmlns:a16="http://schemas.microsoft.com/office/drawing/2014/main" id="{A94FA4F0-5B25-444C-91A7-4FADF3A2CAC8}"/>
              </a:ext>
            </a:extLst>
          </p:cNvPr>
          <p:cNvSpPr>
            <a:spLocks noGrp="1"/>
          </p:cNvSpPr>
          <p:nvPr>
            <p:ph idx="1"/>
          </p:nvPr>
        </p:nvSpPr>
        <p:spPr/>
        <p:txBody>
          <a:bodyPr>
            <a:normAutofit fontScale="92500" lnSpcReduction="20000"/>
          </a:bodyPr>
          <a:lstStyle/>
          <a:p>
            <a:r>
              <a:rPr lang="en-US" b="1" dirty="0" err="1"/>
              <a:t>onDestroy</a:t>
            </a:r>
            <a:r>
              <a:rPr lang="en-US" b="1" dirty="0"/>
              <a:t>( )</a:t>
            </a:r>
            <a:r>
              <a:rPr lang="en-US" dirty="0"/>
              <a:t>: This is called right before your activity is destroyed. If memory is tight, </a:t>
            </a:r>
            <a:r>
              <a:rPr lang="en-US" dirty="0" err="1"/>
              <a:t>onDestroy</a:t>
            </a:r>
            <a:r>
              <a:rPr lang="en-US" dirty="0"/>
              <a:t>( ) may never be called (the system may simply terminate your process).</a:t>
            </a:r>
          </a:p>
          <a:p>
            <a:r>
              <a:rPr lang="en-US" b="1" dirty="0" err="1"/>
              <a:t>onSaveInstanceState</a:t>
            </a:r>
            <a:r>
              <a:rPr lang="en-US" b="1" dirty="0"/>
              <a:t>(Bundle)</a:t>
            </a:r>
            <a:r>
              <a:rPr lang="en-US" dirty="0"/>
              <a:t>: Android will call this method to allow the activity to save per-instance state, such as a cursor position within a text field. Usually you won’t need to override it because the default implementation saves the state for all your user interface controls automatically.</a:t>
            </a:r>
          </a:p>
          <a:p>
            <a:endParaRPr lang="en-US" dirty="0"/>
          </a:p>
          <a:p>
            <a:r>
              <a:rPr lang="en-US" b="1" dirty="0" err="1"/>
              <a:t>onRestoreInstanceState</a:t>
            </a:r>
            <a:r>
              <a:rPr lang="en-US" b="1" dirty="0"/>
              <a:t>(Bundle)</a:t>
            </a:r>
            <a:r>
              <a:rPr lang="en-US" dirty="0"/>
              <a:t>: This is called when the activity is being reinitialized from a state previously saved by the </a:t>
            </a:r>
            <a:r>
              <a:rPr lang="en-US" dirty="0" err="1"/>
              <a:t>onSaveInstanceState</a:t>
            </a:r>
            <a:r>
              <a:rPr lang="en-US" dirty="0"/>
              <a:t>( ) method. The default implementation restores the state of your user interface.</a:t>
            </a:r>
          </a:p>
          <a:p>
            <a:endParaRPr lang="en-PH" dirty="0"/>
          </a:p>
        </p:txBody>
      </p:sp>
    </p:spTree>
    <p:extLst>
      <p:ext uri="{BB962C8B-B14F-4D97-AF65-F5344CB8AC3E}">
        <p14:creationId xmlns:p14="http://schemas.microsoft.com/office/powerpoint/2010/main" val="140191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4098-AC19-415E-962C-2CF0FD9BF087}"/>
              </a:ext>
            </a:extLst>
          </p:cNvPr>
          <p:cNvSpPr>
            <a:spLocks noGrp="1"/>
          </p:cNvSpPr>
          <p:nvPr>
            <p:ph type="title"/>
          </p:nvPr>
        </p:nvSpPr>
        <p:spPr/>
        <p:txBody>
          <a:bodyPr/>
          <a:lstStyle/>
          <a:p>
            <a:r>
              <a:rPr lang="en-PH" b="1" dirty="0"/>
              <a:t>Topic Overview</a:t>
            </a:r>
          </a:p>
        </p:txBody>
      </p:sp>
      <p:sp>
        <p:nvSpPr>
          <p:cNvPr id="3" name="Content Placeholder 2">
            <a:extLst>
              <a:ext uri="{FF2B5EF4-FFF2-40B4-BE49-F238E27FC236}">
                <a16:creationId xmlns:a16="http://schemas.microsoft.com/office/drawing/2014/main" id="{993D7F9F-5EB7-4F9D-8A2B-B5710301FD99}"/>
              </a:ext>
            </a:extLst>
          </p:cNvPr>
          <p:cNvSpPr>
            <a:spLocks noGrp="1"/>
          </p:cNvSpPr>
          <p:nvPr>
            <p:ph idx="1"/>
          </p:nvPr>
        </p:nvSpPr>
        <p:spPr/>
        <p:txBody>
          <a:bodyPr/>
          <a:lstStyle/>
          <a:p>
            <a:r>
              <a:rPr lang="en-PH" dirty="0"/>
              <a:t>Application Components</a:t>
            </a:r>
          </a:p>
          <a:p>
            <a:r>
              <a:rPr lang="en-PH" dirty="0"/>
              <a:t>The Activity Class</a:t>
            </a:r>
          </a:p>
          <a:p>
            <a:r>
              <a:rPr lang="en-PH" dirty="0"/>
              <a:t>Activity Life Cycle</a:t>
            </a:r>
          </a:p>
        </p:txBody>
      </p:sp>
    </p:spTree>
    <p:extLst>
      <p:ext uri="{BB962C8B-B14F-4D97-AF65-F5344CB8AC3E}">
        <p14:creationId xmlns:p14="http://schemas.microsoft.com/office/powerpoint/2010/main" val="231386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DDDD-5F22-460E-A075-7DC4989A14AA}"/>
              </a:ext>
            </a:extLst>
          </p:cNvPr>
          <p:cNvSpPr>
            <a:spLocks noGrp="1"/>
          </p:cNvSpPr>
          <p:nvPr>
            <p:ph type="title"/>
          </p:nvPr>
        </p:nvSpPr>
        <p:spPr/>
        <p:txBody>
          <a:bodyPr/>
          <a:lstStyle/>
          <a:p>
            <a:r>
              <a:rPr lang="en-PH" b="1" dirty="0"/>
              <a:t>Application Components</a:t>
            </a:r>
          </a:p>
        </p:txBody>
      </p:sp>
      <p:sp>
        <p:nvSpPr>
          <p:cNvPr id="3" name="Content Placeholder 2">
            <a:extLst>
              <a:ext uri="{FF2B5EF4-FFF2-40B4-BE49-F238E27FC236}">
                <a16:creationId xmlns:a16="http://schemas.microsoft.com/office/drawing/2014/main" id="{D7A2EB04-2D10-44A7-AD2E-363F99B8534C}"/>
              </a:ext>
            </a:extLst>
          </p:cNvPr>
          <p:cNvSpPr>
            <a:spLocks noGrp="1"/>
          </p:cNvSpPr>
          <p:nvPr>
            <p:ph idx="1"/>
          </p:nvPr>
        </p:nvSpPr>
        <p:spPr/>
        <p:txBody>
          <a:bodyPr/>
          <a:lstStyle/>
          <a:p>
            <a:r>
              <a:rPr lang="en-PH" dirty="0"/>
              <a:t>Essential building blocks of an Android app.</a:t>
            </a:r>
          </a:p>
          <a:p>
            <a:r>
              <a:rPr lang="en-PH" dirty="0"/>
              <a:t>Each component is an entry point through which the system or a user can enter the app.</a:t>
            </a:r>
          </a:p>
          <a:p>
            <a:r>
              <a:rPr lang="en-PH" dirty="0"/>
              <a:t>Some components of Android are dependent from each other.</a:t>
            </a:r>
          </a:p>
        </p:txBody>
      </p:sp>
    </p:spTree>
    <p:extLst>
      <p:ext uri="{BB962C8B-B14F-4D97-AF65-F5344CB8AC3E}">
        <p14:creationId xmlns:p14="http://schemas.microsoft.com/office/powerpoint/2010/main" val="72042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66E9-9219-4F4C-AD81-264BB1C78408}"/>
              </a:ext>
            </a:extLst>
          </p:cNvPr>
          <p:cNvSpPr>
            <a:spLocks noGrp="1"/>
          </p:cNvSpPr>
          <p:nvPr>
            <p:ph type="title"/>
          </p:nvPr>
        </p:nvSpPr>
        <p:spPr/>
        <p:txBody>
          <a:bodyPr/>
          <a:lstStyle/>
          <a:p>
            <a:r>
              <a:rPr lang="en-PH" b="1" dirty="0"/>
              <a:t>Application Components</a:t>
            </a:r>
          </a:p>
        </p:txBody>
      </p:sp>
      <p:sp>
        <p:nvSpPr>
          <p:cNvPr id="3" name="Content Placeholder 2">
            <a:extLst>
              <a:ext uri="{FF2B5EF4-FFF2-40B4-BE49-F238E27FC236}">
                <a16:creationId xmlns:a16="http://schemas.microsoft.com/office/drawing/2014/main" id="{EF2C7B72-F221-4EF4-8936-62EEECFC1BCD}"/>
              </a:ext>
            </a:extLst>
          </p:cNvPr>
          <p:cNvSpPr>
            <a:spLocks noGrp="1"/>
          </p:cNvSpPr>
          <p:nvPr>
            <p:ph idx="1"/>
          </p:nvPr>
        </p:nvSpPr>
        <p:spPr/>
        <p:txBody>
          <a:bodyPr/>
          <a:lstStyle/>
          <a:p>
            <a:r>
              <a:rPr lang="en-PH" dirty="0"/>
              <a:t>Activities</a:t>
            </a:r>
          </a:p>
          <a:p>
            <a:r>
              <a:rPr lang="en-PH" dirty="0"/>
              <a:t>Services</a:t>
            </a:r>
          </a:p>
          <a:p>
            <a:r>
              <a:rPr lang="en-PH" dirty="0"/>
              <a:t>Broadcast receivers</a:t>
            </a:r>
          </a:p>
          <a:p>
            <a:r>
              <a:rPr lang="en-PH" dirty="0"/>
              <a:t>Content providers</a:t>
            </a:r>
          </a:p>
          <a:p>
            <a:endParaRPr lang="en-PH" dirty="0"/>
          </a:p>
        </p:txBody>
      </p:sp>
    </p:spTree>
    <p:extLst>
      <p:ext uri="{BB962C8B-B14F-4D97-AF65-F5344CB8AC3E}">
        <p14:creationId xmlns:p14="http://schemas.microsoft.com/office/powerpoint/2010/main" val="34233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8132-F9CF-42BF-A785-D9D4AFE039C4}"/>
              </a:ext>
            </a:extLst>
          </p:cNvPr>
          <p:cNvSpPr>
            <a:spLocks noGrp="1"/>
          </p:cNvSpPr>
          <p:nvPr>
            <p:ph type="title"/>
          </p:nvPr>
        </p:nvSpPr>
        <p:spPr/>
        <p:txBody>
          <a:bodyPr/>
          <a:lstStyle/>
          <a:p>
            <a:r>
              <a:rPr lang="en-PH" b="1" dirty="0"/>
              <a:t>Application Components</a:t>
            </a:r>
          </a:p>
        </p:txBody>
      </p:sp>
      <p:sp>
        <p:nvSpPr>
          <p:cNvPr id="3" name="Content Placeholder 2">
            <a:extLst>
              <a:ext uri="{FF2B5EF4-FFF2-40B4-BE49-F238E27FC236}">
                <a16:creationId xmlns:a16="http://schemas.microsoft.com/office/drawing/2014/main" id="{E3B89D96-357C-41C8-9278-DEB5E89B2B29}"/>
              </a:ext>
            </a:extLst>
          </p:cNvPr>
          <p:cNvSpPr>
            <a:spLocks noGrp="1"/>
          </p:cNvSpPr>
          <p:nvPr>
            <p:ph idx="1"/>
          </p:nvPr>
        </p:nvSpPr>
        <p:spPr/>
        <p:txBody>
          <a:bodyPr/>
          <a:lstStyle/>
          <a:p>
            <a:r>
              <a:rPr lang="en-US" b="1" dirty="0"/>
              <a:t>Activities</a:t>
            </a:r>
          </a:p>
          <a:p>
            <a:pPr lvl="1"/>
            <a:r>
              <a:rPr lang="en-US" dirty="0"/>
              <a:t>An activity represents a </a:t>
            </a:r>
            <a:r>
              <a:rPr lang="en-US" b="1" dirty="0"/>
              <a:t>single screen</a:t>
            </a:r>
            <a:r>
              <a:rPr lang="en-US" dirty="0"/>
              <a:t> with a user interface,</a:t>
            </a:r>
          </a:p>
          <a:p>
            <a:pPr lvl="1"/>
            <a:r>
              <a:rPr lang="en-US" dirty="0"/>
              <a:t>In-short Activity performs actions on the screen.</a:t>
            </a:r>
          </a:p>
          <a:p>
            <a:pPr lvl="1"/>
            <a:r>
              <a:rPr lang="en-US" dirty="0"/>
              <a:t>For example, an email application might have one activity that shows a list of new emails, another activity to compose an email, and another activity for reading emails.</a:t>
            </a:r>
          </a:p>
          <a:p>
            <a:pPr lvl="1"/>
            <a:r>
              <a:rPr lang="en-US" dirty="0"/>
              <a:t>If an application has more than one activity, then one of them should be marked as the activity that is presented when the application is launched.</a:t>
            </a:r>
          </a:p>
          <a:p>
            <a:endParaRPr lang="en-PH" dirty="0"/>
          </a:p>
        </p:txBody>
      </p:sp>
    </p:spTree>
    <p:extLst>
      <p:ext uri="{BB962C8B-B14F-4D97-AF65-F5344CB8AC3E}">
        <p14:creationId xmlns:p14="http://schemas.microsoft.com/office/powerpoint/2010/main" val="254137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ABD6-2BAB-4CDF-AF0C-7F16A987AB5C}"/>
              </a:ext>
            </a:extLst>
          </p:cNvPr>
          <p:cNvSpPr>
            <a:spLocks noGrp="1"/>
          </p:cNvSpPr>
          <p:nvPr>
            <p:ph type="title"/>
          </p:nvPr>
        </p:nvSpPr>
        <p:spPr/>
        <p:txBody>
          <a:bodyPr/>
          <a:lstStyle/>
          <a:p>
            <a:r>
              <a:rPr lang="en-PH" b="1" dirty="0"/>
              <a:t>Application Components</a:t>
            </a:r>
          </a:p>
        </p:txBody>
      </p:sp>
      <p:sp>
        <p:nvSpPr>
          <p:cNvPr id="3" name="Content Placeholder 2">
            <a:extLst>
              <a:ext uri="{FF2B5EF4-FFF2-40B4-BE49-F238E27FC236}">
                <a16:creationId xmlns:a16="http://schemas.microsoft.com/office/drawing/2014/main" id="{72F314BF-D501-4FEF-9038-0C8753AEB78F}"/>
              </a:ext>
            </a:extLst>
          </p:cNvPr>
          <p:cNvSpPr>
            <a:spLocks noGrp="1"/>
          </p:cNvSpPr>
          <p:nvPr>
            <p:ph idx="1"/>
          </p:nvPr>
        </p:nvSpPr>
        <p:spPr/>
        <p:txBody>
          <a:bodyPr/>
          <a:lstStyle/>
          <a:p>
            <a:r>
              <a:rPr lang="en-US" b="1" dirty="0"/>
              <a:t>Broadcast Receivers</a:t>
            </a:r>
          </a:p>
          <a:p>
            <a:pPr lvl="1"/>
            <a:r>
              <a:rPr lang="en-US" dirty="0"/>
              <a:t>Broadcast Receivers simply respond to </a:t>
            </a:r>
            <a:r>
              <a:rPr lang="en-US" b="1" dirty="0"/>
              <a:t>broadcast messages</a:t>
            </a:r>
            <a:r>
              <a:rPr lang="en-US" dirty="0"/>
              <a:t> </a:t>
            </a:r>
            <a:r>
              <a:rPr lang="en-US" b="1" dirty="0"/>
              <a:t>from other applications</a:t>
            </a:r>
            <a:r>
              <a:rPr lang="en-US" dirty="0"/>
              <a:t> or </a:t>
            </a:r>
            <a:r>
              <a:rPr lang="en-US" b="1" dirty="0"/>
              <a:t>from the system</a:t>
            </a:r>
            <a:r>
              <a:rPr lang="en-US" dirty="0"/>
              <a:t>.</a:t>
            </a:r>
          </a:p>
          <a:p>
            <a:pPr lvl="1"/>
            <a:r>
              <a:rPr lang="en-US" dirty="0"/>
              <a:t>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a:p>
            <a:endParaRPr lang="en-PH" dirty="0"/>
          </a:p>
        </p:txBody>
      </p:sp>
    </p:spTree>
    <p:extLst>
      <p:ext uri="{BB962C8B-B14F-4D97-AF65-F5344CB8AC3E}">
        <p14:creationId xmlns:p14="http://schemas.microsoft.com/office/powerpoint/2010/main" val="296122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A256-EAFE-4C18-9453-7CBE02191A40}"/>
              </a:ext>
            </a:extLst>
          </p:cNvPr>
          <p:cNvSpPr>
            <a:spLocks noGrp="1"/>
          </p:cNvSpPr>
          <p:nvPr>
            <p:ph type="title"/>
          </p:nvPr>
        </p:nvSpPr>
        <p:spPr/>
        <p:txBody>
          <a:bodyPr/>
          <a:lstStyle/>
          <a:p>
            <a:r>
              <a:rPr lang="en-PH" b="1" dirty="0"/>
              <a:t>Application Components</a:t>
            </a:r>
          </a:p>
        </p:txBody>
      </p:sp>
      <p:sp>
        <p:nvSpPr>
          <p:cNvPr id="3" name="Content Placeholder 2">
            <a:extLst>
              <a:ext uri="{FF2B5EF4-FFF2-40B4-BE49-F238E27FC236}">
                <a16:creationId xmlns:a16="http://schemas.microsoft.com/office/drawing/2014/main" id="{69B3922D-3B87-469C-8E87-AAEF54FF502B}"/>
              </a:ext>
            </a:extLst>
          </p:cNvPr>
          <p:cNvSpPr>
            <a:spLocks noGrp="1"/>
          </p:cNvSpPr>
          <p:nvPr>
            <p:ph idx="1"/>
          </p:nvPr>
        </p:nvSpPr>
        <p:spPr/>
        <p:txBody>
          <a:bodyPr/>
          <a:lstStyle/>
          <a:p>
            <a:r>
              <a:rPr lang="en-US" b="1" dirty="0"/>
              <a:t>Content Providers</a:t>
            </a:r>
          </a:p>
          <a:p>
            <a:pPr lvl="1"/>
            <a:r>
              <a:rPr lang="en-US" dirty="0"/>
              <a:t>A content provider component </a:t>
            </a:r>
            <a:r>
              <a:rPr lang="en-US" b="1" dirty="0"/>
              <a:t>supplies data</a:t>
            </a:r>
            <a:r>
              <a:rPr lang="en-US" dirty="0"/>
              <a:t> from one application to others on request.</a:t>
            </a:r>
          </a:p>
          <a:p>
            <a:pPr lvl="1"/>
            <a:r>
              <a:rPr lang="en-US" dirty="0"/>
              <a:t>Such requests are handled by the methods of the </a:t>
            </a:r>
            <a:r>
              <a:rPr lang="en-US" i="1" dirty="0" err="1"/>
              <a:t>ContentResolver</a:t>
            </a:r>
            <a:r>
              <a:rPr lang="en-US" dirty="0"/>
              <a:t> class.</a:t>
            </a:r>
          </a:p>
          <a:p>
            <a:pPr lvl="1"/>
            <a:r>
              <a:rPr lang="en-US" dirty="0"/>
              <a:t>The data may be stored in the file system, the database or somewhere else entirely.</a:t>
            </a:r>
          </a:p>
          <a:p>
            <a:endParaRPr lang="en-PH" dirty="0"/>
          </a:p>
        </p:txBody>
      </p:sp>
    </p:spTree>
    <p:extLst>
      <p:ext uri="{BB962C8B-B14F-4D97-AF65-F5344CB8AC3E}">
        <p14:creationId xmlns:p14="http://schemas.microsoft.com/office/powerpoint/2010/main" val="167475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A996-1845-49B5-B10D-545DD04995D6}"/>
              </a:ext>
            </a:extLst>
          </p:cNvPr>
          <p:cNvSpPr>
            <a:spLocks noGrp="1"/>
          </p:cNvSpPr>
          <p:nvPr>
            <p:ph type="title"/>
          </p:nvPr>
        </p:nvSpPr>
        <p:spPr/>
        <p:txBody>
          <a:bodyPr/>
          <a:lstStyle/>
          <a:p>
            <a:r>
              <a:rPr lang="en-PH" b="1" dirty="0"/>
              <a:t>Application Components</a:t>
            </a:r>
          </a:p>
        </p:txBody>
      </p:sp>
      <p:sp>
        <p:nvSpPr>
          <p:cNvPr id="3" name="Content Placeholder 2">
            <a:extLst>
              <a:ext uri="{FF2B5EF4-FFF2-40B4-BE49-F238E27FC236}">
                <a16:creationId xmlns:a16="http://schemas.microsoft.com/office/drawing/2014/main" id="{4959C4C2-326C-44F6-987B-C8C26EE2AF6B}"/>
              </a:ext>
            </a:extLst>
          </p:cNvPr>
          <p:cNvSpPr>
            <a:spLocks noGrp="1"/>
          </p:cNvSpPr>
          <p:nvPr>
            <p:ph idx="1"/>
          </p:nvPr>
        </p:nvSpPr>
        <p:spPr/>
        <p:txBody>
          <a:bodyPr/>
          <a:lstStyle/>
          <a:p>
            <a:r>
              <a:rPr lang="en-US" b="1" dirty="0"/>
              <a:t>Services</a:t>
            </a:r>
          </a:p>
          <a:p>
            <a:pPr lvl="1"/>
            <a:r>
              <a:rPr lang="en-US" dirty="0"/>
              <a:t>A service is a component that runs in the background to perform long-running operations.</a:t>
            </a:r>
          </a:p>
          <a:p>
            <a:pPr lvl="1"/>
            <a:r>
              <a:rPr lang="en-US" dirty="0"/>
              <a:t>For example, a service might play music in the background while the user is in a different application, or it might fetch data over the network without blocking user interaction with an activity.</a:t>
            </a:r>
          </a:p>
          <a:p>
            <a:endParaRPr lang="en-PH" dirty="0"/>
          </a:p>
        </p:txBody>
      </p:sp>
    </p:spTree>
    <p:extLst>
      <p:ext uri="{BB962C8B-B14F-4D97-AF65-F5344CB8AC3E}">
        <p14:creationId xmlns:p14="http://schemas.microsoft.com/office/powerpoint/2010/main" val="172467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8EC1-ED80-4FAC-B2ED-FE16D0CAE7C0}"/>
              </a:ext>
            </a:extLst>
          </p:cNvPr>
          <p:cNvSpPr>
            <a:spLocks noGrp="1"/>
          </p:cNvSpPr>
          <p:nvPr>
            <p:ph type="title"/>
          </p:nvPr>
        </p:nvSpPr>
        <p:spPr/>
        <p:txBody>
          <a:bodyPr/>
          <a:lstStyle/>
          <a:p>
            <a:r>
              <a:rPr lang="en-PH" b="1" dirty="0"/>
              <a:t>Activity Class</a:t>
            </a:r>
          </a:p>
        </p:txBody>
      </p:sp>
      <p:sp>
        <p:nvSpPr>
          <p:cNvPr id="3" name="Content Placeholder 2">
            <a:extLst>
              <a:ext uri="{FF2B5EF4-FFF2-40B4-BE49-F238E27FC236}">
                <a16:creationId xmlns:a16="http://schemas.microsoft.com/office/drawing/2014/main" id="{8500C7C4-CE7F-4430-83E4-FDAEADA45832}"/>
              </a:ext>
            </a:extLst>
          </p:cNvPr>
          <p:cNvSpPr>
            <a:spLocks noGrp="1"/>
          </p:cNvSpPr>
          <p:nvPr>
            <p:ph idx="1"/>
          </p:nvPr>
        </p:nvSpPr>
        <p:spPr/>
        <p:txBody>
          <a:bodyPr/>
          <a:lstStyle/>
          <a:p>
            <a:r>
              <a:rPr lang="en-US" dirty="0"/>
              <a:t>The Activities are the main Java classes that contain the logic with which the application operates on</a:t>
            </a:r>
          </a:p>
          <a:p>
            <a:r>
              <a:rPr lang="en-US" dirty="0"/>
              <a:t>An Android </a:t>
            </a:r>
            <a:r>
              <a:rPr lang="en-US" b="1" dirty="0"/>
              <a:t>activity</a:t>
            </a:r>
            <a:r>
              <a:rPr lang="en-US" dirty="0"/>
              <a:t> is usually </a:t>
            </a:r>
            <a:r>
              <a:rPr lang="en-US" b="1" dirty="0"/>
              <a:t>one screen</a:t>
            </a:r>
            <a:r>
              <a:rPr lang="en-US" dirty="0"/>
              <a:t> of the Android app's user interface</a:t>
            </a:r>
          </a:p>
          <a:p>
            <a:r>
              <a:rPr lang="en-US" dirty="0"/>
              <a:t>An Android app may contain one or more activities, meaning one or more screens.</a:t>
            </a:r>
          </a:p>
          <a:p>
            <a:r>
              <a:rPr lang="en-US" dirty="0"/>
              <a:t>The Android app starts by showing the main activity, and from there the app may make it possible to open additional activities.</a:t>
            </a:r>
          </a:p>
          <a:p>
            <a:pPr marL="0" indent="0">
              <a:buNone/>
            </a:pPr>
            <a:endParaRPr lang="en-PH" dirty="0"/>
          </a:p>
        </p:txBody>
      </p:sp>
    </p:spTree>
    <p:extLst>
      <p:ext uri="{BB962C8B-B14F-4D97-AF65-F5344CB8AC3E}">
        <p14:creationId xmlns:p14="http://schemas.microsoft.com/office/powerpoint/2010/main" val="392287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1047</Words>
  <Application>Microsoft Office PowerPoint</Application>
  <PresentationFormat>Widescreen</PresentationFormat>
  <Paragraphs>75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 2</vt:lpstr>
      <vt:lpstr>Office Theme</vt:lpstr>
      <vt:lpstr>Application Components</vt:lpstr>
      <vt:lpstr>Topic Overview</vt:lpstr>
      <vt:lpstr>Application Components</vt:lpstr>
      <vt:lpstr>Application Components</vt:lpstr>
      <vt:lpstr>Application Components</vt:lpstr>
      <vt:lpstr>Application Components</vt:lpstr>
      <vt:lpstr>Application Components</vt:lpstr>
      <vt:lpstr>Application Components</vt:lpstr>
      <vt:lpstr>Activity Class</vt:lpstr>
      <vt:lpstr>Activity Life Cycle</vt:lpstr>
      <vt:lpstr>Activity Life Cycle Methods</vt:lpstr>
      <vt:lpstr>Activity Life Cycle Methods</vt:lpstr>
      <vt:lpstr>Activity Life Cycle Methods</vt:lpstr>
      <vt:lpstr>Activity Life Cycle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Components</dc:title>
  <dc:creator>jwsp1097@gmail.com</dc:creator>
  <cp:lastModifiedBy>jwsp1097@gmail.com</cp:lastModifiedBy>
  <cp:revision>4</cp:revision>
  <dcterms:created xsi:type="dcterms:W3CDTF">2020-07-14T06:46:42Z</dcterms:created>
  <dcterms:modified xsi:type="dcterms:W3CDTF">2020-07-14T07:15:41Z</dcterms:modified>
</cp:coreProperties>
</file>