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75" r:id="rId4"/>
    <p:sldId id="270" r:id="rId5"/>
    <p:sldId id="261" r:id="rId6"/>
    <p:sldId id="258" r:id="rId7"/>
    <p:sldId id="262" r:id="rId8"/>
    <p:sldId id="263" r:id="rId9"/>
    <p:sldId id="264" r:id="rId10"/>
    <p:sldId id="259" r:id="rId11"/>
    <p:sldId id="266" r:id="rId12"/>
    <p:sldId id="265" r:id="rId13"/>
    <p:sldId id="268" r:id="rId14"/>
    <p:sldId id="276" r:id="rId15"/>
    <p:sldId id="279" r:id="rId16"/>
    <p:sldId id="272" r:id="rId17"/>
    <p:sldId id="277" r:id="rId18"/>
    <p:sldId id="278" r:id="rId19"/>
    <p:sldId id="280" r:id="rId20"/>
    <p:sldId id="281" r:id="rId21"/>
    <p:sldId id="282" r:id="rId22"/>
    <p:sldId id="269" r:id="rId23"/>
    <p:sldId id="25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D505B6-4FFD-4A39-B104-6556FE3E228F}">
          <p14:sldIdLst>
            <p14:sldId id="256"/>
            <p14:sldId id="273"/>
          </p14:sldIdLst>
        </p14:section>
        <p14:section name="Version control" id="{85BD45BC-7F94-4F28-9869-8AE07C548800}">
          <p14:sldIdLst>
            <p14:sldId id="275"/>
            <p14:sldId id="270"/>
            <p14:sldId id="261"/>
            <p14:sldId id="258"/>
            <p14:sldId id="262"/>
            <p14:sldId id="263"/>
            <p14:sldId id="264"/>
            <p14:sldId id="259"/>
            <p14:sldId id="266"/>
            <p14:sldId id="265"/>
            <p14:sldId id="268"/>
          </p14:sldIdLst>
        </p14:section>
        <p14:section name="Teamwork" id="{ADC80385-B495-4836-B3A1-089344BF54FF}">
          <p14:sldIdLst>
            <p14:sldId id="276"/>
            <p14:sldId id="279"/>
            <p14:sldId id="272"/>
            <p14:sldId id="277"/>
            <p14:sldId id="278"/>
            <p14:sldId id="280"/>
            <p14:sldId id="281"/>
            <p14:sldId id="282"/>
          </p14:sldIdLst>
        </p14:section>
        <p14:section name="How to use" id="{25D9FB68-A825-487D-99CD-209A0CC066AC}">
          <p14:sldIdLst>
            <p14:sldId id="269"/>
            <p14:sldId id="25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FF"/>
    <a:srgbClr val="455B66"/>
    <a:srgbClr val="F1F1F1"/>
    <a:srgbClr val="EDEAEA"/>
    <a:srgbClr val="A6E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0690" autoAdjust="0"/>
  </p:normalViewPr>
  <p:slideViewPr>
    <p:cSldViewPr snapToGrid="0">
      <p:cViewPr varScale="1">
        <p:scale>
          <a:sx n="103" d="100"/>
          <a:sy n="103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F21D1-0699-43F5-B49B-AF60C044718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3A931-7A25-49FE-AF22-81D3D76D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SE" dirty="0" smtClean="0"/>
              <a:t>it abd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1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SE" dirty="0" smtClean="0"/>
              <a:t>it abd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3A931-7A25-49FE-AF22-81D3D76D82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838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SE" dirty="0" smtClean="0"/>
              <a:t>it abd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3A931-7A25-49FE-AF22-81D3D76D82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Inevitably</a:t>
            </a:r>
            <a:r>
              <a:rPr lang="en-SE" dirty="0" smtClean="0"/>
              <a:t>, plenty of code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2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 smtClean="0"/>
              <a:t>Untracked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dirty="0" smtClean="0"/>
              <a:t>Tracked version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dirty="0" smtClean="0"/>
              <a:t>Tracked version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dirty="0" smtClean="0"/>
              <a:t>Tracked version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A931-7A25-49FE-AF22-81D3D76D82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5E89-FC90-489D-8B34-22B219455338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1AE7-5907-47E6-A6AC-AD0558AC2A0B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A2E1-37F3-4133-9270-203580AFD354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D882-3852-48BD-946F-3D4F3299EF5E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1CA6-3FF5-49F0-A5A7-97B4761538A5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FBBE-3122-4E47-B692-70D23B455D38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6757-AE58-4230-B658-D7BE30567680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D05D-9AAC-4915-9DFF-79675F76044C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740B-1FDA-40A6-9238-83BA87111B8C}" type="datetime1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197C-3FD3-43E4-871C-94A6A7C7E445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19B1-0018-4B3E-96D5-530C6B38E997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F37A-B5A3-41D4-9861-E0668981EA1B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44C5-8C33-4E14-9BD2-72A7D1E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zmeng.tech/2020/06/GitUsage/" TargetMode="External"/><Relationship Id="rId4" Type="http://schemas.openxmlformats.org/officeDocument/2006/relationships/hyperlink" Target="https://git-scm.com/doc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5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Fluid-Mechanics-Lund-Universit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8282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cap="small" dirty="0" smtClean="0">
                <a:solidFill>
                  <a:schemeClr val="bg1"/>
                </a:solidFill>
              </a:rPr>
              <a:t>CFD source code management with </a:t>
            </a:r>
            <a:r>
              <a:rPr lang="en-US" sz="5400" cap="small" dirty="0" err="1" smtClean="0">
                <a:solidFill>
                  <a:schemeClr val="bg1"/>
                </a:solidFill>
              </a:rPr>
              <a:t>Git</a:t>
            </a:r>
            <a:r>
              <a:rPr lang="en-US" sz="5400" cap="small" dirty="0" smtClean="0">
                <a:solidFill>
                  <a:schemeClr val="bg1"/>
                </a:solidFill>
              </a:rPr>
              <a:t> and GitHub</a:t>
            </a:r>
            <a:endParaRPr lang="en-US" sz="5400" cap="smal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7541" y="5842337"/>
            <a:ext cx="2787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 smtClean="0">
                <a:solidFill>
                  <a:schemeClr val="bg1"/>
                </a:solidFill>
              </a:rPr>
              <a:t>Shijie Xu, Ph.D. </a:t>
            </a:r>
            <a:r>
              <a:rPr lang="en-US" sz="2000" b="1" dirty="0" smtClean="0">
                <a:solidFill>
                  <a:schemeClr val="bg1"/>
                </a:solidFill>
              </a:rPr>
              <a:t>S</a:t>
            </a:r>
            <a:r>
              <a:rPr lang="en-SE" sz="2000" b="1" dirty="0" smtClean="0">
                <a:solidFill>
                  <a:schemeClr val="bg1"/>
                </a:solidFill>
              </a:rPr>
              <a:t>tudent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Dept</a:t>
            </a:r>
            <a:r>
              <a:rPr lang="en-SE" sz="2000" b="1" dirty="0" smtClean="0">
                <a:solidFill>
                  <a:schemeClr val="bg1"/>
                </a:solidFill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</a:rPr>
              <a:t> of Energy Sciences</a:t>
            </a:r>
            <a:endParaRPr lang="en-SE" sz="2000" b="1" dirty="0" smtClean="0">
              <a:solidFill>
                <a:schemeClr val="bg1"/>
              </a:solidFill>
            </a:endParaRPr>
          </a:p>
          <a:p>
            <a:r>
              <a:rPr lang="en-SE" sz="2000" b="1" dirty="0" smtClean="0">
                <a:solidFill>
                  <a:schemeClr val="bg1"/>
                </a:solidFill>
              </a:rPr>
              <a:t>Lund University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2226" y="6162090"/>
            <a:ext cx="1674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 smtClean="0">
                <a:solidFill>
                  <a:schemeClr val="bg1"/>
                </a:solidFill>
              </a:rPr>
              <a:t>Oct. 16, 2020</a:t>
            </a:r>
          </a:p>
          <a:p>
            <a:r>
              <a:rPr lang="en-SE" sz="2000" b="1" dirty="0" smtClean="0">
                <a:solidFill>
                  <a:schemeClr val="bg1"/>
                </a:solidFill>
              </a:rPr>
              <a:t>Lund, Sweden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6531" y="2992731"/>
            <a:ext cx="4550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E" sz="2800" dirty="0" smtClean="0">
                <a:solidFill>
                  <a:schemeClr val="bg1"/>
                </a:solidFill>
              </a:rPr>
              <a:t>- </a:t>
            </a:r>
            <a:r>
              <a:rPr lang="en-US" sz="2800" dirty="0" smtClean="0">
                <a:solidFill>
                  <a:schemeClr val="bg1"/>
                </a:solidFill>
              </a:rPr>
              <a:t>Seminars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SE" sz="2800" dirty="0" smtClean="0">
                <a:solidFill>
                  <a:schemeClr val="bg1"/>
                </a:solidFill>
              </a:rPr>
              <a:t>F</a:t>
            </a:r>
            <a:r>
              <a:rPr lang="en-US" sz="2800" dirty="0" err="1" smtClean="0">
                <a:solidFill>
                  <a:schemeClr val="bg1"/>
                </a:solidFill>
              </a:rPr>
              <a:t>luid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32880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392546" y="559164"/>
            <a:ext cx="2845165" cy="5996978"/>
            <a:chOff x="131288" y="428536"/>
            <a:chExt cx="2845165" cy="5996978"/>
          </a:xfrm>
        </p:grpSpPr>
        <p:grpSp>
          <p:nvGrpSpPr>
            <p:cNvPr id="82" name="Group 81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16594" y="428536"/>
              <a:ext cx="2024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SE" sz="3200" dirty="0" smtClean="0"/>
                <a:t>Workspace</a:t>
              </a:r>
              <a:endParaRPr lang="en-US" sz="3200" dirty="0" smtClean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663075" y="4119458"/>
              <a:ext cx="1845792" cy="543093"/>
              <a:chOff x="663075" y="4119458"/>
              <a:chExt cx="1845792" cy="543093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88755" y="4119458"/>
                <a:ext cx="1620112" cy="543093"/>
                <a:chOff x="592191" y="2566953"/>
                <a:chExt cx="1620112" cy="543093"/>
              </a:xfrm>
            </p:grpSpPr>
            <p:pic>
              <p:nvPicPr>
                <p:cNvPr id="77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996136" y="2740714"/>
                  <a:ext cx="1216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readme.txt</a:t>
                  </a:r>
                  <a:endParaRPr lang="en-US" dirty="0"/>
                </a:p>
              </p:txBody>
            </p:sp>
          </p:grpSp>
          <p:cxnSp>
            <p:nvCxnSpPr>
              <p:cNvPr id="122" name="Curved Connector 121"/>
              <p:cNvCxnSpPr>
                <a:stCxn id="77" idx="1"/>
              </p:cNvCxnSpPr>
              <p:nvPr/>
            </p:nvCxnSpPr>
            <p:spPr>
              <a:xfrm rot="10800000">
                <a:off x="663075" y="4119458"/>
                <a:ext cx="225680" cy="270000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4" name="Group 1023"/>
          <p:cNvGrpSpPr/>
          <p:nvPr/>
        </p:nvGrpSpPr>
        <p:grpSpPr>
          <a:xfrm>
            <a:off x="4165993" y="559164"/>
            <a:ext cx="7694140" cy="5996978"/>
            <a:chOff x="3904735" y="428536"/>
            <a:chExt cx="7694140" cy="5996978"/>
          </a:xfrm>
        </p:grpSpPr>
        <p:grpSp>
          <p:nvGrpSpPr>
            <p:cNvPr id="49" name="Group 48"/>
            <p:cNvGrpSpPr/>
            <p:nvPr/>
          </p:nvGrpSpPr>
          <p:grpSpPr>
            <a:xfrm>
              <a:off x="4465420" y="1878229"/>
              <a:ext cx="2141838" cy="4201294"/>
              <a:chOff x="1005016" y="1318056"/>
              <a:chExt cx="2141838" cy="4201294"/>
            </a:xfrm>
          </p:grpSpPr>
          <p:sp>
            <p:nvSpPr>
              <p:cNvPr id="26" name="Freeform 25"/>
              <p:cNvSpPr/>
              <p:nvPr/>
            </p:nvSpPr>
            <p:spPr>
              <a:xfrm rot="5400000">
                <a:off x="-24712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74572" y="1318056"/>
                <a:ext cx="859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 smtClean="0"/>
                  <a:t>stage</a:t>
                </a:r>
                <a:endParaRPr lang="en-US" sz="2400" b="1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631459" y="1145059"/>
              <a:ext cx="3798157" cy="4934464"/>
              <a:chOff x="3575222" y="584886"/>
              <a:chExt cx="3798157" cy="493446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575222" y="584886"/>
                <a:ext cx="1558491" cy="733170"/>
                <a:chOff x="3575222" y="584886"/>
                <a:chExt cx="1558491" cy="73317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3575222" y="584886"/>
                  <a:ext cx="1161535" cy="471620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b="1" dirty="0" smtClean="0">
                      <a:solidFill>
                        <a:schemeClr val="tx1"/>
                      </a:solidFill>
                    </a:rPr>
                    <a:t>HEAD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>
                  <a:endCxn id="29" idx="0"/>
                </p:cNvCxnSpPr>
                <p:nvPr/>
              </p:nvCxnSpPr>
              <p:spPr>
                <a:xfrm>
                  <a:off x="4670854" y="1056506"/>
                  <a:ext cx="462859" cy="26155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5231541" y="1056506"/>
                <a:ext cx="2141838" cy="4201294"/>
                <a:chOff x="5231541" y="1056506"/>
                <a:chExt cx="2141838" cy="4201294"/>
              </a:xfrm>
            </p:grpSpPr>
            <p:sp>
              <p:nvSpPr>
                <p:cNvPr id="28" name="Freeform 27"/>
                <p:cNvSpPr/>
                <p:nvPr/>
              </p:nvSpPr>
              <p:spPr>
                <a:xfrm rot="5400000">
                  <a:off x="4201813" y="208623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085571" y="325600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1d63cea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826856" y="1318055"/>
                <a:ext cx="2141838" cy="4201295"/>
                <a:chOff x="4826856" y="1318055"/>
                <a:chExt cx="2141838" cy="4201295"/>
              </a:xfrm>
            </p:grpSpPr>
            <p:sp>
              <p:nvSpPr>
                <p:cNvPr id="29" name="Freeform 28"/>
                <p:cNvSpPr/>
                <p:nvPr/>
              </p:nvSpPr>
              <p:spPr>
                <a:xfrm rot="5400000">
                  <a:off x="3797128" y="234778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59664" y="1318055"/>
                  <a:ext cx="11173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sz="2400" b="1" dirty="0"/>
                    <a:t>v</a:t>
                  </a:r>
                  <a:r>
                    <a:rPr lang="en-SE" sz="2400" b="1" dirty="0" smtClean="0"/>
                    <a:t>ersion</a:t>
                  </a:r>
                  <a:endParaRPr lang="en-US" sz="2400" b="1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680886" y="351755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778</a:t>
                  </a:r>
                  <a:r>
                    <a:rPr lang="en-SE" dirty="0" smtClean="0"/>
                    <a:t>a</a:t>
                  </a:r>
                  <a:r>
                    <a:rPr lang="en-US" dirty="0" smtClean="0"/>
                    <a:t>9d</a:t>
                  </a:r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904735" y="733168"/>
              <a:ext cx="7694140" cy="56923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05562" y="428536"/>
              <a:ext cx="19723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Repository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79135" y="4172812"/>
              <a:ext cx="1113859" cy="506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83092" y="4926227"/>
              <a:ext cx="980821" cy="11532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ranch:</a:t>
              </a:r>
            </a:p>
            <a:p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- master</a:t>
              </a:r>
            </a:p>
            <a:p>
              <a:r>
                <a:rPr lang="en-SE" dirty="0" smtClean="0">
                  <a:solidFill>
                    <a:schemeClr val="accent1">
                      <a:lumMod val="75000"/>
                    </a:schemeClr>
                  </a:solidFill>
                </a:rPr>
                <a:t>- 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dev</a:t>
              </a:r>
            </a:p>
          </p:txBody>
        </p:sp>
        <p:grpSp>
          <p:nvGrpSpPr>
            <p:cNvPr id="131" name="Group 130"/>
            <p:cNvGrpSpPr>
              <a:grpSpLocks noChangeAspect="1"/>
            </p:cNvGrpSpPr>
            <p:nvPr/>
          </p:nvGrpSpPr>
          <p:grpSpPr>
            <a:xfrm>
              <a:off x="4786349" y="3455776"/>
              <a:ext cx="1714128" cy="1893344"/>
              <a:chOff x="479618" y="1690407"/>
              <a:chExt cx="2827406" cy="312302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888755" y="2566953"/>
                <a:ext cx="2367926" cy="693968"/>
                <a:chOff x="592191" y="2566953"/>
                <a:chExt cx="2367926" cy="693968"/>
              </a:xfrm>
            </p:grpSpPr>
            <p:pic>
              <p:nvPicPr>
                <p:cNvPr id="145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1004427" y="2651718"/>
                  <a:ext cx="1955690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6"/>
                      </a:solidFill>
                    </a:rPr>
                    <a:t>code</a:t>
                  </a:r>
                  <a:r>
                    <a:rPr lang="en-SE" dirty="0" smtClean="0">
                      <a:solidFill>
                        <a:schemeClr val="accent6"/>
                      </a:solidFill>
                    </a:rPr>
                    <a:t>CFD.h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888755" y="3341090"/>
                <a:ext cx="2328262" cy="693968"/>
                <a:chOff x="592191" y="2566953"/>
                <a:chExt cx="2328262" cy="693968"/>
              </a:xfrm>
            </p:grpSpPr>
            <p:pic>
              <p:nvPicPr>
                <p:cNvPr id="143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1004427" y="2651718"/>
                  <a:ext cx="1916026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2"/>
                      </a:solidFill>
                    </a:rPr>
                    <a:t>code</a:t>
                  </a:r>
                  <a:r>
                    <a:rPr lang="en-SE" dirty="0" smtClean="0">
                      <a:solidFill>
                        <a:schemeClr val="accent2"/>
                      </a:solidFill>
                    </a:rPr>
                    <a:t>CFD.c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888755" y="4119458"/>
                <a:ext cx="2418269" cy="693969"/>
                <a:chOff x="592191" y="2566953"/>
                <a:chExt cx="2418269" cy="693969"/>
              </a:xfrm>
            </p:grpSpPr>
            <p:pic>
              <p:nvPicPr>
                <p:cNvPr id="141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2" name="TextBox 141"/>
                <p:cNvSpPr txBox="1"/>
                <p:nvPr/>
              </p:nvSpPr>
              <p:spPr>
                <a:xfrm>
                  <a:off x="1004427" y="2651718"/>
                  <a:ext cx="2006033" cy="609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2"/>
                      </a:solidFill>
                    </a:rPr>
                    <a:t>readme.txt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35" name="Picture 8" descr="fi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6" name="Group 135"/>
              <p:cNvGrpSpPr/>
              <p:nvPr/>
            </p:nvGrpSpPr>
            <p:grpSpPr>
              <a:xfrm>
                <a:off x="653002" y="2339893"/>
                <a:ext cx="235754" cy="2049566"/>
                <a:chOff x="653002" y="2339893"/>
                <a:chExt cx="235754" cy="2049566"/>
              </a:xfrm>
            </p:grpSpPr>
            <p:cxnSp>
              <p:nvCxnSpPr>
                <p:cNvPr id="137" name="Curved Connector 136"/>
                <p:cNvCxnSpPr>
                  <a:stCxn id="145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53002" y="2339893"/>
                  <a:ext cx="6535" cy="18194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urved Connector 138"/>
                <p:cNvCxnSpPr>
                  <a:stCxn id="143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urved Connector 139"/>
                <p:cNvCxnSpPr>
                  <a:stCxn id="141" idx="1"/>
                </p:cNvCxnSpPr>
                <p:nvPr/>
              </p:nvCxnSpPr>
              <p:spPr>
                <a:xfrm rot="10800000">
                  <a:off x="659539" y="4115228"/>
                  <a:ext cx="229217" cy="274231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Group 146"/>
            <p:cNvGrpSpPr>
              <a:grpSpLocks noChangeAspect="1"/>
            </p:cNvGrpSpPr>
            <p:nvPr/>
          </p:nvGrpSpPr>
          <p:grpSpPr>
            <a:xfrm>
              <a:off x="8073200" y="2637835"/>
              <a:ext cx="1683607" cy="1421455"/>
              <a:chOff x="479618" y="1690407"/>
              <a:chExt cx="2777063" cy="2344651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888755" y="2566953"/>
                <a:ext cx="2328262" cy="693968"/>
                <a:chOff x="592191" y="2566953"/>
                <a:chExt cx="2328262" cy="693968"/>
              </a:xfrm>
            </p:grpSpPr>
            <p:pic>
              <p:nvPicPr>
                <p:cNvPr id="161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TextBox 161"/>
                <p:cNvSpPr txBox="1"/>
                <p:nvPr/>
              </p:nvSpPr>
              <p:spPr>
                <a:xfrm>
                  <a:off x="1004427" y="2651718"/>
                  <a:ext cx="1916026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CFD.c</a:t>
                  </a:r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888755" y="3341090"/>
                <a:ext cx="2367926" cy="693968"/>
                <a:chOff x="592191" y="2566953"/>
                <a:chExt cx="2367926" cy="693968"/>
              </a:xfrm>
            </p:grpSpPr>
            <p:pic>
              <p:nvPicPr>
                <p:cNvPr id="159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" name="TextBox 159"/>
                <p:cNvSpPr txBox="1"/>
                <p:nvPr/>
              </p:nvSpPr>
              <p:spPr>
                <a:xfrm>
                  <a:off x="1004427" y="2651718"/>
                  <a:ext cx="1955690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pic>
            <p:nvPicPr>
              <p:cNvPr id="151" name="Picture 8" descr="fi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2" name="Group 151"/>
              <p:cNvGrpSpPr/>
              <p:nvPr/>
            </p:nvGrpSpPr>
            <p:grpSpPr>
              <a:xfrm>
                <a:off x="653002" y="2339893"/>
                <a:ext cx="235754" cy="1271198"/>
                <a:chOff x="653002" y="2339893"/>
                <a:chExt cx="235754" cy="1271198"/>
              </a:xfrm>
            </p:grpSpPr>
            <p:cxnSp>
              <p:nvCxnSpPr>
                <p:cNvPr id="153" name="Curved Connector 152"/>
                <p:cNvCxnSpPr>
                  <a:stCxn id="161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53002" y="2339893"/>
                  <a:ext cx="0" cy="10596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stCxn id="159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/>
          <p:cNvGrpSpPr/>
          <p:nvPr/>
        </p:nvGrpSpPr>
        <p:grpSpPr>
          <a:xfrm>
            <a:off x="3338590" y="2931840"/>
            <a:ext cx="1783663" cy="506631"/>
            <a:chOff x="2710094" y="2047204"/>
            <a:chExt cx="1614616" cy="506631"/>
          </a:xfrm>
        </p:grpSpPr>
        <p:sp>
          <p:nvSpPr>
            <p:cNvPr id="56" name="Rectangle 55"/>
            <p:cNvSpPr/>
            <p:nvPr/>
          </p:nvSpPr>
          <p:spPr>
            <a:xfrm>
              <a:off x="2710094" y="2047204"/>
              <a:ext cx="1614616" cy="506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710094" y="2047204"/>
              <a:ext cx="1614616" cy="50663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 smtClean="0">
                  <a:solidFill>
                    <a:schemeClr val="tx1"/>
                  </a:solidFill>
                </a:rPr>
                <a:t>add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9" name="Picture 2" descr="paper, text, document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13" y="269758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554700" y="2866102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code</a:t>
            </a:r>
            <a:r>
              <a:rPr lang="en-SE" dirty="0" smtClean="0"/>
              <a:t>CFD.h</a:t>
            </a:r>
            <a:endParaRPr lang="en-US" dirty="0"/>
          </a:p>
        </p:txBody>
      </p:sp>
      <p:pic>
        <p:nvPicPr>
          <p:cNvPr id="92" name="Picture 2" descr="paper, text, document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13" y="347171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1554699" y="3642013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code</a:t>
            </a:r>
            <a:r>
              <a:rPr lang="en-SE" dirty="0" smtClean="0"/>
              <a:t>CFD.c</a:t>
            </a:r>
            <a:endParaRPr lang="en-US" dirty="0"/>
          </a:p>
        </p:txBody>
      </p:sp>
      <p:pic>
        <p:nvPicPr>
          <p:cNvPr id="94" name="Picture 8" descr="file Icon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6" y="1821035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Curved Connector 94"/>
          <p:cNvCxnSpPr>
            <a:stCxn id="89" idx="1"/>
          </p:cNvCxnSpPr>
          <p:nvPr/>
        </p:nvCxnSpPr>
        <p:spPr>
          <a:xfrm rot="10800000">
            <a:off x="920797" y="2693351"/>
            <a:ext cx="229217" cy="274230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23591" y="2470521"/>
            <a:ext cx="0" cy="1810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92" idx="1"/>
          </p:cNvCxnSpPr>
          <p:nvPr/>
        </p:nvCxnSpPr>
        <p:spPr>
          <a:xfrm rot="10800000">
            <a:off x="920797" y="3498984"/>
            <a:ext cx="229217" cy="242735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196" y="5777920"/>
            <a:ext cx="2300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SE" dirty="0" smtClean="0"/>
              <a:t>dd a file readme.txt</a:t>
            </a:r>
          </a:p>
          <a:p>
            <a:r>
              <a:rPr lang="en-US" dirty="0" smtClean="0"/>
              <a:t>A</a:t>
            </a:r>
            <a:r>
              <a:rPr lang="en-SE" dirty="0" smtClean="0"/>
              <a:t>nd modify </a:t>
            </a:r>
            <a:r>
              <a:rPr lang="en-SE" dirty="0" smtClean="0"/>
              <a:t>code</a:t>
            </a:r>
            <a:r>
              <a:rPr lang="en-SE" dirty="0" smtClean="0"/>
              <a:t>CFD.c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392546" y="559164"/>
            <a:ext cx="2845165" cy="5996978"/>
            <a:chOff x="131288" y="428536"/>
            <a:chExt cx="2845165" cy="5996978"/>
          </a:xfrm>
        </p:grpSpPr>
        <p:grpSp>
          <p:nvGrpSpPr>
            <p:cNvPr id="82" name="Group 81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16594" y="428536"/>
              <a:ext cx="2024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SE" sz="3200" dirty="0" smtClean="0"/>
                <a:t>Workspace</a:t>
              </a:r>
              <a:endParaRPr lang="en-US" sz="3200" dirty="0" smtClean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663075" y="4119458"/>
              <a:ext cx="1845792" cy="543093"/>
              <a:chOff x="663075" y="4119458"/>
              <a:chExt cx="1845792" cy="543093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88755" y="4119458"/>
                <a:ext cx="1620112" cy="543093"/>
                <a:chOff x="592191" y="2566953"/>
                <a:chExt cx="1620112" cy="543093"/>
              </a:xfrm>
            </p:grpSpPr>
            <p:pic>
              <p:nvPicPr>
                <p:cNvPr id="77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996136" y="2740714"/>
                  <a:ext cx="1216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readme.txt</a:t>
                  </a:r>
                  <a:endParaRPr lang="en-US" dirty="0"/>
                </a:p>
              </p:txBody>
            </p:sp>
          </p:grpSp>
          <p:cxnSp>
            <p:nvCxnSpPr>
              <p:cNvPr id="122" name="Curved Connector 121"/>
              <p:cNvCxnSpPr>
                <a:stCxn id="77" idx="1"/>
              </p:cNvCxnSpPr>
              <p:nvPr/>
            </p:nvCxnSpPr>
            <p:spPr>
              <a:xfrm rot="10800000">
                <a:off x="663075" y="4119458"/>
                <a:ext cx="225680" cy="270000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4" name="Group 1023"/>
          <p:cNvGrpSpPr/>
          <p:nvPr/>
        </p:nvGrpSpPr>
        <p:grpSpPr>
          <a:xfrm>
            <a:off x="4165993" y="559164"/>
            <a:ext cx="7694140" cy="5996978"/>
            <a:chOff x="3904735" y="428536"/>
            <a:chExt cx="7694140" cy="5996978"/>
          </a:xfrm>
        </p:grpSpPr>
        <p:grpSp>
          <p:nvGrpSpPr>
            <p:cNvPr id="49" name="Group 48"/>
            <p:cNvGrpSpPr/>
            <p:nvPr/>
          </p:nvGrpSpPr>
          <p:grpSpPr>
            <a:xfrm>
              <a:off x="4465420" y="1878229"/>
              <a:ext cx="2141838" cy="4201294"/>
              <a:chOff x="1005016" y="1318056"/>
              <a:chExt cx="2141838" cy="4201294"/>
            </a:xfrm>
          </p:grpSpPr>
          <p:sp>
            <p:nvSpPr>
              <p:cNvPr id="26" name="Freeform 25"/>
              <p:cNvSpPr/>
              <p:nvPr/>
            </p:nvSpPr>
            <p:spPr>
              <a:xfrm rot="5400000">
                <a:off x="-24712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74572" y="1318056"/>
                <a:ext cx="859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 smtClean="0"/>
                  <a:t>stage</a:t>
                </a:r>
                <a:endParaRPr lang="en-US" sz="2400" b="1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631459" y="1145059"/>
              <a:ext cx="4202842" cy="4934464"/>
              <a:chOff x="3575222" y="584886"/>
              <a:chExt cx="4202842" cy="493446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575222" y="584886"/>
                <a:ext cx="1558491" cy="733170"/>
                <a:chOff x="3575222" y="584886"/>
                <a:chExt cx="1558491" cy="73317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3575222" y="584886"/>
                  <a:ext cx="1161535" cy="471620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b="1" dirty="0" smtClean="0">
                      <a:solidFill>
                        <a:schemeClr val="tx1"/>
                      </a:solidFill>
                    </a:rPr>
                    <a:t>HEAD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>
                  <a:endCxn id="29" idx="0"/>
                </p:cNvCxnSpPr>
                <p:nvPr/>
              </p:nvCxnSpPr>
              <p:spPr>
                <a:xfrm>
                  <a:off x="4670854" y="1056506"/>
                  <a:ext cx="462859" cy="26155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636226" y="794956"/>
                <a:ext cx="2141838" cy="4201294"/>
                <a:chOff x="5597611" y="794956"/>
                <a:chExt cx="2141838" cy="4201294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5400000">
                  <a:off x="4567883" y="182468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451641" y="299445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1d63cea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231541" y="1056506"/>
                <a:ext cx="2141838" cy="4201294"/>
                <a:chOff x="5231541" y="1056506"/>
                <a:chExt cx="2141838" cy="4201294"/>
              </a:xfrm>
            </p:grpSpPr>
            <p:sp>
              <p:nvSpPr>
                <p:cNvPr id="28" name="Freeform 27"/>
                <p:cNvSpPr/>
                <p:nvPr/>
              </p:nvSpPr>
              <p:spPr>
                <a:xfrm rot="5400000">
                  <a:off x="4201813" y="208623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085571" y="325600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778</a:t>
                  </a:r>
                  <a:r>
                    <a:rPr lang="en-SE" dirty="0" smtClean="0"/>
                    <a:t>a</a:t>
                  </a:r>
                  <a:r>
                    <a:rPr lang="en-US" dirty="0" smtClean="0"/>
                    <a:t>9d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826856" y="1318055"/>
                <a:ext cx="2141838" cy="4201295"/>
                <a:chOff x="4826856" y="1318055"/>
                <a:chExt cx="2141838" cy="4201295"/>
              </a:xfrm>
            </p:grpSpPr>
            <p:sp>
              <p:nvSpPr>
                <p:cNvPr id="29" name="Freeform 28"/>
                <p:cNvSpPr/>
                <p:nvPr/>
              </p:nvSpPr>
              <p:spPr>
                <a:xfrm rot="5400000">
                  <a:off x="3797128" y="234778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59664" y="1318055"/>
                  <a:ext cx="11173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sz="2400" b="1" dirty="0"/>
                    <a:t>v</a:t>
                  </a:r>
                  <a:r>
                    <a:rPr lang="en-SE" sz="2400" b="1" dirty="0" smtClean="0"/>
                    <a:t>ersion</a:t>
                  </a:r>
                  <a:endParaRPr lang="en-US" sz="2400" b="1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680886" y="351755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959c920</a:t>
                  </a:r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904735" y="733168"/>
              <a:ext cx="7694140" cy="56923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05562" y="428536"/>
              <a:ext cx="19723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Repository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679135" y="4172812"/>
              <a:ext cx="1113859" cy="506631"/>
              <a:chOff x="2710094" y="2047204"/>
              <a:chExt cx="1614616" cy="506631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710094" y="2047204"/>
                <a:ext cx="1614616" cy="5066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Arrow 59"/>
              <p:cNvSpPr/>
              <p:nvPr/>
            </p:nvSpPr>
            <p:spPr>
              <a:xfrm>
                <a:off x="2710094" y="2047204"/>
                <a:ext cx="1614616" cy="50663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b="1" dirty="0" smtClean="0">
                    <a:solidFill>
                      <a:schemeClr val="tx1"/>
                    </a:solidFill>
                  </a:rPr>
                  <a:t>commit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7883092" y="4926227"/>
              <a:ext cx="980821" cy="11532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ranch:</a:t>
              </a:r>
            </a:p>
            <a:p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- master</a:t>
              </a:r>
            </a:p>
            <a:p>
              <a:r>
                <a:rPr lang="en-SE" dirty="0" smtClean="0">
                  <a:solidFill>
                    <a:schemeClr val="accent1">
                      <a:lumMod val="75000"/>
                    </a:schemeClr>
                  </a:solidFill>
                </a:rPr>
                <a:t>- 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dev</a:t>
              </a:r>
            </a:p>
          </p:txBody>
        </p:sp>
        <p:grpSp>
          <p:nvGrpSpPr>
            <p:cNvPr id="131" name="Group 130"/>
            <p:cNvGrpSpPr>
              <a:grpSpLocks noChangeAspect="1"/>
            </p:cNvGrpSpPr>
            <p:nvPr/>
          </p:nvGrpSpPr>
          <p:grpSpPr>
            <a:xfrm>
              <a:off x="4786349" y="3455776"/>
              <a:ext cx="1714128" cy="1893344"/>
              <a:chOff x="479618" y="1690407"/>
              <a:chExt cx="2827406" cy="312302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888755" y="2566953"/>
                <a:ext cx="2367926" cy="693968"/>
                <a:chOff x="592191" y="2566953"/>
                <a:chExt cx="2367926" cy="693968"/>
              </a:xfrm>
            </p:grpSpPr>
            <p:pic>
              <p:nvPicPr>
                <p:cNvPr id="145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1004427" y="2651718"/>
                  <a:ext cx="1955690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6"/>
                      </a:solidFill>
                    </a:rPr>
                    <a:t>code</a:t>
                  </a:r>
                  <a:r>
                    <a:rPr lang="en-SE" dirty="0" smtClean="0">
                      <a:solidFill>
                        <a:schemeClr val="accent6"/>
                      </a:solidFill>
                    </a:rPr>
                    <a:t>CFD.h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888755" y="3341090"/>
                <a:ext cx="2328262" cy="693968"/>
                <a:chOff x="592191" y="2566953"/>
                <a:chExt cx="2328262" cy="693968"/>
              </a:xfrm>
            </p:grpSpPr>
            <p:pic>
              <p:nvPicPr>
                <p:cNvPr id="143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1004427" y="2651718"/>
                  <a:ext cx="1916026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6"/>
                      </a:solidFill>
                    </a:rPr>
                    <a:t>code</a:t>
                  </a:r>
                  <a:r>
                    <a:rPr lang="en-SE" dirty="0" smtClean="0">
                      <a:solidFill>
                        <a:schemeClr val="accent6"/>
                      </a:solidFill>
                    </a:rPr>
                    <a:t>CFD.c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888755" y="4119458"/>
                <a:ext cx="2418269" cy="693969"/>
                <a:chOff x="592191" y="2566953"/>
                <a:chExt cx="2418269" cy="693969"/>
              </a:xfrm>
            </p:grpSpPr>
            <p:pic>
              <p:nvPicPr>
                <p:cNvPr id="141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2" name="TextBox 141"/>
                <p:cNvSpPr txBox="1"/>
                <p:nvPr/>
              </p:nvSpPr>
              <p:spPr>
                <a:xfrm>
                  <a:off x="1004427" y="2651718"/>
                  <a:ext cx="2006033" cy="609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6"/>
                      </a:solidFill>
                    </a:rPr>
                    <a:t>readme.txt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p:grpSp>
          <p:pic>
            <p:nvPicPr>
              <p:cNvPr id="135" name="Picture 8" descr="fi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6" name="Group 135"/>
              <p:cNvGrpSpPr/>
              <p:nvPr/>
            </p:nvGrpSpPr>
            <p:grpSpPr>
              <a:xfrm>
                <a:off x="653002" y="2339893"/>
                <a:ext cx="235754" cy="2049566"/>
                <a:chOff x="653002" y="2339893"/>
                <a:chExt cx="235754" cy="2049566"/>
              </a:xfrm>
            </p:grpSpPr>
            <p:cxnSp>
              <p:nvCxnSpPr>
                <p:cNvPr id="137" name="Curved Connector 136"/>
                <p:cNvCxnSpPr>
                  <a:stCxn id="145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53002" y="2339893"/>
                  <a:ext cx="6535" cy="18194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urved Connector 138"/>
                <p:cNvCxnSpPr>
                  <a:stCxn id="143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urved Connector 139"/>
                <p:cNvCxnSpPr>
                  <a:stCxn id="141" idx="1"/>
                </p:cNvCxnSpPr>
                <p:nvPr/>
              </p:nvCxnSpPr>
              <p:spPr>
                <a:xfrm rot="10800000">
                  <a:off x="659539" y="4115228"/>
                  <a:ext cx="229217" cy="274231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Group 146"/>
            <p:cNvGrpSpPr>
              <a:grpSpLocks noChangeAspect="1"/>
            </p:cNvGrpSpPr>
            <p:nvPr/>
          </p:nvGrpSpPr>
          <p:grpSpPr>
            <a:xfrm>
              <a:off x="8073200" y="2637835"/>
              <a:ext cx="1683607" cy="1534310"/>
              <a:chOff x="479618" y="1690407"/>
              <a:chExt cx="2777063" cy="253080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888755" y="2566953"/>
                <a:ext cx="2328262" cy="693968"/>
                <a:chOff x="592191" y="2566953"/>
                <a:chExt cx="2328262" cy="693968"/>
              </a:xfrm>
            </p:grpSpPr>
            <p:pic>
              <p:nvPicPr>
                <p:cNvPr id="161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TextBox 161"/>
                <p:cNvSpPr txBox="1"/>
                <p:nvPr/>
              </p:nvSpPr>
              <p:spPr>
                <a:xfrm>
                  <a:off x="1004427" y="2651718"/>
                  <a:ext cx="1916026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codeCFD.c</a:t>
                  </a:r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888755" y="3341090"/>
                <a:ext cx="2367926" cy="693968"/>
                <a:chOff x="592191" y="2566953"/>
                <a:chExt cx="2367926" cy="693968"/>
              </a:xfrm>
            </p:grpSpPr>
            <p:pic>
              <p:nvPicPr>
                <p:cNvPr id="159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" name="TextBox 159"/>
                <p:cNvSpPr txBox="1"/>
                <p:nvPr/>
              </p:nvSpPr>
              <p:spPr>
                <a:xfrm>
                  <a:off x="1004427" y="2651718"/>
                  <a:ext cx="1955690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pic>
            <p:nvPicPr>
              <p:cNvPr id="151" name="Picture 8" descr="fi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2" name="Group 151"/>
              <p:cNvGrpSpPr/>
              <p:nvPr/>
            </p:nvGrpSpPr>
            <p:grpSpPr>
              <a:xfrm>
                <a:off x="653002" y="2339893"/>
                <a:ext cx="235754" cy="1881317"/>
                <a:chOff x="653002" y="2339893"/>
                <a:chExt cx="235754" cy="1881317"/>
              </a:xfrm>
            </p:grpSpPr>
            <p:cxnSp>
              <p:nvCxnSpPr>
                <p:cNvPr id="153" name="Curved Connector 152"/>
                <p:cNvCxnSpPr>
                  <a:stCxn id="161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53002" y="2339893"/>
                  <a:ext cx="0" cy="18813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stCxn id="159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/>
          <p:cNvGrpSpPr/>
          <p:nvPr/>
        </p:nvGrpSpPr>
        <p:grpSpPr>
          <a:xfrm>
            <a:off x="3338590" y="2931840"/>
            <a:ext cx="1783663" cy="506631"/>
            <a:chOff x="2710094" y="2047204"/>
            <a:chExt cx="1614616" cy="506631"/>
          </a:xfrm>
        </p:grpSpPr>
        <p:sp>
          <p:nvSpPr>
            <p:cNvPr id="56" name="Rectangle 55"/>
            <p:cNvSpPr/>
            <p:nvPr/>
          </p:nvSpPr>
          <p:spPr>
            <a:xfrm>
              <a:off x="2710094" y="2047204"/>
              <a:ext cx="1614616" cy="506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710094" y="2047204"/>
              <a:ext cx="1614616" cy="50663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 smtClean="0">
                  <a:solidFill>
                    <a:schemeClr val="tx1"/>
                  </a:solidFill>
                </a:rPr>
                <a:t>add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9" name="Picture 2" descr="paper, text, document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13" y="269758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554700" y="2866102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code</a:t>
            </a:r>
            <a:r>
              <a:rPr lang="en-SE" dirty="0" smtClean="0"/>
              <a:t>CFD.h</a:t>
            </a:r>
            <a:endParaRPr lang="en-US" dirty="0"/>
          </a:p>
        </p:txBody>
      </p:sp>
      <p:pic>
        <p:nvPicPr>
          <p:cNvPr id="92" name="Picture 2" descr="paper, text, document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13" y="347171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1554699" y="3642013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code</a:t>
            </a:r>
            <a:r>
              <a:rPr lang="en-SE" dirty="0" smtClean="0"/>
              <a:t>CFD.c</a:t>
            </a:r>
            <a:endParaRPr lang="en-US" dirty="0"/>
          </a:p>
        </p:txBody>
      </p:sp>
      <p:pic>
        <p:nvPicPr>
          <p:cNvPr id="94" name="Picture 8" descr="file Icon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6" y="1821035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Curved Connector 94"/>
          <p:cNvCxnSpPr>
            <a:stCxn id="89" idx="1"/>
          </p:cNvCxnSpPr>
          <p:nvPr/>
        </p:nvCxnSpPr>
        <p:spPr>
          <a:xfrm rot="10800000">
            <a:off x="920797" y="2693351"/>
            <a:ext cx="229217" cy="274230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23591" y="2470521"/>
            <a:ext cx="0" cy="1810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92" idx="1"/>
          </p:cNvCxnSpPr>
          <p:nvPr/>
        </p:nvCxnSpPr>
        <p:spPr>
          <a:xfrm rot="10800000">
            <a:off x="920797" y="3498984"/>
            <a:ext cx="229217" cy="242735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Picture 2" descr="paper, text, document,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202" y="4251384"/>
            <a:ext cx="327378" cy="3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8829122" y="4302773"/>
            <a:ext cx="121616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readme.txt</a:t>
            </a:r>
            <a:endParaRPr lang="en-US" dirty="0"/>
          </a:p>
        </p:txBody>
      </p:sp>
      <p:cxnSp>
        <p:nvCxnSpPr>
          <p:cNvPr id="87" name="Curved Connector 86"/>
          <p:cNvCxnSpPr>
            <a:stCxn id="83" idx="1"/>
          </p:cNvCxnSpPr>
          <p:nvPr/>
        </p:nvCxnSpPr>
        <p:spPr>
          <a:xfrm rot="10800000">
            <a:off x="8440239" y="4248820"/>
            <a:ext cx="138964" cy="166254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392546" y="559164"/>
            <a:ext cx="2845165" cy="5996978"/>
            <a:chOff x="131288" y="428536"/>
            <a:chExt cx="2845165" cy="5996978"/>
          </a:xfrm>
        </p:grpSpPr>
        <p:grpSp>
          <p:nvGrpSpPr>
            <p:cNvPr id="82" name="Group 81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16594" y="428536"/>
              <a:ext cx="2024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SE" sz="3200" dirty="0" smtClean="0"/>
                <a:t>Workspace</a:t>
              </a:r>
              <a:endParaRPr lang="en-US" sz="3200" dirty="0" smtClean="0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4165993" y="559164"/>
            <a:ext cx="7694140" cy="5996978"/>
            <a:chOff x="3904735" y="428536"/>
            <a:chExt cx="7694140" cy="5996978"/>
          </a:xfrm>
        </p:grpSpPr>
        <p:grpSp>
          <p:nvGrpSpPr>
            <p:cNvPr id="49" name="Group 48"/>
            <p:cNvGrpSpPr/>
            <p:nvPr/>
          </p:nvGrpSpPr>
          <p:grpSpPr>
            <a:xfrm>
              <a:off x="4465420" y="1878229"/>
              <a:ext cx="2141838" cy="4201294"/>
              <a:chOff x="1005016" y="1318056"/>
              <a:chExt cx="2141838" cy="4201294"/>
            </a:xfrm>
          </p:grpSpPr>
          <p:sp>
            <p:nvSpPr>
              <p:cNvPr id="26" name="Freeform 25"/>
              <p:cNvSpPr/>
              <p:nvPr/>
            </p:nvSpPr>
            <p:spPr>
              <a:xfrm rot="5400000">
                <a:off x="-24712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74572" y="1318056"/>
                <a:ext cx="859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 smtClean="0"/>
                  <a:t>stage</a:t>
                </a:r>
                <a:endParaRPr lang="en-US" sz="2400" b="1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631459" y="1145059"/>
              <a:ext cx="4202842" cy="4934464"/>
              <a:chOff x="3575222" y="584886"/>
              <a:chExt cx="4202842" cy="493446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575222" y="584886"/>
                <a:ext cx="1963176" cy="471620"/>
                <a:chOff x="3575222" y="584886"/>
                <a:chExt cx="1963176" cy="47162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3575222" y="584886"/>
                  <a:ext cx="1161535" cy="471620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b="1" dirty="0" smtClean="0">
                      <a:solidFill>
                        <a:schemeClr val="tx1"/>
                      </a:solidFill>
                    </a:rPr>
                    <a:t>HEAD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>
                  <a:stCxn id="31" idx="3"/>
                  <a:endCxn id="28" idx="0"/>
                </p:cNvCxnSpPr>
                <p:nvPr/>
              </p:nvCxnSpPr>
              <p:spPr>
                <a:xfrm>
                  <a:off x="4736757" y="820696"/>
                  <a:ext cx="801641" cy="23581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636226" y="794956"/>
                <a:ext cx="2141838" cy="4201294"/>
                <a:chOff x="5597611" y="794956"/>
                <a:chExt cx="2141838" cy="4201294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5400000">
                  <a:off x="4567883" y="182468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451641" y="299445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1d63cea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231541" y="1056506"/>
                <a:ext cx="2141838" cy="4201294"/>
                <a:chOff x="5231541" y="1056506"/>
                <a:chExt cx="2141838" cy="4201294"/>
              </a:xfrm>
            </p:grpSpPr>
            <p:sp>
              <p:nvSpPr>
                <p:cNvPr id="28" name="Freeform 27"/>
                <p:cNvSpPr/>
                <p:nvPr/>
              </p:nvSpPr>
              <p:spPr>
                <a:xfrm rot="5400000">
                  <a:off x="4201813" y="208623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085571" y="325600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778</a:t>
                  </a:r>
                  <a:r>
                    <a:rPr lang="en-SE" dirty="0" smtClean="0"/>
                    <a:t>a</a:t>
                  </a:r>
                  <a:r>
                    <a:rPr lang="en-US" dirty="0" smtClean="0"/>
                    <a:t>9d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826856" y="1318055"/>
                <a:ext cx="2141838" cy="4201295"/>
                <a:chOff x="4826856" y="1318055"/>
                <a:chExt cx="2141838" cy="4201295"/>
              </a:xfrm>
            </p:grpSpPr>
            <p:sp>
              <p:nvSpPr>
                <p:cNvPr id="29" name="Freeform 28"/>
                <p:cNvSpPr/>
                <p:nvPr/>
              </p:nvSpPr>
              <p:spPr>
                <a:xfrm rot="5400000">
                  <a:off x="3797128" y="234778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59664" y="1318055"/>
                  <a:ext cx="11173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sz="2400" b="1" dirty="0"/>
                    <a:t>v</a:t>
                  </a:r>
                  <a:r>
                    <a:rPr lang="en-SE" sz="2400" b="1" dirty="0" smtClean="0"/>
                    <a:t>ersion</a:t>
                  </a:r>
                  <a:endParaRPr lang="en-US" sz="2400" b="1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680886" y="351755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959c920</a:t>
                  </a:r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904735" y="733168"/>
              <a:ext cx="7694140" cy="56923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05562" y="428536"/>
              <a:ext cx="19723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Repository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79135" y="4172812"/>
              <a:ext cx="1113859" cy="506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83092" y="4926227"/>
              <a:ext cx="980821" cy="11532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ranch:</a:t>
              </a:r>
            </a:p>
            <a:p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- master</a:t>
              </a:r>
            </a:p>
            <a:p>
              <a:r>
                <a:rPr lang="en-SE" dirty="0" smtClean="0">
                  <a:solidFill>
                    <a:schemeClr val="accent1">
                      <a:lumMod val="75000"/>
                    </a:schemeClr>
                  </a:solidFill>
                </a:rPr>
                <a:t>- 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dev</a:t>
              </a:r>
            </a:p>
          </p:txBody>
        </p:sp>
        <p:grpSp>
          <p:nvGrpSpPr>
            <p:cNvPr id="131" name="Group 130"/>
            <p:cNvGrpSpPr>
              <a:grpSpLocks noChangeAspect="1"/>
            </p:cNvGrpSpPr>
            <p:nvPr/>
          </p:nvGrpSpPr>
          <p:grpSpPr>
            <a:xfrm>
              <a:off x="4786349" y="3455776"/>
              <a:ext cx="1683607" cy="1421454"/>
              <a:chOff x="479618" y="1690407"/>
              <a:chExt cx="2777062" cy="234465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888755" y="2566953"/>
                <a:ext cx="2367925" cy="693968"/>
                <a:chOff x="592191" y="2566953"/>
                <a:chExt cx="2367925" cy="693968"/>
              </a:xfrm>
            </p:grpSpPr>
            <p:pic>
              <p:nvPicPr>
                <p:cNvPr id="145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1004427" y="2651718"/>
                  <a:ext cx="1955689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6"/>
                      </a:solidFill>
                    </a:rPr>
                    <a:t>code</a:t>
                  </a:r>
                  <a:r>
                    <a:rPr lang="en-SE" dirty="0" smtClean="0">
                      <a:solidFill>
                        <a:schemeClr val="accent6"/>
                      </a:solidFill>
                    </a:rPr>
                    <a:t>CFD.h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888755" y="3341090"/>
                <a:ext cx="2328262" cy="693968"/>
                <a:chOff x="592191" y="2566953"/>
                <a:chExt cx="2328262" cy="693968"/>
              </a:xfrm>
            </p:grpSpPr>
            <p:pic>
              <p:nvPicPr>
                <p:cNvPr id="143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1004427" y="2651718"/>
                  <a:ext cx="1916026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6"/>
                      </a:solidFill>
                    </a:rPr>
                    <a:t>code</a:t>
                  </a:r>
                  <a:r>
                    <a:rPr lang="en-SE" dirty="0" smtClean="0">
                      <a:solidFill>
                        <a:schemeClr val="accent6"/>
                      </a:solidFill>
                    </a:rPr>
                    <a:t>CFD.c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p:grpSp>
          <p:pic>
            <p:nvPicPr>
              <p:cNvPr id="135" name="Picture 8" descr="fi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6" name="Group 135"/>
              <p:cNvGrpSpPr/>
              <p:nvPr/>
            </p:nvGrpSpPr>
            <p:grpSpPr>
              <a:xfrm>
                <a:off x="653002" y="2339893"/>
                <a:ext cx="235754" cy="1271198"/>
                <a:chOff x="653002" y="2339893"/>
                <a:chExt cx="235754" cy="1271198"/>
              </a:xfrm>
            </p:grpSpPr>
            <p:cxnSp>
              <p:nvCxnSpPr>
                <p:cNvPr id="137" name="Curved Connector 136"/>
                <p:cNvCxnSpPr>
                  <a:stCxn id="145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53002" y="2339893"/>
                  <a:ext cx="0" cy="108596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urved Connector 138"/>
                <p:cNvCxnSpPr>
                  <a:stCxn id="143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Group 146"/>
            <p:cNvGrpSpPr>
              <a:grpSpLocks noChangeAspect="1"/>
            </p:cNvGrpSpPr>
            <p:nvPr/>
          </p:nvGrpSpPr>
          <p:grpSpPr>
            <a:xfrm>
              <a:off x="8073200" y="2637835"/>
              <a:ext cx="1683607" cy="1513040"/>
              <a:chOff x="479618" y="1690407"/>
              <a:chExt cx="2777063" cy="2495719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888755" y="2566953"/>
                <a:ext cx="2328263" cy="693968"/>
                <a:chOff x="592191" y="2566953"/>
                <a:chExt cx="2328263" cy="693968"/>
              </a:xfrm>
            </p:grpSpPr>
            <p:pic>
              <p:nvPicPr>
                <p:cNvPr id="161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TextBox 161"/>
                <p:cNvSpPr txBox="1"/>
                <p:nvPr/>
              </p:nvSpPr>
              <p:spPr>
                <a:xfrm>
                  <a:off x="1004427" y="2651718"/>
                  <a:ext cx="1916027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CFD.c</a:t>
                  </a:r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888755" y="3341090"/>
                <a:ext cx="2367926" cy="693968"/>
                <a:chOff x="592191" y="2566953"/>
                <a:chExt cx="2367926" cy="693968"/>
              </a:xfrm>
            </p:grpSpPr>
            <p:pic>
              <p:nvPicPr>
                <p:cNvPr id="159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" name="TextBox 159"/>
                <p:cNvSpPr txBox="1"/>
                <p:nvPr/>
              </p:nvSpPr>
              <p:spPr>
                <a:xfrm>
                  <a:off x="1004427" y="2651718"/>
                  <a:ext cx="1955690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pic>
            <p:nvPicPr>
              <p:cNvPr id="151" name="Picture 8" descr="fi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2" name="Group 151"/>
              <p:cNvGrpSpPr/>
              <p:nvPr/>
            </p:nvGrpSpPr>
            <p:grpSpPr>
              <a:xfrm>
                <a:off x="653002" y="2339893"/>
                <a:ext cx="235754" cy="1846233"/>
                <a:chOff x="653002" y="2339893"/>
                <a:chExt cx="235754" cy="1846233"/>
              </a:xfrm>
            </p:grpSpPr>
            <p:cxnSp>
              <p:nvCxnSpPr>
                <p:cNvPr id="153" name="Curved Connector 152"/>
                <p:cNvCxnSpPr>
                  <a:stCxn id="161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53002" y="2339893"/>
                  <a:ext cx="0" cy="18462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stCxn id="159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/>
          <p:cNvGrpSpPr/>
          <p:nvPr/>
        </p:nvGrpSpPr>
        <p:grpSpPr>
          <a:xfrm flipH="1">
            <a:off x="3309588" y="2727106"/>
            <a:ext cx="7303826" cy="506631"/>
            <a:chOff x="2710094" y="2047204"/>
            <a:chExt cx="1614616" cy="506631"/>
          </a:xfrm>
        </p:grpSpPr>
        <p:sp>
          <p:nvSpPr>
            <p:cNvPr id="56" name="Rectangle 55"/>
            <p:cNvSpPr/>
            <p:nvPr/>
          </p:nvSpPr>
          <p:spPr>
            <a:xfrm>
              <a:off x="2710094" y="2047204"/>
              <a:ext cx="1614616" cy="506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710094" y="2047204"/>
              <a:ext cx="1614616" cy="50663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git</a:t>
              </a:r>
              <a:r>
                <a:rPr lang="en-US" b="1" dirty="0" smtClean="0">
                  <a:solidFill>
                    <a:schemeClr val="tx1"/>
                  </a:solidFill>
                </a:rPr>
                <a:t> reset --hard </a:t>
              </a:r>
              <a:r>
                <a:rPr lang="en-SE" b="1" dirty="0" smtClean="0">
                  <a:solidFill>
                    <a:schemeClr val="tx1"/>
                  </a:solidFill>
                </a:rPr>
                <a:t>778a9d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89" name="Picture 2" descr="paper, text, document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13" y="269758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554700" y="2866102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code</a:t>
            </a:r>
            <a:r>
              <a:rPr lang="en-SE" dirty="0" smtClean="0"/>
              <a:t>CFD.h</a:t>
            </a:r>
            <a:endParaRPr lang="en-US" dirty="0"/>
          </a:p>
        </p:txBody>
      </p:sp>
      <p:pic>
        <p:nvPicPr>
          <p:cNvPr id="92" name="Picture 2" descr="paper, text, document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13" y="347171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1554699" y="3642013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code</a:t>
            </a:r>
            <a:r>
              <a:rPr lang="en-SE" dirty="0" smtClean="0"/>
              <a:t>CFD.c</a:t>
            </a:r>
            <a:endParaRPr lang="en-US" dirty="0"/>
          </a:p>
        </p:txBody>
      </p:sp>
      <p:pic>
        <p:nvPicPr>
          <p:cNvPr id="94" name="Picture 8" descr="file Icon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6" y="1821035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Curved Connector 94"/>
          <p:cNvCxnSpPr>
            <a:stCxn id="89" idx="1"/>
          </p:cNvCxnSpPr>
          <p:nvPr/>
        </p:nvCxnSpPr>
        <p:spPr>
          <a:xfrm rot="10800000">
            <a:off x="920797" y="2693351"/>
            <a:ext cx="229217" cy="274230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23591" y="2470521"/>
            <a:ext cx="0" cy="1061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92" idx="1"/>
          </p:cNvCxnSpPr>
          <p:nvPr/>
        </p:nvCxnSpPr>
        <p:spPr>
          <a:xfrm rot="10800000">
            <a:off x="920797" y="3498984"/>
            <a:ext cx="229217" cy="242735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Picture 2" descr="paper, text, document,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202" y="4251384"/>
            <a:ext cx="327378" cy="3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8829122" y="4302773"/>
            <a:ext cx="121616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readme.txt</a:t>
            </a:r>
            <a:endParaRPr lang="en-US" dirty="0"/>
          </a:p>
        </p:txBody>
      </p:sp>
      <p:cxnSp>
        <p:nvCxnSpPr>
          <p:cNvPr id="87" name="Curved Connector 86"/>
          <p:cNvCxnSpPr>
            <a:stCxn id="83" idx="1"/>
          </p:cNvCxnSpPr>
          <p:nvPr/>
        </p:nvCxnSpPr>
        <p:spPr>
          <a:xfrm rot="10800000">
            <a:off x="8440239" y="4248820"/>
            <a:ext cx="138964" cy="166254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30755" cy="1325563"/>
          </a:xfrm>
        </p:spPr>
        <p:txBody>
          <a:bodyPr>
            <a:normAutofit/>
          </a:bodyPr>
          <a:lstStyle/>
          <a:p>
            <a:r>
              <a:rPr lang="en-SE" dirty="0" smtClean="0"/>
              <a:t>How to install and use git?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E" dirty="0" smtClean="0"/>
          </a:p>
          <a:p>
            <a:pPr marL="0" indent="0">
              <a:buNone/>
            </a:pPr>
            <a:r>
              <a:rPr lang="en-SE" dirty="0" smtClean="0"/>
              <a:t>GUI (</a:t>
            </a:r>
            <a:r>
              <a:rPr lang="en-US" dirty="0"/>
              <a:t>Graphical User Interface</a:t>
            </a:r>
            <a:r>
              <a:rPr lang="en-SE" dirty="0" smtClean="0"/>
              <a:t>):</a:t>
            </a:r>
          </a:p>
          <a:p>
            <a:pPr marL="0" indent="0">
              <a:buNone/>
            </a:pPr>
            <a:r>
              <a:rPr lang="en-SE" sz="2000" dirty="0" smtClean="0"/>
              <a:t>- Github desktop software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 smtClean="0"/>
              <a:t>CLI (</a:t>
            </a:r>
            <a:r>
              <a:rPr lang="en-US" dirty="0" smtClean="0"/>
              <a:t>Command-Line Interface</a:t>
            </a:r>
            <a:r>
              <a:rPr lang="en-SE" dirty="0" smtClean="0"/>
              <a:t>)</a:t>
            </a:r>
          </a:p>
          <a:p>
            <a:pPr marL="0" indent="0">
              <a:buNone/>
            </a:pPr>
            <a:r>
              <a:rPr lang="en-SE" sz="2000" dirty="0" smtClean="0"/>
              <a:t>- Official </a:t>
            </a:r>
            <a:r>
              <a:rPr lang="en-US" sz="2000" dirty="0" smtClean="0"/>
              <a:t>document</a:t>
            </a:r>
            <a:r>
              <a:rPr lang="en-SE" sz="2000" dirty="0" smtClean="0"/>
              <a:t>: </a:t>
            </a:r>
            <a:r>
              <a:rPr lang="en-US" sz="2000" dirty="0" smtClean="0">
                <a:hlinkClick r:id="rId4"/>
              </a:rPr>
              <a:t>https://git-scm.com/docs</a:t>
            </a:r>
            <a:endParaRPr lang="en-SE" sz="2000" dirty="0" smtClean="0"/>
          </a:p>
          <a:p>
            <a:pPr marL="0" indent="0">
              <a:buNone/>
            </a:pPr>
            <a:r>
              <a:rPr lang="en-SE" sz="2000" dirty="0" smtClean="0"/>
              <a:t>- My Blog: </a:t>
            </a:r>
            <a:r>
              <a:rPr lang="en-US" sz="2000" dirty="0" smtClean="0">
                <a:hlinkClick r:id="rId5"/>
              </a:rPr>
              <a:t>https://</a:t>
            </a:r>
            <a:r>
              <a:rPr lang="en-SE" sz="2000" dirty="0" smtClean="0">
                <a:hlinkClick r:id="rId5"/>
              </a:rPr>
              <a:t>zmeng</a:t>
            </a:r>
            <a:r>
              <a:rPr lang="en-US" sz="2000" dirty="0" smtClean="0">
                <a:hlinkClick r:id="rId5"/>
              </a:rPr>
              <a:t>.tech/2020/06/</a:t>
            </a:r>
            <a:r>
              <a:rPr lang="en-US" sz="2000" dirty="0" err="1" smtClean="0">
                <a:hlinkClick r:id="rId5"/>
              </a:rPr>
              <a:t>GitUsage</a:t>
            </a:r>
            <a:r>
              <a:rPr lang="en-US" sz="2000" dirty="0" smtClean="0">
                <a:hlinkClick r:id="rId5"/>
              </a:rPr>
              <a:t>/</a:t>
            </a:r>
            <a:endParaRPr lang="en-SE" sz="2000" dirty="0" smtClean="0"/>
          </a:p>
          <a:p>
            <a:pPr marL="0" indent="0">
              <a:buNone/>
            </a:pPr>
            <a:endParaRPr lang="en-SE" dirty="0" smtClean="0"/>
          </a:p>
          <a:p>
            <a:pPr marL="0" indent="0">
              <a:buNone/>
            </a:pPr>
            <a:r>
              <a:rPr lang="en-SE" dirty="0" smtClean="0"/>
              <a:t>An example of CLI git useage</a:t>
            </a:r>
          </a:p>
        </p:txBody>
      </p:sp>
      <p:pic>
        <p:nvPicPr>
          <p:cNvPr id="10246" name="Picture 6" descr="GitHub, git hub, logo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49" y="2170825"/>
            <a:ext cx="1474301" cy="147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455B66"/>
            </a:gs>
            <a:gs pos="83000">
              <a:schemeClr val="tx2">
                <a:lumMod val="75000"/>
              </a:schemeClr>
            </a:gs>
            <a:gs pos="100000">
              <a:srgbClr val="455B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Why Version Control Matters - Code by Amir | Amir Borouman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2" y="3746811"/>
            <a:ext cx="5047861" cy="32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Why Version Control Matters - Code by Amir | Amir Boroum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0495" y="3746810"/>
            <a:ext cx="5047861" cy="32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009886" y="268654"/>
            <a:ext cx="2172227" cy="2222610"/>
            <a:chOff x="1905250" y="312068"/>
            <a:chExt cx="2172227" cy="2222610"/>
          </a:xfrm>
        </p:grpSpPr>
        <p:pic>
          <p:nvPicPr>
            <p:cNvPr id="15370" name="Picture 10" descr="GitHub Icon - free download, PNG and vector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6800" l="56133" r="90000">
                          <a14:foregroundMark x1="15867" y1="39400" x2="15867" y2="39400"/>
                          <a14:foregroundMark x1="16600" y1="59200" x2="16600" y2="59200"/>
                          <a14:foregroundMark x1="25667" y1="63600" x2="25667" y2="63600"/>
                          <a14:foregroundMark x1="31800" y1="63600" x2="31800" y2="63600"/>
                          <a14:foregroundMark x1="37200" y1="64400" x2="37200" y2="64400"/>
                          <a14:foregroundMark x1="43867" y1="65200" x2="43867" y2="65200"/>
                          <a14:foregroundMark x1="50200" y1="64400" x2="50200" y2="64400"/>
                          <a14:foregroundMark x1="52667" y1="63600" x2="52667" y2="63600"/>
                          <a14:foregroundMark x1="20533" y1="63000" x2="20533" y2="63000"/>
                          <a14:foregroundMark x1="27933" y1="60800" x2="27933" y2="60800"/>
                          <a14:foregroundMark x1="19333" y1="40800" x2="19333" y2="40800"/>
                          <a14:foregroundMark x1="22533" y1="40200" x2="22533" y2="40200"/>
                          <a14:foregroundMark x1="25933" y1="40200" x2="25933" y2="40200"/>
                          <a14:foregroundMark x1="29600" y1="40200" x2="29600" y2="40200"/>
                          <a14:foregroundMark x1="34067" y1="40200" x2="34067" y2="40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55"/>
            <a:stretch/>
          </p:blipFill>
          <p:spPr bwMode="auto">
            <a:xfrm>
              <a:off x="2006772" y="312068"/>
              <a:ext cx="1969182" cy="1268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905250" y="1580571"/>
              <a:ext cx="21722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 Code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Management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00272" y="2486262"/>
            <a:ext cx="2591453" cy="105560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Team</a:t>
            </a:r>
            <a:r>
              <a:rPr lang="en-SE" sz="2800" b="1" dirty="0" smtClean="0"/>
              <a:t>w</a:t>
            </a:r>
            <a:r>
              <a:rPr lang="en-US" sz="2800" b="1" dirty="0" err="1" smtClean="0"/>
              <a:t>ork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- </a:t>
            </a:r>
            <a:r>
              <a:rPr lang="en-US" sz="2800" b="1" dirty="0" err="1" smtClean="0"/>
              <a:t>github</a:t>
            </a:r>
            <a:endParaRPr lang="en-US" sz="2800" b="1" dirty="0" smtClean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3186073" y="3224008"/>
            <a:ext cx="5819852" cy="2880000"/>
            <a:chOff x="3022100" y="3311094"/>
            <a:chExt cx="6463619" cy="3198573"/>
          </a:xfrm>
        </p:grpSpPr>
        <p:pic>
          <p:nvPicPr>
            <p:cNvPr id="10" name="Picture 16" descr="https://qph.fs.quoracdn.net/main-qimg-664e8633fb8340051b758b473e96636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677" b="89718" l="2996" r="993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343" y="3311094"/>
              <a:ext cx="6242376" cy="319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022100" y="4171114"/>
              <a:ext cx="2172227" cy="58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5848" y="5250750"/>
              <a:ext cx="2172227" cy="105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Someone Else’s work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11675" y="3600707"/>
              <a:ext cx="1202865" cy="105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</a:rPr>
                <a:t>Your</a:t>
              </a:r>
              <a:endParaRPr lang="en-SE" sz="2800" b="1" dirty="0">
                <a:solidFill>
                  <a:srgbClr val="00B0F0"/>
                </a:solidFill>
                <a:latin typeface="Calibri" panose="020F0502020204030204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2800" b="1" i="0" u="none" strike="noStrike" kern="1200" cap="none" spc="0" normalizeH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2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559"/>
            <a:ext cx="10515600" cy="4108609"/>
          </a:xfrm>
          <a:prstGeom prst="rect">
            <a:avLst/>
          </a:prstGeom>
        </p:spPr>
      </p:pic>
      <p:pic>
        <p:nvPicPr>
          <p:cNvPr id="18436" name="Picture 4" descr="IconsETC » Simple orange gradient raphael peop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36" y="472028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consETC » Simple orange gradient raphael peop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07" y="472028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consETC » Simple orange gradient raphael peop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879" y="472028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2" y="1334678"/>
            <a:ext cx="8365147" cy="42857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28546" y="218489"/>
            <a:ext cx="2845165" cy="6090911"/>
            <a:chOff x="131288" y="334603"/>
            <a:chExt cx="2845165" cy="6090911"/>
          </a:xfrm>
        </p:grpSpPr>
        <p:grpSp>
          <p:nvGrpSpPr>
            <p:cNvPr id="7" name="Group 6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289647" y="334603"/>
              <a:ext cx="2302425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E" sz="3200" dirty="0" smtClean="0"/>
                <a:t>Github</a:t>
              </a:r>
            </a:p>
            <a:p>
              <a:pPr algn="ctr"/>
              <a:r>
                <a:rPr lang="en-US" sz="3200" dirty="0" smtClean="0"/>
                <a:t>Organization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089215" y="1324717"/>
            <a:ext cx="25057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</a:t>
            </a:r>
            <a:r>
              <a:rPr lang="en-SE" b="1" dirty="0" smtClean="0"/>
              <a:t>ebpage: </a:t>
            </a:r>
            <a:r>
              <a:rPr lang="en-US" dirty="0" smtClean="0">
                <a:hlinkClick r:id="rId2"/>
              </a:rPr>
              <a:t>https://github.com/Fluid-Mechanics-Lund-University</a:t>
            </a:r>
            <a:endParaRPr lang="en-SE" dirty="0" smtClean="0"/>
          </a:p>
          <a:p>
            <a:endParaRPr lang="en-SE" dirty="0" smtClean="0"/>
          </a:p>
          <a:p>
            <a:r>
              <a:rPr lang="en-US" b="1" dirty="0" smtClean="0"/>
              <a:t>R</a:t>
            </a:r>
            <a:r>
              <a:rPr lang="en-SE" b="1" dirty="0" smtClean="0"/>
              <a:t>epositories:</a:t>
            </a:r>
          </a:p>
          <a:p>
            <a:r>
              <a:rPr lang="en-US" dirty="0" smtClean="0"/>
              <a:t>P</a:t>
            </a:r>
            <a:r>
              <a:rPr lang="en-SE" dirty="0" smtClean="0"/>
              <a:t>rivate and public</a:t>
            </a:r>
          </a:p>
          <a:p>
            <a:endParaRPr lang="en-SE" dirty="0"/>
          </a:p>
          <a:p>
            <a:r>
              <a:rPr lang="en-SE" b="1" dirty="0" smtClean="0"/>
              <a:t>People:</a:t>
            </a:r>
          </a:p>
          <a:p>
            <a:r>
              <a:rPr lang="en-SE" dirty="0" smtClean="0"/>
              <a:t>Group member, C</a:t>
            </a:r>
            <a:r>
              <a:rPr lang="en-US" dirty="0" err="1" smtClean="0"/>
              <a:t>ollaborators</a:t>
            </a:r>
            <a:endParaRPr lang="en-SE" dirty="0" smtClean="0"/>
          </a:p>
          <a:p>
            <a:endParaRPr lang="en-SE" dirty="0"/>
          </a:p>
          <a:p>
            <a:r>
              <a:rPr lang="en-SE" b="1" dirty="0" smtClean="0"/>
              <a:t>P</a:t>
            </a:r>
            <a:r>
              <a:rPr lang="en-US" b="1" dirty="0" err="1" smtClean="0"/>
              <a:t>ermissions</a:t>
            </a:r>
            <a:r>
              <a:rPr lang="en-SE" b="1" dirty="0" smtClean="0"/>
              <a:t>:</a:t>
            </a:r>
            <a:endParaRPr lang="en-US" b="1" dirty="0"/>
          </a:p>
          <a:p>
            <a:r>
              <a:rPr lang="en-US" dirty="0" smtClean="0"/>
              <a:t>Repository</a:t>
            </a:r>
            <a:r>
              <a:rPr lang="en-SE" dirty="0" smtClean="0"/>
              <a:t> </a:t>
            </a:r>
            <a:r>
              <a:rPr lang="en-US" dirty="0" smtClean="0"/>
              <a:t>permissions</a:t>
            </a:r>
            <a:r>
              <a:rPr lang="en-SE" dirty="0" smtClean="0"/>
              <a:t> for admin, group member</a:t>
            </a:r>
            <a:r>
              <a:rPr lang="en-SE" dirty="0"/>
              <a:t> </a:t>
            </a:r>
            <a:r>
              <a:rPr lang="en-SE" dirty="0" smtClean="0"/>
              <a:t>and c</a:t>
            </a:r>
            <a:r>
              <a:rPr lang="en-US" dirty="0" err="1" smtClean="0"/>
              <a:t>ollaborators</a:t>
            </a:r>
            <a:endParaRPr lang="en-SE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8728363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30755" cy="1325563"/>
          </a:xfrm>
        </p:spPr>
        <p:txBody>
          <a:bodyPr>
            <a:normAutofit/>
          </a:bodyPr>
          <a:lstStyle/>
          <a:p>
            <a:r>
              <a:rPr lang="en-SE" dirty="0" smtClean="0"/>
              <a:t>How to use github?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dirty="0" smtClean="0"/>
              <a:t>An example of Github </a:t>
            </a:r>
            <a:r>
              <a:rPr lang="en-US" dirty="0" smtClean="0"/>
              <a:t>teamwork</a:t>
            </a:r>
            <a:r>
              <a:rPr lang="en-SE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14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505812" y="249465"/>
            <a:ext cx="3137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Appendix</a:t>
            </a:r>
            <a:r>
              <a:rPr lang="en-SE" sz="2800" b="1" dirty="0" smtClean="0"/>
              <a:t>: branches</a:t>
            </a:r>
            <a:endParaRPr lang="en-US" sz="2800" b="1" dirty="0"/>
          </a:p>
        </p:txBody>
      </p:sp>
      <p:grpSp>
        <p:nvGrpSpPr>
          <p:cNvPr id="1083" name="Group 1082"/>
          <p:cNvGrpSpPr/>
          <p:nvPr/>
        </p:nvGrpSpPr>
        <p:grpSpPr>
          <a:xfrm>
            <a:off x="247608" y="3700902"/>
            <a:ext cx="11653934" cy="2855240"/>
            <a:chOff x="247608" y="3700902"/>
            <a:chExt cx="11653934" cy="2855240"/>
          </a:xfrm>
        </p:grpSpPr>
        <p:grpSp>
          <p:nvGrpSpPr>
            <p:cNvPr id="1079" name="Group 1078"/>
            <p:cNvGrpSpPr/>
            <p:nvPr/>
          </p:nvGrpSpPr>
          <p:grpSpPr>
            <a:xfrm>
              <a:off x="247608" y="3700902"/>
              <a:ext cx="11653934" cy="2855240"/>
              <a:chOff x="5012" y="2717763"/>
              <a:chExt cx="11653934" cy="2855240"/>
            </a:xfrm>
          </p:grpSpPr>
          <p:grpSp>
            <p:nvGrpSpPr>
              <p:cNvPr id="1065" name="Group 1064"/>
              <p:cNvGrpSpPr/>
              <p:nvPr/>
            </p:nvGrpSpPr>
            <p:grpSpPr>
              <a:xfrm>
                <a:off x="956270" y="3255114"/>
                <a:ext cx="3767042" cy="2217538"/>
                <a:chOff x="250747" y="3312846"/>
                <a:chExt cx="3767042" cy="2217538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250747" y="4017157"/>
                  <a:ext cx="334979" cy="334979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8736" y="4010225"/>
                  <a:ext cx="334979" cy="334979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804741" y="4017156"/>
                  <a:ext cx="334979" cy="334979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>
                  <a:stCxn id="2" idx="6"/>
                  <a:endCxn id="8" idx="2"/>
                </p:cNvCxnSpPr>
                <p:nvPr/>
              </p:nvCxnSpPr>
              <p:spPr>
                <a:xfrm flipV="1">
                  <a:off x="585726" y="4177715"/>
                  <a:ext cx="753010" cy="69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8" idx="6"/>
                  <a:endCxn id="10" idx="2"/>
                </p:cNvCxnSpPr>
                <p:nvPr/>
              </p:nvCxnSpPr>
              <p:spPr>
                <a:xfrm>
                  <a:off x="1673715" y="4177715"/>
                  <a:ext cx="1131026" cy="693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078466" y="3312846"/>
                  <a:ext cx="334979" cy="334979"/>
                </a:xfrm>
                <a:prstGeom prst="ellipse">
                  <a:avLst/>
                </a:prstGeom>
                <a:solidFill>
                  <a:srgbClr val="0081FF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3292526" y="4610421"/>
                  <a:ext cx="725263" cy="684986"/>
                  <a:chOff x="7781408" y="1374047"/>
                  <a:chExt cx="725263" cy="684986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8018957" y="1761785"/>
                    <a:ext cx="99380" cy="297248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781408" y="1374047"/>
                    <a:ext cx="7252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E" b="1" dirty="0" smtClean="0">
                        <a:solidFill>
                          <a:srgbClr val="FF0000"/>
                        </a:solidFill>
                      </a:rPr>
                      <a:t>HEAD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011373" y="3480335"/>
                  <a:ext cx="849335" cy="585878"/>
                  <a:chOff x="8099699" y="-990315"/>
                  <a:chExt cx="849335" cy="585878"/>
                </a:xfrm>
              </p:grpSpPr>
              <p:cxnSp>
                <p:nvCxnSpPr>
                  <p:cNvPr id="22" name="Straight Arrow Connector 21"/>
                  <p:cNvCxnSpPr>
                    <a:endCxn id="10" idx="7"/>
                  </p:cNvCxnSpPr>
                  <p:nvPr/>
                </p:nvCxnSpPr>
                <p:spPr>
                  <a:xfrm flipH="1">
                    <a:off x="8178989" y="-661605"/>
                    <a:ext cx="216547" cy="257168"/>
                  </a:xfrm>
                  <a:prstGeom prst="straightConnector1">
                    <a:avLst/>
                  </a:prstGeom>
                  <a:ln w="762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099699" y="-990315"/>
                    <a:ext cx="8493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E" b="1" dirty="0" smtClean="0">
                        <a:solidFill>
                          <a:schemeClr val="accent6"/>
                        </a:solidFill>
                      </a:rPr>
                      <a:t>master</a:t>
                    </a:r>
                    <a:endParaRPr lang="en-US" b="1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959965" y="3647825"/>
                  <a:ext cx="531364" cy="571174"/>
                  <a:chOff x="4815432" y="3042442"/>
                  <a:chExt cx="531364" cy="571174"/>
                </a:xfrm>
              </p:grpSpPr>
              <p:cxnSp>
                <p:nvCxnSpPr>
                  <p:cNvPr id="25" name="Straight Arrow Connector 24"/>
                  <p:cNvCxnSpPr>
                    <a:endCxn id="14" idx="4"/>
                  </p:cNvCxnSpPr>
                  <p:nvPr/>
                </p:nvCxnSpPr>
                <p:spPr>
                  <a:xfrm flipH="1" flipV="1">
                    <a:off x="5101423" y="3042442"/>
                    <a:ext cx="6231" cy="289804"/>
                  </a:xfrm>
                  <a:prstGeom prst="straightConnector1">
                    <a:avLst/>
                  </a:prstGeom>
                  <a:ln w="762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815432" y="3244284"/>
                    <a:ext cx="531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E" b="1" dirty="0" smtClean="0">
                        <a:solidFill>
                          <a:schemeClr val="accent1"/>
                        </a:solidFill>
                      </a:rPr>
                      <a:t>dev</a:t>
                    </a:r>
                    <a:endParaRPr lang="en-US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cxnSp>
              <p:nvCxnSpPr>
                <p:cNvPr id="31" name="Curved Connector 30"/>
                <p:cNvCxnSpPr>
                  <a:stCxn id="14" idx="6"/>
                  <a:endCxn id="10" idx="0"/>
                </p:cNvCxnSpPr>
                <p:nvPr/>
              </p:nvCxnSpPr>
              <p:spPr>
                <a:xfrm>
                  <a:off x="2413445" y="3480336"/>
                  <a:ext cx="558786" cy="536820"/>
                </a:xfrm>
                <a:prstGeom prst="curvedConnector2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>
                  <a:stCxn id="14" idx="2"/>
                  <a:endCxn id="8" idx="0"/>
                </p:cNvCxnSpPr>
                <p:nvPr/>
              </p:nvCxnSpPr>
              <p:spPr>
                <a:xfrm rot="10800000" flipV="1">
                  <a:off x="1506226" y="3480335"/>
                  <a:ext cx="572240" cy="529889"/>
                </a:xfrm>
                <a:prstGeom prst="curvedConnector2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Oval 274"/>
                <p:cNvSpPr/>
                <p:nvPr/>
              </p:nvSpPr>
              <p:spPr>
                <a:xfrm>
                  <a:off x="2797499" y="4749993"/>
                  <a:ext cx="334979" cy="334979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6" name="Curved Connector 275"/>
                <p:cNvCxnSpPr>
                  <a:stCxn id="275" idx="2"/>
                  <a:endCxn id="8" idx="6"/>
                </p:cNvCxnSpPr>
                <p:nvPr/>
              </p:nvCxnSpPr>
              <p:spPr>
                <a:xfrm rot="10800000">
                  <a:off x="1673715" y="4177715"/>
                  <a:ext cx="1123784" cy="739768"/>
                </a:xfrm>
                <a:prstGeom prst="curvedConnector3">
                  <a:avLst>
                    <a:gd name="adj1" fmla="val 50000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2" name="Group 291"/>
                <p:cNvGrpSpPr/>
                <p:nvPr/>
              </p:nvGrpSpPr>
              <p:grpSpPr>
                <a:xfrm>
                  <a:off x="2964989" y="5084972"/>
                  <a:ext cx="809505" cy="445412"/>
                  <a:chOff x="5451723" y="1959645"/>
                  <a:chExt cx="809505" cy="445412"/>
                </a:xfrm>
              </p:grpSpPr>
              <p:cxnSp>
                <p:nvCxnSpPr>
                  <p:cNvPr id="293" name="Straight Arrow Connector 292"/>
                  <p:cNvCxnSpPr>
                    <a:endCxn id="275" idx="4"/>
                  </p:cNvCxnSpPr>
                  <p:nvPr/>
                </p:nvCxnSpPr>
                <p:spPr>
                  <a:xfrm flipH="1" flipV="1">
                    <a:off x="5451723" y="1959645"/>
                    <a:ext cx="296579" cy="230368"/>
                  </a:xfrm>
                  <a:prstGeom prst="straightConnector1">
                    <a:avLst/>
                  </a:prstGeom>
                  <a:ln w="762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4" name="TextBox 293"/>
                  <p:cNvSpPr txBox="1"/>
                  <p:nvPr/>
                </p:nvSpPr>
                <p:spPr>
                  <a:xfrm>
                    <a:off x="5720695" y="2035725"/>
                    <a:ext cx="5405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E" b="1" dirty="0" smtClean="0">
                        <a:solidFill>
                          <a:srgbClr val="FFC000"/>
                        </a:solidFill>
                      </a:rPr>
                      <a:t>bug</a:t>
                    </a:r>
                    <a:endParaRPr 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</p:grpSp>
          <p:grpSp>
            <p:nvGrpSpPr>
              <p:cNvPr id="309" name="Group 308"/>
              <p:cNvGrpSpPr/>
              <p:nvPr/>
            </p:nvGrpSpPr>
            <p:grpSpPr>
              <a:xfrm>
                <a:off x="6336366" y="2837602"/>
                <a:ext cx="4585230" cy="2663284"/>
                <a:chOff x="250747" y="2867100"/>
                <a:chExt cx="4585230" cy="2663284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250747" y="4017157"/>
                  <a:ext cx="334979" cy="334979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1338736" y="4010225"/>
                  <a:ext cx="334979" cy="334979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2804741" y="4017156"/>
                  <a:ext cx="334979" cy="334979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3" name="Straight Connector 312"/>
                <p:cNvCxnSpPr>
                  <a:stCxn id="310" idx="6"/>
                  <a:endCxn id="311" idx="2"/>
                </p:cNvCxnSpPr>
                <p:nvPr/>
              </p:nvCxnSpPr>
              <p:spPr>
                <a:xfrm flipV="1">
                  <a:off x="585726" y="4177715"/>
                  <a:ext cx="753010" cy="69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>
                  <a:stCxn id="311" idx="6"/>
                  <a:endCxn id="312" idx="2"/>
                </p:cNvCxnSpPr>
                <p:nvPr/>
              </p:nvCxnSpPr>
              <p:spPr>
                <a:xfrm>
                  <a:off x="1673715" y="4177715"/>
                  <a:ext cx="1131026" cy="693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5" name="Oval 314"/>
                <p:cNvSpPr/>
                <p:nvPr/>
              </p:nvSpPr>
              <p:spPr>
                <a:xfrm>
                  <a:off x="2078466" y="3312846"/>
                  <a:ext cx="334979" cy="334979"/>
                </a:xfrm>
                <a:prstGeom prst="ellipse">
                  <a:avLst/>
                </a:prstGeom>
                <a:solidFill>
                  <a:srgbClr val="0081FF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6" name="Group 315"/>
                <p:cNvGrpSpPr/>
                <p:nvPr/>
              </p:nvGrpSpPr>
              <p:grpSpPr>
                <a:xfrm>
                  <a:off x="4110714" y="2867100"/>
                  <a:ext cx="725263" cy="597602"/>
                  <a:chOff x="8599596" y="-369274"/>
                  <a:chExt cx="725263" cy="597602"/>
                </a:xfrm>
              </p:grpSpPr>
              <p:cxnSp>
                <p:nvCxnSpPr>
                  <p:cNvPr id="333" name="Straight Arrow Connector 332"/>
                  <p:cNvCxnSpPr/>
                  <p:nvPr/>
                </p:nvCxnSpPr>
                <p:spPr>
                  <a:xfrm flipH="1">
                    <a:off x="8808288" y="-56971"/>
                    <a:ext cx="153940" cy="285299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4" name="TextBox 333"/>
                  <p:cNvSpPr txBox="1"/>
                  <p:nvPr/>
                </p:nvSpPr>
                <p:spPr>
                  <a:xfrm>
                    <a:off x="8599596" y="-369274"/>
                    <a:ext cx="7252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E" b="1" dirty="0" smtClean="0">
                        <a:solidFill>
                          <a:srgbClr val="FF0000"/>
                        </a:solidFill>
                      </a:rPr>
                      <a:t>HEAD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17" name="Group 316"/>
                <p:cNvGrpSpPr/>
                <p:nvPr/>
              </p:nvGrpSpPr>
              <p:grpSpPr>
                <a:xfrm>
                  <a:off x="3908399" y="3372482"/>
                  <a:ext cx="849335" cy="637742"/>
                  <a:chOff x="8996725" y="-1098168"/>
                  <a:chExt cx="849335" cy="637742"/>
                </a:xfrm>
              </p:grpSpPr>
              <p:cxnSp>
                <p:nvCxnSpPr>
                  <p:cNvPr id="331" name="Straight Arrow Connector 330"/>
                  <p:cNvCxnSpPr>
                    <a:endCxn id="321" idx="0"/>
                  </p:cNvCxnSpPr>
                  <p:nvPr/>
                </p:nvCxnSpPr>
                <p:spPr>
                  <a:xfrm flipH="1">
                    <a:off x="9394183" y="-762731"/>
                    <a:ext cx="3484" cy="302305"/>
                  </a:xfrm>
                  <a:prstGeom prst="straightConnector1">
                    <a:avLst/>
                  </a:prstGeom>
                  <a:ln w="762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8996725" y="-1098168"/>
                    <a:ext cx="8493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E" b="1" dirty="0" smtClean="0">
                        <a:solidFill>
                          <a:schemeClr val="accent6"/>
                        </a:solidFill>
                      </a:rPr>
                      <a:t>master</a:t>
                    </a:r>
                    <a:endParaRPr lang="en-US" b="1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2364388" y="2962885"/>
                  <a:ext cx="789545" cy="399018"/>
                  <a:chOff x="5219855" y="2357502"/>
                  <a:chExt cx="789545" cy="399018"/>
                </a:xfrm>
              </p:grpSpPr>
              <p:cxnSp>
                <p:nvCxnSpPr>
                  <p:cNvPr id="329" name="Straight Arrow Connector 328"/>
                  <p:cNvCxnSpPr>
                    <a:endCxn id="315" idx="7"/>
                  </p:cNvCxnSpPr>
                  <p:nvPr/>
                </p:nvCxnSpPr>
                <p:spPr>
                  <a:xfrm flipH="1">
                    <a:off x="5219855" y="2601384"/>
                    <a:ext cx="303046" cy="155136"/>
                  </a:xfrm>
                  <a:prstGeom prst="straightConnector1">
                    <a:avLst/>
                  </a:prstGeom>
                  <a:ln w="762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5478036" y="2357502"/>
                    <a:ext cx="531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E" b="1" dirty="0" smtClean="0">
                        <a:solidFill>
                          <a:schemeClr val="accent1"/>
                        </a:solidFill>
                      </a:rPr>
                      <a:t>dev</a:t>
                    </a:r>
                    <a:endParaRPr lang="en-US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cxnSp>
              <p:nvCxnSpPr>
                <p:cNvPr id="319" name="Curved Connector 318"/>
                <p:cNvCxnSpPr>
                  <a:stCxn id="315" idx="6"/>
                  <a:endCxn id="312" idx="0"/>
                </p:cNvCxnSpPr>
                <p:nvPr/>
              </p:nvCxnSpPr>
              <p:spPr>
                <a:xfrm>
                  <a:off x="2413445" y="3480336"/>
                  <a:ext cx="558786" cy="536820"/>
                </a:xfrm>
                <a:prstGeom prst="curvedConnector2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urved Connector 319"/>
                <p:cNvCxnSpPr>
                  <a:stCxn id="315" idx="2"/>
                  <a:endCxn id="311" idx="0"/>
                </p:cNvCxnSpPr>
                <p:nvPr/>
              </p:nvCxnSpPr>
              <p:spPr>
                <a:xfrm rot="10800000" flipV="1">
                  <a:off x="1506226" y="3480335"/>
                  <a:ext cx="572240" cy="529889"/>
                </a:xfrm>
                <a:prstGeom prst="curvedConnector2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1" name="Oval 320"/>
                <p:cNvSpPr/>
                <p:nvPr/>
              </p:nvSpPr>
              <p:spPr>
                <a:xfrm>
                  <a:off x="4138367" y="4010224"/>
                  <a:ext cx="334979" cy="334979"/>
                </a:xfrm>
                <a:prstGeom prst="ellipse">
                  <a:avLst/>
                </a:prstGeom>
                <a:solidFill>
                  <a:srgbClr val="00B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2" name="Straight Connector 321"/>
                <p:cNvCxnSpPr>
                  <a:stCxn id="312" idx="6"/>
                  <a:endCxn id="321" idx="2"/>
                </p:cNvCxnSpPr>
                <p:nvPr/>
              </p:nvCxnSpPr>
              <p:spPr>
                <a:xfrm flipV="1">
                  <a:off x="3139720" y="4177714"/>
                  <a:ext cx="998647" cy="69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Oval 322"/>
                <p:cNvSpPr/>
                <p:nvPr/>
              </p:nvSpPr>
              <p:spPr>
                <a:xfrm>
                  <a:off x="2797499" y="4749993"/>
                  <a:ext cx="334979" cy="334979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4" name="Curved Connector 323"/>
                <p:cNvCxnSpPr>
                  <a:stCxn id="323" idx="2"/>
                  <a:endCxn id="311" idx="6"/>
                </p:cNvCxnSpPr>
                <p:nvPr/>
              </p:nvCxnSpPr>
              <p:spPr>
                <a:xfrm rot="10800000">
                  <a:off x="1673715" y="4177715"/>
                  <a:ext cx="1123784" cy="739768"/>
                </a:xfrm>
                <a:prstGeom prst="curvedConnector3">
                  <a:avLst>
                    <a:gd name="adj1" fmla="val 50000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urved Connector 324"/>
                <p:cNvCxnSpPr>
                  <a:stCxn id="321" idx="2"/>
                  <a:endCxn id="323" idx="6"/>
                </p:cNvCxnSpPr>
                <p:nvPr/>
              </p:nvCxnSpPr>
              <p:spPr>
                <a:xfrm rot="10800000" flipV="1">
                  <a:off x="3132479" y="4177713"/>
                  <a:ext cx="1005889" cy="739769"/>
                </a:xfrm>
                <a:prstGeom prst="curvedConnector3">
                  <a:avLst>
                    <a:gd name="adj1" fmla="val 50000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6" name="Group 325"/>
                <p:cNvGrpSpPr/>
                <p:nvPr/>
              </p:nvGrpSpPr>
              <p:grpSpPr>
                <a:xfrm>
                  <a:off x="2964989" y="5084972"/>
                  <a:ext cx="809505" cy="445412"/>
                  <a:chOff x="5451723" y="1959645"/>
                  <a:chExt cx="809505" cy="445412"/>
                </a:xfrm>
              </p:grpSpPr>
              <p:cxnSp>
                <p:nvCxnSpPr>
                  <p:cNvPr id="327" name="Straight Arrow Connector 326"/>
                  <p:cNvCxnSpPr>
                    <a:endCxn id="323" idx="4"/>
                  </p:cNvCxnSpPr>
                  <p:nvPr/>
                </p:nvCxnSpPr>
                <p:spPr>
                  <a:xfrm flipH="1" flipV="1">
                    <a:off x="5451723" y="1959645"/>
                    <a:ext cx="296579" cy="230368"/>
                  </a:xfrm>
                  <a:prstGeom prst="straightConnector1">
                    <a:avLst/>
                  </a:prstGeom>
                  <a:ln w="762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8" name="TextBox 327"/>
                  <p:cNvSpPr txBox="1"/>
                  <p:nvPr/>
                </p:nvSpPr>
                <p:spPr>
                  <a:xfrm>
                    <a:off x="5720695" y="2035725"/>
                    <a:ext cx="5405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E" b="1" dirty="0" smtClean="0">
                        <a:solidFill>
                          <a:srgbClr val="FFC000"/>
                        </a:solidFill>
                      </a:rPr>
                      <a:t>bug</a:t>
                    </a:r>
                    <a:endParaRPr 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</p:grpSp>
          <p:sp>
            <p:nvSpPr>
              <p:cNvPr id="341" name="Rectangle 340"/>
              <p:cNvSpPr/>
              <p:nvPr/>
            </p:nvSpPr>
            <p:spPr>
              <a:xfrm>
                <a:off x="5012" y="2717763"/>
                <a:ext cx="11653934" cy="28552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2" name="Rectangle 1081"/>
            <p:cNvSpPr/>
            <p:nvPr/>
          </p:nvSpPr>
          <p:spPr>
            <a:xfrm>
              <a:off x="247608" y="3716969"/>
              <a:ext cx="978986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conflicts</a:t>
              </a:r>
              <a:endParaRPr lang="en-US" dirty="0"/>
            </a:p>
          </p:txBody>
        </p:sp>
      </p:grpSp>
      <p:grpSp>
        <p:nvGrpSpPr>
          <p:cNvPr id="1084" name="Group 1083"/>
          <p:cNvGrpSpPr/>
          <p:nvPr/>
        </p:nvGrpSpPr>
        <p:grpSpPr>
          <a:xfrm>
            <a:off x="247608" y="988385"/>
            <a:ext cx="11653934" cy="2392292"/>
            <a:chOff x="247608" y="988385"/>
            <a:chExt cx="11653934" cy="2392292"/>
          </a:xfrm>
        </p:grpSpPr>
        <p:grpSp>
          <p:nvGrpSpPr>
            <p:cNvPr id="1064" name="Group 1063"/>
            <p:cNvGrpSpPr/>
            <p:nvPr/>
          </p:nvGrpSpPr>
          <p:grpSpPr>
            <a:xfrm>
              <a:off x="247608" y="988385"/>
              <a:ext cx="11653934" cy="2392292"/>
              <a:chOff x="5012" y="5246"/>
              <a:chExt cx="11653934" cy="2392292"/>
            </a:xfrm>
          </p:grpSpPr>
          <p:grpSp>
            <p:nvGrpSpPr>
              <p:cNvPr id="1062" name="Group 1061"/>
              <p:cNvGrpSpPr/>
              <p:nvPr/>
            </p:nvGrpSpPr>
            <p:grpSpPr>
              <a:xfrm>
                <a:off x="392546" y="69540"/>
                <a:ext cx="11151124" cy="2307355"/>
                <a:chOff x="392546" y="69540"/>
                <a:chExt cx="11151124" cy="2307355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392546" y="811868"/>
                  <a:ext cx="1680146" cy="1542391"/>
                  <a:chOff x="5144647" y="3440502"/>
                  <a:chExt cx="1680146" cy="1542391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5144647" y="3447434"/>
                    <a:ext cx="334979" cy="334979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6232636" y="3440502"/>
                    <a:ext cx="334979" cy="334979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1" name="Straight Connector 150"/>
                  <p:cNvCxnSpPr>
                    <a:stCxn id="148" idx="6"/>
                    <a:endCxn id="149" idx="2"/>
                  </p:cNvCxnSpPr>
                  <p:nvPr/>
                </p:nvCxnSpPr>
                <p:spPr>
                  <a:xfrm flipV="1">
                    <a:off x="5479626" y="3607992"/>
                    <a:ext cx="753010" cy="69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5840088" y="4347760"/>
                    <a:ext cx="725263" cy="635133"/>
                    <a:chOff x="5435070" y="1681109"/>
                    <a:chExt cx="725263" cy="635133"/>
                  </a:xfrm>
                </p:grpSpPr>
                <p:cxnSp>
                  <p:nvCxnSpPr>
                    <p:cNvPr id="167" name="Straight Arrow Connector 166"/>
                    <p:cNvCxnSpPr>
                      <a:endCxn id="166" idx="2"/>
                    </p:cNvCxnSpPr>
                    <p:nvPr/>
                  </p:nvCxnSpPr>
                  <p:spPr>
                    <a:xfrm flipV="1">
                      <a:off x="5827618" y="1681109"/>
                      <a:ext cx="167490" cy="295596"/>
                    </a:xfrm>
                    <a:prstGeom prst="straightConnector1">
                      <a:avLst/>
                    </a:prstGeom>
                    <a:ln w="762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5435070" y="1946910"/>
                      <a:ext cx="7252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rgbClr val="FF0000"/>
                          </a:solidFill>
                        </a:rPr>
                        <a:t>HEAD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5975458" y="3775481"/>
                    <a:ext cx="849335" cy="572279"/>
                    <a:chOff x="6169884" y="-125446"/>
                    <a:chExt cx="849335" cy="572279"/>
                  </a:xfrm>
                </p:grpSpPr>
                <p:cxnSp>
                  <p:nvCxnSpPr>
                    <p:cNvPr id="165" name="Straight Arrow Connector 164"/>
                    <p:cNvCxnSpPr>
                      <a:endCxn id="149" idx="4"/>
                    </p:cNvCxnSpPr>
                    <p:nvPr/>
                  </p:nvCxnSpPr>
                  <p:spPr>
                    <a:xfrm flipV="1">
                      <a:off x="6594552" y="-125446"/>
                      <a:ext cx="0" cy="301107"/>
                    </a:xfrm>
                    <a:prstGeom prst="straightConnector1">
                      <a:avLst/>
                    </a:prstGeom>
                    <a:ln w="76200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6" name="TextBox 165"/>
                    <p:cNvSpPr txBox="1"/>
                    <p:nvPr/>
                  </p:nvSpPr>
                  <p:spPr>
                    <a:xfrm>
                      <a:off x="6169884" y="77501"/>
                      <a:ext cx="8493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chemeClr val="accent6"/>
                          </a:solidFill>
                        </a:rPr>
                        <a:t>master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2434868" y="69540"/>
                  <a:ext cx="1912712" cy="1649586"/>
                  <a:chOff x="4912081" y="2698174"/>
                  <a:chExt cx="1912712" cy="1649586"/>
                </a:xfrm>
              </p:grpSpPr>
              <p:sp>
                <p:nvSpPr>
                  <p:cNvPr id="170" name="Oval 169"/>
                  <p:cNvSpPr/>
                  <p:nvPr/>
                </p:nvSpPr>
                <p:spPr>
                  <a:xfrm>
                    <a:off x="5144647" y="3447434"/>
                    <a:ext cx="334979" cy="334979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6232636" y="3440502"/>
                    <a:ext cx="334979" cy="334979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3" name="Straight Connector 172"/>
                  <p:cNvCxnSpPr>
                    <a:stCxn id="170" idx="6"/>
                    <a:endCxn id="171" idx="2"/>
                  </p:cNvCxnSpPr>
                  <p:nvPr/>
                </p:nvCxnSpPr>
                <p:spPr>
                  <a:xfrm flipV="1">
                    <a:off x="5479626" y="3607992"/>
                    <a:ext cx="753010" cy="69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7" name="Group 176"/>
                  <p:cNvGrpSpPr/>
                  <p:nvPr/>
                </p:nvGrpSpPr>
                <p:grpSpPr>
                  <a:xfrm>
                    <a:off x="4912081" y="2698174"/>
                    <a:ext cx="1063377" cy="369332"/>
                    <a:chOff x="4507063" y="31523"/>
                    <a:chExt cx="1063377" cy="369332"/>
                  </a:xfrm>
                </p:grpSpPr>
                <p:cxnSp>
                  <p:nvCxnSpPr>
                    <p:cNvPr id="189" name="Straight Arrow Connector 188"/>
                    <p:cNvCxnSpPr>
                      <a:stCxn id="190" idx="3"/>
                      <a:endCxn id="186" idx="1"/>
                    </p:cNvCxnSpPr>
                    <p:nvPr/>
                  </p:nvCxnSpPr>
                  <p:spPr>
                    <a:xfrm>
                      <a:off x="5232326" y="216189"/>
                      <a:ext cx="338114" cy="3884"/>
                    </a:xfrm>
                    <a:prstGeom prst="straightConnector1">
                      <a:avLst/>
                    </a:prstGeom>
                    <a:ln w="762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TextBox 189"/>
                    <p:cNvSpPr txBox="1"/>
                    <p:nvPr/>
                  </p:nvSpPr>
                  <p:spPr>
                    <a:xfrm>
                      <a:off x="4507063" y="31523"/>
                      <a:ext cx="7252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rgbClr val="FF0000"/>
                          </a:solidFill>
                        </a:rPr>
                        <a:t>HEAD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5975458" y="3775481"/>
                    <a:ext cx="849335" cy="572279"/>
                    <a:chOff x="6169884" y="-125446"/>
                    <a:chExt cx="849335" cy="572279"/>
                  </a:xfrm>
                </p:grpSpPr>
                <p:cxnSp>
                  <p:nvCxnSpPr>
                    <p:cNvPr id="187" name="Straight Arrow Connector 186"/>
                    <p:cNvCxnSpPr>
                      <a:endCxn id="171" idx="4"/>
                    </p:cNvCxnSpPr>
                    <p:nvPr/>
                  </p:nvCxnSpPr>
                  <p:spPr>
                    <a:xfrm flipV="1">
                      <a:off x="6594552" y="-125446"/>
                      <a:ext cx="0" cy="301107"/>
                    </a:xfrm>
                    <a:prstGeom prst="straightConnector1">
                      <a:avLst/>
                    </a:prstGeom>
                    <a:ln w="76200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6169884" y="77501"/>
                      <a:ext cx="8493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chemeClr val="accent6"/>
                          </a:solidFill>
                        </a:rPr>
                        <a:t>master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5975458" y="2702058"/>
                    <a:ext cx="531364" cy="738444"/>
                    <a:chOff x="3916224" y="-262602"/>
                    <a:chExt cx="531364" cy="738444"/>
                  </a:xfrm>
                </p:grpSpPr>
                <p:cxnSp>
                  <p:nvCxnSpPr>
                    <p:cNvPr id="185" name="Straight Arrow Connector 184"/>
                    <p:cNvCxnSpPr>
                      <a:stCxn id="186" idx="2"/>
                      <a:endCxn id="171" idx="0"/>
                    </p:cNvCxnSpPr>
                    <p:nvPr/>
                  </p:nvCxnSpPr>
                  <p:spPr>
                    <a:xfrm>
                      <a:off x="4181906" y="106730"/>
                      <a:ext cx="158986" cy="369112"/>
                    </a:xfrm>
                    <a:prstGeom prst="straightConnector1">
                      <a:avLst/>
                    </a:prstGeom>
                    <a:ln w="762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3916224" y="-262602"/>
                      <a:ext cx="5313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chemeClr val="accent1"/>
                          </a:solidFill>
                        </a:rPr>
                        <a:t>dev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4938312" y="108988"/>
                  <a:ext cx="2632003" cy="1604636"/>
                  <a:chOff x="5144647" y="2743124"/>
                  <a:chExt cx="2632003" cy="1604636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5144647" y="3447434"/>
                    <a:ext cx="334979" cy="334979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6232636" y="3440502"/>
                    <a:ext cx="334979" cy="334979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stCxn id="197" idx="6"/>
                    <a:endCxn id="198" idx="2"/>
                  </p:cNvCxnSpPr>
                  <p:nvPr/>
                </p:nvCxnSpPr>
                <p:spPr>
                  <a:xfrm flipV="1">
                    <a:off x="5479626" y="3607992"/>
                    <a:ext cx="753010" cy="69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3" name="Oval 202"/>
                  <p:cNvSpPr/>
                  <p:nvPr/>
                </p:nvSpPr>
                <p:spPr>
                  <a:xfrm>
                    <a:off x="7362670" y="2743124"/>
                    <a:ext cx="334979" cy="334979"/>
                  </a:xfrm>
                  <a:prstGeom prst="ellipse">
                    <a:avLst/>
                  </a:prstGeom>
                  <a:solidFill>
                    <a:srgbClr val="0081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6950640" y="3673005"/>
                    <a:ext cx="725263" cy="635133"/>
                    <a:chOff x="6545622" y="1006354"/>
                    <a:chExt cx="725263" cy="635133"/>
                  </a:xfrm>
                </p:grpSpPr>
                <p:cxnSp>
                  <p:nvCxnSpPr>
                    <p:cNvPr id="216" name="Straight Arrow Connector 215"/>
                    <p:cNvCxnSpPr/>
                    <p:nvPr/>
                  </p:nvCxnSpPr>
                  <p:spPr>
                    <a:xfrm flipV="1">
                      <a:off x="6938170" y="1006354"/>
                      <a:ext cx="167490" cy="295596"/>
                    </a:xfrm>
                    <a:prstGeom prst="straightConnector1">
                      <a:avLst/>
                    </a:prstGeom>
                    <a:ln w="762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7" name="TextBox 216"/>
                    <p:cNvSpPr txBox="1"/>
                    <p:nvPr/>
                  </p:nvSpPr>
                  <p:spPr>
                    <a:xfrm>
                      <a:off x="6545622" y="1272155"/>
                      <a:ext cx="7252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rgbClr val="FF0000"/>
                          </a:solidFill>
                        </a:rPr>
                        <a:t>HEAD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5975458" y="3775481"/>
                    <a:ext cx="849335" cy="572279"/>
                    <a:chOff x="6169884" y="-125446"/>
                    <a:chExt cx="849335" cy="572279"/>
                  </a:xfrm>
                </p:grpSpPr>
                <p:cxnSp>
                  <p:nvCxnSpPr>
                    <p:cNvPr id="214" name="Straight Arrow Connector 213"/>
                    <p:cNvCxnSpPr>
                      <a:endCxn id="198" idx="4"/>
                    </p:cNvCxnSpPr>
                    <p:nvPr/>
                  </p:nvCxnSpPr>
                  <p:spPr>
                    <a:xfrm flipV="1">
                      <a:off x="6594552" y="-125446"/>
                      <a:ext cx="0" cy="301107"/>
                    </a:xfrm>
                    <a:prstGeom prst="straightConnector1">
                      <a:avLst/>
                    </a:prstGeom>
                    <a:ln w="76200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5" name="TextBox 214"/>
                    <p:cNvSpPr txBox="1"/>
                    <p:nvPr/>
                  </p:nvSpPr>
                  <p:spPr>
                    <a:xfrm>
                      <a:off x="6169884" y="77501"/>
                      <a:ext cx="8493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chemeClr val="accent6"/>
                          </a:solidFill>
                        </a:rPr>
                        <a:t>master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  <p:grpSp>
                <p:nvGrpSpPr>
                  <p:cNvPr id="206" name="Group 205"/>
                  <p:cNvGrpSpPr/>
                  <p:nvPr/>
                </p:nvGrpSpPr>
                <p:grpSpPr>
                  <a:xfrm>
                    <a:off x="7245286" y="3078103"/>
                    <a:ext cx="531364" cy="641906"/>
                    <a:chOff x="5186052" y="113443"/>
                    <a:chExt cx="531364" cy="641906"/>
                  </a:xfrm>
                </p:grpSpPr>
                <p:cxnSp>
                  <p:nvCxnSpPr>
                    <p:cNvPr id="212" name="Straight Arrow Connector 211"/>
                    <p:cNvCxnSpPr>
                      <a:endCxn id="203" idx="4"/>
                    </p:cNvCxnSpPr>
                    <p:nvPr/>
                  </p:nvCxnSpPr>
                  <p:spPr>
                    <a:xfrm flipV="1">
                      <a:off x="5470925" y="113443"/>
                      <a:ext cx="1" cy="339773"/>
                    </a:xfrm>
                    <a:prstGeom prst="straightConnector1">
                      <a:avLst/>
                    </a:prstGeom>
                    <a:ln w="762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3" name="TextBox 212"/>
                    <p:cNvSpPr txBox="1"/>
                    <p:nvPr/>
                  </p:nvSpPr>
                  <p:spPr>
                    <a:xfrm>
                      <a:off x="5186052" y="386017"/>
                      <a:ext cx="5313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chemeClr val="accent1"/>
                          </a:solidFill>
                        </a:rPr>
                        <a:t>dev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p:grpSp>
              <p:cxnSp>
                <p:nvCxnSpPr>
                  <p:cNvPr id="209" name="Curved Connector 208"/>
                  <p:cNvCxnSpPr>
                    <a:stCxn id="203" idx="2"/>
                    <a:endCxn id="198" idx="0"/>
                  </p:cNvCxnSpPr>
                  <p:nvPr/>
                </p:nvCxnSpPr>
                <p:spPr>
                  <a:xfrm rot="10800000" flipV="1">
                    <a:off x="6400126" y="2910614"/>
                    <a:ext cx="962544" cy="529888"/>
                  </a:xfrm>
                  <a:prstGeom prst="curvedConnector2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8266887" y="108988"/>
                  <a:ext cx="3276783" cy="2267907"/>
                  <a:chOff x="5144647" y="2743123"/>
                  <a:chExt cx="3276783" cy="2267907"/>
                </a:xfrm>
              </p:grpSpPr>
              <p:sp>
                <p:nvSpPr>
                  <p:cNvPr id="240" name="Oval 239"/>
                  <p:cNvSpPr/>
                  <p:nvPr/>
                </p:nvSpPr>
                <p:spPr>
                  <a:xfrm>
                    <a:off x="5144647" y="3447434"/>
                    <a:ext cx="334979" cy="334979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6232636" y="3440502"/>
                    <a:ext cx="334979" cy="334979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Oval 241"/>
                  <p:cNvSpPr/>
                  <p:nvPr/>
                </p:nvSpPr>
                <p:spPr>
                  <a:xfrm>
                    <a:off x="7829273" y="3447433"/>
                    <a:ext cx="334979" cy="334979"/>
                  </a:xfrm>
                  <a:prstGeom prst="ellipse">
                    <a:avLst/>
                  </a:prstGeom>
                  <a:solidFill>
                    <a:srgbClr val="00B05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3" name="Straight Connector 242"/>
                  <p:cNvCxnSpPr>
                    <a:stCxn id="240" idx="6"/>
                    <a:endCxn id="241" idx="2"/>
                  </p:cNvCxnSpPr>
                  <p:nvPr/>
                </p:nvCxnSpPr>
                <p:spPr>
                  <a:xfrm flipV="1">
                    <a:off x="5479626" y="3607992"/>
                    <a:ext cx="753010" cy="69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>
                    <a:stCxn id="241" idx="6"/>
                    <a:endCxn id="242" idx="2"/>
                  </p:cNvCxnSpPr>
                  <p:nvPr/>
                </p:nvCxnSpPr>
                <p:spPr>
                  <a:xfrm>
                    <a:off x="6567615" y="3607992"/>
                    <a:ext cx="1261658" cy="6931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Oval 244"/>
                  <p:cNvSpPr/>
                  <p:nvPr/>
                </p:nvSpPr>
                <p:spPr>
                  <a:xfrm>
                    <a:off x="6972366" y="2743123"/>
                    <a:ext cx="334979" cy="334979"/>
                  </a:xfrm>
                  <a:prstGeom prst="ellipse">
                    <a:avLst/>
                  </a:prstGeom>
                  <a:solidFill>
                    <a:srgbClr val="0081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7" name="Group 246"/>
                  <p:cNvGrpSpPr/>
                  <p:nvPr/>
                </p:nvGrpSpPr>
                <p:grpSpPr>
                  <a:xfrm>
                    <a:off x="7436725" y="4375897"/>
                    <a:ext cx="725263" cy="635133"/>
                    <a:chOff x="7031707" y="1709246"/>
                    <a:chExt cx="725263" cy="635133"/>
                  </a:xfrm>
                </p:grpSpPr>
                <p:cxnSp>
                  <p:nvCxnSpPr>
                    <p:cNvPr id="259" name="Straight Arrow Connector 258"/>
                    <p:cNvCxnSpPr>
                      <a:endCxn id="258" idx="2"/>
                    </p:cNvCxnSpPr>
                    <p:nvPr/>
                  </p:nvCxnSpPr>
                  <p:spPr>
                    <a:xfrm flipV="1">
                      <a:off x="7424255" y="1709246"/>
                      <a:ext cx="167490" cy="295596"/>
                    </a:xfrm>
                    <a:prstGeom prst="straightConnector1">
                      <a:avLst/>
                    </a:prstGeom>
                    <a:ln w="762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0" name="TextBox 259"/>
                    <p:cNvSpPr txBox="1"/>
                    <p:nvPr/>
                  </p:nvSpPr>
                  <p:spPr>
                    <a:xfrm>
                      <a:off x="7031707" y="1975047"/>
                      <a:ext cx="7252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rgbClr val="FF0000"/>
                          </a:solidFill>
                        </a:rPr>
                        <a:t>HEAD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248" name="Group 247"/>
                  <p:cNvGrpSpPr/>
                  <p:nvPr/>
                </p:nvGrpSpPr>
                <p:grpSpPr>
                  <a:xfrm>
                    <a:off x="7572095" y="3803618"/>
                    <a:ext cx="849335" cy="572279"/>
                    <a:chOff x="7766521" y="-97309"/>
                    <a:chExt cx="849335" cy="572279"/>
                  </a:xfrm>
                </p:grpSpPr>
                <p:cxnSp>
                  <p:nvCxnSpPr>
                    <p:cNvPr id="257" name="Straight Arrow Connector 256"/>
                    <p:cNvCxnSpPr/>
                    <p:nvPr/>
                  </p:nvCxnSpPr>
                  <p:spPr>
                    <a:xfrm flipV="1">
                      <a:off x="8191189" y="-97309"/>
                      <a:ext cx="0" cy="301107"/>
                    </a:xfrm>
                    <a:prstGeom prst="straightConnector1">
                      <a:avLst/>
                    </a:prstGeom>
                    <a:ln w="76200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8" name="TextBox 257"/>
                    <p:cNvSpPr txBox="1"/>
                    <p:nvPr/>
                  </p:nvSpPr>
                  <p:spPr>
                    <a:xfrm>
                      <a:off x="7766521" y="105638"/>
                      <a:ext cx="8493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chemeClr val="accent6"/>
                          </a:solidFill>
                        </a:rPr>
                        <a:t>master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  <p:grpSp>
                <p:nvGrpSpPr>
                  <p:cNvPr id="249" name="Group 248"/>
                  <p:cNvGrpSpPr/>
                  <p:nvPr/>
                </p:nvGrpSpPr>
                <p:grpSpPr>
                  <a:xfrm>
                    <a:off x="6874174" y="3078102"/>
                    <a:ext cx="531364" cy="592988"/>
                    <a:chOff x="4814940" y="113442"/>
                    <a:chExt cx="531364" cy="592988"/>
                  </a:xfrm>
                </p:grpSpPr>
                <p:cxnSp>
                  <p:nvCxnSpPr>
                    <p:cNvPr id="255" name="Straight Arrow Connector 254"/>
                    <p:cNvCxnSpPr>
                      <a:endCxn id="245" idx="4"/>
                    </p:cNvCxnSpPr>
                    <p:nvPr/>
                  </p:nvCxnSpPr>
                  <p:spPr>
                    <a:xfrm flipV="1">
                      <a:off x="5080621" y="113442"/>
                      <a:ext cx="1" cy="337136"/>
                    </a:xfrm>
                    <a:prstGeom prst="straightConnector1">
                      <a:avLst/>
                    </a:prstGeom>
                    <a:ln w="76200">
                      <a:solidFill>
                        <a:schemeClr val="accent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6" name="TextBox 255"/>
                    <p:cNvSpPr txBox="1"/>
                    <p:nvPr/>
                  </p:nvSpPr>
                  <p:spPr>
                    <a:xfrm>
                      <a:off x="4814940" y="337098"/>
                      <a:ext cx="5313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SE" b="1" dirty="0" smtClean="0">
                          <a:solidFill>
                            <a:schemeClr val="accent1"/>
                          </a:solidFill>
                        </a:rPr>
                        <a:t>dev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p:grpSp>
              <p:cxnSp>
                <p:nvCxnSpPr>
                  <p:cNvPr id="251" name="Curved Connector 250"/>
                  <p:cNvCxnSpPr>
                    <a:stCxn id="245" idx="6"/>
                    <a:endCxn id="242" idx="0"/>
                  </p:cNvCxnSpPr>
                  <p:nvPr/>
                </p:nvCxnSpPr>
                <p:spPr>
                  <a:xfrm>
                    <a:off x="7307345" y="2910613"/>
                    <a:ext cx="689418" cy="536820"/>
                  </a:xfrm>
                  <a:prstGeom prst="curvedConnector2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Curved Connector 251"/>
                  <p:cNvCxnSpPr>
                    <a:stCxn id="245" idx="2"/>
                    <a:endCxn id="241" idx="0"/>
                  </p:cNvCxnSpPr>
                  <p:nvPr/>
                </p:nvCxnSpPr>
                <p:spPr>
                  <a:xfrm rot="10800000" flipV="1">
                    <a:off x="6400126" y="2910612"/>
                    <a:ext cx="572240" cy="529889"/>
                  </a:xfrm>
                  <a:prstGeom prst="curvedConnector2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3" name="Rectangle 1062"/>
              <p:cNvSpPr/>
              <p:nvPr/>
            </p:nvSpPr>
            <p:spPr>
              <a:xfrm>
                <a:off x="5012" y="5246"/>
                <a:ext cx="11653934" cy="23922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6" name="Rectangle 345"/>
            <p:cNvSpPr/>
            <p:nvPr/>
          </p:nvSpPr>
          <p:spPr>
            <a:xfrm>
              <a:off x="259559" y="999743"/>
              <a:ext cx="1307602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SE" b="1" dirty="0" smtClean="0"/>
                <a:t>No </a:t>
              </a:r>
              <a:r>
                <a:rPr lang="en-US" b="1" dirty="0" smtClean="0"/>
                <a:t>conflicts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0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455B66"/>
            </a:gs>
            <a:gs pos="83000">
              <a:schemeClr val="tx2">
                <a:lumMod val="75000"/>
              </a:schemeClr>
            </a:gs>
            <a:gs pos="100000">
              <a:srgbClr val="455B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09886" y="268654"/>
            <a:ext cx="2172227" cy="2222610"/>
            <a:chOff x="1905250" y="312068"/>
            <a:chExt cx="2172227" cy="2222610"/>
          </a:xfrm>
        </p:grpSpPr>
        <p:pic>
          <p:nvPicPr>
            <p:cNvPr id="15370" name="Picture 10" descr="GitHub Icon - free download, PNG and vector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800" l="56133" r="90000">
                          <a14:foregroundMark x1="15867" y1="39400" x2="15867" y2="39400"/>
                          <a14:foregroundMark x1="16600" y1="59200" x2="16600" y2="59200"/>
                          <a14:foregroundMark x1="25667" y1="63600" x2="25667" y2="63600"/>
                          <a14:foregroundMark x1="31800" y1="63600" x2="31800" y2="63600"/>
                          <a14:foregroundMark x1="37200" y1="64400" x2="37200" y2="64400"/>
                          <a14:foregroundMark x1="43867" y1="65200" x2="43867" y2="65200"/>
                          <a14:foregroundMark x1="50200" y1="64400" x2="50200" y2="64400"/>
                          <a14:foregroundMark x1="52667" y1="63600" x2="52667" y2="63600"/>
                          <a14:foregroundMark x1="20533" y1="63000" x2="20533" y2="63000"/>
                          <a14:foregroundMark x1="27933" y1="60800" x2="27933" y2="60800"/>
                          <a14:foregroundMark x1="19333" y1="40800" x2="19333" y2="40800"/>
                          <a14:foregroundMark x1="22533" y1="40200" x2="22533" y2="40200"/>
                          <a14:foregroundMark x1="25933" y1="40200" x2="25933" y2="40200"/>
                          <a14:foregroundMark x1="29600" y1="40200" x2="29600" y2="40200"/>
                          <a14:foregroundMark x1="34067" y1="40200" x2="34067" y2="40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55"/>
            <a:stretch/>
          </p:blipFill>
          <p:spPr bwMode="auto">
            <a:xfrm>
              <a:off x="2006772" y="312068"/>
              <a:ext cx="1969182" cy="1268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905250" y="1580571"/>
              <a:ext cx="21722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E" sz="2800" b="1" dirty="0" smtClean="0"/>
                <a:t>Source  Code</a:t>
              </a:r>
            </a:p>
            <a:p>
              <a:pPr algn="just"/>
              <a:r>
                <a:rPr lang="en-SE" sz="2800" b="1" dirty="0" smtClean="0"/>
                <a:t>Management</a:t>
              </a:r>
              <a:endParaRPr lang="en-US" sz="2800" b="1" dirty="0"/>
            </a:p>
          </p:txBody>
        </p:sp>
      </p:grpSp>
      <p:pic>
        <p:nvPicPr>
          <p:cNvPr id="26" name="Picture 6" descr="Why Version Control Matters - Code by Amir | Amir Boroumand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2" y="3746811"/>
            <a:ext cx="5047861" cy="32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Why Version Control Matters - Code by Amir | Amir Borouma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0495" y="3746810"/>
            <a:ext cx="5047861" cy="32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168938" y="2905681"/>
            <a:ext cx="2591453" cy="105560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SE" sz="2800" b="1" dirty="0" smtClean="0"/>
              <a:t>Version Control</a:t>
            </a:r>
          </a:p>
          <a:p>
            <a:pPr algn="just"/>
            <a:r>
              <a:rPr lang="en-SE" sz="2800" b="1" dirty="0" smtClean="0"/>
              <a:t>- git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31607" y="2908505"/>
            <a:ext cx="2591453" cy="105560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Team</a:t>
            </a:r>
            <a:r>
              <a:rPr lang="en-SE" sz="2800" b="1" dirty="0" smtClean="0"/>
              <a:t>w</a:t>
            </a:r>
            <a:r>
              <a:rPr lang="en-US" sz="2800" b="1" dirty="0" err="1" smtClean="0"/>
              <a:t>ork</a:t>
            </a:r>
            <a:endParaRPr lang="en-US" sz="2800" b="1" dirty="0" smtClean="0"/>
          </a:p>
          <a:p>
            <a:pPr algn="just"/>
            <a:r>
              <a:rPr lang="en-US" sz="2800" b="1" dirty="0" smtClean="0"/>
              <a:t>- </a:t>
            </a:r>
            <a:r>
              <a:rPr lang="en-US" sz="2800" b="1" dirty="0" err="1" smtClean="0"/>
              <a:t>github</a:t>
            </a:r>
            <a:endParaRPr lang="en-US" sz="2800" b="1" dirty="0" smtClean="0"/>
          </a:p>
        </p:txBody>
      </p:sp>
      <p:cxnSp>
        <p:nvCxnSpPr>
          <p:cNvPr id="31" name="Elbow Connector 30"/>
          <p:cNvCxnSpPr>
            <a:stCxn id="28" idx="0"/>
            <a:endCxn id="30" idx="0"/>
          </p:cNvCxnSpPr>
          <p:nvPr/>
        </p:nvCxnSpPr>
        <p:spPr>
          <a:xfrm rot="16200000" flipH="1">
            <a:off x="6094587" y="1275759"/>
            <a:ext cx="2824" cy="3262669"/>
          </a:xfrm>
          <a:prstGeom prst="bentConnector3">
            <a:avLst>
              <a:gd name="adj1" fmla="val -11692635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15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505812" y="249465"/>
            <a:ext cx="2399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Appendix</a:t>
            </a:r>
            <a:r>
              <a:rPr lang="en-SE" sz="2800" b="1" dirty="0" smtClean="0"/>
              <a:t>: tags</a:t>
            </a:r>
            <a:endParaRPr lang="en-US" sz="2800" b="1" dirty="0"/>
          </a:p>
        </p:txBody>
      </p:sp>
      <p:sp>
        <p:nvSpPr>
          <p:cNvPr id="1063" name="Rectangle 1062"/>
          <p:cNvSpPr/>
          <p:nvPr/>
        </p:nvSpPr>
        <p:spPr>
          <a:xfrm>
            <a:off x="247608" y="988384"/>
            <a:ext cx="11653934" cy="5567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75635" y="1468341"/>
            <a:ext cx="6974577" cy="753010"/>
            <a:chOff x="1339937" y="1664284"/>
            <a:chExt cx="6974577" cy="753010"/>
          </a:xfrm>
        </p:grpSpPr>
        <p:sp>
          <p:nvSpPr>
            <p:cNvPr id="240" name="Oval 239"/>
            <p:cNvSpPr/>
            <p:nvPr/>
          </p:nvSpPr>
          <p:spPr>
            <a:xfrm>
              <a:off x="5447917" y="1664284"/>
              <a:ext cx="753010" cy="75301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/>
                <a:t>v</a:t>
              </a:r>
              <a:r>
                <a:rPr lang="en-SE" sz="1600" dirty="0" smtClean="0"/>
                <a:t>2.0</a:t>
              </a:r>
              <a:endParaRPr lang="en-US" sz="1600" dirty="0"/>
            </a:p>
          </p:txBody>
        </p:sp>
        <p:cxnSp>
          <p:nvCxnSpPr>
            <p:cNvPr id="243" name="Straight Connector 242"/>
            <p:cNvCxnSpPr>
              <a:stCxn id="240" idx="6"/>
              <a:endCxn id="132" idx="2"/>
            </p:cNvCxnSpPr>
            <p:nvPr/>
          </p:nvCxnSpPr>
          <p:spPr>
            <a:xfrm>
              <a:off x="6200927" y="2040789"/>
              <a:ext cx="136057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339937" y="1664284"/>
              <a:ext cx="753010" cy="75301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600" dirty="0" smtClean="0"/>
                <a:t>v1.0</a:t>
              </a:r>
              <a:endParaRPr lang="en-US" sz="1600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3359771" y="1664284"/>
              <a:ext cx="753010" cy="75301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1400" dirty="0" smtClean="0"/>
                <a:t>v1.0,min</a:t>
              </a:r>
              <a:endParaRPr lang="en-US" sz="1400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7561504" y="1664284"/>
              <a:ext cx="753010" cy="75301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</a:t>
              </a:r>
              <a:r>
                <a:rPr lang="en-SE" sz="1400" dirty="0" smtClean="0"/>
                <a:t>2.0,min</a:t>
              </a:r>
              <a:endParaRPr lang="en-US" sz="1400" dirty="0"/>
            </a:p>
          </p:txBody>
        </p:sp>
        <p:cxnSp>
          <p:nvCxnSpPr>
            <p:cNvPr id="134" name="Straight Connector 133"/>
            <p:cNvCxnSpPr>
              <a:stCxn id="131" idx="6"/>
              <a:endCxn id="240" idx="2"/>
            </p:cNvCxnSpPr>
            <p:nvPr/>
          </p:nvCxnSpPr>
          <p:spPr>
            <a:xfrm>
              <a:off x="4112781" y="2040789"/>
              <a:ext cx="133513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0" idx="6"/>
              <a:endCxn id="131" idx="2"/>
            </p:cNvCxnSpPr>
            <p:nvPr/>
          </p:nvCxnSpPr>
          <p:spPr>
            <a:xfrm>
              <a:off x="2092947" y="2040789"/>
              <a:ext cx="126682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375635" y="3366713"/>
            <a:ext cx="2700218" cy="25006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649994" y="3366713"/>
            <a:ext cx="2700218" cy="25006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8220697" y="3743217"/>
            <a:ext cx="753010" cy="75301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/>
              <a:t>v</a:t>
            </a:r>
            <a:r>
              <a:rPr lang="en-SE" sz="1400" dirty="0" smtClean="0"/>
              <a:t>2.0,min</a:t>
            </a:r>
            <a:endParaRPr lang="en-US" sz="1400" dirty="0"/>
          </a:p>
        </p:txBody>
      </p:sp>
      <p:sp>
        <p:nvSpPr>
          <p:cNvPr id="144" name="Oval 143"/>
          <p:cNvSpPr/>
          <p:nvPr/>
        </p:nvSpPr>
        <p:spPr>
          <a:xfrm>
            <a:off x="7236625" y="4647158"/>
            <a:ext cx="753010" cy="75301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/>
              <a:t>v</a:t>
            </a:r>
            <a:r>
              <a:rPr lang="en-SE" sz="1600" dirty="0" smtClean="0"/>
              <a:t>2.0</a:t>
            </a:r>
            <a:endParaRPr lang="en-US" sz="1600" dirty="0"/>
          </a:p>
        </p:txBody>
      </p:sp>
      <p:sp>
        <p:nvSpPr>
          <p:cNvPr id="145" name="Oval 144"/>
          <p:cNvSpPr/>
          <p:nvPr/>
        </p:nvSpPr>
        <p:spPr>
          <a:xfrm>
            <a:off x="2752140" y="3743217"/>
            <a:ext cx="753010" cy="75301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 smtClean="0"/>
              <a:t>v1.0,min</a:t>
            </a:r>
            <a:endParaRPr lang="en-US" sz="1400" dirty="0"/>
          </a:p>
        </p:txBody>
      </p:sp>
      <p:sp>
        <p:nvSpPr>
          <p:cNvPr id="146" name="Oval 145"/>
          <p:cNvSpPr/>
          <p:nvPr/>
        </p:nvSpPr>
        <p:spPr>
          <a:xfrm>
            <a:off x="3752802" y="4647158"/>
            <a:ext cx="753010" cy="75301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r>
              <a:rPr lang="en-SE" sz="1400" dirty="0" smtClean="0"/>
              <a:t>2.0,min</a:t>
            </a:r>
            <a:endParaRPr lang="en-US" sz="1400" dirty="0"/>
          </a:p>
        </p:txBody>
      </p:sp>
      <p:sp>
        <p:nvSpPr>
          <p:cNvPr id="150" name="Rectangle 149"/>
          <p:cNvSpPr/>
          <p:nvPr/>
        </p:nvSpPr>
        <p:spPr>
          <a:xfrm>
            <a:off x="2926164" y="2818859"/>
            <a:ext cx="1579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</a:t>
            </a:r>
            <a:r>
              <a:rPr lang="en-SE" sz="2800" b="1" dirty="0" smtClean="0"/>
              <a:t>ags: min</a:t>
            </a:r>
            <a:endParaRPr lang="en-US" sz="2800" b="1" dirty="0"/>
          </a:p>
        </p:txBody>
      </p:sp>
      <p:sp>
        <p:nvSpPr>
          <p:cNvPr id="152" name="Rectangle 151"/>
          <p:cNvSpPr/>
          <p:nvPr/>
        </p:nvSpPr>
        <p:spPr>
          <a:xfrm>
            <a:off x="7184063" y="2816203"/>
            <a:ext cx="1638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</a:t>
            </a:r>
            <a:r>
              <a:rPr lang="en-SE" sz="2800" b="1" dirty="0" smtClean="0"/>
              <a:t>ags: v2.0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375635" y="3361568"/>
            <a:ext cx="138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show </a:t>
            </a:r>
            <a:r>
              <a:rPr lang="en-SE" dirty="0" smtClean="0"/>
              <a:t>min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49994" y="3361568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show </a:t>
            </a:r>
            <a:r>
              <a:rPr lang="en-US" dirty="0" smtClean="0"/>
              <a:t>v</a:t>
            </a:r>
            <a:r>
              <a:rPr lang="en-SE" dirty="0" smtClean="0"/>
              <a:t>2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276684" y="2193048"/>
            <a:ext cx="121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tag </a:t>
            </a:r>
            <a:r>
              <a:rPr lang="en-US" dirty="0" smtClean="0"/>
              <a:t>v</a:t>
            </a:r>
            <a:r>
              <a:rPr lang="en-SE" dirty="0" smtClean="0"/>
              <a:t>2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58204" y="1301245"/>
            <a:ext cx="1454926" cy="1376644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8881" y="3111176"/>
            <a:ext cx="283423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sz="4800" b="1" dirty="0" smtClean="0">
                <a:solidFill>
                  <a:schemeClr val="accent1"/>
                </a:solidFill>
              </a:rPr>
              <a:t>Thank you</a:t>
            </a:r>
          </a:p>
          <a:p>
            <a:pPr algn="ctr"/>
            <a:endParaRPr lang="en-SE" sz="4800" b="1" dirty="0" smtClean="0">
              <a:solidFill>
                <a:srgbClr val="FFC000"/>
              </a:solidFill>
            </a:endParaRPr>
          </a:p>
          <a:p>
            <a:pPr algn="ctr"/>
            <a:r>
              <a:rPr lang="en-SE" b="1" dirty="0">
                <a:solidFill>
                  <a:srgbClr val="FFC000"/>
                </a:solidFill>
              </a:rPr>
              <a:t>Shijie Xu, Ph.D.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SE" b="1" dirty="0">
                <a:solidFill>
                  <a:srgbClr val="FFC000"/>
                </a:solidFill>
              </a:rPr>
              <a:t>tudent</a:t>
            </a:r>
          </a:p>
          <a:p>
            <a:pPr algn="ctr"/>
            <a:r>
              <a:rPr lang="en-US" b="1" dirty="0" err="1">
                <a:solidFill>
                  <a:srgbClr val="FFC000"/>
                </a:solidFill>
              </a:rPr>
              <a:t>Dept</a:t>
            </a:r>
            <a:r>
              <a:rPr lang="en-SE" b="1" dirty="0">
                <a:solidFill>
                  <a:srgbClr val="FFC000"/>
                </a:solidFill>
              </a:rPr>
              <a:t>.</a:t>
            </a:r>
            <a:r>
              <a:rPr lang="en-US" b="1" dirty="0">
                <a:solidFill>
                  <a:srgbClr val="FFC000"/>
                </a:solidFill>
              </a:rPr>
              <a:t> of Energy Sciences</a:t>
            </a:r>
            <a:endParaRPr lang="en-SE" b="1" dirty="0">
              <a:solidFill>
                <a:srgbClr val="FFC000"/>
              </a:solidFill>
            </a:endParaRPr>
          </a:p>
          <a:p>
            <a:pPr algn="ctr"/>
            <a:r>
              <a:rPr lang="en-SE" b="1" dirty="0">
                <a:solidFill>
                  <a:srgbClr val="FFC000"/>
                </a:solidFill>
              </a:rPr>
              <a:t>Lund University</a:t>
            </a:r>
            <a:endParaRPr lang="en-US" b="1" dirty="0">
              <a:solidFill>
                <a:srgbClr val="FFC000"/>
              </a:solidFill>
            </a:endParaRPr>
          </a:p>
          <a:p>
            <a:pPr algn="ctr"/>
            <a:endParaRPr lang="en-SE" dirty="0" smtClean="0">
              <a:solidFill>
                <a:srgbClr val="FFC000"/>
              </a:solidFill>
            </a:endParaRPr>
          </a:p>
          <a:p>
            <a:pPr algn="ctr"/>
            <a:r>
              <a:rPr lang="en-SE" b="1" dirty="0" smtClean="0">
                <a:solidFill>
                  <a:srgbClr val="FFC000"/>
                </a:solidFill>
              </a:rPr>
              <a:t>Oct</a:t>
            </a:r>
            <a:r>
              <a:rPr lang="en-SE" b="1" dirty="0">
                <a:solidFill>
                  <a:srgbClr val="FFC000"/>
                </a:solidFill>
              </a:rPr>
              <a:t>. 16, 2020</a:t>
            </a:r>
          </a:p>
          <a:p>
            <a:pPr algn="ctr"/>
            <a:r>
              <a:rPr lang="en-SE" b="1" dirty="0">
                <a:solidFill>
                  <a:srgbClr val="FFC000"/>
                </a:solidFill>
              </a:rPr>
              <a:t>Lund, </a:t>
            </a:r>
            <a:r>
              <a:rPr lang="en-SE" b="1" dirty="0" smtClean="0">
                <a:solidFill>
                  <a:srgbClr val="FFC000"/>
                </a:solidFill>
              </a:rPr>
              <a:t>Sweden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0" name="Picture 6" descr="Why Version Control Matters - Code by Amir | Amir Borouma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2" y="3746811"/>
            <a:ext cx="5047861" cy="32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Why Version Control Matters - Code by Amir | Amir Borou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0495" y="3746810"/>
            <a:ext cx="5047861" cy="32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99" y="95117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Why I'm starting to like Git - Part 1 | The Art of Coding - Wouter de K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00" y="1825625"/>
            <a:ext cx="50429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392546" y="559164"/>
            <a:ext cx="2845165" cy="5996978"/>
            <a:chOff x="131288" y="428536"/>
            <a:chExt cx="2845165" cy="5996978"/>
          </a:xfrm>
        </p:grpSpPr>
        <p:grpSp>
          <p:nvGrpSpPr>
            <p:cNvPr id="82" name="Group 81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16594" y="428536"/>
              <a:ext cx="2024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SE" sz="3200" dirty="0" smtClean="0"/>
                <a:t>Workspace</a:t>
              </a:r>
              <a:endParaRPr lang="en-US" sz="3200" dirty="0" smtClean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79618" y="1690407"/>
              <a:ext cx="2073849" cy="2972144"/>
              <a:chOff x="479618" y="1690407"/>
              <a:chExt cx="2073849" cy="297214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88755" y="2566953"/>
                <a:ext cx="1664712" cy="540000"/>
                <a:chOff x="592191" y="2566953"/>
                <a:chExt cx="1664712" cy="540000"/>
              </a:xfrm>
            </p:grpSpPr>
            <p:pic>
              <p:nvPicPr>
                <p:cNvPr id="62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996878" y="2735474"/>
                  <a:ext cx="1260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readme.txt</a:t>
                  </a:r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888755" y="3341090"/>
                <a:ext cx="1581034" cy="540000"/>
                <a:chOff x="592191" y="2566953"/>
                <a:chExt cx="1581034" cy="540000"/>
              </a:xfrm>
            </p:grpSpPr>
            <p:pic>
              <p:nvPicPr>
                <p:cNvPr id="74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996877" y="2737248"/>
                  <a:ext cx="1176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mainCFD.c</a:t>
                  </a:r>
                  <a:endParaRPr lang="en-US" dirty="0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888755" y="4119458"/>
                <a:ext cx="1604338" cy="543093"/>
                <a:chOff x="592191" y="2566953"/>
                <a:chExt cx="1604338" cy="543093"/>
              </a:xfrm>
            </p:grpSpPr>
            <p:pic>
              <p:nvPicPr>
                <p:cNvPr id="77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996136" y="2740714"/>
                  <a:ext cx="12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mainCFD.h</a:t>
                  </a:r>
                  <a:endParaRPr lang="en-US" dirty="0"/>
                </a:p>
              </p:txBody>
            </p:sp>
          </p:grpSp>
          <p:pic>
            <p:nvPicPr>
              <p:cNvPr id="1032" name="Picture 8" descr="file Icon"/>
              <p:cNvPicPr>
                <a:picLocks noChangeAspect="1" noChangeArrowheads="1"/>
              </p:cNvPicPr>
              <p:nvPr/>
            </p:nvPicPr>
            <p:blipFill>
              <a:blip r:embed="rId3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4" name="Group 123"/>
              <p:cNvGrpSpPr/>
              <p:nvPr/>
            </p:nvGrpSpPr>
            <p:grpSpPr>
              <a:xfrm>
                <a:off x="653002" y="2339893"/>
                <a:ext cx="235754" cy="2049566"/>
                <a:chOff x="653002" y="2339893"/>
                <a:chExt cx="235754" cy="2049566"/>
              </a:xfrm>
            </p:grpSpPr>
            <p:cxnSp>
              <p:nvCxnSpPr>
                <p:cNvPr id="91" name="Curved Connector 90"/>
                <p:cNvCxnSpPr>
                  <a:stCxn id="62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53002" y="2339893"/>
                  <a:ext cx="6535" cy="18194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117"/>
                <p:cNvCxnSpPr>
                  <a:stCxn id="74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urved Connector 121"/>
                <p:cNvCxnSpPr>
                  <a:stCxn id="77" idx="1"/>
                </p:cNvCxnSpPr>
                <p:nvPr/>
              </p:nvCxnSpPr>
              <p:spPr>
                <a:xfrm rot="10800000">
                  <a:off x="659539" y="4115228"/>
                  <a:ext cx="229217" cy="274231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24" name="Group 1023"/>
          <p:cNvGrpSpPr/>
          <p:nvPr/>
        </p:nvGrpSpPr>
        <p:grpSpPr>
          <a:xfrm>
            <a:off x="4165993" y="559164"/>
            <a:ext cx="7694140" cy="5996978"/>
            <a:chOff x="3904735" y="428536"/>
            <a:chExt cx="7694140" cy="5996978"/>
          </a:xfrm>
        </p:grpSpPr>
        <p:grpSp>
          <p:nvGrpSpPr>
            <p:cNvPr id="49" name="Group 48"/>
            <p:cNvGrpSpPr/>
            <p:nvPr/>
          </p:nvGrpSpPr>
          <p:grpSpPr>
            <a:xfrm>
              <a:off x="4465420" y="1878229"/>
              <a:ext cx="2141838" cy="4201294"/>
              <a:chOff x="1005016" y="1318056"/>
              <a:chExt cx="2141838" cy="4201294"/>
            </a:xfrm>
          </p:grpSpPr>
          <p:sp>
            <p:nvSpPr>
              <p:cNvPr id="26" name="Freeform 25"/>
              <p:cNvSpPr/>
              <p:nvPr/>
            </p:nvSpPr>
            <p:spPr>
              <a:xfrm rot="5400000">
                <a:off x="-24712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74572" y="1318056"/>
                <a:ext cx="859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 smtClean="0"/>
                  <a:t>stage</a:t>
                </a:r>
                <a:endParaRPr lang="en-US" sz="2400" b="1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631459" y="1145059"/>
              <a:ext cx="4202842" cy="4934464"/>
              <a:chOff x="3575222" y="584886"/>
              <a:chExt cx="4202842" cy="493446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575222" y="584886"/>
                <a:ext cx="1558491" cy="733170"/>
                <a:chOff x="3575222" y="584886"/>
                <a:chExt cx="1558491" cy="73317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3575222" y="584886"/>
                  <a:ext cx="1161535" cy="471620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b="1" dirty="0" smtClean="0">
                      <a:solidFill>
                        <a:schemeClr val="tx1"/>
                      </a:solidFill>
                    </a:rPr>
                    <a:t>HEAD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>
                  <a:endCxn id="29" idx="0"/>
                </p:cNvCxnSpPr>
                <p:nvPr/>
              </p:nvCxnSpPr>
              <p:spPr>
                <a:xfrm>
                  <a:off x="4670854" y="1056506"/>
                  <a:ext cx="462859" cy="26155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636226" y="794956"/>
                <a:ext cx="2141838" cy="4201294"/>
                <a:chOff x="5597611" y="794956"/>
                <a:chExt cx="2141838" cy="4201294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5400000">
                  <a:off x="4567883" y="182468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451641" y="299445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1d63cea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231541" y="1056506"/>
                <a:ext cx="2141838" cy="4201294"/>
                <a:chOff x="5231541" y="1056506"/>
                <a:chExt cx="2141838" cy="4201294"/>
              </a:xfrm>
            </p:grpSpPr>
            <p:sp>
              <p:nvSpPr>
                <p:cNvPr id="28" name="Freeform 27"/>
                <p:cNvSpPr/>
                <p:nvPr/>
              </p:nvSpPr>
              <p:spPr>
                <a:xfrm rot="5400000">
                  <a:off x="4201813" y="208623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085571" y="325600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778</a:t>
                  </a:r>
                  <a:r>
                    <a:rPr lang="en-SE" dirty="0" smtClean="0"/>
                    <a:t>a</a:t>
                  </a:r>
                  <a:r>
                    <a:rPr lang="en-US" dirty="0" smtClean="0"/>
                    <a:t>9d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826856" y="1318055"/>
                <a:ext cx="2141838" cy="4201295"/>
                <a:chOff x="4826856" y="1318055"/>
                <a:chExt cx="2141838" cy="4201295"/>
              </a:xfrm>
            </p:grpSpPr>
            <p:sp>
              <p:nvSpPr>
                <p:cNvPr id="29" name="Freeform 28"/>
                <p:cNvSpPr/>
                <p:nvPr/>
              </p:nvSpPr>
              <p:spPr>
                <a:xfrm rot="5400000">
                  <a:off x="3797128" y="234778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59664" y="1318055"/>
                  <a:ext cx="11173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sz="2400" b="1" dirty="0"/>
                    <a:t>v</a:t>
                  </a:r>
                  <a:r>
                    <a:rPr lang="en-SE" sz="2400" b="1" dirty="0" smtClean="0"/>
                    <a:t>ersion</a:t>
                  </a:r>
                  <a:endParaRPr lang="en-US" sz="2400" b="1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680886" y="351755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959c920</a:t>
                  </a:r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904735" y="733168"/>
              <a:ext cx="7694140" cy="56923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05562" y="428536"/>
              <a:ext cx="19723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Repository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679135" y="4172812"/>
              <a:ext cx="1113859" cy="506631"/>
              <a:chOff x="2710094" y="2047204"/>
              <a:chExt cx="1614616" cy="506631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710094" y="2047204"/>
                <a:ext cx="1614616" cy="5066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Arrow 59"/>
              <p:cNvSpPr/>
              <p:nvPr/>
            </p:nvSpPr>
            <p:spPr>
              <a:xfrm>
                <a:off x="2710094" y="2047204"/>
                <a:ext cx="1614616" cy="50663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b="1" dirty="0" smtClean="0">
                    <a:solidFill>
                      <a:schemeClr val="tx1"/>
                    </a:solidFill>
                  </a:rPr>
                  <a:t>commit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7883092" y="4926227"/>
              <a:ext cx="980821" cy="11532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ranch:</a:t>
              </a:r>
            </a:p>
            <a:p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- master</a:t>
              </a:r>
            </a:p>
            <a:p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- feature</a:t>
              </a:r>
            </a:p>
            <a:p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- dev</a:t>
              </a:r>
            </a:p>
          </p:txBody>
        </p:sp>
        <p:grpSp>
          <p:nvGrpSpPr>
            <p:cNvPr id="131" name="Group 130"/>
            <p:cNvGrpSpPr>
              <a:grpSpLocks noChangeAspect="1"/>
            </p:cNvGrpSpPr>
            <p:nvPr/>
          </p:nvGrpSpPr>
          <p:grpSpPr>
            <a:xfrm>
              <a:off x="4786349" y="3455776"/>
              <a:ext cx="1714128" cy="1800000"/>
              <a:chOff x="479618" y="1690407"/>
              <a:chExt cx="2827406" cy="296905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888755" y="2566953"/>
                <a:ext cx="2418269" cy="693969"/>
                <a:chOff x="592191" y="2566953"/>
                <a:chExt cx="2418269" cy="693969"/>
              </a:xfrm>
            </p:grpSpPr>
            <p:pic>
              <p:nvPicPr>
                <p:cNvPr id="145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1004427" y="2651718"/>
                  <a:ext cx="2006033" cy="609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>
                      <a:solidFill>
                        <a:schemeClr val="accent6"/>
                      </a:solidFill>
                    </a:rPr>
                    <a:t>readme.txt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888755" y="3341090"/>
                <a:ext cx="1588584" cy="540000"/>
                <a:chOff x="592191" y="2566953"/>
                <a:chExt cx="1588584" cy="540000"/>
              </a:xfrm>
            </p:grpSpPr>
            <p:pic>
              <p:nvPicPr>
                <p:cNvPr id="143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4" name="TextBox 143"/>
                <p:cNvSpPr txBox="1"/>
                <p:nvPr/>
              </p:nvSpPr>
              <p:spPr>
                <a:xfrm>
                  <a:off x="1004427" y="2651718"/>
                  <a:ext cx="1176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mainCFD.c</a:t>
                  </a:r>
                  <a:endParaRPr lang="en-US" dirty="0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888755" y="4119458"/>
                <a:ext cx="1612629" cy="540000"/>
                <a:chOff x="592191" y="2566953"/>
                <a:chExt cx="1612629" cy="540000"/>
              </a:xfrm>
            </p:grpSpPr>
            <p:pic>
              <p:nvPicPr>
                <p:cNvPr id="141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2" name="TextBox 141"/>
                <p:cNvSpPr txBox="1"/>
                <p:nvPr/>
              </p:nvSpPr>
              <p:spPr>
                <a:xfrm>
                  <a:off x="1004427" y="2651718"/>
                  <a:ext cx="12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mainCFD.h</a:t>
                  </a:r>
                  <a:endParaRPr lang="en-US" dirty="0"/>
                </a:p>
              </p:txBody>
            </p:sp>
          </p:grpSp>
          <p:pic>
            <p:nvPicPr>
              <p:cNvPr id="135" name="Picture 8" descr="fi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6" name="Group 135"/>
              <p:cNvGrpSpPr/>
              <p:nvPr/>
            </p:nvGrpSpPr>
            <p:grpSpPr>
              <a:xfrm>
                <a:off x="659539" y="2339893"/>
                <a:ext cx="229217" cy="2049566"/>
                <a:chOff x="659539" y="2339893"/>
                <a:chExt cx="229217" cy="2049566"/>
              </a:xfrm>
            </p:grpSpPr>
            <p:cxnSp>
              <p:nvCxnSpPr>
                <p:cNvPr id="137" name="Curved Connector 136"/>
                <p:cNvCxnSpPr>
                  <a:stCxn id="145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668393" y="2339893"/>
                  <a:ext cx="6535" cy="18194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urved Connector 138"/>
                <p:cNvCxnSpPr>
                  <a:stCxn id="143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urved Connector 139"/>
                <p:cNvCxnSpPr>
                  <a:stCxn id="141" idx="1"/>
                </p:cNvCxnSpPr>
                <p:nvPr/>
              </p:nvCxnSpPr>
              <p:spPr>
                <a:xfrm rot="10800000">
                  <a:off x="659539" y="4115228"/>
                  <a:ext cx="229217" cy="274231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Group 146"/>
            <p:cNvGrpSpPr>
              <a:grpSpLocks noChangeAspect="1"/>
            </p:cNvGrpSpPr>
            <p:nvPr/>
          </p:nvGrpSpPr>
          <p:grpSpPr>
            <a:xfrm>
              <a:off x="8073200" y="2637835"/>
              <a:ext cx="1698354" cy="1421455"/>
              <a:chOff x="479618" y="1690407"/>
              <a:chExt cx="2801388" cy="2344651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888755" y="2566953"/>
                <a:ext cx="2352589" cy="693969"/>
                <a:chOff x="592191" y="2566953"/>
                <a:chExt cx="2352589" cy="693969"/>
              </a:xfrm>
            </p:grpSpPr>
            <p:pic>
              <p:nvPicPr>
                <p:cNvPr id="161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TextBox 161"/>
                <p:cNvSpPr txBox="1"/>
                <p:nvPr/>
              </p:nvSpPr>
              <p:spPr>
                <a:xfrm>
                  <a:off x="1004427" y="2651718"/>
                  <a:ext cx="1940353" cy="609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mainCFD.c</a:t>
                  </a:r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888755" y="3341090"/>
                <a:ext cx="2392251" cy="693968"/>
                <a:chOff x="592191" y="2566953"/>
                <a:chExt cx="2392251" cy="693968"/>
              </a:xfrm>
            </p:grpSpPr>
            <p:pic>
              <p:nvPicPr>
                <p:cNvPr id="159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" name="TextBox 159"/>
                <p:cNvSpPr txBox="1"/>
                <p:nvPr/>
              </p:nvSpPr>
              <p:spPr>
                <a:xfrm>
                  <a:off x="1004427" y="2651718"/>
                  <a:ext cx="1980015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mainCFD.h</a:t>
                  </a:r>
                  <a:endParaRPr lang="en-US" dirty="0"/>
                </a:p>
              </p:txBody>
            </p:sp>
          </p:grpSp>
          <p:pic>
            <p:nvPicPr>
              <p:cNvPr id="151" name="Picture 8" descr="fi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2" name="Group 151"/>
              <p:cNvGrpSpPr/>
              <p:nvPr/>
            </p:nvGrpSpPr>
            <p:grpSpPr>
              <a:xfrm>
                <a:off x="653002" y="2339893"/>
                <a:ext cx="235754" cy="1271198"/>
                <a:chOff x="653002" y="2339893"/>
                <a:chExt cx="235754" cy="1271198"/>
              </a:xfrm>
            </p:grpSpPr>
            <p:cxnSp>
              <p:nvCxnSpPr>
                <p:cNvPr id="153" name="Curved Connector 152"/>
                <p:cNvCxnSpPr>
                  <a:stCxn id="161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53002" y="2339893"/>
                  <a:ext cx="0" cy="10596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stCxn id="159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/>
          <p:cNvGrpSpPr/>
          <p:nvPr/>
        </p:nvGrpSpPr>
        <p:grpSpPr>
          <a:xfrm>
            <a:off x="3338590" y="2931840"/>
            <a:ext cx="1783663" cy="506631"/>
            <a:chOff x="2710094" y="2047204"/>
            <a:chExt cx="1614616" cy="506631"/>
          </a:xfrm>
        </p:grpSpPr>
        <p:sp>
          <p:nvSpPr>
            <p:cNvPr id="56" name="Rectangle 55"/>
            <p:cNvSpPr/>
            <p:nvPr/>
          </p:nvSpPr>
          <p:spPr>
            <a:xfrm>
              <a:off x="2710094" y="2047204"/>
              <a:ext cx="1614616" cy="506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710094" y="2047204"/>
              <a:ext cx="1614616" cy="50663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 smtClean="0">
                  <a:solidFill>
                    <a:schemeClr val="tx1"/>
                  </a:solidFill>
                </a:rPr>
                <a:t>add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1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3062"/>
            <a:ext cx="12192000" cy="3571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6962" y="1810138"/>
            <a:ext cx="218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 smtClean="0"/>
              <a:t>Hmm, I wonder which one is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455B66"/>
            </a:gs>
            <a:gs pos="83000">
              <a:schemeClr val="tx2">
                <a:lumMod val="75000"/>
              </a:schemeClr>
            </a:gs>
            <a:gs pos="100000">
              <a:srgbClr val="455B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09886" y="268654"/>
            <a:ext cx="2172227" cy="2222610"/>
            <a:chOff x="1905250" y="312068"/>
            <a:chExt cx="2172227" cy="2222610"/>
          </a:xfrm>
        </p:grpSpPr>
        <p:pic>
          <p:nvPicPr>
            <p:cNvPr id="15370" name="Picture 10" descr="GitHub Icon - free download, PNG and vector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800" l="56133" r="90000">
                          <a14:foregroundMark x1="15867" y1="39400" x2="15867" y2="39400"/>
                          <a14:foregroundMark x1="16600" y1="59200" x2="16600" y2="59200"/>
                          <a14:foregroundMark x1="25667" y1="63600" x2="25667" y2="63600"/>
                          <a14:foregroundMark x1="31800" y1="63600" x2="31800" y2="63600"/>
                          <a14:foregroundMark x1="37200" y1="64400" x2="37200" y2="64400"/>
                          <a14:foregroundMark x1="43867" y1="65200" x2="43867" y2="65200"/>
                          <a14:foregroundMark x1="50200" y1="64400" x2="50200" y2="64400"/>
                          <a14:foregroundMark x1="52667" y1="63600" x2="52667" y2="63600"/>
                          <a14:foregroundMark x1="20533" y1="63000" x2="20533" y2="63000"/>
                          <a14:foregroundMark x1="27933" y1="60800" x2="27933" y2="60800"/>
                          <a14:foregroundMark x1="19333" y1="40800" x2="19333" y2="40800"/>
                          <a14:foregroundMark x1="22533" y1="40200" x2="22533" y2="40200"/>
                          <a14:foregroundMark x1="25933" y1="40200" x2="25933" y2="40200"/>
                          <a14:foregroundMark x1="29600" y1="40200" x2="29600" y2="40200"/>
                          <a14:foregroundMark x1="34067" y1="40200" x2="34067" y2="40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55"/>
            <a:stretch/>
          </p:blipFill>
          <p:spPr bwMode="auto">
            <a:xfrm>
              <a:off x="2006772" y="312068"/>
              <a:ext cx="1969182" cy="1268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905250" y="1580571"/>
              <a:ext cx="21722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 Code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Management</a:t>
              </a:r>
              <a:endPara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6" descr="Why Version Control Matters - Code by Amir | Amir Boroumand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2" y="3746811"/>
            <a:ext cx="5047861" cy="32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Why Version Control Matters - Code by Amir | Amir Borouma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90495" y="3746810"/>
            <a:ext cx="5047861" cy="32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806622" y="2530669"/>
            <a:ext cx="2591453" cy="105560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Version 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E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67" y="3390008"/>
            <a:ext cx="7174464" cy="2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070722" y="-3756"/>
            <a:ext cx="6121278" cy="6861755"/>
            <a:chOff x="7026687" y="1724025"/>
            <a:chExt cx="4791075" cy="5133975"/>
          </a:xfrm>
        </p:grpSpPr>
        <p:grpSp>
          <p:nvGrpSpPr>
            <p:cNvPr id="6" name="Group 5"/>
            <p:cNvGrpSpPr/>
            <p:nvPr/>
          </p:nvGrpSpPr>
          <p:grpSpPr>
            <a:xfrm>
              <a:off x="7026687" y="1724025"/>
              <a:ext cx="4791075" cy="5133975"/>
              <a:chOff x="7400925" y="1724025"/>
              <a:chExt cx="4791075" cy="51339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bg2">
                    <a:lumMod val="90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400925" y="1724025"/>
                <a:ext cx="4791075" cy="513397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20867895">
                <a:off x="7808166" y="3909034"/>
                <a:ext cx="1233196" cy="45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N</a:t>
                </a:r>
                <a:r>
                  <a:rPr lang="en-SE" sz="1600" b="1" dirty="0" smtClean="0"/>
                  <a:t>ever revise</a:t>
                </a:r>
              </a:p>
              <a:p>
                <a:pPr algn="ctr"/>
                <a:r>
                  <a:rPr lang="en-SE" sz="1600" b="1" dirty="0" smtClean="0"/>
                  <a:t>version</a:t>
                </a:r>
                <a:endParaRPr lang="en-US" sz="16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20867895">
                <a:off x="8163507" y="5947771"/>
                <a:ext cx="1233196" cy="45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R</a:t>
                </a:r>
                <a:r>
                  <a:rPr lang="en-SE" sz="1600" b="1" dirty="0" smtClean="0"/>
                  <a:t>evised_ Newnew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485280">
                <a:off x="7731472" y="4919483"/>
                <a:ext cx="1233196" cy="45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F</a:t>
                </a:r>
                <a:r>
                  <a:rPr lang="en-SE" sz="1600" b="1" dirty="0" smtClean="0"/>
                  <a:t>inal</a:t>
                </a:r>
              </a:p>
              <a:p>
                <a:pPr algn="ctr"/>
                <a:r>
                  <a:rPr lang="en-SE" sz="1600" b="1" dirty="0" smtClean="0"/>
                  <a:t>version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829639">
                <a:off x="8035212" y="2278269"/>
                <a:ext cx="1233196" cy="45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N</a:t>
                </a:r>
                <a:r>
                  <a:rPr lang="en-SE" sz="1600" b="1" dirty="0" smtClean="0"/>
                  <a:t>ever revise</a:t>
                </a:r>
              </a:p>
              <a:p>
                <a:pPr algn="ctr"/>
                <a:r>
                  <a:rPr lang="en-SE" sz="1600" b="1" dirty="0" smtClean="0"/>
                  <a:t>version_new</a:t>
                </a:r>
                <a:endParaRPr lang="en-US" sz="1600" b="1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 rot="1896855">
              <a:off x="8260849" y="4860625"/>
              <a:ext cx="739174" cy="2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1400" b="1" dirty="0" smtClean="0"/>
                <a:t>cfdFoam</a:t>
              </a:r>
              <a:endParaRPr lang="en-US" sz="1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0082" y="1395204"/>
            <a:ext cx="2172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E" sz="2800" b="1" dirty="0" smtClean="0"/>
              <a:t>Source  Code</a:t>
            </a:r>
          </a:p>
          <a:p>
            <a:pPr algn="just"/>
            <a:r>
              <a:rPr lang="en-SE" sz="2800" b="1" dirty="0" smtClean="0"/>
              <a:t>Management</a:t>
            </a:r>
            <a:endParaRPr lang="en-US" sz="2800" b="1" dirty="0"/>
          </a:p>
        </p:txBody>
      </p:sp>
      <p:pic>
        <p:nvPicPr>
          <p:cNvPr id="33" name="Picture 2" descr="https://i.imgur.com/Foktz0Z.gif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55"/>
            <a:ext cx="5196114" cy="69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392546" y="559164"/>
            <a:ext cx="2845165" cy="5996978"/>
            <a:chOff x="131288" y="428536"/>
            <a:chExt cx="2845165" cy="5996978"/>
          </a:xfrm>
        </p:grpSpPr>
        <p:grpSp>
          <p:nvGrpSpPr>
            <p:cNvPr id="82" name="Group 81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16594" y="428536"/>
              <a:ext cx="2024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SE" sz="3200" dirty="0" smtClean="0"/>
                <a:t>Workspace</a:t>
              </a:r>
              <a:endParaRPr lang="en-US" sz="3200" dirty="0" smtClean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79618" y="1690407"/>
              <a:ext cx="1999470" cy="2190683"/>
              <a:chOff x="479618" y="1690407"/>
              <a:chExt cx="1999470" cy="219068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88755" y="2566953"/>
                <a:ext cx="1590333" cy="540000"/>
                <a:chOff x="592191" y="2566953"/>
                <a:chExt cx="1590333" cy="540000"/>
              </a:xfrm>
            </p:grpSpPr>
            <p:pic>
              <p:nvPicPr>
                <p:cNvPr id="62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996878" y="2735474"/>
                  <a:ext cx="11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888755" y="3341090"/>
                <a:ext cx="1566286" cy="540000"/>
                <a:chOff x="592191" y="2566953"/>
                <a:chExt cx="1566286" cy="540000"/>
              </a:xfrm>
            </p:grpSpPr>
            <p:pic>
              <p:nvPicPr>
                <p:cNvPr id="74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996877" y="2737248"/>
                  <a:ext cx="11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CFD.c</a:t>
                  </a:r>
                  <a:endParaRPr lang="en-US" dirty="0"/>
                </a:p>
              </p:txBody>
            </p:sp>
          </p:grpSp>
          <p:pic>
            <p:nvPicPr>
              <p:cNvPr id="1032" name="Picture 8" descr="file Icon"/>
              <p:cNvPicPr>
                <a:picLocks noChangeAspect="1" noChangeArrowheads="1"/>
              </p:cNvPicPr>
              <p:nvPr/>
            </p:nvPicPr>
            <p:blipFill>
              <a:blip r:embed="rId4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4" name="Group 123"/>
              <p:cNvGrpSpPr/>
              <p:nvPr/>
            </p:nvGrpSpPr>
            <p:grpSpPr>
              <a:xfrm>
                <a:off x="659539" y="2339893"/>
                <a:ext cx="229217" cy="1271198"/>
                <a:chOff x="659539" y="2339893"/>
                <a:chExt cx="229217" cy="1271198"/>
              </a:xfrm>
            </p:grpSpPr>
            <p:cxnSp>
              <p:nvCxnSpPr>
                <p:cNvPr id="91" name="Curved Connector 90"/>
                <p:cNvCxnSpPr>
                  <a:stCxn id="62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62333" y="2339893"/>
                  <a:ext cx="0" cy="10284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117"/>
                <p:cNvCxnSpPr>
                  <a:stCxn id="74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Box 1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392546" y="559164"/>
            <a:ext cx="2845165" cy="5996978"/>
            <a:chOff x="131288" y="428536"/>
            <a:chExt cx="2845165" cy="5996978"/>
          </a:xfrm>
        </p:grpSpPr>
        <p:grpSp>
          <p:nvGrpSpPr>
            <p:cNvPr id="82" name="Group 81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16594" y="428536"/>
              <a:ext cx="2024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SE" sz="3200" dirty="0" smtClean="0"/>
                <a:t>Workspace</a:t>
              </a:r>
              <a:endParaRPr lang="en-US" sz="3200" dirty="0" smtClean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79618" y="1690407"/>
              <a:ext cx="1999470" cy="2190683"/>
              <a:chOff x="479618" y="1690407"/>
              <a:chExt cx="1999470" cy="219068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88755" y="2566953"/>
                <a:ext cx="1590333" cy="540000"/>
                <a:chOff x="592191" y="2566953"/>
                <a:chExt cx="1590333" cy="540000"/>
              </a:xfrm>
            </p:grpSpPr>
            <p:pic>
              <p:nvPicPr>
                <p:cNvPr id="62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996878" y="2735474"/>
                  <a:ext cx="11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888755" y="3341090"/>
                <a:ext cx="1566286" cy="540000"/>
                <a:chOff x="592191" y="2566953"/>
                <a:chExt cx="1566286" cy="540000"/>
              </a:xfrm>
            </p:grpSpPr>
            <p:pic>
              <p:nvPicPr>
                <p:cNvPr id="74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996877" y="2737248"/>
                  <a:ext cx="11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CFD.c</a:t>
                  </a:r>
                  <a:endParaRPr lang="en-US" dirty="0"/>
                </a:p>
              </p:txBody>
            </p:sp>
          </p:grpSp>
          <p:pic>
            <p:nvPicPr>
              <p:cNvPr id="1032" name="Picture 8" descr="file Icon"/>
              <p:cNvPicPr>
                <a:picLocks noChangeAspect="1" noChangeArrowheads="1"/>
              </p:cNvPicPr>
              <p:nvPr/>
            </p:nvPicPr>
            <p:blipFill>
              <a:blip r:embed="rId4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4" name="Group 123"/>
              <p:cNvGrpSpPr/>
              <p:nvPr/>
            </p:nvGrpSpPr>
            <p:grpSpPr>
              <a:xfrm>
                <a:off x="659539" y="2339893"/>
                <a:ext cx="229217" cy="1271198"/>
                <a:chOff x="659539" y="2339893"/>
                <a:chExt cx="229217" cy="1271198"/>
              </a:xfrm>
            </p:grpSpPr>
            <p:cxnSp>
              <p:nvCxnSpPr>
                <p:cNvPr id="91" name="Curved Connector 90"/>
                <p:cNvCxnSpPr>
                  <a:stCxn id="62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62333" y="2339893"/>
                  <a:ext cx="0" cy="10284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117"/>
                <p:cNvCxnSpPr>
                  <a:stCxn id="74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8" name="Group 177"/>
          <p:cNvGrpSpPr/>
          <p:nvPr/>
        </p:nvGrpSpPr>
        <p:grpSpPr>
          <a:xfrm>
            <a:off x="4165993" y="559164"/>
            <a:ext cx="7694140" cy="5996978"/>
            <a:chOff x="3904735" y="428536"/>
            <a:chExt cx="7694140" cy="5996978"/>
          </a:xfrm>
        </p:grpSpPr>
        <p:grpSp>
          <p:nvGrpSpPr>
            <p:cNvPr id="179" name="Group 178"/>
            <p:cNvGrpSpPr/>
            <p:nvPr/>
          </p:nvGrpSpPr>
          <p:grpSpPr>
            <a:xfrm>
              <a:off x="4465420" y="1878229"/>
              <a:ext cx="2141838" cy="4201294"/>
              <a:chOff x="1005016" y="1318056"/>
              <a:chExt cx="2141838" cy="4201294"/>
            </a:xfrm>
          </p:grpSpPr>
          <p:sp>
            <p:nvSpPr>
              <p:cNvPr id="228" name="Freeform 227"/>
              <p:cNvSpPr/>
              <p:nvPr/>
            </p:nvSpPr>
            <p:spPr>
              <a:xfrm rot="5400000">
                <a:off x="-24712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474572" y="1318056"/>
                <a:ext cx="859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 smtClean="0"/>
                  <a:t>stage</a:t>
                </a:r>
                <a:endParaRPr lang="en-US" sz="2400" b="1" dirty="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7883093" y="1878228"/>
              <a:ext cx="2141838" cy="4201295"/>
              <a:chOff x="4826856" y="1318055"/>
              <a:chExt cx="2141838" cy="4201295"/>
            </a:xfrm>
          </p:grpSpPr>
          <p:sp>
            <p:nvSpPr>
              <p:cNvPr id="219" name="Freeform 218"/>
              <p:cNvSpPr/>
              <p:nvPr/>
            </p:nvSpPr>
            <p:spPr>
              <a:xfrm rot="5400000">
                <a:off x="3797128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159664" y="1318055"/>
                <a:ext cx="111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/>
                  <a:t>v</a:t>
                </a:r>
                <a:r>
                  <a:rPr lang="en-SE" sz="2400" b="1" dirty="0" smtClean="0"/>
                  <a:t>ersion</a:t>
                </a:r>
                <a:endParaRPr lang="en-US" sz="2400" b="1" dirty="0"/>
              </a:p>
            </p:txBody>
          </p:sp>
        </p:grpSp>
        <p:sp>
          <p:nvSpPr>
            <p:cNvPr id="181" name="Rectangle 180"/>
            <p:cNvSpPr/>
            <p:nvPr/>
          </p:nvSpPr>
          <p:spPr>
            <a:xfrm>
              <a:off x="3904735" y="733168"/>
              <a:ext cx="7694140" cy="56923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205562" y="428536"/>
              <a:ext cx="19723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Repository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829383" y="1391732"/>
            <a:ext cx="193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Temporary storage</a:t>
            </a:r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8247056" y="1391732"/>
            <a:ext cx="1976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E" dirty="0" smtClean="0"/>
              <a:t>P</a:t>
            </a:r>
            <a:r>
              <a:rPr lang="en-US" dirty="0" err="1" smtClean="0"/>
              <a:t>ermanent</a:t>
            </a:r>
            <a:r>
              <a:rPr lang="en-US" dirty="0" smtClean="0"/>
              <a:t> storage</a:t>
            </a:r>
            <a:endParaRPr lang="en-US" dirty="0"/>
          </a:p>
        </p:txBody>
      </p:sp>
      <p:sp>
        <p:nvSpPr>
          <p:cNvPr id="233" name="U-Turn Arrow 232"/>
          <p:cNvSpPr/>
          <p:nvPr/>
        </p:nvSpPr>
        <p:spPr>
          <a:xfrm>
            <a:off x="1554699" y="35949"/>
            <a:ext cx="3847725" cy="585685"/>
          </a:xfrm>
          <a:prstGeom prst="uturnArrow">
            <a:avLst>
              <a:gd name="adj1" fmla="val 50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 smtClean="0">
                <a:solidFill>
                  <a:schemeClr val="tx1"/>
                </a:solidFill>
              </a:rPr>
              <a:t>init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392546" y="559164"/>
            <a:ext cx="2845165" cy="5996978"/>
            <a:chOff x="131288" y="428536"/>
            <a:chExt cx="2845165" cy="5996978"/>
          </a:xfrm>
        </p:grpSpPr>
        <p:grpSp>
          <p:nvGrpSpPr>
            <p:cNvPr id="82" name="Group 81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16594" y="428536"/>
              <a:ext cx="2024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SE" sz="3200" dirty="0" smtClean="0"/>
                <a:t>Workspace</a:t>
              </a:r>
              <a:endParaRPr lang="en-US" sz="3200" dirty="0" smtClean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79618" y="1690407"/>
              <a:ext cx="1999470" cy="2190683"/>
              <a:chOff x="479618" y="1690407"/>
              <a:chExt cx="1999470" cy="219068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88755" y="2566953"/>
                <a:ext cx="1590333" cy="540000"/>
                <a:chOff x="592191" y="2566953"/>
                <a:chExt cx="1590333" cy="540000"/>
              </a:xfrm>
            </p:grpSpPr>
            <p:pic>
              <p:nvPicPr>
                <p:cNvPr id="62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996878" y="2735474"/>
                  <a:ext cx="11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888755" y="3341090"/>
                <a:ext cx="1566286" cy="540000"/>
                <a:chOff x="592191" y="2566953"/>
                <a:chExt cx="1566286" cy="540000"/>
              </a:xfrm>
            </p:grpSpPr>
            <p:pic>
              <p:nvPicPr>
                <p:cNvPr id="74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996877" y="2737248"/>
                  <a:ext cx="11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CFD.c</a:t>
                  </a:r>
                  <a:endParaRPr lang="en-US" dirty="0"/>
                </a:p>
              </p:txBody>
            </p:sp>
          </p:grpSp>
          <p:pic>
            <p:nvPicPr>
              <p:cNvPr id="1032" name="Picture 8" descr="file Icon"/>
              <p:cNvPicPr>
                <a:picLocks noChangeAspect="1" noChangeArrowheads="1"/>
              </p:cNvPicPr>
              <p:nvPr/>
            </p:nvPicPr>
            <p:blipFill>
              <a:blip r:embed="rId4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4" name="Group 123"/>
              <p:cNvGrpSpPr/>
              <p:nvPr/>
            </p:nvGrpSpPr>
            <p:grpSpPr>
              <a:xfrm>
                <a:off x="659539" y="2339893"/>
                <a:ext cx="229217" cy="1271198"/>
                <a:chOff x="659539" y="2339893"/>
                <a:chExt cx="229217" cy="1271198"/>
              </a:xfrm>
            </p:grpSpPr>
            <p:cxnSp>
              <p:nvCxnSpPr>
                <p:cNvPr id="91" name="Curved Connector 90"/>
                <p:cNvCxnSpPr>
                  <a:stCxn id="62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62333" y="2339893"/>
                  <a:ext cx="0" cy="10284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117"/>
                <p:cNvCxnSpPr>
                  <a:stCxn id="74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8" name="Group 177"/>
          <p:cNvGrpSpPr/>
          <p:nvPr/>
        </p:nvGrpSpPr>
        <p:grpSpPr>
          <a:xfrm>
            <a:off x="4165993" y="559164"/>
            <a:ext cx="7694140" cy="5996978"/>
            <a:chOff x="3904735" y="428536"/>
            <a:chExt cx="7694140" cy="5996978"/>
          </a:xfrm>
        </p:grpSpPr>
        <p:grpSp>
          <p:nvGrpSpPr>
            <p:cNvPr id="179" name="Group 178"/>
            <p:cNvGrpSpPr/>
            <p:nvPr/>
          </p:nvGrpSpPr>
          <p:grpSpPr>
            <a:xfrm>
              <a:off x="4465420" y="1878229"/>
              <a:ext cx="2141838" cy="4201294"/>
              <a:chOff x="1005016" y="1318056"/>
              <a:chExt cx="2141838" cy="4201294"/>
            </a:xfrm>
          </p:grpSpPr>
          <p:sp>
            <p:nvSpPr>
              <p:cNvPr id="228" name="Freeform 227"/>
              <p:cNvSpPr/>
              <p:nvPr/>
            </p:nvSpPr>
            <p:spPr>
              <a:xfrm rot="5400000">
                <a:off x="-24712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474572" y="1318056"/>
                <a:ext cx="859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 smtClean="0"/>
                  <a:t>stage</a:t>
                </a:r>
                <a:endParaRPr lang="en-US" sz="2400" b="1" dirty="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7883093" y="1878228"/>
              <a:ext cx="2141838" cy="4201295"/>
              <a:chOff x="4826856" y="1318055"/>
              <a:chExt cx="2141838" cy="4201295"/>
            </a:xfrm>
          </p:grpSpPr>
          <p:sp>
            <p:nvSpPr>
              <p:cNvPr id="219" name="Freeform 218"/>
              <p:cNvSpPr/>
              <p:nvPr/>
            </p:nvSpPr>
            <p:spPr>
              <a:xfrm rot="5400000">
                <a:off x="3797128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159664" y="1318055"/>
                <a:ext cx="111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/>
                  <a:t>v</a:t>
                </a:r>
                <a:r>
                  <a:rPr lang="en-SE" sz="2400" b="1" dirty="0" smtClean="0"/>
                  <a:t>ersion</a:t>
                </a:r>
                <a:endParaRPr lang="en-US" sz="2400" b="1" dirty="0"/>
              </a:p>
            </p:txBody>
          </p:sp>
        </p:grpSp>
        <p:sp>
          <p:nvSpPr>
            <p:cNvPr id="181" name="Rectangle 180"/>
            <p:cNvSpPr/>
            <p:nvPr/>
          </p:nvSpPr>
          <p:spPr>
            <a:xfrm>
              <a:off x="3904735" y="733168"/>
              <a:ext cx="7694140" cy="56923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205562" y="428536"/>
              <a:ext cx="19723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Repository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829383" y="1391732"/>
            <a:ext cx="193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Temporary storage</a:t>
            </a:r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8247056" y="1391732"/>
            <a:ext cx="1976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E" dirty="0" smtClean="0"/>
              <a:t>P</a:t>
            </a:r>
            <a:r>
              <a:rPr lang="en-US" dirty="0" err="1" smtClean="0"/>
              <a:t>ermanent</a:t>
            </a:r>
            <a:r>
              <a:rPr lang="en-US" dirty="0" smtClean="0"/>
              <a:t> storage</a:t>
            </a:r>
            <a:endParaRPr lang="en-US" dirty="0"/>
          </a:p>
        </p:txBody>
      </p:sp>
      <p:pic>
        <p:nvPicPr>
          <p:cNvPr id="39" name="Picture 2" descr="paper, text, document, fil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48" y="4117814"/>
            <a:ext cx="327378" cy="3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545568" y="4169203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>
                <a:solidFill>
                  <a:schemeClr val="accent2"/>
                </a:solidFill>
              </a:rPr>
              <a:t>codeCFD.h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1" name="Picture 2" descr="paper, text, document, fil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48" y="4587138"/>
            <a:ext cx="327377" cy="32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545568" y="4638527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>
                <a:solidFill>
                  <a:schemeClr val="accent2"/>
                </a:solidFill>
              </a:rPr>
              <a:t>code</a:t>
            </a:r>
            <a:r>
              <a:rPr lang="en-SE" dirty="0" smtClean="0">
                <a:solidFill>
                  <a:schemeClr val="accent2"/>
                </a:solidFill>
              </a:rPr>
              <a:t>CFD.c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5" name="Picture 8" descr="file Icon"/>
          <p:cNvPicPr>
            <a:picLocks noChangeAspect="1" noChangeArrowheads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07" y="3586404"/>
            <a:ext cx="436503" cy="4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urved Connector 45"/>
          <p:cNvCxnSpPr>
            <a:stCxn id="39" idx="1"/>
          </p:cNvCxnSpPr>
          <p:nvPr/>
        </p:nvCxnSpPr>
        <p:spPr>
          <a:xfrm rot="10800000">
            <a:off x="5156685" y="4115250"/>
            <a:ext cx="138964" cy="166253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52722" y="3980158"/>
            <a:ext cx="0" cy="658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1" idx="1"/>
          </p:cNvCxnSpPr>
          <p:nvPr/>
        </p:nvCxnSpPr>
        <p:spPr>
          <a:xfrm rot="10800000">
            <a:off x="5156685" y="4603668"/>
            <a:ext cx="138964" cy="147159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38590" y="2931840"/>
            <a:ext cx="1783663" cy="506631"/>
            <a:chOff x="2710094" y="2047204"/>
            <a:chExt cx="1614616" cy="506631"/>
          </a:xfrm>
        </p:grpSpPr>
        <p:sp>
          <p:nvSpPr>
            <p:cNvPr id="54" name="Rectangle 53"/>
            <p:cNvSpPr/>
            <p:nvPr/>
          </p:nvSpPr>
          <p:spPr>
            <a:xfrm>
              <a:off x="2710094" y="2047204"/>
              <a:ext cx="1614616" cy="506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2710094" y="2047204"/>
              <a:ext cx="1614616" cy="50663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 smtClean="0">
                  <a:solidFill>
                    <a:schemeClr val="tx1"/>
                  </a:solidFill>
                </a:rPr>
                <a:t>add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392546" y="559164"/>
            <a:ext cx="2845165" cy="5996978"/>
            <a:chOff x="131288" y="428536"/>
            <a:chExt cx="2845165" cy="5996978"/>
          </a:xfrm>
        </p:grpSpPr>
        <p:grpSp>
          <p:nvGrpSpPr>
            <p:cNvPr id="82" name="Group 81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16594" y="428536"/>
              <a:ext cx="2024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SE" sz="3200" dirty="0" smtClean="0"/>
                <a:t>Workspace</a:t>
              </a:r>
              <a:endParaRPr lang="en-US" sz="3200" dirty="0" smtClean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79618" y="1690407"/>
              <a:ext cx="1999470" cy="2190683"/>
              <a:chOff x="479618" y="1690407"/>
              <a:chExt cx="1999470" cy="219068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88755" y="2566953"/>
                <a:ext cx="1590333" cy="540000"/>
                <a:chOff x="592191" y="2566953"/>
                <a:chExt cx="1590333" cy="540000"/>
              </a:xfrm>
            </p:grpSpPr>
            <p:pic>
              <p:nvPicPr>
                <p:cNvPr id="62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996878" y="2735474"/>
                  <a:ext cx="11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888755" y="3341090"/>
                <a:ext cx="1566286" cy="540000"/>
                <a:chOff x="592191" y="2566953"/>
                <a:chExt cx="1566286" cy="540000"/>
              </a:xfrm>
            </p:grpSpPr>
            <p:pic>
              <p:nvPicPr>
                <p:cNvPr id="74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996877" y="2737248"/>
                  <a:ext cx="11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CFD.c</a:t>
                  </a:r>
                  <a:endParaRPr lang="en-US" dirty="0"/>
                </a:p>
              </p:txBody>
            </p:sp>
          </p:grpSp>
          <p:pic>
            <p:nvPicPr>
              <p:cNvPr id="1032" name="Picture 8" descr="file Icon"/>
              <p:cNvPicPr>
                <a:picLocks noChangeAspect="1" noChangeArrowheads="1"/>
              </p:cNvPicPr>
              <p:nvPr/>
            </p:nvPicPr>
            <p:blipFill>
              <a:blip r:embed="rId4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4" name="Group 123"/>
              <p:cNvGrpSpPr/>
              <p:nvPr/>
            </p:nvGrpSpPr>
            <p:grpSpPr>
              <a:xfrm>
                <a:off x="659539" y="2339893"/>
                <a:ext cx="229217" cy="1271198"/>
                <a:chOff x="659539" y="2339893"/>
                <a:chExt cx="229217" cy="1271198"/>
              </a:xfrm>
            </p:grpSpPr>
            <p:cxnSp>
              <p:nvCxnSpPr>
                <p:cNvPr id="91" name="Curved Connector 90"/>
                <p:cNvCxnSpPr>
                  <a:stCxn id="62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62333" y="2339893"/>
                  <a:ext cx="0" cy="10284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117"/>
                <p:cNvCxnSpPr>
                  <a:stCxn id="74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Group 48"/>
          <p:cNvGrpSpPr/>
          <p:nvPr/>
        </p:nvGrpSpPr>
        <p:grpSpPr>
          <a:xfrm>
            <a:off x="4165993" y="559164"/>
            <a:ext cx="7694140" cy="5996978"/>
            <a:chOff x="3904735" y="428536"/>
            <a:chExt cx="7694140" cy="5996978"/>
          </a:xfrm>
        </p:grpSpPr>
        <p:grpSp>
          <p:nvGrpSpPr>
            <p:cNvPr id="50" name="Group 49"/>
            <p:cNvGrpSpPr/>
            <p:nvPr/>
          </p:nvGrpSpPr>
          <p:grpSpPr>
            <a:xfrm>
              <a:off x="4465420" y="1878229"/>
              <a:ext cx="2141838" cy="4201294"/>
              <a:chOff x="1005016" y="1318056"/>
              <a:chExt cx="2141838" cy="4201294"/>
            </a:xfrm>
          </p:grpSpPr>
          <p:sp>
            <p:nvSpPr>
              <p:cNvPr id="117" name="Freeform 116"/>
              <p:cNvSpPr/>
              <p:nvPr/>
            </p:nvSpPr>
            <p:spPr>
              <a:xfrm rot="5400000">
                <a:off x="-24712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74572" y="1318056"/>
                <a:ext cx="859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 smtClean="0"/>
                  <a:t>stage</a:t>
                </a:r>
                <a:endParaRPr lang="en-US" sz="2400" b="1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883093" y="1878228"/>
              <a:ext cx="2141838" cy="4201295"/>
              <a:chOff x="4826856" y="1318055"/>
              <a:chExt cx="2141838" cy="4201295"/>
            </a:xfrm>
          </p:grpSpPr>
          <p:sp>
            <p:nvSpPr>
              <p:cNvPr id="108" name="Freeform 107"/>
              <p:cNvSpPr/>
              <p:nvPr/>
            </p:nvSpPr>
            <p:spPr>
              <a:xfrm rot="5400000">
                <a:off x="3797128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159664" y="1318055"/>
                <a:ext cx="111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/>
                  <a:t>v</a:t>
                </a:r>
                <a:r>
                  <a:rPr lang="en-SE" sz="2400" b="1" dirty="0" smtClean="0"/>
                  <a:t>ersion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680886" y="3517557"/>
                <a:ext cx="287808" cy="20017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dirty="0" smtClean="0"/>
                  <a:t>Commit ID</a:t>
                </a:r>
                <a:r>
                  <a:rPr lang="en-SE" dirty="0" smtClean="0"/>
                  <a:t>: </a:t>
                </a:r>
                <a:r>
                  <a:rPr lang="en-US" dirty="0" smtClean="0"/>
                  <a:t>778</a:t>
                </a:r>
                <a:r>
                  <a:rPr lang="en-SE" dirty="0" smtClean="0"/>
                  <a:t>a</a:t>
                </a:r>
                <a:r>
                  <a:rPr lang="en-US" dirty="0" smtClean="0"/>
                  <a:t>9d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3904735" y="733168"/>
              <a:ext cx="7694140" cy="56923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05562" y="428536"/>
              <a:ext cx="19723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Repository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679135" y="4172812"/>
              <a:ext cx="1113859" cy="506631"/>
              <a:chOff x="2710094" y="2047204"/>
              <a:chExt cx="1614616" cy="506631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10094" y="2047204"/>
                <a:ext cx="1614616" cy="5066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ight Arrow 102"/>
              <p:cNvSpPr/>
              <p:nvPr/>
            </p:nvSpPr>
            <p:spPr>
              <a:xfrm>
                <a:off x="2710094" y="2047204"/>
                <a:ext cx="1614616" cy="506630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b="1" dirty="0" smtClean="0">
                    <a:solidFill>
                      <a:schemeClr val="tx1"/>
                    </a:solidFill>
                  </a:rPr>
                  <a:t>commit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7883092" y="4926227"/>
              <a:ext cx="980821" cy="11532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ranch:</a:t>
              </a:r>
            </a:p>
            <a:p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- master</a:t>
              </a:r>
            </a:p>
            <a:p>
              <a:r>
                <a:rPr lang="en-SE" dirty="0" smtClean="0">
                  <a:solidFill>
                    <a:schemeClr val="accent1">
                      <a:lumMod val="75000"/>
                    </a:schemeClr>
                  </a:solidFill>
                </a:rPr>
                <a:t>- 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dev</a:t>
              </a:r>
            </a:p>
          </p:txBody>
        </p: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8073200" y="2637835"/>
              <a:ext cx="1683607" cy="1421455"/>
              <a:chOff x="479618" y="1690407"/>
              <a:chExt cx="2777063" cy="234465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888755" y="2566953"/>
                <a:ext cx="2328263" cy="693968"/>
                <a:chOff x="592191" y="2566953"/>
                <a:chExt cx="2328263" cy="693968"/>
              </a:xfrm>
            </p:grpSpPr>
            <p:pic>
              <p:nvPicPr>
                <p:cNvPr id="77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1004427" y="2651718"/>
                  <a:ext cx="1916027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CFD.c</a:t>
                  </a:r>
                  <a:endParaRPr lang="en-US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88755" y="3341090"/>
                <a:ext cx="2367926" cy="693968"/>
                <a:chOff x="592191" y="2566953"/>
                <a:chExt cx="2367926" cy="693968"/>
              </a:xfrm>
            </p:grpSpPr>
            <p:pic>
              <p:nvPicPr>
                <p:cNvPr id="70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6" name="TextBox 75"/>
                <p:cNvSpPr txBox="1"/>
                <p:nvPr/>
              </p:nvSpPr>
              <p:spPr>
                <a:xfrm>
                  <a:off x="1004427" y="2651718"/>
                  <a:ext cx="1955690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pic>
            <p:nvPicPr>
              <p:cNvPr id="64" name="Picture 8" descr="file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6" name="Group 65"/>
              <p:cNvGrpSpPr/>
              <p:nvPr/>
            </p:nvGrpSpPr>
            <p:grpSpPr>
              <a:xfrm>
                <a:off x="653002" y="2339893"/>
                <a:ext cx="235754" cy="1271198"/>
                <a:chOff x="653002" y="2339893"/>
                <a:chExt cx="235754" cy="1271198"/>
              </a:xfrm>
            </p:grpSpPr>
            <p:cxnSp>
              <p:nvCxnSpPr>
                <p:cNvPr id="67" name="Curved Connector 66"/>
                <p:cNvCxnSpPr>
                  <a:stCxn id="77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53002" y="2339893"/>
                  <a:ext cx="0" cy="10596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urved Connector 68"/>
                <p:cNvCxnSpPr>
                  <a:stCxn id="70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3" name="Rectangle 122"/>
          <p:cNvSpPr/>
          <p:nvPr/>
        </p:nvSpPr>
        <p:spPr>
          <a:xfrm>
            <a:off x="4829383" y="1391732"/>
            <a:ext cx="193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Temporary storage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8247056" y="1391732"/>
            <a:ext cx="1976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E" dirty="0" smtClean="0"/>
              <a:t>P</a:t>
            </a:r>
            <a:r>
              <a:rPr lang="en-US" dirty="0" err="1" smtClean="0"/>
              <a:t>ermanent</a:t>
            </a:r>
            <a:r>
              <a:rPr lang="en-US" dirty="0" smtClean="0"/>
              <a:t> storage</a:t>
            </a:r>
            <a:endParaRPr lang="en-US" dirty="0"/>
          </a:p>
        </p:txBody>
      </p:sp>
      <p:pic>
        <p:nvPicPr>
          <p:cNvPr id="166" name="Picture 2" descr="paper, text, document, fil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48" y="4117814"/>
            <a:ext cx="327378" cy="3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5545568" y="4169203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>
                <a:solidFill>
                  <a:schemeClr val="accent6"/>
                </a:solidFill>
              </a:rPr>
              <a:t>codeCFD.h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68" name="Picture 2" descr="paper, text, document, fil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48" y="4587138"/>
            <a:ext cx="327377" cy="32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5545568" y="4638527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>
                <a:solidFill>
                  <a:schemeClr val="accent6"/>
                </a:solidFill>
              </a:rPr>
              <a:t>codeCFD.c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70" name="Picture 8" descr="file Icon"/>
          <p:cNvPicPr>
            <a:picLocks noChangeAspect="1" noChangeArrowheads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07" y="3586404"/>
            <a:ext cx="436503" cy="4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1" name="Curved Connector 170"/>
          <p:cNvCxnSpPr>
            <a:stCxn id="166" idx="1"/>
          </p:cNvCxnSpPr>
          <p:nvPr/>
        </p:nvCxnSpPr>
        <p:spPr>
          <a:xfrm rot="10800000">
            <a:off x="5156685" y="4115250"/>
            <a:ext cx="138964" cy="166253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152722" y="3980158"/>
            <a:ext cx="0" cy="658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168" idx="1"/>
          </p:cNvCxnSpPr>
          <p:nvPr/>
        </p:nvCxnSpPr>
        <p:spPr>
          <a:xfrm rot="10800000">
            <a:off x="5156685" y="4603668"/>
            <a:ext cx="138964" cy="147159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/>
          <p:cNvGrpSpPr/>
          <p:nvPr/>
        </p:nvGrpSpPr>
        <p:grpSpPr>
          <a:xfrm>
            <a:off x="4165993" y="559164"/>
            <a:ext cx="7694140" cy="5996978"/>
            <a:chOff x="3904735" y="428536"/>
            <a:chExt cx="7694140" cy="5996978"/>
          </a:xfrm>
        </p:grpSpPr>
        <p:grpSp>
          <p:nvGrpSpPr>
            <p:cNvPr id="49" name="Group 48"/>
            <p:cNvGrpSpPr/>
            <p:nvPr/>
          </p:nvGrpSpPr>
          <p:grpSpPr>
            <a:xfrm>
              <a:off x="4465420" y="1878229"/>
              <a:ext cx="2141838" cy="4201294"/>
              <a:chOff x="1005016" y="1318056"/>
              <a:chExt cx="2141838" cy="4201294"/>
            </a:xfrm>
          </p:grpSpPr>
          <p:sp>
            <p:nvSpPr>
              <p:cNvPr id="26" name="Freeform 25"/>
              <p:cNvSpPr/>
              <p:nvPr/>
            </p:nvSpPr>
            <p:spPr>
              <a:xfrm rot="5400000">
                <a:off x="-24712" y="2347784"/>
                <a:ext cx="4201294" cy="2141838"/>
              </a:xfrm>
              <a:custGeom>
                <a:avLst/>
                <a:gdLst>
                  <a:gd name="connsiteX0" fmla="*/ 0 w 4201294"/>
                  <a:gd name="connsiteY0" fmla="*/ 1834981 h 2141838"/>
                  <a:gd name="connsiteX1" fmla="*/ 0 w 4201294"/>
                  <a:gd name="connsiteY1" fmla="*/ 748409 h 2141838"/>
                  <a:gd name="connsiteX2" fmla="*/ 469553 w 4201294"/>
                  <a:gd name="connsiteY2" fmla="*/ 476766 h 2141838"/>
                  <a:gd name="connsiteX3" fmla="*/ 469553 w 4201294"/>
                  <a:gd name="connsiteY3" fmla="*/ 0 h 2141838"/>
                  <a:gd name="connsiteX4" fmla="*/ 4201294 w 4201294"/>
                  <a:gd name="connsiteY4" fmla="*/ 0 h 2141838"/>
                  <a:gd name="connsiteX5" fmla="*/ 4201294 w 4201294"/>
                  <a:gd name="connsiteY5" fmla="*/ 2141838 h 2141838"/>
                  <a:gd name="connsiteX6" fmla="*/ 469553 w 4201294"/>
                  <a:gd name="connsiteY6" fmla="*/ 2141838 h 2141838"/>
                  <a:gd name="connsiteX7" fmla="*/ 469553 w 4201294"/>
                  <a:gd name="connsiteY7" fmla="*/ 1834981 h 21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01294" h="2141838">
                    <a:moveTo>
                      <a:pt x="0" y="1834981"/>
                    </a:moveTo>
                    <a:lnTo>
                      <a:pt x="0" y="748409"/>
                    </a:lnTo>
                    <a:lnTo>
                      <a:pt x="469553" y="476766"/>
                    </a:lnTo>
                    <a:lnTo>
                      <a:pt x="469553" y="0"/>
                    </a:lnTo>
                    <a:lnTo>
                      <a:pt x="4201294" y="0"/>
                    </a:lnTo>
                    <a:lnTo>
                      <a:pt x="4201294" y="2141838"/>
                    </a:lnTo>
                    <a:lnTo>
                      <a:pt x="469553" y="2141838"/>
                    </a:lnTo>
                    <a:lnTo>
                      <a:pt x="469553" y="1834981"/>
                    </a:ln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74572" y="1318056"/>
                <a:ext cx="859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2400" b="1" dirty="0" smtClean="0"/>
                  <a:t>stage</a:t>
                </a:r>
                <a:endParaRPr lang="en-US" sz="2400" b="1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631459" y="1145059"/>
              <a:ext cx="3798157" cy="4934464"/>
              <a:chOff x="3575222" y="584886"/>
              <a:chExt cx="3798157" cy="493446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575222" y="584886"/>
                <a:ext cx="1558491" cy="733170"/>
                <a:chOff x="3575222" y="584886"/>
                <a:chExt cx="1558491" cy="73317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3575222" y="584886"/>
                  <a:ext cx="1161535" cy="471620"/>
                </a:xfrm>
                <a:prstGeom prst="round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b="1" dirty="0" smtClean="0">
                      <a:solidFill>
                        <a:schemeClr val="tx1"/>
                      </a:solidFill>
                    </a:rPr>
                    <a:t>HEAD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>
                  <a:endCxn id="29" idx="0"/>
                </p:cNvCxnSpPr>
                <p:nvPr/>
              </p:nvCxnSpPr>
              <p:spPr>
                <a:xfrm>
                  <a:off x="4670854" y="1056506"/>
                  <a:ext cx="462859" cy="26155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5231541" y="1056506"/>
                <a:ext cx="2141838" cy="4201294"/>
                <a:chOff x="5231541" y="1056506"/>
                <a:chExt cx="2141838" cy="4201294"/>
              </a:xfrm>
            </p:grpSpPr>
            <p:sp>
              <p:nvSpPr>
                <p:cNvPr id="28" name="Freeform 27"/>
                <p:cNvSpPr/>
                <p:nvPr/>
              </p:nvSpPr>
              <p:spPr>
                <a:xfrm rot="5400000">
                  <a:off x="4201813" y="208623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085571" y="325600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1d63cea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826856" y="1318055"/>
                <a:ext cx="2141838" cy="4201295"/>
                <a:chOff x="4826856" y="1318055"/>
                <a:chExt cx="2141838" cy="4201295"/>
              </a:xfrm>
            </p:grpSpPr>
            <p:sp>
              <p:nvSpPr>
                <p:cNvPr id="29" name="Freeform 28"/>
                <p:cNvSpPr/>
                <p:nvPr/>
              </p:nvSpPr>
              <p:spPr>
                <a:xfrm rot="5400000">
                  <a:off x="3797128" y="2347784"/>
                  <a:ext cx="4201294" cy="2141838"/>
                </a:xfrm>
                <a:custGeom>
                  <a:avLst/>
                  <a:gdLst>
                    <a:gd name="connsiteX0" fmla="*/ 0 w 4201294"/>
                    <a:gd name="connsiteY0" fmla="*/ 1834981 h 2141838"/>
                    <a:gd name="connsiteX1" fmla="*/ 0 w 4201294"/>
                    <a:gd name="connsiteY1" fmla="*/ 748409 h 2141838"/>
                    <a:gd name="connsiteX2" fmla="*/ 469553 w 4201294"/>
                    <a:gd name="connsiteY2" fmla="*/ 476766 h 2141838"/>
                    <a:gd name="connsiteX3" fmla="*/ 469553 w 4201294"/>
                    <a:gd name="connsiteY3" fmla="*/ 0 h 2141838"/>
                    <a:gd name="connsiteX4" fmla="*/ 4201294 w 4201294"/>
                    <a:gd name="connsiteY4" fmla="*/ 0 h 2141838"/>
                    <a:gd name="connsiteX5" fmla="*/ 4201294 w 4201294"/>
                    <a:gd name="connsiteY5" fmla="*/ 2141838 h 2141838"/>
                    <a:gd name="connsiteX6" fmla="*/ 469553 w 4201294"/>
                    <a:gd name="connsiteY6" fmla="*/ 2141838 h 2141838"/>
                    <a:gd name="connsiteX7" fmla="*/ 469553 w 4201294"/>
                    <a:gd name="connsiteY7" fmla="*/ 1834981 h 21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01294" h="2141838">
                      <a:moveTo>
                        <a:pt x="0" y="1834981"/>
                      </a:moveTo>
                      <a:lnTo>
                        <a:pt x="0" y="748409"/>
                      </a:lnTo>
                      <a:lnTo>
                        <a:pt x="469553" y="476766"/>
                      </a:lnTo>
                      <a:lnTo>
                        <a:pt x="469553" y="0"/>
                      </a:lnTo>
                      <a:lnTo>
                        <a:pt x="4201294" y="0"/>
                      </a:lnTo>
                      <a:lnTo>
                        <a:pt x="4201294" y="2141838"/>
                      </a:lnTo>
                      <a:lnTo>
                        <a:pt x="469553" y="2141838"/>
                      </a:lnTo>
                      <a:lnTo>
                        <a:pt x="469553" y="18349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159664" y="1318055"/>
                  <a:ext cx="11173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sz="2400" b="1" dirty="0"/>
                    <a:t>v</a:t>
                  </a:r>
                  <a:r>
                    <a:rPr lang="en-SE" sz="2400" b="1" dirty="0" smtClean="0"/>
                    <a:t>ersion</a:t>
                  </a:r>
                  <a:endParaRPr lang="en-US" sz="2400" b="1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680886" y="3517557"/>
                  <a:ext cx="287808" cy="20017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dirty="0" smtClean="0"/>
                    <a:t>Commit ID</a:t>
                  </a:r>
                  <a:r>
                    <a:rPr lang="en-SE" dirty="0" smtClean="0"/>
                    <a:t>: </a:t>
                  </a:r>
                  <a:r>
                    <a:rPr lang="en-US" dirty="0" smtClean="0"/>
                    <a:t>778</a:t>
                  </a:r>
                  <a:r>
                    <a:rPr lang="en-SE" dirty="0" smtClean="0"/>
                    <a:t>a</a:t>
                  </a:r>
                  <a:r>
                    <a:rPr lang="en-US" dirty="0" smtClean="0"/>
                    <a:t>9d</a:t>
                  </a:r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904735" y="733168"/>
              <a:ext cx="7694140" cy="569234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05562" y="428536"/>
              <a:ext cx="19723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Repository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79135" y="4172812"/>
              <a:ext cx="1113859" cy="506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83092" y="4926227"/>
              <a:ext cx="980821" cy="11532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ranch:</a:t>
              </a:r>
            </a:p>
            <a:p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- master</a:t>
              </a:r>
            </a:p>
            <a:p>
              <a:r>
                <a:rPr lang="en-SE" dirty="0" smtClean="0">
                  <a:solidFill>
                    <a:schemeClr val="accent1">
                      <a:lumMod val="75000"/>
                    </a:schemeClr>
                  </a:solidFill>
                </a:rPr>
                <a:t>- </a:t>
              </a:r>
              <a:r>
                <a:rPr lang="en-SE" dirty="0">
                  <a:solidFill>
                    <a:schemeClr val="accent1">
                      <a:lumMod val="75000"/>
                    </a:schemeClr>
                  </a:solidFill>
                </a:rPr>
                <a:t>dev</a:t>
              </a:r>
            </a:p>
          </p:txBody>
        </p:sp>
        <p:grpSp>
          <p:nvGrpSpPr>
            <p:cNvPr id="147" name="Group 146"/>
            <p:cNvGrpSpPr>
              <a:grpSpLocks noChangeAspect="1"/>
            </p:cNvGrpSpPr>
            <p:nvPr/>
          </p:nvGrpSpPr>
          <p:grpSpPr>
            <a:xfrm>
              <a:off x="8073200" y="2637835"/>
              <a:ext cx="1683607" cy="1421455"/>
              <a:chOff x="479618" y="1690407"/>
              <a:chExt cx="2777063" cy="2344651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888755" y="2566953"/>
                <a:ext cx="2328263" cy="693968"/>
                <a:chOff x="592191" y="2566953"/>
                <a:chExt cx="2328263" cy="693968"/>
              </a:xfrm>
            </p:grpSpPr>
            <p:pic>
              <p:nvPicPr>
                <p:cNvPr id="161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TextBox 161"/>
                <p:cNvSpPr txBox="1"/>
                <p:nvPr/>
              </p:nvSpPr>
              <p:spPr>
                <a:xfrm>
                  <a:off x="1004427" y="2651718"/>
                  <a:ext cx="1916027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CFD.c</a:t>
                  </a:r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888755" y="3341090"/>
                <a:ext cx="2367926" cy="693968"/>
                <a:chOff x="592191" y="2566953"/>
                <a:chExt cx="2367926" cy="693968"/>
              </a:xfrm>
            </p:grpSpPr>
            <p:pic>
              <p:nvPicPr>
                <p:cNvPr id="159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" name="TextBox 159"/>
                <p:cNvSpPr txBox="1"/>
                <p:nvPr/>
              </p:nvSpPr>
              <p:spPr>
                <a:xfrm>
                  <a:off x="1004427" y="2651718"/>
                  <a:ext cx="1955690" cy="609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pic>
            <p:nvPicPr>
              <p:cNvPr id="151" name="Picture 8" descr="fil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2" name="Group 151"/>
              <p:cNvGrpSpPr/>
              <p:nvPr/>
            </p:nvGrpSpPr>
            <p:grpSpPr>
              <a:xfrm>
                <a:off x="653002" y="2339893"/>
                <a:ext cx="235754" cy="1271198"/>
                <a:chOff x="653002" y="2339893"/>
                <a:chExt cx="235754" cy="1271198"/>
              </a:xfrm>
            </p:grpSpPr>
            <p:cxnSp>
              <p:nvCxnSpPr>
                <p:cNvPr id="153" name="Curved Connector 152"/>
                <p:cNvCxnSpPr>
                  <a:stCxn id="161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53002" y="2339893"/>
                  <a:ext cx="0" cy="10596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stCxn id="159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9" name="Group 88"/>
          <p:cNvGrpSpPr/>
          <p:nvPr/>
        </p:nvGrpSpPr>
        <p:grpSpPr>
          <a:xfrm>
            <a:off x="392546" y="559164"/>
            <a:ext cx="2845165" cy="5996978"/>
            <a:chOff x="131288" y="428536"/>
            <a:chExt cx="2845165" cy="5996978"/>
          </a:xfrm>
        </p:grpSpPr>
        <p:grpSp>
          <p:nvGrpSpPr>
            <p:cNvPr id="90" name="Group 89"/>
            <p:cNvGrpSpPr/>
            <p:nvPr/>
          </p:nvGrpSpPr>
          <p:grpSpPr>
            <a:xfrm>
              <a:off x="131288" y="733168"/>
              <a:ext cx="2845165" cy="5692346"/>
              <a:chOff x="131288" y="733168"/>
              <a:chExt cx="2845165" cy="569234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31288" y="733168"/>
                <a:ext cx="2837935" cy="56923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750429" y="733168"/>
                <a:ext cx="226024" cy="5692346"/>
                <a:chOff x="2750429" y="733168"/>
                <a:chExt cx="226024" cy="5692346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2750430" y="733168"/>
                  <a:ext cx="226023" cy="56923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750430" y="733168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750429" y="6128950"/>
                  <a:ext cx="218793" cy="2801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2808377" y="1618880"/>
                  <a:ext cx="108169" cy="844233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Isosceles Triangle 111"/>
                <p:cNvSpPr/>
                <p:nvPr/>
              </p:nvSpPr>
              <p:spPr>
                <a:xfrm>
                  <a:off x="2801077" y="770239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Isosceles Triangle 112"/>
                <p:cNvSpPr/>
                <p:nvPr/>
              </p:nvSpPr>
              <p:spPr>
                <a:xfrm flipV="1">
                  <a:off x="2803459" y="6180467"/>
                  <a:ext cx="115330" cy="20594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2" name="Rectangle 91"/>
            <p:cNvSpPr/>
            <p:nvPr/>
          </p:nvSpPr>
          <p:spPr>
            <a:xfrm>
              <a:off x="416594" y="428536"/>
              <a:ext cx="202472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SE" sz="3200" dirty="0" smtClean="0"/>
                <a:t>Workspace</a:t>
              </a:r>
              <a:endParaRPr lang="en-US" sz="3200" dirty="0" smtClean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79618" y="1690407"/>
              <a:ext cx="1999470" cy="2190683"/>
              <a:chOff x="479618" y="1690407"/>
              <a:chExt cx="1999470" cy="219068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888755" y="2566953"/>
                <a:ext cx="1590333" cy="540000"/>
                <a:chOff x="592191" y="2566953"/>
                <a:chExt cx="1590333" cy="540000"/>
              </a:xfrm>
            </p:grpSpPr>
            <p:pic>
              <p:nvPicPr>
                <p:cNvPr id="104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5" name="TextBox 104"/>
                <p:cNvSpPr txBox="1"/>
                <p:nvPr/>
              </p:nvSpPr>
              <p:spPr>
                <a:xfrm>
                  <a:off x="996878" y="2735474"/>
                  <a:ext cx="11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CFD.h</a:t>
                  </a:r>
                  <a:endParaRPr lang="en-US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88755" y="3341090"/>
                <a:ext cx="1566286" cy="540000"/>
                <a:chOff x="592191" y="2566953"/>
                <a:chExt cx="1566286" cy="540000"/>
              </a:xfrm>
            </p:grpSpPr>
            <p:pic>
              <p:nvPicPr>
                <p:cNvPr id="102" name="Picture 2" descr="paper, text, document, fil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2191" y="2566953"/>
                  <a:ext cx="540000" cy="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extBox 102"/>
                <p:cNvSpPr txBox="1"/>
                <p:nvPr/>
              </p:nvSpPr>
              <p:spPr>
                <a:xfrm>
                  <a:off x="996877" y="2737248"/>
                  <a:ext cx="11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E" dirty="0" smtClean="0"/>
                    <a:t>code</a:t>
                  </a:r>
                  <a:r>
                    <a:rPr lang="en-SE" dirty="0" smtClean="0"/>
                    <a:t>CFD.c</a:t>
                  </a:r>
                  <a:endParaRPr lang="en-US" dirty="0"/>
                </a:p>
              </p:txBody>
            </p:sp>
          </p:grpSp>
          <p:pic>
            <p:nvPicPr>
              <p:cNvPr id="96" name="Picture 8" descr="file Icon"/>
              <p:cNvPicPr>
                <a:picLocks noChangeAspect="1" noChangeArrowheads="1"/>
              </p:cNvPicPr>
              <p:nvPr/>
            </p:nvPicPr>
            <p:blipFill>
              <a:blip r:embed="rId5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18" y="1690407"/>
                <a:ext cx="71999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7" name="Group 96"/>
              <p:cNvGrpSpPr/>
              <p:nvPr/>
            </p:nvGrpSpPr>
            <p:grpSpPr>
              <a:xfrm>
                <a:off x="659539" y="2339893"/>
                <a:ext cx="229217" cy="1271198"/>
                <a:chOff x="659539" y="2339893"/>
                <a:chExt cx="229217" cy="1271198"/>
              </a:xfrm>
            </p:grpSpPr>
            <p:cxnSp>
              <p:nvCxnSpPr>
                <p:cNvPr id="99" name="Curved Connector 98"/>
                <p:cNvCxnSpPr>
                  <a:stCxn id="104" idx="1"/>
                </p:cNvCxnSpPr>
                <p:nvPr/>
              </p:nvCxnSpPr>
              <p:spPr>
                <a:xfrm rot="10800000">
                  <a:off x="659539" y="2562723"/>
                  <a:ext cx="229217" cy="274230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62333" y="2339893"/>
                  <a:ext cx="0" cy="10284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urved Connector 100"/>
                <p:cNvCxnSpPr>
                  <a:stCxn id="102" idx="1"/>
                </p:cNvCxnSpPr>
                <p:nvPr/>
              </p:nvCxnSpPr>
              <p:spPr>
                <a:xfrm rot="10800000">
                  <a:off x="659539" y="3368356"/>
                  <a:ext cx="229217" cy="242735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14" name="Picture 2" descr="paper, text, document, fil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48" y="4117814"/>
            <a:ext cx="327378" cy="3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5545568" y="4169203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>
                <a:solidFill>
                  <a:schemeClr val="accent6"/>
                </a:solidFill>
              </a:rPr>
              <a:t>code</a:t>
            </a:r>
            <a:r>
              <a:rPr lang="en-SE" dirty="0" smtClean="0">
                <a:solidFill>
                  <a:schemeClr val="accent6"/>
                </a:solidFill>
              </a:rPr>
              <a:t>CFD.h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16" name="Picture 2" descr="paper, text, document, fil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48" y="4587138"/>
            <a:ext cx="327377" cy="32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5545568" y="4638527"/>
            <a:ext cx="11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>
                <a:solidFill>
                  <a:schemeClr val="accent6"/>
                </a:solidFill>
              </a:rPr>
              <a:t>code</a:t>
            </a:r>
            <a:r>
              <a:rPr lang="en-SE" dirty="0" smtClean="0">
                <a:solidFill>
                  <a:schemeClr val="accent6"/>
                </a:solidFill>
              </a:rPr>
              <a:t>CFD.c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19" name="Picture 8" descr="file Icon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07" y="3586404"/>
            <a:ext cx="436503" cy="4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Curved Connector 119"/>
          <p:cNvCxnSpPr>
            <a:stCxn id="114" idx="1"/>
          </p:cNvCxnSpPr>
          <p:nvPr/>
        </p:nvCxnSpPr>
        <p:spPr>
          <a:xfrm rot="10800000">
            <a:off x="5156685" y="4115250"/>
            <a:ext cx="138964" cy="166253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152722" y="3980158"/>
            <a:ext cx="0" cy="658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16" idx="1"/>
          </p:cNvCxnSpPr>
          <p:nvPr/>
        </p:nvCxnSpPr>
        <p:spPr>
          <a:xfrm rot="10800000">
            <a:off x="5156685" y="4603668"/>
            <a:ext cx="138964" cy="147159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-26158" y="6556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633</TotalTime>
  <Words>562</Words>
  <Application>Microsoft Office PowerPoint</Application>
  <PresentationFormat>Widescreen</PresentationFormat>
  <Paragraphs>280</Paragraphs>
  <Slides>24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install and use git?</vt:lpstr>
      <vt:lpstr>PowerPoint Presentation</vt:lpstr>
      <vt:lpstr>PowerPoint Presentation</vt:lpstr>
      <vt:lpstr>PowerPoint Presentation</vt:lpstr>
      <vt:lpstr>PowerPoint Presentation</vt:lpstr>
      <vt:lpstr>How to use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Shijie Xu</dc:creator>
  <cp:lastModifiedBy>Shijie Xu</cp:lastModifiedBy>
  <cp:revision>263</cp:revision>
  <dcterms:created xsi:type="dcterms:W3CDTF">2020-10-12T07:50:11Z</dcterms:created>
  <dcterms:modified xsi:type="dcterms:W3CDTF">2020-10-15T11:08:43Z</dcterms:modified>
</cp:coreProperties>
</file>