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73" r:id="rId10"/>
    <p:sldId id="263" r:id="rId11"/>
    <p:sldId id="272" r:id="rId12"/>
    <p:sldId id="265" r:id="rId13"/>
    <p:sldId id="267" r:id="rId14"/>
    <p:sldId id="268" r:id="rId15"/>
    <p:sldId id="269" r:id="rId16"/>
    <p:sldId id="270" r:id="rId17"/>
    <p:sldId id="271" r:id="rId18"/>
    <p:sldId id="266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6208" autoAdjust="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11.03.20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13806AD6-F1FF-43F6-8B93-68100F2DB2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116418" y="2802263"/>
            <a:ext cx="12075583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4A4FA1F-572C-4F3C-AB2C-552C89D6A7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 Box 21">
            <a:extLst>
              <a:ext uri="{FF2B5EF4-FFF2-40B4-BE49-F238E27FC236}">
                <a16:creationId xmlns:a16="http://schemas.microsoft.com/office/drawing/2014/main" id="{06FC442B-9238-4D7D-AE83-C3F29F1B7A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2" y="3241102"/>
            <a:ext cx="9555517" cy="41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sz="1340" noProof="0" dirty="0">
                <a:solidFill>
                  <a:schemeClr val="bg1"/>
                </a:solidFill>
              </a:rPr>
              <a:t>SOFTWARE DESIGN AND </a:t>
            </a:r>
            <a:r>
              <a:rPr lang="en-US" sz="1340" noProof="0">
                <a:solidFill>
                  <a:schemeClr val="bg1"/>
                </a:solidFill>
              </a:rPr>
              <a:t>QUALITY GROUP,</a:t>
            </a:r>
            <a:br>
              <a:rPr lang="en-US" sz="1340" noProof="0" dirty="0">
                <a:solidFill>
                  <a:schemeClr val="bg1"/>
                </a:solidFill>
              </a:rPr>
            </a:br>
            <a:r>
              <a:rPr lang="en-US" sz="1340" noProof="0" dirty="0">
                <a:solidFill>
                  <a:schemeClr val="bg1"/>
                </a:solidFill>
              </a:rPr>
              <a:t>INSTITUTE FOR PROGRAM STRUCTURES AND DATA ORGANIZATION, KIT DEPARTMENT OF INFORMATICS</a:t>
            </a:r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8B90B0AC-C3A4-45BF-ABCA-1F7E06B019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1" y="6525686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/>
              <a:t>KIT – The Research University in the Helmholtz Association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F16E5C71-17DC-4E14-A36D-AE67CD44D7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71099" y="6417776"/>
            <a:ext cx="20066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sz="2300" b="1" noProof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E7FAE6E8-CB82-46A3-9770-79BEAA8CB8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1" y="458359"/>
            <a:ext cx="2162066" cy="10013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800B2F9-261C-4364-842C-17A8C23525A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4459" y="460800"/>
            <a:ext cx="1499256" cy="75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2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ED28-0813-48F9-AD7B-C3F474617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6842F-36EC-49E9-AC66-9EB00725234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2B680-CC44-46FC-A93F-4E9655E7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20D94-8011-4067-9EDC-3FAEFF22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59FA6F-E1AA-4777-A938-29505698E50D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29700" y="323850"/>
            <a:ext cx="2628900" cy="585311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9F0E4A-734C-478B-A5C1-DC36FE4AD36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323850"/>
            <a:ext cx="8343900" cy="585311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EC746F-EE53-4616-80E6-53E7FAE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B5C8F-8341-4F40-8C12-2C5925A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1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87942-EC3B-41F9-B423-824D3C3745B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44E0D-14A7-4B30-915C-2337D7AA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25.03.2020</a:t>
            </a:r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DED0A-B994-4DFB-A110-A8E07CC6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DB7300A-BE5D-A64F-A39C-BCAB2F3D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7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38482-A4C7-42DF-9634-E3B98975DA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05314"/>
            <a:ext cx="10515600" cy="1757362"/>
          </a:xfrm>
        </p:spPr>
        <p:txBody>
          <a:bodyPr anchor="t"/>
          <a:lstStyle>
            <a:lvl1pPr>
              <a:defRPr sz="5500" cap="all" baseline="0"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EB0C6-0D9E-4ADD-B029-512526865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550" y="2843213"/>
            <a:ext cx="105156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5BB92-0C01-42FC-B768-1D40829A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AEFB2-DB19-4BB5-8BB0-51D8053E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14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14A50-2840-4153-8ACA-21DDA7417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C76C89-8E8C-4A66-8B31-797AD51435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4664" y="1266825"/>
            <a:ext cx="5495136" cy="48291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0CBC72-16DA-4743-A938-06A0A3121E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266825"/>
            <a:ext cx="5495136" cy="48291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113EAF-40FF-498E-B96E-B770070E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D4877-D48C-495B-8B04-F622FC22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5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6C1A6E-EDD8-422C-9528-06F9CBF8D5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4664" y="1250546"/>
            <a:ext cx="547291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7BC53E-907B-434C-B849-6EB9897B4BA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4664" y="2152650"/>
            <a:ext cx="5472911" cy="40370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79D9E-3156-4950-B7AC-7F88AF3331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50546"/>
            <a:ext cx="549513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FEC748-198E-476C-A61F-8533DBE171B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152650"/>
            <a:ext cx="5495136" cy="40370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0AC501-5695-4386-935B-DB83960E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3C1AA5-42FD-4D92-B65E-F992356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04BAF94-C42F-462E-82C0-763E495FC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664" y="435984"/>
            <a:ext cx="9178008" cy="6278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04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6C626-8132-477C-94F0-A8B5D6D3A4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9F8FE1-C692-4F56-934A-4141099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3A87BF-61DB-4C5B-BDC1-0B1DEC74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E91BA8-F339-42A0-BF2B-D7754B12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F3F036-A58A-460E-A412-F0755713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8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24A74-2B50-4671-B7C8-F6B84532D1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258887"/>
            <a:ext cx="6484148" cy="4846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ABDF8E-853E-40DA-9E40-4DF3ECF0803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24664" y="1266825"/>
            <a:ext cx="4247361" cy="4846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42AD4C-CB86-40D0-A87F-68580673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0E594F-F0BE-4E57-97AE-D237D02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3977C42-FB14-40A6-80E5-05347C2E8D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664" y="435984"/>
            <a:ext cx="9178008" cy="6278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1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6374B-9795-430B-A495-F423F92A54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5073" y="4633573"/>
            <a:ext cx="7191375" cy="6796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6DF784-93EB-4084-94D8-502B41B59022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505074" y="635000"/>
            <a:ext cx="7191376" cy="3852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41D6B1-CAC9-43B5-8288-F21476CE26C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505074" y="5386184"/>
            <a:ext cx="7191374" cy="920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4A9041-3C06-495E-AF4A-4221DC9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ED597-52C7-4BAE-989E-C3C6448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3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A379F1C-2660-4789-9972-53B64D55CC3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B8BAE8-97B4-4801-B1D8-A8524D74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altLang="de-DE" dirty="0"/>
              <a:t>Click to add title</a:t>
            </a:r>
            <a:endParaRPr lang="en-US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E77A8F-6878-4E61-BC0E-2E4E240C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add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CE978-AE43-463A-92DA-4CC1B167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noProof="0"/>
              <a:t>25.03.2020</a:t>
            </a:r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F00E4-276F-4732-91E8-B5F61756D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9993" y="6452596"/>
            <a:ext cx="43538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93D1C25E-2C0F-4541-AA98-2C41C9CFAF34}"/>
              </a:ext>
            </a:extLst>
          </p:cNvPr>
          <p:cNvSpPr txBox="1">
            <a:spLocks/>
          </p:cNvSpPr>
          <p:nvPr userDrawn="1"/>
        </p:nvSpPr>
        <p:spPr>
          <a:xfrm>
            <a:off x="7908324" y="6452596"/>
            <a:ext cx="375901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1200" noProof="0" dirty="0"/>
              <a:t>Software Design and Quality Group</a:t>
            </a:r>
            <a:br>
              <a:rPr lang="en-US" sz="1200" noProof="0" dirty="0"/>
            </a:br>
            <a:r>
              <a:rPr lang="en-US" sz="1200" noProof="0" dirty="0"/>
              <a:t>Institute for Program Structures and Data Organization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78C3E26-950C-419E-9861-927999F4FC2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36" y="327823"/>
            <a:ext cx="1439999" cy="666960"/>
          </a:xfrm>
          <a:prstGeom prst="rect">
            <a:avLst/>
          </a:prstGeom>
        </p:spPr>
      </p:pic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657E246-BA60-47BA-8C51-9E3FA888CD8A}"/>
              </a:ext>
            </a:extLst>
          </p:cNvPr>
          <p:cNvSpPr txBox="1">
            <a:spLocks/>
          </p:cNvSpPr>
          <p:nvPr userDrawn="1"/>
        </p:nvSpPr>
        <p:spPr>
          <a:xfrm>
            <a:off x="2498632" y="6452596"/>
            <a:ext cx="540969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noProof="0" dirty="0"/>
              <a:t>Simon Schwarz - Editor </a:t>
            </a:r>
            <a:r>
              <a:rPr lang="en-US" sz="1200" noProof="0" dirty="0" err="1"/>
              <a:t>für</a:t>
            </a:r>
            <a:r>
              <a:rPr lang="en-US" sz="1200" noProof="0" dirty="0"/>
              <a:t> </a:t>
            </a:r>
            <a:r>
              <a:rPr lang="en-US" sz="1200" noProof="0" dirty="0" err="1"/>
              <a:t>Datenflussdiagramme</a:t>
            </a:r>
            <a:endParaRPr lang="en-US" sz="1200" noProof="0" dirty="0"/>
          </a:p>
        </p:txBody>
      </p:sp>
    </p:spTree>
    <p:extLst>
      <p:ext uri="{BB962C8B-B14F-4D97-AF65-F5344CB8AC3E}">
        <p14:creationId xmlns:p14="http://schemas.microsoft.com/office/powerpoint/2010/main" val="27460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13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13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2B401D3-9C9F-457C-B31F-B21C8B9F3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1548492"/>
            <a:ext cx="8389937" cy="46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altLang="de-DE" sz="3000" b="1" dirty="0"/>
              <a:t>Sirius-Editor </a:t>
            </a:r>
            <a:r>
              <a:rPr lang="en-US" altLang="de-DE" sz="3000" b="1" dirty="0" err="1"/>
              <a:t>für</a:t>
            </a:r>
            <a:r>
              <a:rPr lang="en-US" altLang="de-DE" sz="3000" b="1" dirty="0"/>
              <a:t> </a:t>
            </a:r>
            <a:r>
              <a:rPr lang="en-US" altLang="de-DE" sz="3000" b="1" dirty="0" err="1"/>
              <a:t>Datenflussdiagramme</a:t>
            </a:r>
            <a:endParaRPr lang="en-US" altLang="de-DE" sz="30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97FBC9-DE87-47E6-AB36-F4F0B38DC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2112580"/>
            <a:ext cx="8370888" cy="87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000000"/>
                </a:solidFill>
              </a:rPr>
              <a:t>Praktikum Ingenieursmäßige Softwareentwicklung</a:t>
            </a:r>
          </a:p>
          <a:p>
            <a:r>
              <a:rPr lang="de-DE" sz="1600" b="1" dirty="0">
                <a:solidFill>
                  <a:srgbClr val="000000"/>
                </a:solidFill>
              </a:rPr>
              <a:t>Simon Schwarz</a:t>
            </a:r>
          </a:p>
          <a:p>
            <a:r>
              <a:rPr lang="de-DE" sz="1600" b="1" dirty="0">
                <a:solidFill>
                  <a:srgbClr val="000000"/>
                </a:solidFill>
              </a:rPr>
              <a:t>Betreuer: Stephan </a:t>
            </a:r>
            <a:r>
              <a:rPr lang="de-DE" sz="1600" b="1" dirty="0" err="1">
                <a:solidFill>
                  <a:srgbClr val="000000"/>
                </a:solidFill>
              </a:rPr>
              <a:t>Seifermann</a:t>
            </a:r>
            <a:endParaRPr lang="de-DE" sz="1600" b="1" dirty="0">
              <a:solidFill>
                <a:srgbClr val="000000"/>
              </a:solidFill>
            </a:endParaRPr>
          </a:p>
          <a:p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1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 err="1"/>
              <a:t>Validierung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dirty="0"/>
              <a:t>TODO: Baum-Grafik</a:t>
            </a:r>
          </a:p>
          <a:p>
            <a:pPr>
              <a:lnSpc>
                <a:spcPct val="100000"/>
              </a:lnSpc>
            </a:pPr>
            <a:r>
              <a:rPr lang="de-DE" dirty="0"/>
              <a:t>„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Test“ &amp; Baumaufbau</a:t>
            </a:r>
          </a:p>
          <a:p>
            <a:pPr>
              <a:lnSpc>
                <a:spcPct val="100000"/>
              </a:lnSpc>
            </a:pPr>
            <a:r>
              <a:rPr lang="de-DE" dirty="0"/>
              <a:t>Nutzereingabe erschwert Analyse</a:t>
            </a:r>
          </a:p>
          <a:p>
            <a:pPr>
              <a:lnSpc>
                <a:spcPct val="100000"/>
              </a:lnSpc>
            </a:pPr>
            <a:r>
              <a:rPr lang="de-DE" dirty="0"/>
              <a:t>Future Work: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Early </a:t>
            </a:r>
            <a:r>
              <a:rPr lang="de-DE" dirty="0" err="1"/>
              <a:t>Pruning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Schrittweite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Vorberechnung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Notwendige vs. hinreichende Kriterien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„</a:t>
            </a:r>
            <a:r>
              <a:rPr lang="de-DE" dirty="0" err="1"/>
              <a:t>Greedy</a:t>
            </a:r>
            <a:r>
              <a:rPr lang="de-DE" dirty="0"/>
              <a:t>“-Strategie möglich?</a:t>
            </a:r>
          </a:p>
          <a:p>
            <a:pPr lvl="1">
              <a:lnSpc>
                <a:spcPct val="100000"/>
              </a:lnSpc>
            </a:pPr>
            <a:r>
              <a:rPr lang="de-DE"/>
              <a:t>Erklärbarkeit</a:t>
            </a:r>
            <a:endParaRPr lang="de-DE" dirty="0"/>
          </a:p>
          <a:p>
            <a:pPr lvl="1">
              <a:lnSpc>
                <a:spcPct val="10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AAF696D-35E6-C94A-816B-16AC4067B035}"/>
              </a:ext>
            </a:extLst>
          </p:cNvPr>
          <p:cNvSpPr txBox="1">
            <a:spLocks/>
          </p:cNvSpPr>
          <p:nvPr/>
        </p:nvSpPr>
        <p:spPr>
          <a:xfrm>
            <a:off x="6096000" y="2606566"/>
            <a:ext cx="11142672" cy="450231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dirty="0"/>
              <a:t>A.1 , A.2 , B ist erlaubt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A.1, B nicht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A.1, A.2, B.1 auch nicht</a:t>
            </a:r>
          </a:p>
          <a:p>
            <a:pPr>
              <a:lnSpc>
                <a:spcPct val="100000"/>
              </a:lnSpc>
            </a:pPr>
            <a:r>
              <a:rPr lang="de-DE" dirty="0"/>
              <a:t>Knoten ist Multi-Menge</a:t>
            </a:r>
          </a:p>
          <a:p>
            <a:pPr lvl="1">
              <a:lnSpc>
                <a:spcPct val="10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64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 err="1"/>
              <a:t>Validierung</a:t>
            </a:r>
            <a:endParaRPr lang="en-US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AAF696D-35E6-C94A-816B-16AC4067B035}"/>
              </a:ext>
            </a:extLst>
          </p:cNvPr>
          <p:cNvSpPr txBox="1">
            <a:spLocks/>
          </p:cNvSpPr>
          <p:nvPr/>
        </p:nvSpPr>
        <p:spPr>
          <a:xfrm>
            <a:off x="279993" y="4338424"/>
            <a:ext cx="3531477" cy="14079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/>
              <a:t>A.1 , A.2 , B ist erlaubt</a:t>
            </a:r>
          </a:p>
          <a:p>
            <a:pPr lvl="1">
              <a:lnSpc>
                <a:spcPct val="100000"/>
              </a:lnSpc>
            </a:pPr>
            <a:r>
              <a:rPr lang="de-DE" sz="1800" dirty="0"/>
              <a:t>A.1, B nicht</a:t>
            </a:r>
          </a:p>
          <a:p>
            <a:pPr lvl="1">
              <a:lnSpc>
                <a:spcPct val="100000"/>
              </a:lnSpc>
            </a:pPr>
            <a:r>
              <a:rPr lang="de-DE" sz="1800" dirty="0"/>
              <a:t>A.1, A.2, B.1 auch nicht</a:t>
            </a:r>
          </a:p>
          <a:p>
            <a:pPr>
              <a:lnSpc>
                <a:spcPct val="100000"/>
              </a:lnSpc>
            </a:pPr>
            <a:r>
              <a:rPr lang="de-DE" sz="2000" dirty="0"/>
              <a:t>Knoten ist Multi-Menge</a:t>
            </a:r>
          </a:p>
          <a:p>
            <a:pPr lvl="1">
              <a:lnSpc>
                <a:spcPct val="100000"/>
              </a:lnSpc>
            </a:pP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369B94C-4C74-434B-8917-6AB66EF8A3B5}"/>
              </a:ext>
            </a:extLst>
          </p:cNvPr>
          <p:cNvSpPr txBox="1">
            <a:spLocks/>
          </p:cNvSpPr>
          <p:nvPr/>
        </p:nvSpPr>
        <p:spPr>
          <a:xfrm>
            <a:off x="3942174" y="4332318"/>
            <a:ext cx="3531477" cy="14079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/>
              <a:t>„Ausnahmen“ generieren alle Kandidaten</a:t>
            </a:r>
          </a:p>
          <a:p>
            <a:pPr>
              <a:lnSpc>
                <a:spcPct val="100000"/>
              </a:lnSpc>
            </a:pPr>
            <a:r>
              <a:rPr lang="de-DE" sz="2000" dirty="0" err="1"/>
              <a:t>Pruning</a:t>
            </a:r>
            <a:r>
              <a:rPr lang="de-DE" sz="2000" dirty="0"/>
              <a:t> von Duplikaten</a:t>
            </a:r>
          </a:p>
        </p:txBody>
      </p:sp>
      <p:pic>
        <p:nvPicPr>
          <p:cNvPr id="13" name="Grafik 12" descr="Ein Bild, das Fern, Monitor, Bedienung, sitzend enthält.&#10;&#10;Automatisch generierte Beschreibung">
            <a:extLst>
              <a:ext uri="{FF2B5EF4-FFF2-40B4-BE49-F238E27FC236}">
                <a16:creationId xmlns:a16="http://schemas.microsoft.com/office/drawing/2014/main" id="{510F87E8-F869-694B-9557-B300585FF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5" y="202268"/>
            <a:ext cx="11839669" cy="384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1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38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Meta-Modell (1)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AFBDB75-4142-7142-926F-5BA01FB0F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13" y="1261021"/>
            <a:ext cx="5330387" cy="181935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22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Meta-Modell (2)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4EBC7FC-1EE8-0648-884C-272B49BEA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592" y="1270000"/>
            <a:ext cx="6392816" cy="450215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514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Meta-Modell (3)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97271BE-975A-8448-8890-95AC9CA9A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91" y="1270000"/>
            <a:ext cx="4960617" cy="450215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14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Meta-Modell (4)</a:t>
            </a:r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9BFE89E-4FB3-B845-BE66-7A1F3B0E1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526" y="1270000"/>
            <a:ext cx="5718947" cy="450215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82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Meta-Modell (5)</a:t>
            </a:r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2C7D3AB-7537-E546-BC76-8768A15A3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12" y="1270000"/>
            <a:ext cx="5892775" cy="450215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132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 err="1"/>
              <a:t>Zusammenfassung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23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Datenflussdiagramme: Verwendung in vielen Szenarien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Sicherheitsanalyse</a:t>
            </a:r>
          </a:p>
          <a:p>
            <a:pPr lvl="1">
              <a:lnSpc>
                <a:spcPct val="100000"/>
              </a:lnSpc>
            </a:pPr>
            <a:r>
              <a:rPr lang="de-DE" dirty="0" err="1"/>
              <a:t>Requirements</a:t>
            </a:r>
            <a:r>
              <a:rPr lang="de-DE" dirty="0"/>
              <a:t> Engineering</a:t>
            </a:r>
          </a:p>
          <a:p>
            <a:pPr>
              <a:lnSpc>
                <a:spcPct val="100000"/>
              </a:lnSpc>
            </a:pPr>
            <a:r>
              <a:rPr lang="de-DE" dirty="0"/>
              <a:t>...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59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 err="1"/>
              <a:t>Datenflussdiagramme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Datenorientierte Darstellung von Systemen</a:t>
            </a:r>
          </a:p>
          <a:p>
            <a:pPr>
              <a:lnSpc>
                <a:spcPct val="100000"/>
              </a:lnSpc>
            </a:pPr>
            <a:r>
              <a:rPr lang="de-DE" dirty="0"/>
              <a:t>4 Einheiten</a:t>
            </a:r>
          </a:p>
          <a:p>
            <a:pPr>
              <a:lnSpc>
                <a:spcPct val="100000"/>
              </a:lnSpc>
            </a:pPr>
            <a:r>
              <a:rPr lang="de-DE" dirty="0"/>
              <a:t>Verfeinern in Subdiagramme möglich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73C25D4-379A-3A41-8F94-5BC91FF99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3254" y="3673619"/>
            <a:ext cx="1943100" cy="8001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0543119-C266-CC4C-A29D-B47CF5E96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9288" y="3673619"/>
            <a:ext cx="1943100" cy="80010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238EEC0-315F-BB4B-B529-0BA64945EC2F}"/>
              </a:ext>
            </a:extLst>
          </p:cNvPr>
          <p:cNvCxnSpPr>
            <a:cxnSpLocks/>
          </p:cNvCxnSpPr>
          <p:nvPr/>
        </p:nvCxnSpPr>
        <p:spPr>
          <a:xfrm>
            <a:off x="3791442" y="4091306"/>
            <a:ext cx="1598356" cy="7468"/>
          </a:xfrm>
          <a:prstGeom prst="straightConnector1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3DA3476-DBFB-664E-B714-A82273E77596}"/>
              </a:ext>
            </a:extLst>
          </p:cNvPr>
          <p:cNvSpPr txBox="1"/>
          <p:nvPr/>
        </p:nvSpPr>
        <p:spPr>
          <a:xfrm>
            <a:off x="1988717" y="3886490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Externer</a:t>
            </a:r>
            <a:r>
              <a:rPr lang="en-US" dirty="0"/>
              <a:t> </a:t>
            </a:r>
            <a:r>
              <a:rPr lang="en-US" dirty="0" err="1"/>
              <a:t>Aktor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30C8F0-28ED-BA44-B843-8DDA3D8B267F}"/>
              </a:ext>
            </a:extLst>
          </p:cNvPr>
          <p:cNvSpPr txBox="1"/>
          <p:nvPr/>
        </p:nvSpPr>
        <p:spPr>
          <a:xfrm>
            <a:off x="5626651" y="388649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Prozess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62FDD6-30A1-C349-8806-D990480B6C8B}"/>
              </a:ext>
            </a:extLst>
          </p:cNvPr>
          <p:cNvSpPr txBox="1"/>
          <p:nvPr/>
        </p:nvSpPr>
        <p:spPr>
          <a:xfrm>
            <a:off x="9026755" y="389712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548C0F-E196-1C43-B5BA-CD4F708A1E63}"/>
              </a:ext>
            </a:extLst>
          </p:cNvPr>
          <p:cNvSpPr txBox="1"/>
          <p:nvPr/>
        </p:nvSpPr>
        <p:spPr>
          <a:xfrm>
            <a:off x="3955351" y="365276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Datenfluss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26B94E1-A23E-2F48-8E92-032D9443769A}"/>
              </a:ext>
            </a:extLst>
          </p:cNvPr>
          <p:cNvSpPr txBox="1"/>
          <p:nvPr/>
        </p:nvSpPr>
        <p:spPr>
          <a:xfrm>
            <a:off x="6917597" y="414643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Datenfluss</a:t>
            </a:r>
            <a:endParaRPr lang="en-US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A2DCF34-C671-A941-AA9A-A4BE54156BAC}"/>
              </a:ext>
            </a:extLst>
          </p:cNvPr>
          <p:cNvCxnSpPr>
            <a:cxnSpLocks/>
          </p:cNvCxnSpPr>
          <p:nvPr/>
        </p:nvCxnSpPr>
        <p:spPr>
          <a:xfrm>
            <a:off x="6824898" y="4095040"/>
            <a:ext cx="1598356" cy="7468"/>
          </a:xfrm>
          <a:prstGeom prst="straightConnector1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86FE47F8-13CE-814C-B74E-181A9DE2B4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9798" y="3381224"/>
            <a:ext cx="14351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4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Data Dictionary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Definition von Typkontext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d.h. Menge von Datentypen, die Datenflussdiagramm vorkommen können</a:t>
            </a:r>
          </a:p>
          <a:p>
            <a:pPr>
              <a:lnSpc>
                <a:spcPct val="100000"/>
              </a:lnSpc>
            </a:pPr>
            <a:r>
              <a:rPr lang="de-DE" dirty="0"/>
              <a:t>3 Einheiten  </a:t>
            </a:r>
          </a:p>
          <a:p>
            <a:pPr>
              <a:lnSpc>
                <a:spcPct val="100000"/>
              </a:lnSpc>
            </a:pPr>
            <a:r>
              <a:rPr lang="de-DE" dirty="0"/>
              <a:t>Grundlage für </a:t>
            </a:r>
          </a:p>
          <a:p>
            <a:pPr lvl="1">
              <a:lnSpc>
                <a:spcPct val="100000"/>
              </a:lnSpc>
            </a:pPr>
            <a:r>
              <a:rPr lang="de-DE" dirty="0" err="1"/>
              <a:t>Leveling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Konsistenzbedingungen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B1A7030-2A70-E848-860D-F66231078F88}"/>
              </a:ext>
            </a:extLst>
          </p:cNvPr>
          <p:cNvGrpSpPr/>
          <p:nvPr/>
        </p:nvGrpSpPr>
        <p:grpSpPr>
          <a:xfrm>
            <a:off x="7265178" y="4739996"/>
            <a:ext cx="1524000" cy="1028700"/>
            <a:chOff x="2590800" y="4747600"/>
            <a:chExt cx="1524000" cy="102870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B9BB8867-472B-4647-A2EC-0B8467E7F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90800" y="4747600"/>
              <a:ext cx="1524000" cy="1028700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BA71799-FD61-F747-89AB-9FF65A7EE096}"/>
                </a:ext>
              </a:extLst>
            </p:cNvPr>
            <p:cNvSpPr txBox="1"/>
            <p:nvPr/>
          </p:nvSpPr>
          <p:spPr>
            <a:xfrm>
              <a:off x="2709034" y="5077284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Composite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522463D-5D26-FF40-88C6-54DF347617E3}"/>
              </a:ext>
            </a:extLst>
          </p:cNvPr>
          <p:cNvGrpSpPr/>
          <p:nvPr/>
        </p:nvGrpSpPr>
        <p:grpSpPr>
          <a:xfrm>
            <a:off x="6217422" y="3361788"/>
            <a:ext cx="1524000" cy="1028700"/>
            <a:chOff x="1066800" y="3034517"/>
            <a:chExt cx="1524000" cy="1028700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B3B6DE2A-7763-4D40-9064-7495CCF0D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6800" y="3034517"/>
              <a:ext cx="1524000" cy="10287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BC878E1-E72F-C940-889D-69A38F3A616F}"/>
                </a:ext>
              </a:extLst>
            </p:cNvPr>
            <p:cNvSpPr txBox="1"/>
            <p:nvPr/>
          </p:nvSpPr>
          <p:spPr>
            <a:xfrm>
              <a:off x="1229918" y="324433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Collection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38FF043-3499-4741-A341-42C0CCC95874}"/>
              </a:ext>
            </a:extLst>
          </p:cNvPr>
          <p:cNvGrpSpPr/>
          <p:nvPr/>
        </p:nvGrpSpPr>
        <p:grpSpPr>
          <a:xfrm>
            <a:off x="8393943" y="3057255"/>
            <a:ext cx="1524000" cy="1028700"/>
            <a:chOff x="3810000" y="2914650"/>
            <a:chExt cx="1524000" cy="1028700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E569351E-B4D9-1742-8D5F-AD0D2AD92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10000" y="2914650"/>
              <a:ext cx="1524000" cy="1028700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8C6C50A-939C-E746-A72D-BF054E3D5D2A}"/>
                </a:ext>
              </a:extLst>
            </p:cNvPr>
            <p:cNvSpPr txBox="1"/>
            <p:nvPr/>
          </p:nvSpPr>
          <p:spPr>
            <a:xfrm>
              <a:off x="4063089" y="3244334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Primitive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46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 err="1"/>
              <a:t>Erstellung</a:t>
            </a:r>
            <a:r>
              <a:rPr lang="en-US" noProof="0" dirty="0"/>
              <a:t> von DFDs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Kein Editor ist Industriestandard</a:t>
            </a:r>
          </a:p>
          <a:p>
            <a:pPr>
              <a:lnSpc>
                <a:spcPct val="100000"/>
              </a:lnSpc>
            </a:pPr>
            <a:r>
              <a:rPr lang="de-DE" dirty="0"/>
              <a:t>Keine Open-Source-Editoren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... die </a:t>
            </a:r>
            <a:r>
              <a:rPr lang="de-DE" dirty="0" err="1"/>
              <a:t>Leveling</a:t>
            </a:r>
            <a:r>
              <a:rPr lang="de-DE" dirty="0"/>
              <a:t> unterstützen</a:t>
            </a:r>
          </a:p>
          <a:p>
            <a:pPr>
              <a:lnSpc>
                <a:spcPct val="100000"/>
              </a:lnSpc>
            </a:pPr>
            <a:r>
              <a:rPr lang="de-DE" dirty="0"/>
              <a:t>Einfach: Verwendung von Zeichen-Programmen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Aber: Semantik geht verloren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Keine Unterstützung bei Erstellung und Verfeinerung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/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FE0D2323-B189-0042-81EA-4AA79A0FFAC6}"/>
              </a:ext>
            </a:extLst>
          </p:cNvPr>
          <p:cNvSpPr/>
          <p:nvPr/>
        </p:nvSpPr>
        <p:spPr>
          <a:xfrm>
            <a:off x="524664" y="4870645"/>
            <a:ext cx="821256" cy="41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700A784-1431-FB4A-A993-296629EB4028}"/>
              </a:ext>
            </a:extLst>
          </p:cNvPr>
          <p:cNvSpPr txBox="1"/>
          <p:nvPr/>
        </p:nvSpPr>
        <p:spPr>
          <a:xfrm>
            <a:off x="1345920" y="4817715"/>
            <a:ext cx="648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Implementierung</a:t>
            </a:r>
            <a:r>
              <a:rPr lang="en-US" sz="2800" dirty="0"/>
              <a:t> </a:t>
            </a:r>
            <a:r>
              <a:rPr lang="en-US" sz="2800" dirty="0" err="1"/>
              <a:t>eines</a:t>
            </a:r>
            <a:r>
              <a:rPr lang="en-US" sz="2800" dirty="0"/>
              <a:t> </a:t>
            </a:r>
            <a:r>
              <a:rPr lang="en-US" sz="2800" dirty="0" err="1"/>
              <a:t>solchen</a:t>
            </a:r>
            <a:r>
              <a:rPr lang="en-US" sz="2800" dirty="0"/>
              <a:t> Editors </a:t>
            </a:r>
          </a:p>
        </p:txBody>
      </p:sp>
    </p:spTree>
    <p:extLst>
      <p:ext uri="{BB962C8B-B14F-4D97-AF65-F5344CB8AC3E}">
        <p14:creationId xmlns:p14="http://schemas.microsoft.com/office/powerpoint/2010/main" val="276657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Eclipse -</a:t>
            </a:r>
            <a:r>
              <a:rPr lang="en-US" dirty="0"/>
              <a:t> </a:t>
            </a:r>
            <a:r>
              <a:rPr lang="en-US" noProof="0" dirty="0"/>
              <a:t>Sirius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51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Leveling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Unterteilung: </a:t>
            </a:r>
            <a:r>
              <a:rPr lang="de-DE" dirty="0" err="1"/>
              <a:t>Border</a:t>
            </a:r>
            <a:r>
              <a:rPr lang="de-DE" dirty="0"/>
              <a:t> vs. </a:t>
            </a:r>
            <a:r>
              <a:rPr lang="de-DE" dirty="0" err="1"/>
              <a:t>Inner</a:t>
            </a:r>
            <a:r>
              <a:rPr lang="de-DE" dirty="0"/>
              <a:t> Nodes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44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Eclipse -</a:t>
            </a:r>
            <a:r>
              <a:rPr lang="en-US" dirty="0"/>
              <a:t> </a:t>
            </a:r>
            <a:r>
              <a:rPr lang="en-US" noProof="0" dirty="0"/>
              <a:t>Sirius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Framework für Erstellung von Editoren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Auf Basis von Meta-Modellen</a:t>
            </a:r>
          </a:p>
          <a:p>
            <a:pPr>
              <a:lnSpc>
                <a:spcPct val="100000"/>
              </a:lnSpc>
            </a:pPr>
            <a:r>
              <a:rPr lang="de-DE" dirty="0"/>
              <a:t>...</a:t>
            </a:r>
          </a:p>
          <a:p>
            <a:pPr>
              <a:lnSpc>
                <a:spcPct val="100000"/>
              </a:lnSpc>
            </a:pPr>
            <a:r>
              <a:rPr lang="de-DE" dirty="0"/>
              <a:t>Logische Trennung von Modell und Editor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DCBB4E-CCC1-6B4D-BCEA-0F137673D4D3}"/>
              </a:ext>
            </a:extLst>
          </p:cNvPr>
          <p:cNvGrpSpPr/>
          <p:nvPr/>
        </p:nvGrpSpPr>
        <p:grpSpPr>
          <a:xfrm>
            <a:off x="3706431" y="3220347"/>
            <a:ext cx="5011371" cy="2963365"/>
            <a:chOff x="3706431" y="3220347"/>
            <a:chExt cx="5011371" cy="2963365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BC3684D-6260-7F46-AC33-9D66FFA62BAA}"/>
                </a:ext>
              </a:extLst>
            </p:cNvPr>
            <p:cNvGrpSpPr/>
            <p:nvPr/>
          </p:nvGrpSpPr>
          <p:grpSpPr>
            <a:xfrm>
              <a:off x="6034377" y="3220347"/>
              <a:ext cx="2683425" cy="2963365"/>
              <a:chOff x="6034377" y="3220347"/>
              <a:chExt cx="2683425" cy="2963365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0A2DD6A0-97A6-D94B-AFA3-1E359CCC5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28947" y="4993874"/>
                <a:ext cx="1188855" cy="1189838"/>
              </a:xfrm>
              <a:prstGeom prst="rect">
                <a:avLst/>
              </a:prstGeom>
            </p:spPr>
          </p:pic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51B681CA-8740-1646-ACA6-B1572AAC2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528947" y="3220347"/>
                <a:ext cx="1188855" cy="1189838"/>
              </a:xfrm>
              <a:prstGeom prst="rect">
                <a:avLst/>
              </a:prstGeom>
            </p:spPr>
          </p:pic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37A6CE56-9020-BE44-9949-27A74B543A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34377" y="4151476"/>
                <a:ext cx="1188855" cy="1189838"/>
              </a:xfrm>
              <a:prstGeom prst="rect">
                <a:avLst/>
              </a:prstGeom>
            </p:spPr>
          </p:pic>
        </p:grp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975F2DE-3369-6145-AE3F-A3D0FF536E51}"/>
                </a:ext>
              </a:extLst>
            </p:cNvPr>
            <p:cNvSpPr txBox="1"/>
            <p:nvPr/>
          </p:nvSpPr>
          <p:spPr>
            <a:xfrm>
              <a:off x="3706431" y="4527595"/>
              <a:ext cx="1127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“Node”</a:t>
              </a:r>
            </a:p>
          </p:txBody>
        </p:sp>
        <p:sp>
          <p:nvSpPr>
            <p:cNvPr id="14" name="Pfeil nach rechts 13">
              <a:extLst>
                <a:ext uri="{FF2B5EF4-FFF2-40B4-BE49-F238E27FC236}">
                  <a16:creationId xmlns:a16="http://schemas.microsoft.com/office/drawing/2014/main" id="{24C8E1BF-BC31-1747-A4DE-C1689FEA9C36}"/>
                </a:ext>
              </a:extLst>
            </p:cNvPr>
            <p:cNvSpPr/>
            <p:nvPr/>
          </p:nvSpPr>
          <p:spPr>
            <a:xfrm>
              <a:off x="4938936" y="4549748"/>
              <a:ext cx="821256" cy="4173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41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Eclipse -</a:t>
            </a:r>
            <a:r>
              <a:rPr lang="en-US" dirty="0"/>
              <a:t> </a:t>
            </a:r>
            <a:r>
              <a:rPr lang="en-US" noProof="0" dirty="0"/>
              <a:t>Sirius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Framework für Erstellung von Editoren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Auf Basis von Meta-Modellen</a:t>
            </a:r>
          </a:p>
          <a:p>
            <a:pPr>
              <a:lnSpc>
                <a:spcPct val="100000"/>
              </a:lnSpc>
            </a:pPr>
            <a:r>
              <a:rPr lang="de-DE" dirty="0"/>
              <a:t>...</a:t>
            </a:r>
          </a:p>
          <a:p>
            <a:pPr>
              <a:lnSpc>
                <a:spcPct val="100000"/>
              </a:lnSpc>
            </a:pPr>
            <a:r>
              <a:rPr lang="de-DE" dirty="0"/>
              <a:t>Logische Trennung von 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Modell 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Repräsentation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Editor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DCBB4E-CCC1-6B4D-BCEA-0F137673D4D3}"/>
              </a:ext>
            </a:extLst>
          </p:cNvPr>
          <p:cNvGrpSpPr/>
          <p:nvPr/>
        </p:nvGrpSpPr>
        <p:grpSpPr>
          <a:xfrm>
            <a:off x="6376058" y="3148695"/>
            <a:ext cx="5011371" cy="2963365"/>
            <a:chOff x="3706431" y="3220347"/>
            <a:chExt cx="5011371" cy="2963365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BC3684D-6260-7F46-AC33-9D66FFA62BAA}"/>
                </a:ext>
              </a:extLst>
            </p:cNvPr>
            <p:cNvGrpSpPr/>
            <p:nvPr/>
          </p:nvGrpSpPr>
          <p:grpSpPr>
            <a:xfrm>
              <a:off x="6034377" y="3220347"/>
              <a:ext cx="2683425" cy="2963365"/>
              <a:chOff x="6034377" y="3220347"/>
              <a:chExt cx="2683425" cy="2963365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0A2DD6A0-97A6-D94B-AFA3-1E359CCC5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28947" y="4993874"/>
                <a:ext cx="1188855" cy="1189838"/>
              </a:xfrm>
              <a:prstGeom prst="rect">
                <a:avLst/>
              </a:prstGeom>
            </p:spPr>
          </p:pic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51B681CA-8740-1646-ACA6-B1572AAC2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528947" y="3220347"/>
                <a:ext cx="1188855" cy="1189838"/>
              </a:xfrm>
              <a:prstGeom prst="rect">
                <a:avLst/>
              </a:prstGeom>
            </p:spPr>
          </p:pic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37A6CE56-9020-BE44-9949-27A74B543A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34377" y="4151476"/>
                <a:ext cx="1188855" cy="1189838"/>
              </a:xfrm>
              <a:prstGeom prst="rect">
                <a:avLst/>
              </a:prstGeom>
            </p:spPr>
          </p:pic>
        </p:grp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975F2DE-3369-6145-AE3F-A3D0FF536E51}"/>
                </a:ext>
              </a:extLst>
            </p:cNvPr>
            <p:cNvSpPr txBox="1"/>
            <p:nvPr/>
          </p:nvSpPr>
          <p:spPr>
            <a:xfrm>
              <a:off x="3706431" y="4527595"/>
              <a:ext cx="1127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“Node”</a:t>
              </a:r>
            </a:p>
          </p:txBody>
        </p:sp>
        <p:sp>
          <p:nvSpPr>
            <p:cNvPr id="14" name="Pfeil nach rechts 13">
              <a:extLst>
                <a:ext uri="{FF2B5EF4-FFF2-40B4-BE49-F238E27FC236}">
                  <a16:creationId xmlns:a16="http://schemas.microsoft.com/office/drawing/2014/main" id="{24C8E1BF-BC31-1747-A4DE-C1689FEA9C36}"/>
                </a:ext>
              </a:extLst>
            </p:cNvPr>
            <p:cNvSpPr/>
            <p:nvPr/>
          </p:nvSpPr>
          <p:spPr>
            <a:xfrm>
              <a:off x="4938936" y="4549748"/>
              <a:ext cx="821256" cy="4173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42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Q_Presentation_Template_16_9.potx" id="{BB782F5F-BB01-414E-8427-AEB577D3775E}" vid="{4F00B428-522E-41FF-8F92-F565E780600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319</Words>
  <Application>Microsoft Macintosh PowerPoint</Application>
  <PresentationFormat>Breitbild</PresentationFormat>
  <Paragraphs>117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</vt:lpstr>
      <vt:lpstr>PowerPoint-Präsentation</vt:lpstr>
      <vt:lpstr>Motivation</vt:lpstr>
      <vt:lpstr>Datenflussdiagramme</vt:lpstr>
      <vt:lpstr>Data Dictionary</vt:lpstr>
      <vt:lpstr>Erstellung von DFDs</vt:lpstr>
      <vt:lpstr>Eclipse - Sirius</vt:lpstr>
      <vt:lpstr>Leveling</vt:lpstr>
      <vt:lpstr>Eclipse - Sirius</vt:lpstr>
      <vt:lpstr>Eclipse - Sirius</vt:lpstr>
      <vt:lpstr>Validierung</vt:lpstr>
      <vt:lpstr>Validierung</vt:lpstr>
      <vt:lpstr>Demo</vt:lpstr>
      <vt:lpstr>Meta-Modell (1)</vt:lpstr>
      <vt:lpstr>Meta-Modell (2)</vt:lpstr>
      <vt:lpstr>Meta-Modell (3)</vt:lpstr>
      <vt:lpstr>Meta-Modell (4)</vt:lpstr>
      <vt:lpstr>Meta-Modell (5)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Schwarz</dc:creator>
  <cp:lastModifiedBy>Simon Schwarz</cp:lastModifiedBy>
  <cp:revision>74</cp:revision>
  <dcterms:created xsi:type="dcterms:W3CDTF">2020-03-06T16:02:35Z</dcterms:created>
  <dcterms:modified xsi:type="dcterms:W3CDTF">2020-03-11T14:09:04Z</dcterms:modified>
</cp:coreProperties>
</file>