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6395" autoAdjust="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4B1D-6E8F-4B2A-9B0B-F346A8212316}" type="datetimeFigureOut">
              <a:rPr lang="de-DE" smtClean="0"/>
              <a:t>06.03.20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899A-35E9-4BAC-B63B-3693D6BD3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8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D536E53E-1A20-40D5-A78F-0F68FE120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3662673"/>
            <a:ext cx="1207558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II_rahmen_neu_titel">
            <a:extLst>
              <a:ext uri="{FF2B5EF4-FFF2-40B4-BE49-F238E27FC236}">
                <a16:creationId xmlns:a16="http://schemas.microsoft.com/office/drawing/2014/main" id="{A95F32CA-B5BF-43BB-82DD-2714682C89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12192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>
            <a:extLst>
              <a:ext uri="{FF2B5EF4-FFF2-40B4-BE49-F238E27FC236}">
                <a16:creationId xmlns:a16="http://schemas.microsoft.com/office/drawing/2014/main" id="{F7E82EA3-B75E-4B08-9FD0-A8C2545BC1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4351" y="3296958"/>
            <a:ext cx="92434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noProof="0" dirty="0">
                <a:solidFill>
                  <a:schemeClr val="bg1"/>
                </a:solidFill>
              </a:rPr>
              <a:t>SOFTWARE-ENTWURF UND -QUALITÄT,</a:t>
            </a:r>
            <a:br>
              <a:rPr lang="de-DE" altLang="de-DE" sz="1000" noProof="0" dirty="0">
                <a:solidFill>
                  <a:schemeClr val="bg1"/>
                </a:solidFill>
              </a:rPr>
            </a:br>
            <a:r>
              <a:rPr lang="de-DE" altLang="de-DE" sz="1000" noProof="0" dirty="0">
                <a:solidFill>
                  <a:schemeClr val="bg1"/>
                </a:solidFill>
              </a:rPr>
              <a:t>INSTITUT FÜR PROGRAMMSTRUKTUREN UND DATENORGANISATION, KIT-FAKULTÄT FÜR INFORMATIK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2FD3021E-431C-4904-8F6F-87FAFD870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9167" y="6552308"/>
            <a:ext cx="489373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90082"/>
            <a:ext cx="230293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7ADE7B-8F8C-4061-BABF-C9A207FD28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33375"/>
            <a:ext cx="2171700" cy="7502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DF00E79-2BC5-48CF-A92C-F3B4DD06DB7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345600"/>
            <a:ext cx="1499256" cy="5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01567"/>
            <a:ext cx="11125200" cy="490451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E5A31AB-C67D-4F0F-8135-9520001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5"/>
            <a:ext cx="8300763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0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1567"/>
            <a:ext cx="11125200" cy="49045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3EE4-0BB8-4A2C-9025-B8F5E159BB3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E9F3D11-7573-4C8E-A81F-0E3F12D8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F6F2DC-AAD8-1E41-B7DE-F477078597F1}"/>
              </a:ext>
            </a:extLst>
          </p:cNvPr>
          <p:cNvSpPr txBox="1"/>
          <p:nvPr userDrawn="1"/>
        </p:nvSpPr>
        <p:spPr>
          <a:xfrm>
            <a:off x="2875722" y="6490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853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C5860D3-14FA-4FDC-8816-17A10BEC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0A7DEDA-EAA3-43B9-89DF-5D1DF3E4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01567"/>
            <a:ext cx="5486400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1567"/>
            <a:ext cx="5486399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D89B5CA-F326-417B-804D-4A944865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03334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214209"/>
            <a:ext cx="5464176" cy="39754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203334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214209"/>
            <a:ext cx="5464176" cy="39754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37802FE-6A36-43AA-8464-593B7D9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CAD5EF3-BE98-4ECF-87EA-2B848F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125998"/>
            <a:ext cx="6509747" cy="4735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1125248"/>
            <a:ext cx="4238625" cy="47437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009EEFD-83E8-4715-9A7D-6B7B8BF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3" y="624690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2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29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021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II_rahmen_neu_folge">
            <a:extLst>
              <a:ext uri="{FF2B5EF4-FFF2-40B4-BE49-F238E27FC236}">
                <a16:creationId xmlns:a16="http://schemas.microsoft.com/office/drawing/2014/main" id="{0D02B5F8-FF72-4AF8-91A3-89F2DE9F17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10021"/>
            <a:ext cx="11125200" cy="4896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1" y="6445474"/>
            <a:ext cx="137034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898989"/>
                </a:solidFill>
              </a:defRPr>
            </a:lvl1pPr>
          </a:lstStyle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0698" y="6445474"/>
            <a:ext cx="435157" cy="29686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0D342A11-3F6D-49C2-B184-6A782E851E4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E5FB131-8E2D-4827-9498-6C06D3B9F03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04" y="333375"/>
            <a:ext cx="1438296" cy="496888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60349D9-6A0D-49BA-B939-F09EA2B08865}"/>
              </a:ext>
            </a:extLst>
          </p:cNvPr>
          <p:cNvSpPr txBox="1">
            <a:spLocks/>
          </p:cNvSpPr>
          <p:nvPr userDrawn="1"/>
        </p:nvSpPr>
        <p:spPr>
          <a:xfrm>
            <a:off x="7913299" y="6445474"/>
            <a:ext cx="3745301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noProof="0" dirty="0"/>
              <a:t>Software-Entwurf und –Qualität</a:t>
            </a:r>
            <a:br>
              <a:rPr lang="de-DE" altLang="de-DE" sz="900" noProof="0" dirty="0"/>
            </a:br>
            <a:r>
              <a:rPr lang="de-DE" altLang="de-DE" sz="900" noProof="0" dirty="0"/>
              <a:t>Institut für Programmstrukturen und Datenorganisation</a:t>
            </a:r>
            <a:endParaRPr lang="de-DE" altLang="de-DE" sz="9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54FFE2B-FDE4-4961-B49A-BAE98054FEF2}"/>
              </a:ext>
            </a:extLst>
          </p:cNvPr>
          <p:cNvSpPr txBox="1">
            <a:spLocks/>
          </p:cNvSpPr>
          <p:nvPr userDrawn="1"/>
        </p:nvSpPr>
        <p:spPr>
          <a:xfrm>
            <a:off x="2267107" y="6445474"/>
            <a:ext cx="564619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Simon Schwarz - Editor für Datenflussdiagramme</a:t>
            </a:r>
          </a:p>
        </p:txBody>
      </p:sp>
    </p:spTree>
    <p:extLst>
      <p:ext uri="{BB962C8B-B14F-4D97-AF65-F5344CB8AC3E}">
        <p14:creationId xmlns:p14="http://schemas.microsoft.com/office/powerpoint/2010/main" val="19697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5113" algn="l" defTabSz="898525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61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26511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B9C1147-AA98-4749-BEB3-BE9BD4A5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412876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/>
              <a:t>Sirius-Editor für Datenflussdiagramme</a:t>
            </a:r>
            <a:br>
              <a:rPr lang="de-DE" altLang="de-DE" sz="2600" b="1" dirty="0"/>
            </a:br>
            <a:endParaRPr lang="de-DE" altLang="de-DE" sz="22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E34B1E-A451-4EF3-959F-FF343CD3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2349501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Praktikum Ingenieursmäßige Softwareentwicklung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e-DE" altLang="de-DE" sz="1400" b="1" dirty="0">
                <a:solidFill>
                  <a:srgbClr val="000000"/>
                </a:solidFill>
              </a:rPr>
              <a:t>Betreuer: Stephan </a:t>
            </a:r>
            <a:r>
              <a:rPr lang="de-DE" altLang="de-DE" sz="1400" b="1" dirty="0" err="1">
                <a:solidFill>
                  <a:srgbClr val="000000"/>
                </a:solidFill>
              </a:rPr>
              <a:t>Seifermann</a:t>
            </a:r>
            <a:endParaRPr lang="de-DE" altLang="de-DE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2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540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DFD ...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04304B-68FA-0C41-8F0E-37A221BB0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9798" y="3381224"/>
            <a:ext cx="1435100" cy="14351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FA0C72E-9642-4442-90DC-E38862AE6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3254" y="3673619"/>
            <a:ext cx="1943100" cy="8001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7D4935C-9E5F-CB43-9333-E06666C26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9288" y="3673619"/>
            <a:ext cx="1943100" cy="80010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359F44F-645D-3141-BC63-2EDF456D003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91442" y="4091306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256EAD0-A912-2D40-BB1A-A7F3FACE49A5}"/>
              </a:ext>
            </a:extLst>
          </p:cNvPr>
          <p:cNvSpPr txBox="1"/>
          <p:nvPr/>
        </p:nvSpPr>
        <p:spPr>
          <a:xfrm>
            <a:off x="1988717" y="3886490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Externer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528BD6A-7E3F-8D4D-B1A2-0EFDC1E760B7}"/>
              </a:ext>
            </a:extLst>
          </p:cNvPr>
          <p:cNvSpPr txBox="1"/>
          <p:nvPr/>
        </p:nvSpPr>
        <p:spPr>
          <a:xfrm>
            <a:off x="5626651" y="38864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74D86E9-2A5D-7844-BA07-B5C770642098}"/>
              </a:ext>
            </a:extLst>
          </p:cNvPr>
          <p:cNvSpPr txBox="1"/>
          <p:nvPr/>
        </p:nvSpPr>
        <p:spPr>
          <a:xfrm>
            <a:off x="9026755" y="38971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317288B-23DD-854B-A922-8B661178A6E7}"/>
              </a:ext>
            </a:extLst>
          </p:cNvPr>
          <p:cNvSpPr txBox="1"/>
          <p:nvPr/>
        </p:nvSpPr>
        <p:spPr>
          <a:xfrm>
            <a:off x="3955351" y="365276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8BEA964-1E3B-D642-A99C-D9E512C0CA57}"/>
              </a:ext>
            </a:extLst>
          </p:cNvPr>
          <p:cNvSpPr txBox="1"/>
          <p:nvPr/>
        </p:nvSpPr>
        <p:spPr>
          <a:xfrm>
            <a:off x="6917597" y="414643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1B62239-E92C-444A-BFC7-A1B0AB8D83BE}"/>
              </a:ext>
            </a:extLst>
          </p:cNvPr>
          <p:cNvCxnSpPr>
            <a:cxnSpLocks/>
          </p:cNvCxnSpPr>
          <p:nvPr/>
        </p:nvCxnSpPr>
        <p:spPr>
          <a:xfrm>
            <a:off x="6824898" y="4095040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2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Datenorientierte Darstellung von Systemen</a:t>
            </a:r>
          </a:p>
          <a:p>
            <a:pPr>
              <a:lnSpc>
                <a:spcPct val="100000"/>
              </a:lnSpc>
            </a:pPr>
            <a:r>
              <a:rPr lang="de-DE" dirty="0"/>
              <a:t>4 Einheiten</a:t>
            </a:r>
          </a:p>
          <a:p>
            <a:pPr>
              <a:lnSpc>
                <a:spcPct val="100000"/>
              </a:lnSpc>
            </a:pPr>
            <a:r>
              <a:rPr lang="de-DE" dirty="0"/>
              <a:t>Verfeinern in Subdiagramme möglich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Datenflussdiagramm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04304B-68FA-0C41-8F0E-37A221BB0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9798" y="3381224"/>
            <a:ext cx="1435100" cy="14351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FA0C72E-9642-4442-90DC-E38862AE6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3254" y="3673619"/>
            <a:ext cx="1943100" cy="8001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7D4935C-9E5F-CB43-9333-E06666C26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9288" y="3673619"/>
            <a:ext cx="1943100" cy="80010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359F44F-645D-3141-BC63-2EDF456D003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91442" y="4091306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256EAD0-A912-2D40-BB1A-A7F3FACE49A5}"/>
              </a:ext>
            </a:extLst>
          </p:cNvPr>
          <p:cNvSpPr txBox="1"/>
          <p:nvPr/>
        </p:nvSpPr>
        <p:spPr>
          <a:xfrm>
            <a:off x="1988717" y="3886490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Externer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528BD6A-7E3F-8D4D-B1A2-0EFDC1E760B7}"/>
              </a:ext>
            </a:extLst>
          </p:cNvPr>
          <p:cNvSpPr txBox="1"/>
          <p:nvPr/>
        </p:nvSpPr>
        <p:spPr>
          <a:xfrm>
            <a:off x="5626651" y="38864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74D86E9-2A5D-7844-BA07-B5C770642098}"/>
              </a:ext>
            </a:extLst>
          </p:cNvPr>
          <p:cNvSpPr txBox="1"/>
          <p:nvPr/>
        </p:nvSpPr>
        <p:spPr>
          <a:xfrm>
            <a:off x="9026755" y="38971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317288B-23DD-854B-A922-8B661178A6E7}"/>
              </a:ext>
            </a:extLst>
          </p:cNvPr>
          <p:cNvSpPr txBox="1"/>
          <p:nvPr/>
        </p:nvSpPr>
        <p:spPr>
          <a:xfrm>
            <a:off x="3955351" y="365276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8BEA964-1E3B-D642-A99C-D9E512C0CA57}"/>
              </a:ext>
            </a:extLst>
          </p:cNvPr>
          <p:cNvSpPr txBox="1"/>
          <p:nvPr/>
        </p:nvSpPr>
        <p:spPr>
          <a:xfrm>
            <a:off x="6917597" y="414643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1B62239-E92C-444A-BFC7-A1B0AB8D83BE}"/>
              </a:ext>
            </a:extLst>
          </p:cNvPr>
          <p:cNvCxnSpPr>
            <a:cxnSpLocks/>
          </p:cNvCxnSpPr>
          <p:nvPr/>
        </p:nvCxnSpPr>
        <p:spPr>
          <a:xfrm>
            <a:off x="6824898" y="4095040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3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Definition von allen möglichen Datentypen</a:t>
            </a:r>
          </a:p>
          <a:p>
            <a:pPr>
              <a:lnSpc>
                <a:spcPct val="100000"/>
              </a:lnSpc>
            </a:pPr>
            <a:r>
              <a:rPr lang="de-DE" dirty="0"/>
              <a:t>3 Einheiten</a:t>
            </a:r>
          </a:p>
          <a:p>
            <a:pPr>
              <a:lnSpc>
                <a:spcPct val="100000"/>
              </a:lnSpc>
            </a:pPr>
            <a:r>
              <a:rPr lang="de-DE" dirty="0"/>
              <a:t>Grundlage für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Verfeinern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Konsistenzbedingungen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Dictionary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97A9E41D-D218-3543-BCDD-40C3D7863E79}"/>
              </a:ext>
            </a:extLst>
          </p:cNvPr>
          <p:cNvGrpSpPr/>
          <p:nvPr/>
        </p:nvGrpSpPr>
        <p:grpSpPr>
          <a:xfrm>
            <a:off x="7265178" y="4739996"/>
            <a:ext cx="1524000" cy="1028700"/>
            <a:chOff x="2590800" y="4747600"/>
            <a:chExt cx="1524000" cy="1028700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6FD5A235-B499-E545-88D6-CF2C8BF1B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0800" y="4747600"/>
              <a:ext cx="1524000" cy="1028700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68A2C8C-B5C4-524B-BA8A-C451B3CB4506}"/>
                </a:ext>
              </a:extLst>
            </p:cNvPr>
            <p:cNvSpPr txBox="1"/>
            <p:nvPr/>
          </p:nvSpPr>
          <p:spPr>
            <a:xfrm>
              <a:off x="2709034" y="507728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Composite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EA61277-B437-E345-A764-338B2C8ACF23}"/>
              </a:ext>
            </a:extLst>
          </p:cNvPr>
          <p:cNvGrpSpPr/>
          <p:nvPr/>
        </p:nvGrpSpPr>
        <p:grpSpPr>
          <a:xfrm>
            <a:off x="6217422" y="3361788"/>
            <a:ext cx="1524000" cy="1028700"/>
            <a:chOff x="1066800" y="3034517"/>
            <a:chExt cx="1524000" cy="1028700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716F0AF7-CC82-9243-996B-72C893C6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800" y="3034517"/>
              <a:ext cx="1524000" cy="1028700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9A23D99-C0DB-5341-9E12-C2437E4A010F}"/>
                </a:ext>
              </a:extLst>
            </p:cNvPr>
            <p:cNvSpPr txBox="1"/>
            <p:nvPr/>
          </p:nvSpPr>
          <p:spPr>
            <a:xfrm>
              <a:off x="1229918" y="324433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Collection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B141D30-8667-0E46-94C9-90241B9EE25C}"/>
              </a:ext>
            </a:extLst>
          </p:cNvPr>
          <p:cNvGrpSpPr/>
          <p:nvPr/>
        </p:nvGrpSpPr>
        <p:grpSpPr>
          <a:xfrm>
            <a:off x="8393943" y="3057255"/>
            <a:ext cx="1524000" cy="1028700"/>
            <a:chOff x="3810000" y="2914650"/>
            <a:chExt cx="1524000" cy="102870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10D938A-EDF5-E340-92E3-8FE5076E2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0000" y="2914650"/>
              <a:ext cx="1524000" cy="1028700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23BA132-4C5D-AF4B-9667-118DFB7A1406}"/>
                </a:ext>
              </a:extLst>
            </p:cNvPr>
            <p:cNvSpPr txBox="1"/>
            <p:nvPr/>
          </p:nvSpPr>
          <p:spPr>
            <a:xfrm>
              <a:off x="4063089" y="324433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65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Bisher ist kein Editor Industrie-Standard</a:t>
            </a:r>
          </a:p>
          <a:p>
            <a:pPr>
              <a:lnSpc>
                <a:spcPct val="100000"/>
              </a:lnSpc>
            </a:pPr>
            <a:r>
              <a:rPr lang="de-DE" dirty="0"/>
              <a:t>Einfach: Verwendung von Zeichen-Programmen</a:t>
            </a:r>
          </a:p>
          <a:p>
            <a:pPr>
              <a:lnSpc>
                <a:spcPct val="100000"/>
              </a:lnSpc>
            </a:pPr>
            <a:r>
              <a:rPr lang="de-DE" dirty="0"/>
              <a:t>... aber Semantik geht verloren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Verwendung in Programmen nicht möglich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Keine Unterstützung bei</a:t>
            </a:r>
          </a:p>
          <a:p>
            <a:pPr lvl="2">
              <a:lnSpc>
                <a:spcPct val="100000"/>
              </a:lnSpc>
            </a:pPr>
            <a:r>
              <a:rPr lang="de-DE" sz="1800" dirty="0"/>
              <a:t>Verfeinerung von Prozessen</a:t>
            </a:r>
          </a:p>
          <a:p>
            <a:pPr lvl="2">
              <a:lnSpc>
                <a:spcPct val="100000"/>
              </a:lnSpc>
            </a:pPr>
            <a:r>
              <a:rPr lang="de-DE" sz="1800" dirty="0"/>
              <a:t>Prüfen von Konsistenzbedingungen</a:t>
            </a:r>
          </a:p>
          <a:p>
            <a:pPr lvl="2"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</a:t>
            </a:r>
          </a:p>
          <a:p>
            <a:pPr marL="717550" lvl="2" indent="0">
              <a:lnSpc>
                <a:spcPct val="100000"/>
              </a:lnSpc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Erstellung von DFDs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8A4394AE-2858-9743-8FC1-06BFCEE68199}"/>
              </a:ext>
            </a:extLst>
          </p:cNvPr>
          <p:cNvSpPr/>
          <p:nvPr/>
        </p:nvSpPr>
        <p:spPr>
          <a:xfrm>
            <a:off x="1924051" y="4180115"/>
            <a:ext cx="612949" cy="311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77658B-FE8B-5147-9ACB-BECFED7D1ED0}"/>
              </a:ext>
            </a:extLst>
          </p:cNvPr>
          <p:cNvSpPr txBox="1"/>
          <p:nvPr/>
        </p:nvSpPr>
        <p:spPr>
          <a:xfrm>
            <a:off x="2537000" y="414505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solchen</a:t>
            </a:r>
            <a:r>
              <a:rPr lang="en-US" dirty="0"/>
              <a:t> Editors </a:t>
            </a:r>
          </a:p>
        </p:txBody>
      </p:sp>
    </p:spTree>
    <p:extLst>
      <p:ext uri="{BB962C8B-B14F-4D97-AF65-F5344CB8AC3E}">
        <p14:creationId xmlns:p14="http://schemas.microsoft.com/office/powerpoint/2010/main" val="344594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Framework für die Erstellung von Editoren</a:t>
            </a:r>
          </a:p>
          <a:p>
            <a:pPr>
              <a:lnSpc>
                <a:spcPct val="100000"/>
              </a:lnSpc>
            </a:pPr>
            <a:r>
              <a:rPr lang="de-DE" dirty="0"/>
              <a:t>... auf Basis von Meta-Modellen</a:t>
            </a:r>
          </a:p>
          <a:p>
            <a:pPr>
              <a:lnSpc>
                <a:spcPct val="100000"/>
              </a:lnSpc>
            </a:pPr>
            <a:r>
              <a:rPr lang="de-DE" dirty="0"/>
              <a:t>...</a:t>
            </a:r>
          </a:p>
          <a:p>
            <a:pPr>
              <a:lnSpc>
                <a:spcPct val="100000"/>
              </a:lnSpc>
            </a:pPr>
            <a:r>
              <a:rPr lang="de-DE" dirty="0"/>
              <a:t>Logische Trennung von Modell und Editor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Eclipse</a:t>
            </a:r>
            <a:r>
              <a:rPr lang="de-DE" dirty="0"/>
              <a:t> - Sirius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BA63947-CF1D-4449-9C99-154491D373FB}"/>
              </a:ext>
            </a:extLst>
          </p:cNvPr>
          <p:cNvGrpSpPr/>
          <p:nvPr/>
        </p:nvGrpSpPr>
        <p:grpSpPr>
          <a:xfrm>
            <a:off x="3910374" y="3157181"/>
            <a:ext cx="4371253" cy="2658853"/>
            <a:chOff x="3084844" y="3157180"/>
            <a:chExt cx="4371253" cy="2658853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A0BC364-CE8F-574F-9DF9-6C2E6C676308}"/>
                </a:ext>
              </a:extLst>
            </p:cNvPr>
            <p:cNvGrpSpPr/>
            <p:nvPr/>
          </p:nvGrpSpPr>
          <p:grpSpPr>
            <a:xfrm>
              <a:off x="5262683" y="3157180"/>
              <a:ext cx="2193414" cy="2658853"/>
              <a:chOff x="5284027" y="2406395"/>
              <a:chExt cx="2645337" cy="3206673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FFB2891C-B103-BE4C-A387-A0C553E1D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77364" y="4461068"/>
                <a:ext cx="1152000" cy="1152000"/>
              </a:xfrm>
              <a:prstGeom prst="rect">
                <a:avLst/>
              </a:prstGeom>
            </p:spPr>
          </p:pic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524121F7-9F49-E04C-B6C2-D07A7A528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77364" y="2406395"/>
                <a:ext cx="1152000" cy="1152000"/>
              </a:xfrm>
              <a:prstGeom prst="rect">
                <a:avLst/>
              </a:prstGeom>
            </p:spPr>
          </p:pic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E35452C9-27D0-6E4B-8D2E-6881D2AAA6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84027" y="3548867"/>
                <a:ext cx="1152000" cy="1152000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F32348C-EC39-8646-9CCF-1909CAB64908}"/>
                </a:ext>
              </a:extLst>
            </p:cNvPr>
            <p:cNvSpPr txBox="1"/>
            <p:nvPr/>
          </p:nvSpPr>
          <p:spPr>
            <a:xfrm>
              <a:off x="3084844" y="4301942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“Node”</a:t>
              </a:r>
            </a:p>
          </p:txBody>
        </p:sp>
        <p:sp>
          <p:nvSpPr>
            <p:cNvPr id="27" name="Pfeil nach rechts 26">
              <a:extLst>
                <a:ext uri="{FF2B5EF4-FFF2-40B4-BE49-F238E27FC236}">
                  <a16:creationId xmlns:a16="http://schemas.microsoft.com/office/drawing/2014/main" id="{9F93FD5C-E68F-054A-9FAA-1D55178FDA8F}"/>
                </a:ext>
              </a:extLst>
            </p:cNvPr>
            <p:cNvSpPr/>
            <p:nvPr/>
          </p:nvSpPr>
          <p:spPr>
            <a:xfrm>
              <a:off x="4230356" y="4335882"/>
              <a:ext cx="683288" cy="3014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3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19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Test - Paradigma</a:t>
            </a:r>
          </a:p>
          <a:p>
            <a:pPr>
              <a:lnSpc>
                <a:spcPct val="100000"/>
              </a:lnSpc>
            </a:pPr>
            <a:r>
              <a:rPr lang="de-DE" dirty="0"/>
              <a:t>Baumaufbau</a:t>
            </a:r>
          </a:p>
          <a:p>
            <a:pPr>
              <a:lnSpc>
                <a:spcPct val="100000"/>
              </a:lnSpc>
            </a:pPr>
            <a:r>
              <a:rPr lang="de-DE" dirty="0"/>
              <a:t>Nutzereingabe </a:t>
            </a:r>
            <a:r>
              <a:rPr lang="de-DE"/>
              <a:t>erschwert Analyse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Early </a:t>
            </a:r>
            <a:r>
              <a:rPr lang="de-DE" dirty="0" err="1"/>
              <a:t>Pruning</a:t>
            </a:r>
            <a:endParaRPr lang="de-DE" dirty="0"/>
          </a:p>
          <a:p>
            <a:pPr lvl="2">
              <a:lnSpc>
                <a:spcPct val="100000"/>
              </a:lnSpc>
            </a:pPr>
            <a:r>
              <a:rPr lang="de-DE" dirty="0"/>
              <a:t>Fortgeschrittene Problemanalyse: Herleitung von Bedingungen</a:t>
            </a:r>
          </a:p>
          <a:p>
            <a:pPr lvl="2">
              <a:lnSpc>
                <a:spcPct val="100000"/>
              </a:lnSpc>
            </a:pPr>
            <a:r>
              <a:rPr lang="de-DE" dirty="0"/>
              <a:t>Spezielle Datenstrukturen ...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Schrittweite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Vorberechnung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Notwendiges vs. Hinreichende Kriterien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696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Unterteilung </a:t>
            </a:r>
            <a:r>
              <a:rPr lang="de-DE" dirty="0" err="1"/>
              <a:t>Border</a:t>
            </a:r>
            <a:r>
              <a:rPr lang="de-DE" dirty="0"/>
              <a:t> vs. </a:t>
            </a:r>
            <a:r>
              <a:rPr lang="de-DE" dirty="0" err="1"/>
              <a:t>Inner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Leveling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15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aesentation_Vorlage_4_3.potx" id="{2118D5DC-982A-4BE9-AA59-A8923082DA19}" vid="{AEC0CFE8-DC3D-434F-AC57-FD896604CB8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171</Words>
  <Application>Microsoft Macintosh PowerPoint</Application>
  <PresentationFormat>Breitbild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</vt:lpstr>
      <vt:lpstr>PowerPoint-Präsentation</vt:lpstr>
      <vt:lpstr>Motivation</vt:lpstr>
      <vt:lpstr>Datenflussdiagramm</vt:lpstr>
      <vt:lpstr>Data Dictionary</vt:lpstr>
      <vt:lpstr>Erstellung von DFDs</vt:lpstr>
      <vt:lpstr>Eclipse - Sirius</vt:lpstr>
      <vt:lpstr>Demo</vt:lpstr>
      <vt:lpstr>Validierung</vt:lpstr>
      <vt:lpstr>Leveling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Schwarz</dc:creator>
  <cp:lastModifiedBy>Simon Schwarz</cp:lastModifiedBy>
  <cp:revision>54</cp:revision>
  <dcterms:created xsi:type="dcterms:W3CDTF">2020-02-14T15:25:26Z</dcterms:created>
  <dcterms:modified xsi:type="dcterms:W3CDTF">2020-03-06T16:25:13Z</dcterms:modified>
</cp:coreProperties>
</file>