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  <p:sldId id="265" r:id="rId11"/>
    <p:sldId id="266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6208" autoAdjust="0"/>
  </p:normalViewPr>
  <p:slideViewPr>
    <p:cSldViewPr snapToGrid="0">
      <p:cViewPr varScale="1">
        <p:scale>
          <a:sx n="122" d="100"/>
          <a:sy n="122" d="100"/>
        </p:scale>
        <p:origin x="240" y="30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8F02CA-77CB-4E54-B712-21E588799EE8}" type="datetimeFigureOut">
              <a:rPr lang="de-DE" smtClean="0"/>
              <a:t>06.03.20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3F729A-0AF0-4995-B32B-9504BC6896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0794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13806AD6-F1FF-43F6-8B93-68100F2DB2D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lum bright="14000" contrast="-4000"/>
            <a:grayscl/>
          </a:blip>
          <a:srcRect t="20958" b="21313"/>
          <a:stretch>
            <a:fillRect/>
          </a:stretch>
        </p:blipFill>
        <p:spPr bwMode="auto">
          <a:xfrm>
            <a:off x="116418" y="2802263"/>
            <a:ext cx="12075583" cy="389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34A4FA1F-572C-4F3C-AB2C-552C89D6A71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4" name="Text Box 21">
            <a:extLst>
              <a:ext uri="{FF2B5EF4-FFF2-40B4-BE49-F238E27FC236}">
                <a16:creationId xmlns:a16="http://schemas.microsoft.com/office/drawing/2014/main" id="{06FC442B-9238-4D7D-AE83-C3F29F1B7AA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15582" y="3241102"/>
            <a:ext cx="9555517" cy="412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>
              <a:defRPr/>
            </a:pPr>
            <a:r>
              <a:rPr lang="en-US" sz="1340" noProof="0" dirty="0">
                <a:solidFill>
                  <a:schemeClr val="bg1"/>
                </a:solidFill>
              </a:rPr>
              <a:t>SOFTWARE DESIGN AND </a:t>
            </a:r>
            <a:r>
              <a:rPr lang="en-US" sz="1340" noProof="0">
                <a:solidFill>
                  <a:schemeClr val="bg1"/>
                </a:solidFill>
              </a:rPr>
              <a:t>QUALITY GROUP,</a:t>
            </a:r>
            <a:br>
              <a:rPr lang="en-US" sz="1340" noProof="0" dirty="0">
                <a:solidFill>
                  <a:schemeClr val="bg1"/>
                </a:solidFill>
              </a:rPr>
            </a:br>
            <a:r>
              <a:rPr lang="en-US" sz="1340" noProof="0" dirty="0">
                <a:solidFill>
                  <a:schemeClr val="bg1"/>
                </a:solidFill>
              </a:rPr>
              <a:t>INSTITUTE FOR PROGRAM STRUCTURES AND DATA ORGANIZATION, KIT DEPARTMENT OF INFORMATICS</a:t>
            </a:r>
          </a:p>
        </p:txBody>
      </p:sp>
      <p:sp>
        <p:nvSpPr>
          <p:cNvPr id="28" name="Text Box 14">
            <a:extLst>
              <a:ext uri="{FF2B5EF4-FFF2-40B4-BE49-F238E27FC236}">
                <a16:creationId xmlns:a16="http://schemas.microsoft.com/office/drawing/2014/main" id="{8B90B0AC-C3A4-45BF-ABCA-1F7E06B0197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15581" y="6525686"/>
            <a:ext cx="480889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r>
              <a:rPr lang="en-US" sz="1100" noProof="0"/>
              <a:t>KIT – The Research University in the Helmholtz Association</a:t>
            </a:r>
          </a:p>
        </p:txBody>
      </p:sp>
      <p:sp>
        <p:nvSpPr>
          <p:cNvPr id="29" name="Text Box 14">
            <a:extLst>
              <a:ext uri="{FF2B5EF4-FFF2-40B4-BE49-F238E27FC236}">
                <a16:creationId xmlns:a16="http://schemas.microsoft.com/office/drawing/2014/main" id="{F16E5C71-17DC-4E14-A36D-AE67CD44D7A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0071099" y="6417776"/>
            <a:ext cx="2006600" cy="353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algn="r">
              <a:defRPr/>
            </a:pPr>
            <a:r>
              <a:rPr lang="en-US" sz="2300" b="1" noProof="0">
                <a:solidFill>
                  <a:schemeClr val="bg1"/>
                </a:solidFill>
              </a:rPr>
              <a:t>www.kit.edu</a:t>
            </a:r>
          </a:p>
        </p:txBody>
      </p:sp>
      <p:pic>
        <p:nvPicPr>
          <p:cNvPr id="33" name="Grafik 32">
            <a:extLst>
              <a:ext uri="{FF2B5EF4-FFF2-40B4-BE49-F238E27FC236}">
                <a16:creationId xmlns:a16="http://schemas.microsoft.com/office/drawing/2014/main" id="{E7FAE6E8-CB82-46A3-9770-79BEAA8CB88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581" y="458359"/>
            <a:ext cx="2162066" cy="1001397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6800B2F9-261C-4364-842C-17A8C23525AE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224459" y="460800"/>
            <a:ext cx="1499256" cy="753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724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EEED28-0813-48F9-AD7B-C3F4746178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de-DE" dirty="0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266842F-36EC-49E9-AC66-9EB007252349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text</a:t>
            </a:r>
            <a:endParaRPr lang="de-DE" dirty="0"/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Third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 err="1"/>
              <a:t>Fourth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  <a:p>
            <a:pPr lvl="4"/>
            <a:r>
              <a:rPr lang="de-DE" dirty="0" err="1"/>
              <a:t>Fifth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452B680-CC44-46FC-A93F-4E9655E72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25.03.2020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4520D94-8011-4067-9EDC-3FAEFF220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0149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B59FA6F-E1AA-4777-A938-29505698E50D}"/>
              </a:ext>
            </a:extLst>
          </p:cNvPr>
          <p:cNvSpPr>
            <a:spLocks noGrp="1"/>
          </p:cNvSpPr>
          <p:nvPr>
            <p:ph type="title" orient="vert" hasCustomPrompt="1"/>
          </p:nvPr>
        </p:nvSpPr>
        <p:spPr>
          <a:xfrm>
            <a:off x="9029700" y="323850"/>
            <a:ext cx="2628900" cy="5853113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de-DE" dirty="0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89F0E4A-734C-478B-A5C1-DC36FE4AD363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533400" y="323850"/>
            <a:ext cx="8343900" cy="5853113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text</a:t>
            </a:r>
            <a:endParaRPr lang="de-DE" dirty="0"/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Third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 err="1"/>
              <a:t>Fourth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  <a:p>
            <a:pPr lvl="4"/>
            <a:r>
              <a:rPr lang="de-DE" dirty="0" err="1"/>
              <a:t>Fifth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DEC746F-EE53-4616-80E6-53E7FAE04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25.03.2020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07B5C8F-8341-4F40-8C12-2C5925ADC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8013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2C87942-EC3B-41F9-B423-824D3C3745B6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noProof="0" dirty="0"/>
              <a:t>Click to add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244E0D-14A7-4B30-915C-2337D7AAF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noProof="0"/>
              <a:t>25.03.2020</a:t>
            </a:r>
            <a:endParaRPr lang="en-US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33DED0A-B994-4DFB-A110-A8E07CC64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‹Nr.›</a:t>
            </a:fld>
            <a:endParaRPr lang="en-US" noProof="0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6DB7300A-BE5D-A64F-A39C-BCAB2F3D4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773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E38482-A4C7-42DF-9634-E3B98975DA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405314"/>
            <a:ext cx="10515600" cy="1757362"/>
          </a:xfrm>
        </p:spPr>
        <p:txBody>
          <a:bodyPr anchor="t"/>
          <a:lstStyle>
            <a:lvl1pPr>
              <a:defRPr sz="5500" cap="all" baseline="0"/>
            </a:lvl1pPr>
          </a:lstStyle>
          <a:p>
            <a:r>
              <a:rPr lang="en-US" altLang="de-DE" dirty="0"/>
              <a:t>Click to add title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ECEB0C6-0D9E-4ADD-B029-512526865D1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44550" y="2843213"/>
            <a:ext cx="10515600" cy="1500187"/>
          </a:xfrm>
        </p:spPr>
        <p:txBody>
          <a:bodyPr anchor="b">
            <a:normAutofit/>
          </a:bodyPr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de-DE" dirty="0"/>
              <a:t>Click to add text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325BB92-0C01-42FC-B768-1D40829A7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25.03.2020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53AEFB2-DB19-4BB5-8BB0-51D8053E3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6149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014A50-2840-4153-8ACA-21DDA74173B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9C76C89-8E8C-4A66-8B31-797AD514354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24664" y="1266825"/>
            <a:ext cx="5495136" cy="48291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text</a:t>
            </a:r>
            <a:endParaRPr lang="de-DE" dirty="0"/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Third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 err="1"/>
              <a:t>Fourth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  <a:p>
            <a:pPr lvl="4"/>
            <a:r>
              <a:rPr lang="de-DE" dirty="0" err="1"/>
              <a:t>Fifth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A0CBC72-16DA-4743-A938-06A0A3121E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1266825"/>
            <a:ext cx="5495136" cy="48291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text</a:t>
            </a:r>
            <a:endParaRPr lang="de-DE" dirty="0"/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Third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 err="1"/>
              <a:t>Fourth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  <a:p>
            <a:pPr lvl="4"/>
            <a:r>
              <a:rPr lang="de-DE" dirty="0" err="1"/>
              <a:t>Fifth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4113EAF-40FF-498E-B96E-B770070E3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25.03.2020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4CD4877-D48C-495B-8B04-F622FC226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7572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06C1A6E-EDD8-422C-9528-06F9CBF8D51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24664" y="1250546"/>
            <a:ext cx="547291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de-DE" dirty="0"/>
              <a:t>Click to add text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07BC53E-907B-434C-B849-6EB9897B4BA9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24664" y="2152650"/>
            <a:ext cx="5472911" cy="403701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text</a:t>
            </a:r>
            <a:endParaRPr lang="de-DE" dirty="0"/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Third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 err="1"/>
              <a:t>Fourth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  <a:p>
            <a:pPr lvl="4"/>
            <a:r>
              <a:rPr lang="de-DE" dirty="0" err="1"/>
              <a:t>Fifth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D479D9E-3156-4950-B7AC-7F88AF33311C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250546"/>
            <a:ext cx="5495136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de-DE" dirty="0"/>
              <a:t>Click to add text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0FEC748-198E-476C-A61F-8533DBE171B3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172200" y="2152650"/>
            <a:ext cx="5495136" cy="403701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text</a:t>
            </a:r>
            <a:endParaRPr lang="de-DE" dirty="0"/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Third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 err="1"/>
              <a:t>Fourth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  <a:p>
            <a:pPr lvl="4"/>
            <a:r>
              <a:rPr lang="de-DE" dirty="0" err="1"/>
              <a:t>Fifth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40AC501-5695-4386-935B-DB83960E7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25.03.2020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D3C1AA5-42FD-4D92-B65E-F992356AC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F04BAF94-C42F-462E-82C0-763E495FCF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4664" y="435984"/>
            <a:ext cx="9178008" cy="627829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68047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56C626-8132-477C-94F0-A8B5D6D3A48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</a:t>
            </a:r>
            <a:r>
              <a:rPr lang="de-DE" dirty="0" err="1"/>
              <a:t>slide</a:t>
            </a:r>
            <a:r>
              <a:rPr lang="de-DE" dirty="0"/>
              <a:t> </a:t>
            </a:r>
            <a:r>
              <a:rPr lang="de-DE" dirty="0" err="1"/>
              <a:t>master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A9F8FE1-C692-4F56-934A-4141099A0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25.03.2020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E3A87BF-61DB-4C5B-BDC1-0B1DEC742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8636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DE91BA8-F339-42A0-BF2B-D7754B12C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25.03.2020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1F3F036-A58A-460E-A412-F07557135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1787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E224A74-2B50-4671-B7C8-F6B84532D14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1258887"/>
            <a:ext cx="6484148" cy="48466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text</a:t>
            </a:r>
            <a:endParaRPr lang="de-DE" dirty="0"/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Third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 err="1"/>
              <a:t>Fourth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  <a:p>
            <a:pPr lvl="4"/>
            <a:r>
              <a:rPr lang="de-DE" dirty="0" err="1"/>
              <a:t>Fifth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7ABDF8E-853E-40DA-9E40-4DF3ECF08030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524664" y="1266825"/>
            <a:ext cx="4247361" cy="48466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de-DE" dirty="0"/>
              <a:t>Click to add text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E42AD4C-CB86-40D0-A87F-685806730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25.03.2020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00E594F-F0BE-4E57-97AE-D237D0231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43977C42-FB14-40A6-80E5-05347C2E8D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4664" y="435984"/>
            <a:ext cx="9178008" cy="627829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4118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E6374B-9795-430B-A495-F423F92A54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05073" y="4633573"/>
            <a:ext cx="7191375" cy="67963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de-DE" dirty="0"/>
              <a:t>Click to add title</a:t>
            </a:r>
            <a:endParaRPr lang="de-DE" dirty="0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36DF784-93EB-4084-94D8-502B41B59022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2505074" y="635000"/>
            <a:ext cx="7191376" cy="385261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/>
              <a:t>Add </a:t>
            </a:r>
            <a:r>
              <a:rPr lang="de-DE" dirty="0" err="1"/>
              <a:t>picture</a:t>
            </a: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F41D6B1-CAC9-43B5-8288-F21476CE26C5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2505074" y="5386184"/>
            <a:ext cx="7191374" cy="92045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de-DE" dirty="0"/>
              <a:t>Click to add text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24A9041-3C06-495E-AF4A-4221DC9CA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25.03.2020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A3ED597-52C7-4BAE-989E-C3C6448F5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2031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7A379F1C-2660-4789-9972-53B64D55CC3E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EB8BAE8-97B4-4801-B1D8-A8524D747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664" y="444005"/>
            <a:ext cx="9178008" cy="627829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 altLang="de-DE" dirty="0"/>
              <a:t>Click to add title</a:t>
            </a:r>
            <a:endParaRPr lang="en-US" noProof="0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3E77A8F-6878-4E61-BC0E-2E4E240C93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4664" y="1269206"/>
            <a:ext cx="11142672" cy="485024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noProof="0"/>
              <a:t>Click to add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ACCE978-AE43-463A-92DA-4CC1B16737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15378" y="6452596"/>
            <a:ext cx="1700463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noProof="0"/>
              <a:t>25.03.2020</a:t>
            </a:r>
            <a:endParaRPr lang="en-US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93F00E4-276F-4732-91E8-B5F61756DE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79993" y="6452596"/>
            <a:ext cx="435385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200" b="1">
                <a:solidFill>
                  <a:schemeClr val="tx1"/>
                </a:solidFill>
              </a:defRPr>
            </a:lvl1pPr>
          </a:lstStyle>
          <a:p>
            <a:fld id="{61696EC4-B4CF-4701-AD06-A8439D6D8E12}" type="slidenum">
              <a:rPr lang="en-US" noProof="0" smtClean="0"/>
              <a:pPr/>
              <a:t>‹Nr.›</a:t>
            </a:fld>
            <a:endParaRPr lang="en-US" noProof="0"/>
          </a:p>
        </p:txBody>
      </p:sp>
      <p:sp>
        <p:nvSpPr>
          <p:cNvPr id="16" name="Fußzeilenplatzhalter 4">
            <a:extLst>
              <a:ext uri="{FF2B5EF4-FFF2-40B4-BE49-F238E27FC236}">
                <a16:creationId xmlns:a16="http://schemas.microsoft.com/office/drawing/2014/main" id="{93D1C25E-2C0F-4541-AA98-2C41C9CFAF34}"/>
              </a:ext>
            </a:extLst>
          </p:cNvPr>
          <p:cNvSpPr txBox="1">
            <a:spLocks/>
          </p:cNvSpPr>
          <p:nvPr userDrawn="1"/>
        </p:nvSpPr>
        <p:spPr>
          <a:xfrm>
            <a:off x="7908324" y="6452596"/>
            <a:ext cx="3759012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defPPr>
              <a:defRPr lang="de-DE"/>
            </a:defPPr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ct val="50000"/>
              </a:spcBef>
              <a:defRPr/>
            </a:pPr>
            <a:r>
              <a:rPr lang="en-US" sz="1200" noProof="0" dirty="0"/>
              <a:t>Software Design and Quality Group</a:t>
            </a:r>
            <a:br>
              <a:rPr lang="en-US" sz="1200" noProof="0" dirty="0"/>
            </a:br>
            <a:r>
              <a:rPr lang="en-US" sz="1200" noProof="0" dirty="0"/>
              <a:t>Institute for Program Structures and Data Organization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278C3E26-950C-419E-9861-927999F4FC2C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7336" y="327823"/>
            <a:ext cx="1439999" cy="666960"/>
          </a:xfrm>
          <a:prstGeom prst="rect">
            <a:avLst/>
          </a:prstGeom>
        </p:spPr>
      </p:pic>
      <p:sp>
        <p:nvSpPr>
          <p:cNvPr id="10" name="Fußzeilenplatzhalter 4">
            <a:extLst>
              <a:ext uri="{FF2B5EF4-FFF2-40B4-BE49-F238E27FC236}">
                <a16:creationId xmlns:a16="http://schemas.microsoft.com/office/drawing/2014/main" id="{7657E246-BA60-47BA-8C51-9E3FA888CD8A}"/>
              </a:ext>
            </a:extLst>
          </p:cNvPr>
          <p:cNvSpPr txBox="1">
            <a:spLocks/>
          </p:cNvSpPr>
          <p:nvPr userDrawn="1"/>
        </p:nvSpPr>
        <p:spPr>
          <a:xfrm>
            <a:off x="2498632" y="6452596"/>
            <a:ext cx="5409692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defPPr>
              <a:defRPr lang="de-DE"/>
            </a:defPPr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noProof="0" dirty="0"/>
              <a:t>Simon Schwarz - Editor </a:t>
            </a:r>
            <a:r>
              <a:rPr lang="en-US" sz="1200" noProof="0" dirty="0" err="1"/>
              <a:t>für</a:t>
            </a:r>
            <a:r>
              <a:rPr lang="en-US" sz="1200" noProof="0" dirty="0"/>
              <a:t> </a:t>
            </a:r>
            <a:r>
              <a:rPr lang="en-US" sz="1200" noProof="0" dirty="0" err="1"/>
              <a:t>Datenflussdiagramme</a:t>
            </a:r>
            <a:endParaRPr lang="en-US" sz="1200" noProof="0" dirty="0"/>
          </a:p>
        </p:txBody>
      </p:sp>
    </p:spTree>
    <p:extLst>
      <p:ext uri="{BB962C8B-B14F-4D97-AF65-F5344CB8AC3E}">
        <p14:creationId xmlns:p14="http://schemas.microsoft.com/office/powerpoint/2010/main" val="2746060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90000"/>
        </a:lnSpc>
        <a:spcBef>
          <a:spcPts val="600"/>
        </a:spcBef>
        <a:buSzPct val="88000"/>
        <a:buFontTx/>
        <a:buBlip>
          <a:blip r:embed="rId15"/>
        </a:buBlip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09625" indent="-361950" algn="l" defTabSz="914400" rtl="0" eaLnBrk="1" latinLnBrk="0" hangingPunct="1">
        <a:lnSpc>
          <a:spcPct val="90000"/>
        </a:lnSpc>
        <a:spcBef>
          <a:spcPts val="600"/>
        </a:spcBef>
        <a:buSzPct val="88000"/>
        <a:buFontTx/>
        <a:buBlip>
          <a:blip r:embed="rId15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61950" algn="l" defTabSz="914400" rtl="0" eaLnBrk="1" latinLnBrk="0" hangingPunct="1">
        <a:lnSpc>
          <a:spcPct val="90000"/>
        </a:lnSpc>
        <a:spcBef>
          <a:spcPts val="600"/>
        </a:spcBef>
        <a:buSzPct val="88000"/>
        <a:buFontTx/>
        <a:buBlip>
          <a:blip r:embed="rId15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704975" indent="-361950" algn="l" defTabSz="914400" rtl="0" eaLnBrk="1" latinLnBrk="0" hangingPunct="1">
        <a:lnSpc>
          <a:spcPct val="90000"/>
        </a:lnSpc>
        <a:spcBef>
          <a:spcPts val="600"/>
        </a:spcBef>
        <a:buSzPct val="88000"/>
        <a:buFontTx/>
        <a:buBlip>
          <a:blip r:embed="rId15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152650" indent="-361950" algn="l" defTabSz="914400" rtl="0" eaLnBrk="1" latinLnBrk="0" hangingPunct="1">
        <a:lnSpc>
          <a:spcPct val="90000"/>
        </a:lnSpc>
        <a:spcBef>
          <a:spcPts val="600"/>
        </a:spcBef>
        <a:buSzPct val="88000"/>
        <a:buFontTx/>
        <a:buBlip>
          <a:blip r:embed="rId15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618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7" Type="http://schemas.openxmlformats.org/officeDocument/2006/relationships/image" Target="../media/image19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7" Type="http://schemas.openxmlformats.org/officeDocument/2006/relationships/image" Target="../media/image13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92B401D3-9C9F-457C-B31F-B21C8B9F33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685" y="1548492"/>
            <a:ext cx="8389937" cy="465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>
              <a:lnSpc>
                <a:spcPct val="90000"/>
              </a:lnSpc>
            </a:pPr>
            <a:r>
              <a:rPr lang="en-US" altLang="de-DE" sz="3000" b="1" dirty="0"/>
              <a:t>Sirius-Editor </a:t>
            </a:r>
            <a:r>
              <a:rPr lang="en-US" altLang="de-DE" sz="3000" b="1" dirty="0" err="1"/>
              <a:t>für</a:t>
            </a:r>
            <a:r>
              <a:rPr lang="en-US" altLang="de-DE" sz="3000" b="1" dirty="0"/>
              <a:t> </a:t>
            </a:r>
            <a:r>
              <a:rPr lang="en-US" altLang="de-DE" sz="3000" b="1" dirty="0" err="1"/>
              <a:t>Datenflussdiagramme</a:t>
            </a:r>
            <a:endParaRPr lang="en-US" altLang="de-DE" sz="3000" b="1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A697FBC9-DE87-47E6-AB36-F4F0B38DC8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685" y="2112580"/>
            <a:ext cx="8370888" cy="872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lnSpc>
                <a:spcPct val="150000"/>
              </a:lnSpc>
            </a:pPr>
            <a:r>
              <a:rPr lang="de-DE" b="1" dirty="0">
                <a:solidFill>
                  <a:srgbClr val="000000"/>
                </a:solidFill>
              </a:rPr>
              <a:t>Praktikum Ingenieursmäßige Softwareentwicklung</a:t>
            </a:r>
          </a:p>
          <a:p>
            <a:r>
              <a:rPr lang="de-DE" sz="1600" b="1" dirty="0">
                <a:solidFill>
                  <a:srgbClr val="000000"/>
                </a:solidFill>
              </a:rPr>
              <a:t>Simon Schwarz</a:t>
            </a:r>
          </a:p>
          <a:p>
            <a:r>
              <a:rPr lang="de-DE" sz="1600" b="1" dirty="0">
                <a:solidFill>
                  <a:srgbClr val="000000"/>
                </a:solidFill>
              </a:rPr>
              <a:t>Betreuer: Stephan </a:t>
            </a:r>
            <a:r>
              <a:rPr lang="de-DE" sz="1600" b="1" dirty="0" err="1">
                <a:solidFill>
                  <a:srgbClr val="000000"/>
                </a:solidFill>
              </a:rPr>
              <a:t>Seifermann</a:t>
            </a:r>
            <a:endParaRPr lang="de-DE" sz="1600" b="1" dirty="0">
              <a:solidFill>
                <a:srgbClr val="000000"/>
              </a:solidFill>
            </a:endParaRPr>
          </a:p>
          <a:p>
            <a:endParaRPr lang="de-DE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71172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4AE26E-BDAE-4262-A057-39AC2366A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664" y="444005"/>
            <a:ext cx="9178008" cy="627829"/>
          </a:xfrm>
        </p:spPr>
        <p:txBody>
          <a:bodyPr/>
          <a:lstStyle/>
          <a:p>
            <a:r>
              <a:rPr lang="en-US" noProof="0" dirty="0"/>
              <a:t>Demo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00E3307-8428-4C7A-A1DA-C96FE547A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664" y="1269207"/>
            <a:ext cx="11142672" cy="4502318"/>
          </a:xfrm>
        </p:spPr>
        <p:txBody>
          <a:bodyPr/>
          <a:lstStyle/>
          <a:p>
            <a:pPr>
              <a:lnSpc>
                <a:spcPct val="100000"/>
              </a:lnSpc>
            </a:pP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CCAFD67-B02A-4CC5-A0AF-41ECCAE2B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25.03.2020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014E5A3-BB19-4CC6-A059-F359A2A51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63891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4AE26E-BDAE-4262-A057-39AC2366A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664" y="444005"/>
            <a:ext cx="9178008" cy="627829"/>
          </a:xfrm>
        </p:spPr>
        <p:txBody>
          <a:bodyPr/>
          <a:lstStyle/>
          <a:p>
            <a:r>
              <a:rPr lang="en-US" noProof="0" dirty="0" err="1"/>
              <a:t>Zusammenfassung</a:t>
            </a:r>
            <a:endParaRPr lang="en-US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00E3307-8428-4C7A-A1DA-C96FE547A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664" y="1269207"/>
            <a:ext cx="11142672" cy="4502318"/>
          </a:xfrm>
        </p:spPr>
        <p:txBody>
          <a:bodyPr/>
          <a:lstStyle/>
          <a:p>
            <a:pPr>
              <a:lnSpc>
                <a:spcPct val="100000"/>
              </a:lnSpc>
            </a:pP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CCAFD67-B02A-4CC5-A0AF-41ECCAE2B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25.03.2020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014E5A3-BB19-4CC6-A059-F359A2A51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2232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4AE26E-BDAE-4262-A057-39AC2366A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664" y="444005"/>
            <a:ext cx="9178008" cy="627829"/>
          </a:xfrm>
        </p:spPr>
        <p:txBody>
          <a:bodyPr/>
          <a:lstStyle/>
          <a:p>
            <a:r>
              <a:rPr lang="en-US" noProof="0" dirty="0"/>
              <a:t>Motivation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00E3307-8428-4C7A-A1DA-C96FE547A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664" y="1269207"/>
            <a:ext cx="11142672" cy="450231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de-DE" dirty="0"/>
              <a:t>Datenflussdiagramme: Verwendung in vielen Szenarien</a:t>
            </a:r>
          </a:p>
          <a:p>
            <a:pPr lvl="1">
              <a:lnSpc>
                <a:spcPct val="100000"/>
              </a:lnSpc>
            </a:pPr>
            <a:r>
              <a:rPr lang="de-DE" dirty="0"/>
              <a:t>Sicherheitsanalyse</a:t>
            </a:r>
          </a:p>
          <a:p>
            <a:pPr lvl="1">
              <a:lnSpc>
                <a:spcPct val="100000"/>
              </a:lnSpc>
            </a:pPr>
            <a:r>
              <a:rPr lang="de-DE" dirty="0" err="1"/>
              <a:t>Requirements</a:t>
            </a:r>
            <a:r>
              <a:rPr lang="de-DE" dirty="0"/>
              <a:t> Engineering</a:t>
            </a:r>
          </a:p>
          <a:p>
            <a:pPr>
              <a:lnSpc>
                <a:spcPct val="100000"/>
              </a:lnSpc>
            </a:pPr>
            <a:r>
              <a:rPr lang="de-DE" dirty="0"/>
              <a:t>...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CCAFD67-B02A-4CC5-A0AF-41ECCAE2B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25.03.2020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014E5A3-BB19-4CC6-A059-F359A2A51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0596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4AE26E-BDAE-4262-A057-39AC2366A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664" y="444005"/>
            <a:ext cx="9178008" cy="627829"/>
          </a:xfrm>
        </p:spPr>
        <p:txBody>
          <a:bodyPr/>
          <a:lstStyle/>
          <a:p>
            <a:r>
              <a:rPr lang="en-US" noProof="0" dirty="0" err="1"/>
              <a:t>Datenflussdiagramme</a:t>
            </a:r>
            <a:endParaRPr lang="en-US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00E3307-8428-4C7A-A1DA-C96FE547A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664" y="1269207"/>
            <a:ext cx="11142672" cy="450231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de-DE" dirty="0"/>
              <a:t>Datenorientierte Darstellung von Systemen</a:t>
            </a:r>
          </a:p>
          <a:p>
            <a:pPr>
              <a:lnSpc>
                <a:spcPct val="100000"/>
              </a:lnSpc>
            </a:pPr>
            <a:r>
              <a:rPr lang="de-DE" dirty="0"/>
              <a:t>4 Einheiten</a:t>
            </a:r>
          </a:p>
          <a:p>
            <a:pPr>
              <a:lnSpc>
                <a:spcPct val="100000"/>
              </a:lnSpc>
            </a:pPr>
            <a:r>
              <a:rPr lang="de-DE" dirty="0"/>
              <a:t>Verfeinern in Subdiagramme möglich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CCAFD67-B02A-4CC5-A0AF-41ECCAE2B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25.03.2020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014E5A3-BB19-4CC6-A059-F359A2A51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3</a:t>
            </a:fld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A73C25D4-379A-3A41-8F94-5BC91FF99D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23254" y="3673619"/>
            <a:ext cx="1943100" cy="80010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50543119-C266-CC4C-A29D-B47CF5E961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39288" y="3673619"/>
            <a:ext cx="1943100" cy="800100"/>
          </a:xfrm>
          <a:prstGeom prst="rect">
            <a:avLst/>
          </a:prstGeom>
        </p:spPr>
      </p:pic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4238EEC0-315F-BB4B-B529-0BA64945EC2F}"/>
              </a:ext>
            </a:extLst>
          </p:cNvPr>
          <p:cNvCxnSpPr>
            <a:cxnSpLocks/>
          </p:cNvCxnSpPr>
          <p:nvPr/>
        </p:nvCxnSpPr>
        <p:spPr>
          <a:xfrm>
            <a:off x="3791442" y="4091306"/>
            <a:ext cx="1598356" cy="7468"/>
          </a:xfrm>
          <a:prstGeom prst="straightConnector1">
            <a:avLst/>
          </a:prstGeom>
          <a:ln w="38100">
            <a:solidFill>
              <a:schemeClr val="tx1"/>
            </a:solidFill>
            <a:headEnd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63DA3476-DBFB-664E-B714-A82273E77596}"/>
              </a:ext>
            </a:extLst>
          </p:cNvPr>
          <p:cNvSpPr txBox="1"/>
          <p:nvPr/>
        </p:nvSpPr>
        <p:spPr>
          <a:xfrm>
            <a:off x="1988717" y="3886490"/>
            <a:ext cx="1646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Externer</a:t>
            </a:r>
            <a:r>
              <a:rPr lang="en-US" dirty="0"/>
              <a:t> </a:t>
            </a:r>
            <a:r>
              <a:rPr lang="en-US" dirty="0" err="1"/>
              <a:t>Aktor</a:t>
            </a:r>
            <a:endParaRPr lang="en-US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5630C8F0-28ED-BA44-B843-8DDA3D8B267F}"/>
              </a:ext>
            </a:extLst>
          </p:cNvPr>
          <p:cNvSpPr txBox="1"/>
          <p:nvPr/>
        </p:nvSpPr>
        <p:spPr>
          <a:xfrm>
            <a:off x="5626651" y="3886490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Prozess</a:t>
            </a:r>
            <a:endParaRPr lang="en-US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AF62FDD6-30A1-C349-8806-D990480B6C8B}"/>
              </a:ext>
            </a:extLst>
          </p:cNvPr>
          <p:cNvSpPr txBox="1"/>
          <p:nvPr/>
        </p:nvSpPr>
        <p:spPr>
          <a:xfrm>
            <a:off x="9026755" y="3897122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Store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13548C0F-E196-1C43-B5BA-CD4F708A1E63}"/>
              </a:ext>
            </a:extLst>
          </p:cNvPr>
          <p:cNvSpPr txBox="1"/>
          <p:nvPr/>
        </p:nvSpPr>
        <p:spPr>
          <a:xfrm>
            <a:off x="3955351" y="3652767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Datenfluss</a:t>
            </a:r>
            <a:endParaRPr lang="en-US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326B94E1-A23E-2F48-8E92-032D9443769A}"/>
              </a:ext>
            </a:extLst>
          </p:cNvPr>
          <p:cNvSpPr txBox="1"/>
          <p:nvPr/>
        </p:nvSpPr>
        <p:spPr>
          <a:xfrm>
            <a:off x="6917597" y="4146437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Datenfluss</a:t>
            </a:r>
            <a:endParaRPr lang="en-US" dirty="0"/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AA2DCF34-C671-A941-AA9A-A4BE54156BAC}"/>
              </a:ext>
            </a:extLst>
          </p:cNvPr>
          <p:cNvCxnSpPr>
            <a:cxnSpLocks/>
          </p:cNvCxnSpPr>
          <p:nvPr/>
        </p:nvCxnSpPr>
        <p:spPr>
          <a:xfrm>
            <a:off x="6824898" y="4095040"/>
            <a:ext cx="1598356" cy="7468"/>
          </a:xfrm>
          <a:prstGeom prst="straightConnector1">
            <a:avLst/>
          </a:prstGeom>
          <a:ln w="38100">
            <a:solidFill>
              <a:schemeClr val="tx1"/>
            </a:solidFill>
            <a:headEnd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Grafik 15">
            <a:extLst>
              <a:ext uri="{FF2B5EF4-FFF2-40B4-BE49-F238E27FC236}">
                <a16:creationId xmlns:a16="http://schemas.microsoft.com/office/drawing/2014/main" id="{86FE47F8-13CE-814C-B74E-181A9DE2B4A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389798" y="3381224"/>
            <a:ext cx="1435100" cy="143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645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4AE26E-BDAE-4262-A057-39AC2366A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664" y="444005"/>
            <a:ext cx="9178008" cy="627829"/>
          </a:xfrm>
        </p:spPr>
        <p:txBody>
          <a:bodyPr/>
          <a:lstStyle/>
          <a:p>
            <a:r>
              <a:rPr lang="en-US" noProof="0" dirty="0"/>
              <a:t>Data Dictionary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00E3307-8428-4C7A-A1DA-C96FE547A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664" y="1269207"/>
            <a:ext cx="11142672" cy="450231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de-DE" dirty="0"/>
              <a:t>Definition von Typkontext</a:t>
            </a:r>
          </a:p>
          <a:p>
            <a:pPr lvl="1">
              <a:lnSpc>
                <a:spcPct val="100000"/>
              </a:lnSpc>
            </a:pPr>
            <a:r>
              <a:rPr lang="de-DE" dirty="0"/>
              <a:t>d.h. Menge von Datentypen, die Datenflussdiagramm vorkommen können</a:t>
            </a:r>
          </a:p>
          <a:p>
            <a:pPr>
              <a:lnSpc>
                <a:spcPct val="100000"/>
              </a:lnSpc>
            </a:pPr>
            <a:r>
              <a:rPr lang="de-DE" dirty="0"/>
              <a:t>3 Einheiten  </a:t>
            </a:r>
          </a:p>
          <a:p>
            <a:pPr>
              <a:lnSpc>
                <a:spcPct val="100000"/>
              </a:lnSpc>
            </a:pPr>
            <a:r>
              <a:rPr lang="de-DE" dirty="0"/>
              <a:t>Grundlage für </a:t>
            </a:r>
          </a:p>
          <a:p>
            <a:pPr lvl="1">
              <a:lnSpc>
                <a:spcPct val="100000"/>
              </a:lnSpc>
            </a:pPr>
            <a:r>
              <a:rPr lang="de-DE" dirty="0" err="1"/>
              <a:t>Leveling</a:t>
            </a:r>
            <a:endParaRPr lang="de-DE" dirty="0"/>
          </a:p>
          <a:p>
            <a:pPr lvl="1">
              <a:lnSpc>
                <a:spcPct val="100000"/>
              </a:lnSpc>
            </a:pPr>
            <a:r>
              <a:rPr lang="de-DE" dirty="0"/>
              <a:t>Konsistenzbedingungen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CCAFD67-B02A-4CC5-A0AF-41ECCAE2B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25.03.2020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014E5A3-BB19-4CC6-A059-F359A2A51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4</a:t>
            </a:fld>
            <a:endParaRPr lang="de-DE"/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6B1A7030-2A70-E848-860D-F66231078F88}"/>
              </a:ext>
            </a:extLst>
          </p:cNvPr>
          <p:cNvGrpSpPr/>
          <p:nvPr/>
        </p:nvGrpSpPr>
        <p:grpSpPr>
          <a:xfrm>
            <a:off x="7265178" y="4739996"/>
            <a:ext cx="1524000" cy="1028700"/>
            <a:chOff x="2590800" y="4747600"/>
            <a:chExt cx="1524000" cy="1028700"/>
          </a:xfrm>
        </p:grpSpPr>
        <p:pic>
          <p:nvPicPr>
            <p:cNvPr id="9" name="Grafik 8">
              <a:extLst>
                <a:ext uri="{FF2B5EF4-FFF2-40B4-BE49-F238E27FC236}">
                  <a16:creationId xmlns:a16="http://schemas.microsoft.com/office/drawing/2014/main" id="{B9BB8867-472B-4647-A2EC-0B8467E7F6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590800" y="4747600"/>
              <a:ext cx="1524000" cy="1028700"/>
            </a:xfrm>
            <a:prstGeom prst="rect">
              <a:avLst/>
            </a:prstGeom>
          </p:spPr>
        </p:pic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ABA71799-FD61-F747-89AB-9FF65A7EE096}"/>
                </a:ext>
              </a:extLst>
            </p:cNvPr>
            <p:cNvSpPr txBox="1"/>
            <p:nvPr/>
          </p:nvSpPr>
          <p:spPr>
            <a:xfrm>
              <a:off x="2709034" y="5077284"/>
              <a:ext cx="12875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Composite</a:t>
              </a:r>
            </a:p>
          </p:txBody>
        </p:sp>
      </p:grp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1522463D-5D26-FF40-88C6-54DF347617E3}"/>
              </a:ext>
            </a:extLst>
          </p:cNvPr>
          <p:cNvGrpSpPr/>
          <p:nvPr/>
        </p:nvGrpSpPr>
        <p:grpSpPr>
          <a:xfrm>
            <a:off x="6217422" y="3361788"/>
            <a:ext cx="1524000" cy="1028700"/>
            <a:chOff x="1066800" y="3034517"/>
            <a:chExt cx="1524000" cy="1028700"/>
          </a:xfrm>
        </p:grpSpPr>
        <p:pic>
          <p:nvPicPr>
            <p:cNvPr id="12" name="Grafik 11">
              <a:extLst>
                <a:ext uri="{FF2B5EF4-FFF2-40B4-BE49-F238E27FC236}">
                  <a16:creationId xmlns:a16="http://schemas.microsoft.com/office/drawing/2014/main" id="{B3B6DE2A-7763-4D40-9064-7495CCF0D4D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66800" y="3034517"/>
              <a:ext cx="1524000" cy="1028700"/>
            </a:xfrm>
            <a:prstGeom prst="rect">
              <a:avLst/>
            </a:prstGeom>
          </p:spPr>
        </p:pic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ABC878E1-E72F-C940-889D-69A38F3A616F}"/>
                </a:ext>
              </a:extLst>
            </p:cNvPr>
            <p:cNvSpPr txBox="1"/>
            <p:nvPr/>
          </p:nvSpPr>
          <p:spPr>
            <a:xfrm>
              <a:off x="1229918" y="3244334"/>
              <a:ext cx="11977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Collection</a:t>
              </a:r>
            </a:p>
          </p:txBody>
        </p:sp>
      </p:grp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438FF043-3499-4741-A341-42C0CCC95874}"/>
              </a:ext>
            </a:extLst>
          </p:cNvPr>
          <p:cNvGrpSpPr/>
          <p:nvPr/>
        </p:nvGrpSpPr>
        <p:grpSpPr>
          <a:xfrm>
            <a:off x="8393943" y="3057255"/>
            <a:ext cx="1524000" cy="1028700"/>
            <a:chOff x="3810000" y="2914650"/>
            <a:chExt cx="1524000" cy="1028700"/>
          </a:xfrm>
        </p:grpSpPr>
        <p:pic>
          <p:nvPicPr>
            <p:cNvPr id="15" name="Grafik 14">
              <a:extLst>
                <a:ext uri="{FF2B5EF4-FFF2-40B4-BE49-F238E27FC236}">
                  <a16:creationId xmlns:a16="http://schemas.microsoft.com/office/drawing/2014/main" id="{E569351E-B4D9-1742-8D5F-AD0D2AD92CE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810000" y="2914650"/>
              <a:ext cx="1524000" cy="1028700"/>
            </a:xfrm>
            <a:prstGeom prst="rect">
              <a:avLst/>
            </a:prstGeom>
          </p:spPr>
        </p:pic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E8C6C50A-939C-E746-A72D-BF054E3D5D2A}"/>
                </a:ext>
              </a:extLst>
            </p:cNvPr>
            <p:cNvSpPr txBox="1"/>
            <p:nvPr/>
          </p:nvSpPr>
          <p:spPr>
            <a:xfrm>
              <a:off x="4063089" y="3244334"/>
              <a:ext cx="1069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Primitive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49464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4AE26E-BDAE-4262-A057-39AC2366A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664" y="444005"/>
            <a:ext cx="9178008" cy="627829"/>
          </a:xfrm>
        </p:spPr>
        <p:txBody>
          <a:bodyPr/>
          <a:lstStyle/>
          <a:p>
            <a:r>
              <a:rPr lang="en-US" noProof="0" dirty="0" err="1"/>
              <a:t>Erstellung</a:t>
            </a:r>
            <a:r>
              <a:rPr lang="en-US" noProof="0" dirty="0"/>
              <a:t> von DFDs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00E3307-8428-4C7A-A1DA-C96FE547A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664" y="1269207"/>
            <a:ext cx="11142672" cy="450231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de-DE" dirty="0"/>
              <a:t>Kein Editor ist Industriestandard</a:t>
            </a:r>
          </a:p>
          <a:p>
            <a:pPr>
              <a:lnSpc>
                <a:spcPct val="100000"/>
              </a:lnSpc>
            </a:pPr>
            <a:r>
              <a:rPr lang="de-DE" dirty="0"/>
              <a:t>Keine Open-Source-Editoren</a:t>
            </a:r>
          </a:p>
          <a:p>
            <a:pPr lvl="1">
              <a:lnSpc>
                <a:spcPct val="100000"/>
              </a:lnSpc>
            </a:pPr>
            <a:r>
              <a:rPr lang="de-DE" dirty="0"/>
              <a:t>... die </a:t>
            </a:r>
            <a:r>
              <a:rPr lang="de-DE" dirty="0" err="1"/>
              <a:t>Leveling</a:t>
            </a:r>
            <a:r>
              <a:rPr lang="de-DE" dirty="0"/>
              <a:t> unterstützen</a:t>
            </a:r>
          </a:p>
          <a:p>
            <a:pPr>
              <a:lnSpc>
                <a:spcPct val="100000"/>
              </a:lnSpc>
            </a:pPr>
            <a:r>
              <a:rPr lang="de-DE" dirty="0"/>
              <a:t>Einfach: Verwendung von Zeichen-Programmen</a:t>
            </a:r>
          </a:p>
          <a:p>
            <a:pPr lvl="1">
              <a:lnSpc>
                <a:spcPct val="100000"/>
              </a:lnSpc>
            </a:pPr>
            <a:r>
              <a:rPr lang="de-DE" dirty="0"/>
              <a:t>Aber: Semantik geht verloren</a:t>
            </a:r>
          </a:p>
          <a:p>
            <a:pPr lvl="1">
              <a:lnSpc>
                <a:spcPct val="100000"/>
              </a:lnSpc>
            </a:pPr>
            <a:r>
              <a:rPr lang="de-DE" dirty="0"/>
              <a:t>Keine Unterstützung bei Erstellung und Verfeinerung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CCAFD67-B02A-4CC5-A0AF-41ECCAE2B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25.03.2020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014E5A3-BB19-4CC6-A059-F359A2A51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5</a:t>
            </a:fld>
            <a:endParaRPr lang="de-DE"/>
          </a:p>
        </p:txBody>
      </p:sp>
      <p:sp>
        <p:nvSpPr>
          <p:cNvPr id="7" name="Pfeil nach rechts 6">
            <a:extLst>
              <a:ext uri="{FF2B5EF4-FFF2-40B4-BE49-F238E27FC236}">
                <a16:creationId xmlns:a16="http://schemas.microsoft.com/office/drawing/2014/main" id="{FE0D2323-B189-0042-81EA-4AA79A0FFAC6}"/>
              </a:ext>
            </a:extLst>
          </p:cNvPr>
          <p:cNvSpPr/>
          <p:nvPr/>
        </p:nvSpPr>
        <p:spPr>
          <a:xfrm>
            <a:off x="524664" y="4870645"/>
            <a:ext cx="821256" cy="4173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B700A784-1431-FB4A-A993-296629EB4028}"/>
              </a:ext>
            </a:extLst>
          </p:cNvPr>
          <p:cNvSpPr txBox="1"/>
          <p:nvPr/>
        </p:nvSpPr>
        <p:spPr>
          <a:xfrm>
            <a:off x="1345920" y="4817715"/>
            <a:ext cx="64844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Implementierung</a:t>
            </a:r>
            <a:r>
              <a:rPr lang="en-US" sz="2800" dirty="0"/>
              <a:t> </a:t>
            </a:r>
            <a:r>
              <a:rPr lang="en-US" sz="2800" dirty="0" err="1"/>
              <a:t>eines</a:t>
            </a:r>
            <a:r>
              <a:rPr lang="en-US" sz="2800" dirty="0"/>
              <a:t> </a:t>
            </a:r>
            <a:r>
              <a:rPr lang="en-US" sz="2800" dirty="0" err="1"/>
              <a:t>solchen</a:t>
            </a:r>
            <a:r>
              <a:rPr lang="en-US" sz="2800" dirty="0"/>
              <a:t> Editors </a:t>
            </a:r>
          </a:p>
        </p:txBody>
      </p:sp>
    </p:spTree>
    <p:extLst>
      <p:ext uri="{BB962C8B-B14F-4D97-AF65-F5344CB8AC3E}">
        <p14:creationId xmlns:p14="http://schemas.microsoft.com/office/powerpoint/2010/main" val="2766570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4AE26E-BDAE-4262-A057-39AC2366A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664" y="444005"/>
            <a:ext cx="9178008" cy="627829"/>
          </a:xfrm>
        </p:spPr>
        <p:txBody>
          <a:bodyPr/>
          <a:lstStyle/>
          <a:p>
            <a:r>
              <a:rPr lang="en-US" noProof="0" dirty="0"/>
              <a:t>Eclipse -</a:t>
            </a:r>
            <a:r>
              <a:rPr lang="en-US" dirty="0"/>
              <a:t> </a:t>
            </a:r>
            <a:r>
              <a:rPr lang="en-US" noProof="0" dirty="0"/>
              <a:t>Sirius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00E3307-8428-4C7A-A1DA-C96FE547A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664" y="1269207"/>
            <a:ext cx="11142672" cy="4502318"/>
          </a:xfrm>
        </p:spPr>
        <p:txBody>
          <a:bodyPr/>
          <a:lstStyle/>
          <a:p>
            <a:pPr>
              <a:lnSpc>
                <a:spcPct val="100000"/>
              </a:lnSpc>
            </a:pP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CCAFD67-B02A-4CC5-A0AF-41ECCAE2B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25.03.2020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014E5A3-BB19-4CC6-A059-F359A2A51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45122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4AE26E-BDAE-4262-A057-39AC2366A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664" y="444005"/>
            <a:ext cx="9178008" cy="627829"/>
          </a:xfrm>
        </p:spPr>
        <p:txBody>
          <a:bodyPr/>
          <a:lstStyle/>
          <a:p>
            <a:r>
              <a:rPr lang="en-US" noProof="0" dirty="0"/>
              <a:t>Leveling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00E3307-8428-4C7A-A1DA-C96FE547A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664" y="1269207"/>
            <a:ext cx="11142672" cy="450231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de-DE" dirty="0"/>
              <a:t>Unterteilung: </a:t>
            </a:r>
            <a:r>
              <a:rPr lang="de-DE" dirty="0" err="1"/>
              <a:t>Border</a:t>
            </a:r>
            <a:r>
              <a:rPr lang="de-DE" dirty="0"/>
              <a:t> vs. </a:t>
            </a:r>
            <a:r>
              <a:rPr lang="de-DE" dirty="0" err="1"/>
              <a:t>Inner</a:t>
            </a:r>
            <a:r>
              <a:rPr lang="de-DE" dirty="0"/>
              <a:t> Nodes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CCAFD67-B02A-4CC5-A0AF-41ECCAE2B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25.03.2020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014E5A3-BB19-4CC6-A059-F359A2A51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94455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4AE26E-BDAE-4262-A057-39AC2366A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664" y="444005"/>
            <a:ext cx="9178008" cy="627829"/>
          </a:xfrm>
        </p:spPr>
        <p:txBody>
          <a:bodyPr/>
          <a:lstStyle/>
          <a:p>
            <a:r>
              <a:rPr lang="en-US" noProof="0" dirty="0"/>
              <a:t>Eclipse -</a:t>
            </a:r>
            <a:r>
              <a:rPr lang="en-US" dirty="0"/>
              <a:t> </a:t>
            </a:r>
            <a:r>
              <a:rPr lang="en-US" noProof="0" dirty="0"/>
              <a:t>Sirius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00E3307-8428-4C7A-A1DA-C96FE547A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664" y="1269207"/>
            <a:ext cx="11142672" cy="450231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de-DE" dirty="0"/>
              <a:t>Framework für Erstellung von Editoren</a:t>
            </a:r>
          </a:p>
          <a:p>
            <a:pPr lvl="1">
              <a:lnSpc>
                <a:spcPct val="100000"/>
              </a:lnSpc>
            </a:pPr>
            <a:r>
              <a:rPr lang="de-DE" dirty="0"/>
              <a:t>Auf Basis von Meta-Modellen</a:t>
            </a:r>
          </a:p>
          <a:p>
            <a:pPr>
              <a:lnSpc>
                <a:spcPct val="100000"/>
              </a:lnSpc>
            </a:pPr>
            <a:r>
              <a:rPr lang="de-DE" dirty="0"/>
              <a:t>...</a:t>
            </a:r>
          </a:p>
          <a:p>
            <a:pPr>
              <a:lnSpc>
                <a:spcPct val="100000"/>
              </a:lnSpc>
            </a:pPr>
            <a:r>
              <a:rPr lang="de-DE" dirty="0"/>
              <a:t>Logische Trennung von Modell und Editor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CCAFD67-B02A-4CC5-A0AF-41ECCAE2B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25.03.2020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014E5A3-BB19-4CC6-A059-F359A2A51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8</a:t>
            </a:fld>
            <a:endParaRPr lang="de-DE"/>
          </a:p>
        </p:txBody>
      </p: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51DCBB4E-CCC1-6B4D-BCEA-0F137673D4D3}"/>
              </a:ext>
            </a:extLst>
          </p:cNvPr>
          <p:cNvGrpSpPr/>
          <p:nvPr/>
        </p:nvGrpSpPr>
        <p:grpSpPr>
          <a:xfrm>
            <a:off x="3706431" y="3220347"/>
            <a:ext cx="5011371" cy="2963365"/>
            <a:chOff x="3706431" y="3220347"/>
            <a:chExt cx="5011371" cy="2963365"/>
          </a:xfrm>
        </p:grpSpPr>
        <p:grpSp>
          <p:nvGrpSpPr>
            <p:cNvPr id="5" name="Gruppieren 4">
              <a:extLst>
                <a:ext uri="{FF2B5EF4-FFF2-40B4-BE49-F238E27FC236}">
                  <a16:creationId xmlns:a16="http://schemas.microsoft.com/office/drawing/2014/main" id="{CBC3684D-6260-7F46-AC33-9D66FFA62BAA}"/>
                </a:ext>
              </a:extLst>
            </p:cNvPr>
            <p:cNvGrpSpPr/>
            <p:nvPr/>
          </p:nvGrpSpPr>
          <p:grpSpPr>
            <a:xfrm>
              <a:off x="6034377" y="3220347"/>
              <a:ext cx="2683425" cy="2963365"/>
              <a:chOff x="6034377" y="3220347"/>
              <a:chExt cx="2683425" cy="2963365"/>
            </a:xfrm>
          </p:grpSpPr>
          <p:pic>
            <p:nvPicPr>
              <p:cNvPr id="11" name="Grafik 10">
                <a:extLst>
                  <a:ext uri="{FF2B5EF4-FFF2-40B4-BE49-F238E27FC236}">
                    <a16:creationId xmlns:a16="http://schemas.microsoft.com/office/drawing/2014/main" id="{0A2DD6A0-97A6-D94B-AFA3-1E359CCC5A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7528947" y="4993874"/>
                <a:ext cx="1188855" cy="1189838"/>
              </a:xfrm>
              <a:prstGeom prst="rect">
                <a:avLst/>
              </a:prstGeom>
            </p:spPr>
          </p:pic>
          <p:pic>
            <p:nvPicPr>
              <p:cNvPr id="12" name="Grafik 11">
                <a:extLst>
                  <a:ext uri="{FF2B5EF4-FFF2-40B4-BE49-F238E27FC236}">
                    <a16:creationId xmlns:a16="http://schemas.microsoft.com/office/drawing/2014/main" id="{51B681CA-8740-1646-ACA6-B1572AAC2A5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7528947" y="3220347"/>
                <a:ext cx="1188855" cy="1189838"/>
              </a:xfrm>
              <a:prstGeom prst="rect">
                <a:avLst/>
              </a:prstGeom>
            </p:spPr>
          </p:pic>
          <p:pic>
            <p:nvPicPr>
              <p:cNvPr id="13" name="Grafik 12">
                <a:extLst>
                  <a:ext uri="{FF2B5EF4-FFF2-40B4-BE49-F238E27FC236}">
                    <a16:creationId xmlns:a16="http://schemas.microsoft.com/office/drawing/2014/main" id="{37A6CE56-9020-BE44-9949-27A74B543A7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034377" y="4151476"/>
                <a:ext cx="1188855" cy="1189838"/>
              </a:xfrm>
              <a:prstGeom prst="rect">
                <a:avLst/>
              </a:prstGeom>
            </p:spPr>
          </p:pic>
        </p:grp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8975F2DE-3369-6145-AE3F-A3D0FF536E51}"/>
                </a:ext>
              </a:extLst>
            </p:cNvPr>
            <p:cNvSpPr txBox="1"/>
            <p:nvPr/>
          </p:nvSpPr>
          <p:spPr>
            <a:xfrm>
              <a:off x="3706431" y="4527595"/>
              <a:ext cx="11272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“Node”</a:t>
              </a:r>
            </a:p>
          </p:txBody>
        </p:sp>
        <p:sp>
          <p:nvSpPr>
            <p:cNvPr id="14" name="Pfeil nach rechts 13">
              <a:extLst>
                <a:ext uri="{FF2B5EF4-FFF2-40B4-BE49-F238E27FC236}">
                  <a16:creationId xmlns:a16="http://schemas.microsoft.com/office/drawing/2014/main" id="{24C8E1BF-BC31-1747-A4DE-C1689FEA9C36}"/>
                </a:ext>
              </a:extLst>
            </p:cNvPr>
            <p:cNvSpPr/>
            <p:nvPr/>
          </p:nvSpPr>
          <p:spPr>
            <a:xfrm>
              <a:off x="4938936" y="4549748"/>
              <a:ext cx="821256" cy="41736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894158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4AE26E-BDAE-4262-A057-39AC2366A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664" y="444005"/>
            <a:ext cx="9178008" cy="627829"/>
          </a:xfrm>
        </p:spPr>
        <p:txBody>
          <a:bodyPr/>
          <a:lstStyle/>
          <a:p>
            <a:r>
              <a:rPr lang="en-US" noProof="0" dirty="0" err="1"/>
              <a:t>Validierung</a:t>
            </a:r>
            <a:endParaRPr lang="en-US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00E3307-8428-4C7A-A1DA-C96FE547A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664" y="1269207"/>
            <a:ext cx="11142672" cy="450231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de-DE" dirty="0"/>
              <a:t>TODO: Baum-Grafik</a:t>
            </a:r>
          </a:p>
          <a:p>
            <a:pPr>
              <a:lnSpc>
                <a:spcPct val="100000"/>
              </a:lnSpc>
            </a:pPr>
            <a:r>
              <a:rPr lang="de-DE" dirty="0"/>
              <a:t>„</a:t>
            </a:r>
            <a:r>
              <a:rPr lang="de-DE" dirty="0" err="1"/>
              <a:t>Generate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Test“ &amp; Baumaufbau</a:t>
            </a:r>
          </a:p>
          <a:p>
            <a:pPr>
              <a:lnSpc>
                <a:spcPct val="100000"/>
              </a:lnSpc>
            </a:pPr>
            <a:r>
              <a:rPr lang="de-DE" dirty="0"/>
              <a:t>Nutzereingabe erschwert Analyse</a:t>
            </a:r>
          </a:p>
          <a:p>
            <a:pPr>
              <a:lnSpc>
                <a:spcPct val="100000"/>
              </a:lnSpc>
            </a:pPr>
            <a:r>
              <a:rPr lang="de-DE" dirty="0"/>
              <a:t>Future Work:</a:t>
            </a:r>
          </a:p>
          <a:p>
            <a:pPr lvl="1">
              <a:lnSpc>
                <a:spcPct val="100000"/>
              </a:lnSpc>
            </a:pPr>
            <a:r>
              <a:rPr lang="de-DE" dirty="0"/>
              <a:t>Early </a:t>
            </a:r>
            <a:r>
              <a:rPr lang="de-DE" dirty="0" err="1"/>
              <a:t>Pruning</a:t>
            </a:r>
            <a:endParaRPr lang="de-DE" dirty="0"/>
          </a:p>
          <a:p>
            <a:pPr lvl="1">
              <a:lnSpc>
                <a:spcPct val="100000"/>
              </a:lnSpc>
            </a:pPr>
            <a:r>
              <a:rPr lang="de-DE" dirty="0"/>
              <a:t>Schrittweite</a:t>
            </a:r>
          </a:p>
          <a:p>
            <a:pPr lvl="1">
              <a:lnSpc>
                <a:spcPct val="100000"/>
              </a:lnSpc>
            </a:pPr>
            <a:r>
              <a:rPr lang="de-DE" dirty="0"/>
              <a:t>Vorberechnung</a:t>
            </a:r>
          </a:p>
          <a:p>
            <a:pPr lvl="1">
              <a:lnSpc>
                <a:spcPct val="100000"/>
              </a:lnSpc>
            </a:pPr>
            <a:r>
              <a:rPr lang="de-DE" dirty="0"/>
              <a:t>Notwendige vs. hinreichende Kriterien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CCAFD67-B02A-4CC5-A0AF-41ECCAE2B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25.03.2020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014E5A3-BB19-4CC6-A059-F359A2A51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8647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KIT">
      <a:dk1>
        <a:sysClr val="windowText" lastClr="000000"/>
      </a:dk1>
      <a:lt1>
        <a:sysClr val="window" lastClr="FFFFFF"/>
      </a:lt1>
      <a:dk2>
        <a:srgbClr val="009682"/>
      </a:dk2>
      <a:lt2>
        <a:srgbClr val="D9D9D9"/>
      </a:lt2>
      <a:accent1>
        <a:srgbClr val="009682"/>
      </a:accent1>
      <a:accent2>
        <a:srgbClr val="4664AA"/>
      </a:accent2>
      <a:accent3>
        <a:srgbClr val="D9D9D9"/>
      </a:accent3>
      <a:accent4>
        <a:srgbClr val="4CB5A7"/>
      </a:accent4>
      <a:accent5>
        <a:srgbClr val="7D92C3"/>
      </a:accent5>
      <a:accent6>
        <a:srgbClr val="7FCAC0"/>
      </a:accent6>
      <a:hlink>
        <a:srgbClr val="0000FF"/>
      </a:hlink>
      <a:folHlink>
        <a:srgbClr val="8000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DQ_Presentation_Template_16_9.potx" id="{BB782F5F-BB01-414E-8427-AEB577D3775E}" vid="{4F00B428-522E-41FF-8F92-F565E7806004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</Template>
  <TotalTime>0</TotalTime>
  <Words>180</Words>
  <Application>Microsoft Macintosh PowerPoint</Application>
  <PresentationFormat>Breitbild</PresentationFormat>
  <Paragraphs>76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</vt:lpstr>
      <vt:lpstr>PowerPoint-Präsentation</vt:lpstr>
      <vt:lpstr>Motivation</vt:lpstr>
      <vt:lpstr>Datenflussdiagramme</vt:lpstr>
      <vt:lpstr>Data Dictionary</vt:lpstr>
      <vt:lpstr>Erstellung von DFDs</vt:lpstr>
      <vt:lpstr>Eclipse - Sirius</vt:lpstr>
      <vt:lpstr>Leveling</vt:lpstr>
      <vt:lpstr>Eclipse - Sirius</vt:lpstr>
      <vt:lpstr>Validierung</vt:lpstr>
      <vt:lpstr>Demo</vt:lpstr>
      <vt:lpstr>Zusammenfassung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Simon Schwarz</dc:creator>
  <cp:lastModifiedBy>Simon Schwarz</cp:lastModifiedBy>
  <cp:revision>55</cp:revision>
  <dcterms:created xsi:type="dcterms:W3CDTF">2020-03-06T16:02:35Z</dcterms:created>
  <dcterms:modified xsi:type="dcterms:W3CDTF">2020-03-06T16:43:49Z</dcterms:modified>
</cp:coreProperties>
</file>