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4" r:id="rId4"/>
    <p:sldId id="258" r:id="rId5"/>
    <p:sldId id="259" r:id="rId6"/>
    <p:sldId id="260" r:id="rId7"/>
    <p:sldId id="275" r:id="rId8"/>
    <p:sldId id="267" r:id="rId9"/>
    <p:sldId id="268" r:id="rId10"/>
    <p:sldId id="269" r:id="rId11"/>
    <p:sldId id="270" r:id="rId12"/>
    <p:sldId id="271" r:id="rId13"/>
    <p:sldId id="262" r:id="rId14"/>
    <p:sldId id="277" r:id="rId15"/>
    <p:sldId id="278" r:id="rId16"/>
    <p:sldId id="279" r:id="rId17"/>
    <p:sldId id="280" r:id="rId18"/>
    <p:sldId id="263" r:id="rId19"/>
    <p:sldId id="281" r:id="rId20"/>
    <p:sldId id="272" r:id="rId21"/>
    <p:sldId id="276" r:id="rId22"/>
    <p:sldId id="265" r:id="rId23"/>
    <p:sldId id="26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208" autoAdjust="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24.03.20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Text Box 14">
            <a:extLst>
              <a:ext uri="{FF2B5EF4-FFF2-40B4-BE49-F238E27FC236}">
                <a16:creationId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sz="2300" b="1" noProof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7FAE6E8-CB82-46A3-9770-79BEAA8CB8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1" y="458359"/>
            <a:ext cx="2162066" cy="10013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00B2F9-261C-4364-842C-17A8C23525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460800"/>
            <a:ext cx="1499256" cy="753947"/>
          </a:xfrm>
          <a:prstGeom prst="rect">
            <a:avLst/>
          </a:prstGeom>
        </p:spPr>
      </p:pic>
      <p:sp>
        <p:nvSpPr>
          <p:cNvPr id="9" name="Text Box 21">
            <a:extLst>
              <a:ext uri="{FF2B5EF4-FFF2-40B4-BE49-F238E27FC236}">
                <a16:creationId xmlns:a16="http://schemas.microsoft.com/office/drawing/2014/main" id="{7921551B-3B14-2C40-B27D-A7D420A939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249123"/>
            <a:ext cx="9555517" cy="41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340" noProof="0" dirty="0">
                <a:solidFill>
                  <a:schemeClr val="bg1"/>
                </a:solidFill>
              </a:rPr>
              <a:t>SOFTWARE-ENTWURF UND -QUALITÄT,</a:t>
            </a:r>
            <a:br>
              <a:rPr lang="de-DE" sz="1340" noProof="0" dirty="0">
                <a:solidFill>
                  <a:schemeClr val="bg1"/>
                </a:solidFill>
              </a:rPr>
            </a:br>
            <a:r>
              <a:rPr lang="de-DE" sz="1340" noProof="0" dirty="0">
                <a:solidFill>
                  <a:schemeClr val="bg1"/>
                </a:solidFill>
              </a:rPr>
              <a:t>INSTITUT FÜR PROGRAMMSTRUKTUREN UND DATENORGANISATION, KIT-FAKULTÄT FÜR INFORMATIK</a:t>
            </a:r>
            <a:endParaRPr lang="de-DE" sz="1340" dirty="0">
              <a:solidFill>
                <a:schemeClr val="bg1"/>
              </a:solidFill>
            </a:endParaRP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E8BB8AD5-F16D-4942-A557-E8E1F88051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dirty="0"/>
              <a:t>KIT</a:t>
            </a:r>
            <a:r>
              <a:rPr lang="de-DE" sz="1100" baseline="0" dirty="0"/>
              <a:t> </a:t>
            </a:r>
            <a:r>
              <a:rPr lang="de-DE" sz="1100" dirty="0"/>
              <a:t>– Die Forschungsuniversität in der Helmholtz-Gemeinschaft</a:t>
            </a:r>
          </a:p>
        </p:txBody>
      </p:sp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25.03.2020</a:t>
            </a:r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DB7300A-BE5D-A64F-A39C-BCAB2F3D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4664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664" y="2152650"/>
            <a:ext cx="5472911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52650"/>
            <a:ext cx="5495136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altLang="de-DE" dirty="0"/>
              <a:t>Click to add title</a:t>
            </a:r>
            <a:endParaRPr lang="en-US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25.03.2020</a:t>
            </a:r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8C3E26-950C-419E-9861-927999F4FC2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7823"/>
            <a:ext cx="1439999" cy="666960"/>
          </a:xfrm>
          <a:prstGeom prst="rect">
            <a:avLst/>
          </a:prstGeom>
        </p:spPr>
      </p:pic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657E246-BA60-47BA-8C51-9E3FA888CD8A}"/>
              </a:ext>
            </a:extLst>
          </p:cNvPr>
          <p:cNvSpPr txBox="1">
            <a:spLocks/>
          </p:cNvSpPr>
          <p:nvPr userDrawn="1"/>
        </p:nvSpPr>
        <p:spPr>
          <a:xfrm>
            <a:off x="2498632" y="6452596"/>
            <a:ext cx="540969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noProof="0" dirty="0"/>
              <a:t>Simon Schwarz - Editor </a:t>
            </a:r>
            <a:r>
              <a:rPr lang="en-US" sz="1200" noProof="0" dirty="0" err="1"/>
              <a:t>für</a:t>
            </a:r>
            <a:r>
              <a:rPr lang="en-US" sz="1200" noProof="0" dirty="0"/>
              <a:t> </a:t>
            </a:r>
            <a:r>
              <a:rPr lang="en-US" sz="1200" noProof="0" dirty="0" err="1"/>
              <a:t>Datenflussdiagramme</a:t>
            </a:r>
            <a:endParaRPr lang="en-US" sz="1200" noProof="0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12BC3D34-F33C-6E4D-9CE0-9189738DADA5}"/>
              </a:ext>
            </a:extLst>
          </p:cNvPr>
          <p:cNvSpPr txBox="1">
            <a:spLocks/>
          </p:cNvSpPr>
          <p:nvPr userDrawn="1"/>
        </p:nvSpPr>
        <p:spPr>
          <a:xfrm>
            <a:off x="7539488" y="6452596"/>
            <a:ext cx="41278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1200" noProof="0" dirty="0"/>
              <a:t>Software-Entwurf und -Qualität</a:t>
            </a:r>
            <a:br>
              <a:rPr lang="de-DE" altLang="de-DE" sz="1200" noProof="0" dirty="0"/>
            </a:br>
            <a:r>
              <a:rPr lang="de-DE" altLang="de-DE" sz="1200" noProof="0" dirty="0"/>
              <a:t>Institut für Programmstrukturen und Datenorganisation</a:t>
            </a:r>
            <a:endParaRPr lang="de-DE" altLang="de-DE" sz="1200" dirty="0"/>
          </a:p>
        </p:txBody>
      </p:sp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9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2B401D3-9C9F-457C-B31F-B21C8B9F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1548492"/>
            <a:ext cx="8389937" cy="4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altLang="de-DE" sz="3000" b="1" dirty="0"/>
              <a:t>Sirius-Editor </a:t>
            </a:r>
            <a:r>
              <a:rPr lang="en-US" altLang="de-DE" sz="3000" b="1" dirty="0" err="1"/>
              <a:t>für</a:t>
            </a:r>
            <a:r>
              <a:rPr lang="en-US" altLang="de-DE" sz="3000" b="1" dirty="0"/>
              <a:t> </a:t>
            </a:r>
            <a:r>
              <a:rPr lang="en-US" altLang="de-DE" sz="3000" b="1" dirty="0" err="1"/>
              <a:t>Datenflussdiagramme</a:t>
            </a:r>
            <a:endParaRPr lang="en-US" altLang="de-DE" sz="30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97FBC9-DE87-47E6-AB36-F4F0B38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2112580"/>
            <a:ext cx="8370888" cy="87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</a:rPr>
              <a:t>Praktikum Ingenieursmäßige Softwareentwicklung</a:t>
            </a:r>
          </a:p>
          <a:p>
            <a:r>
              <a:rPr lang="de-DE" sz="1600" b="1" dirty="0">
                <a:solidFill>
                  <a:srgbClr val="000000"/>
                </a:solidFill>
              </a:rPr>
              <a:t>Simon Schwarz</a:t>
            </a:r>
          </a:p>
          <a:p>
            <a:r>
              <a:rPr lang="de-DE" sz="1600" b="1" dirty="0">
                <a:solidFill>
                  <a:srgbClr val="000000"/>
                </a:solidFill>
              </a:rPr>
              <a:t>Betreuer: Stephan </a:t>
            </a:r>
            <a:r>
              <a:rPr lang="de-DE" sz="1600" b="1" dirty="0" err="1">
                <a:solidFill>
                  <a:srgbClr val="000000"/>
                </a:solidFill>
              </a:rPr>
              <a:t>Seifermann</a:t>
            </a:r>
            <a:endParaRPr lang="de-DE" sz="1600" b="1" dirty="0">
              <a:solidFill>
                <a:srgbClr val="000000"/>
              </a:solidFill>
            </a:endParaRPr>
          </a:p>
          <a:p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1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/>
          </a:p>
        </p:txBody>
      </p:sp>
      <p:grpSp>
        <p:nvGrpSpPr>
          <p:cNvPr id="7" name="Gruppieren 21">
            <a:extLst>
              <a:ext uri="{FF2B5EF4-FFF2-40B4-BE49-F238E27FC236}">
                <a16:creationId xmlns:a16="http://schemas.microsoft.com/office/drawing/2014/main" id="{AB47198C-4291-7349-B9C4-9C7A8E42EBB7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E6C0431F-B7EB-9747-9DA9-C4E52B5F58B9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Grundlagen</a:t>
              </a:r>
            </a:p>
          </p:txBody>
        </p:sp>
        <p:sp>
          <p:nvSpPr>
            <p:cNvPr id="9" name="Textfeld 14">
              <a:extLst>
                <a:ext uri="{FF2B5EF4-FFF2-40B4-BE49-F238E27FC236}">
                  <a16:creationId xmlns:a16="http://schemas.microsoft.com/office/drawing/2014/main" id="{71FD0C35-8830-4C40-9992-71D2DE7BBD38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88E0B01-BAE4-D74A-94B0-B3ABE238FB51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Meta-Modell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F94DF32-035A-6A48-A785-242D6DAE6259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42D0DE1-22DA-A844-BF18-2F0498F4C0C4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13" name="Eingekerbter Richtungspfeil 23">
              <a:extLst>
                <a:ext uri="{FF2B5EF4-FFF2-40B4-BE49-F238E27FC236}">
                  <a16:creationId xmlns:a16="http://schemas.microsoft.com/office/drawing/2014/main" id="{4BDEC3F7-2754-6349-A7B8-DA2D4D7C8245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4">
              <a:extLst>
                <a:ext uri="{FF2B5EF4-FFF2-40B4-BE49-F238E27FC236}">
                  <a16:creationId xmlns:a16="http://schemas.microsoft.com/office/drawing/2014/main" id="{D44293CB-ACE1-6342-8CB9-E8D3C78661D5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BD6D85D7-75FC-BC43-9143-75CC6E7A88E8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BD44FB9-5915-144C-8BED-0B686F613FB4}"/>
                </a:ext>
              </a:extLst>
            </p:cNvPr>
            <p:cNvSpPr txBox="1"/>
            <p:nvPr/>
          </p:nvSpPr>
          <p:spPr>
            <a:xfrm>
              <a:off x="4531060" y="6040749"/>
              <a:ext cx="13436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Implementierung</a:t>
              </a:r>
            </a:p>
          </p:txBody>
        </p:sp>
        <p:sp>
          <p:nvSpPr>
            <p:cNvPr id="17" name="Eingekerbter Richtungspfeil 27">
              <a:extLst>
                <a:ext uri="{FF2B5EF4-FFF2-40B4-BE49-F238E27FC236}">
                  <a16:creationId xmlns:a16="http://schemas.microsoft.com/office/drawing/2014/main" id="{1A3B0D89-37F7-8C47-8522-A4DC6F58DEC0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28E9CC57-9740-974A-A449-9AFE6357AF8A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ingekerbter Richtungspfeil 29">
              <a:extLst>
                <a:ext uri="{FF2B5EF4-FFF2-40B4-BE49-F238E27FC236}">
                  <a16:creationId xmlns:a16="http://schemas.microsoft.com/office/drawing/2014/main" id="{EEA7A64B-EC8A-D246-A9EB-6414B68B5DCE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0" name="Titel 1">
            <a:extLst>
              <a:ext uri="{FF2B5EF4-FFF2-40B4-BE49-F238E27FC236}">
                <a16:creationId xmlns:a16="http://schemas.microsoft.com/office/drawing/2014/main" id="{65569D79-6E60-EE45-BE7F-9C9F9ACC6F23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Meta-Modell (3)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121B1FF-7EAC-CD44-8C68-CBD29E4C1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56" y="220443"/>
            <a:ext cx="6073759" cy="551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424E32F-1033-EB48-8A03-471B1D1DB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13" y="104714"/>
            <a:ext cx="7825720" cy="61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2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F0F9834-E718-C345-B38D-3652B3219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75" y="105968"/>
            <a:ext cx="8066891" cy="61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3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14308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Framework für Erstellung von Editoren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Verfügbare Elemente gegeben durch Meta-Modelle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Darstellung frei konfigurierbar</a:t>
            </a:r>
          </a:p>
          <a:p>
            <a:pPr>
              <a:lnSpc>
                <a:spcPct val="100000"/>
              </a:lnSpc>
            </a:pPr>
            <a:r>
              <a:rPr lang="de-DE" dirty="0"/>
              <a:t>Logische Trennung von Modell und Editor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Modell enthält Daten (in .</a:t>
            </a:r>
            <a:r>
              <a:rPr lang="de-DE" dirty="0" err="1"/>
              <a:t>xmi</a:t>
            </a:r>
            <a:r>
              <a:rPr lang="de-DE" dirty="0"/>
              <a:t>-Datei)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Editor als GUI für dessen Modifizierung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DCBB4E-CCC1-6B4D-BCEA-0F137673D4D3}"/>
              </a:ext>
            </a:extLst>
          </p:cNvPr>
          <p:cNvGrpSpPr/>
          <p:nvPr/>
        </p:nvGrpSpPr>
        <p:grpSpPr>
          <a:xfrm>
            <a:off x="6655965" y="2805843"/>
            <a:ext cx="5011371" cy="2963365"/>
            <a:chOff x="3706431" y="3220347"/>
            <a:chExt cx="5011371" cy="2963365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BC3684D-6260-7F46-AC33-9D66FFA62BAA}"/>
                </a:ext>
              </a:extLst>
            </p:cNvPr>
            <p:cNvGrpSpPr/>
            <p:nvPr/>
          </p:nvGrpSpPr>
          <p:grpSpPr>
            <a:xfrm>
              <a:off x="6034377" y="3220347"/>
              <a:ext cx="2683425" cy="2963365"/>
              <a:chOff x="6034377" y="3220347"/>
              <a:chExt cx="2683425" cy="2963365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0A2DD6A0-97A6-D94B-AFA3-1E359CCC5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28947" y="4993874"/>
                <a:ext cx="1188855" cy="1189838"/>
              </a:xfrm>
              <a:prstGeom prst="rect">
                <a:avLst/>
              </a:prstGeom>
            </p:spPr>
          </p:pic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51B681CA-8740-1646-ACA6-B1572AAC2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28947" y="3220347"/>
                <a:ext cx="1188855" cy="1189838"/>
              </a:xfrm>
              <a:prstGeom prst="rect">
                <a:avLst/>
              </a:prstGeom>
            </p:spPr>
          </p:pic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37A6CE56-9020-BE44-9949-27A74B543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34377" y="4151476"/>
                <a:ext cx="1188855" cy="1189838"/>
              </a:xfrm>
              <a:prstGeom prst="rect">
                <a:avLst/>
              </a:prstGeom>
            </p:spPr>
          </p:pic>
        </p:grp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975F2DE-3369-6145-AE3F-A3D0FF536E51}"/>
                </a:ext>
              </a:extLst>
            </p:cNvPr>
            <p:cNvSpPr txBox="1"/>
            <p:nvPr/>
          </p:nvSpPr>
          <p:spPr>
            <a:xfrm>
              <a:off x="3706431" y="4527595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“Node”</a:t>
              </a:r>
            </a:p>
          </p:txBody>
        </p:sp>
        <p:sp>
          <p:nvSpPr>
            <p:cNvPr id="14" name="Pfeil nach rechts 13">
              <a:extLst>
                <a:ext uri="{FF2B5EF4-FFF2-40B4-BE49-F238E27FC236}">
                  <a16:creationId xmlns:a16="http://schemas.microsoft.com/office/drawing/2014/main" id="{24C8E1BF-BC31-1747-A4DE-C1689FEA9C36}"/>
                </a:ext>
              </a:extLst>
            </p:cNvPr>
            <p:cNvSpPr/>
            <p:nvPr/>
          </p:nvSpPr>
          <p:spPr>
            <a:xfrm>
              <a:off x="4938936" y="4549748"/>
              <a:ext cx="821256" cy="4173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uppieren 21">
            <a:extLst>
              <a:ext uri="{FF2B5EF4-FFF2-40B4-BE49-F238E27FC236}">
                <a16:creationId xmlns:a16="http://schemas.microsoft.com/office/drawing/2014/main" id="{7FFF85EB-6221-3F46-ACF2-C7CC34978DB8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17" name="Textfeld 13">
              <a:extLst>
                <a:ext uri="{FF2B5EF4-FFF2-40B4-BE49-F238E27FC236}">
                  <a16:creationId xmlns:a16="http://schemas.microsoft.com/office/drawing/2014/main" id="{CF08D01F-33AB-D145-83A9-ABF320907F24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Grundlagen</a:t>
              </a:r>
            </a:p>
          </p:txBody>
        </p:sp>
        <p:sp>
          <p:nvSpPr>
            <p:cNvPr id="18" name="Textfeld 14">
              <a:extLst>
                <a:ext uri="{FF2B5EF4-FFF2-40B4-BE49-F238E27FC236}">
                  <a16:creationId xmlns:a16="http://schemas.microsoft.com/office/drawing/2014/main" id="{9576663A-0F14-F24B-A8F7-42B21CD6F78B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B781E73-CD67-9B49-BA08-C934FBA5D42B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F2D155D-8B21-CA49-9BF9-BCD7C34505B7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51753A7-CA3F-3348-98BC-B39D018E2C99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22" name="Eingekerbter Richtungspfeil 23">
              <a:extLst>
                <a:ext uri="{FF2B5EF4-FFF2-40B4-BE49-F238E27FC236}">
                  <a16:creationId xmlns:a16="http://schemas.microsoft.com/office/drawing/2014/main" id="{CA7A9E08-666F-7E43-9C9B-BD286F54D465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Eingekerbter Richtungspfeil 24">
              <a:extLst>
                <a:ext uri="{FF2B5EF4-FFF2-40B4-BE49-F238E27FC236}">
                  <a16:creationId xmlns:a16="http://schemas.microsoft.com/office/drawing/2014/main" id="{00C3408C-9622-B44D-A524-A56F0F169C63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17474C9D-2389-AB48-AF18-ED41BBD394D8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57042F0-6978-2E4E-A8D7-D936ED65C84E}"/>
                </a:ext>
              </a:extLst>
            </p:cNvPr>
            <p:cNvSpPr txBox="1"/>
            <p:nvPr/>
          </p:nvSpPr>
          <p:spPr>
            <a:xfrm>
              <a:off x="4481062" y="6040749"/>
              <a:ext cx="1393655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Implementierung</a:t>
              </a:r>
            </a:p>
          </p:txBody>
        </p:sp>
        <p:sp>
          <p:nvSpPr>
            <p:cNvPr id="26" name="Eingekerbter Richtungspfeil 27">
              <a:extLst>
                <a:ext uri="{FF2B5EF4-FFF2-40B4-BE49-F238E27FC236}">
                  <a16:creationId xmlns:a16="http://schemas.microsoft.com/office/drawing/2014/main" id="{01FA1261-D0AA-354D-8FC9-4E663B53FEE6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FCDD27EF-08DA-F745-9855-9AA1EA2180E4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ingekerbter Richtungspfeil 29">
              <a:extLst>
                <a:ext uri="{FF2B5EF4-FFF2-40B4-BE49-F238E27FC236}">
                  <a16:creationId xmlns:a16="http://schemas.microsoft.com/office/drawing/2014/main" id="{5B5F85C4-6345-CC4D-BE81-595B25312FFD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9" name="Titel 1">
            <a:extLst>
              <a:ext uri="{FF2B5EF4-FFF2-40B4-BE49-F238E27FC236}">
                <a16:creationId xmlns:a16="http://schemas.microsoft.com/office/drawing/2014/main" id="{70CB51BA-DB36-AF4D-AE27-A29420726D4B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Eclipse – Sirius</a:t>
            </a:r>
          </a:p>
        </p:txBody>
      </p:sp>
    </p:spTree>
    <p:extLst>
      <p:ext uri="{BB962C8B-B14F-4D97-AF65-F5344CB8AC3E}">
        <p14:creationId xmlns:p14="http://schemas.microsoft.com/office/powerpoint/2010/main" val="158941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2CA6FEC-5947-354D-89DC-36FDCC472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1689874"/>
            <a:ext cx="5867400" cy="142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56F31AA-2663-3746-8917-B7938F7EC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8" y="3711610"/>
            <a:ext cx="11403724" cy="1881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uppieren 21">
            <a:extLst>
              <a:ext uri="{FF2B5EF4-FFF2-40B4-BE49-F238E27FC236}">
                <a16:creationId xmlns:a16="http://schemas.microsoft.com/office/drawing/2014/main" id="{15013984-89A4-3E4A-8966-512505DD4FB4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10" name="Textfeld 13">
              <a:extLst>
                <a:ext uri="{FF2B5EF4-FFF2-40B4-BE49-F238E27FC236}">
                  <a16:creationId xmlns:a16="http://schemas.microsoft.com/office/drawing/2014/main" id="{E1487704-2170-1C44-B030-5B1038DB7CE2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Grundlagen</a:t>
              </a:r>
            </a:p>
          </p:txBody>
        </p:sp>
        <p:sp>
          <p:nvSpPr>
            <p:cNvPr id="11" name="Textfeld 14">
              <a:extLst>
                <a:ext uri="{FF2B5EF4-FFF2-40B4-BE49-F238E27FC236}">
                  <a16:creationId xmlns:a16="http://schemas.microsoft.com/office/drawing/2014/main" id="{D9053356-F533-BA4A-BE6E-9DEC059331E6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9208BD4-C9BA-BA40-A385-21713544E55D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A31EB9F-0453-514B-A2BB-CA60E2ABB1EC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48264B5-661B-9D4B-8D48-55DC3F57A490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Motivation</a:t>
              </a:r>
            </a:p>
          </p:txBody>
        </p:sp>
        <p:sp>
          <p:nvSpPr>
            <p:cNvPr id="15" name="Eingekerbter Richtungspfeil 23">
              <a:extLst>
                <a:ext uri="{FF2B5EF4-FFF2-40B4-BE49-F238E27FC236}">
                  <a16:creationId xmlns:a16="http://schemas.microsoft.com/office/drawing/2014/main" id="{0A95D5A0-35CA-F549-BBA3-89F9BB61BFFF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4">
              <a:extLst>
                <a:ext uri="{FF2B5EF4-FFF2-40B4-BE49-F238E27FC236}">
                  <a16:creationId xmlns:a16="http://schemas.microsoft.com/office/drawing/2014/main" id="{4CFC6246-2269-1C46-A8A3-392EE02BC7F5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277EB46F-35D2-2C47-92E3-A8EB089CAFD8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2CDB9A1-08A9-0A46-BC83-40BF9C0B5AD2}"/>
                </a:ext>
              </a:extLst>
            </p:cNvPr>
            <p:cNvSpPr txBox="1"/>
            <p:nvPr/>
          </p:nvSpPr>
          <p:spPr>
            <a:xfrm>
              <a:off x="4481062" y="6040749"/>
              <a:ext cx="1393655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Implementierung</a:t>
              </a:r>
            </a:p>
          </p:txBody>
        </p:sp>
        <p:sp>
          <p:nvSpPr>
            <p:cNvPr id="19" name="Eingekerbter Richtungspfeil 27">
              <a:extLst>
                <a:ext uri="{FF2B5EF4-FFF2-40B4-BE49-F238E27FC236}">
                  <a16:creationId xmlns:a16="http://schemas.microsoft.com/office/drawing/2014/main" id="{FFECD0F2-016A-3948-A30C-2DDA0AD43772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28">
              <a:extLst>
                <a:ext uri="{FF2B5EF4-FFF2-40B4-BE49-F238E27FC236}">
                  <a16:creationId xmlns:a16="http://schemas.microsoft.com/office/drawing/2014/main" id="{B4BC747F-6DB6-3F4F-910A-914CECD71D7A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ingekerbter Richtungspfeil 29">
              <a:extLst>
                <a:ext uri="{FF2B5EF4-FFF2-40B4-BE49-F238E27FC236}">
                  <a16:creationId xmlns:a16="http://schemas.microsoft.com/office/drawing/2014/main" id="{B82FB29B-0A35-2646-BCA2-484872DD2643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2" name="Titel 1">
            <a:extLst>
              <a:ext uri="{FF2B5EF4-FFF2-40B4-BE49-F238E27FC236}">
                <a16:creationId xmlns:a16="http://schemas.microsoft.com/office/drawing/2014/main" id="{97F785C7-9464-E64C-ADFA-028597A4760D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Eclipse – Sirius: </a:t>
            </a:r>
            <a:r>
              <a:rPr lang="en-US" dirty="0" err="1"/>
              <a:t>Elemente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4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177BAFA-1F5E-D34C-AE73-6DD4C40B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44" y="1321268"/>
            <a:ext cx="5062663" cy="3878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4A2B02E-54EE-9440-998C-90622385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3" y="1660150"/>
            <a:ext cx="6072421" cy="4051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uppieren 21">
            <a:extLst>
              <a:ext uri="{FF2B5EF4-FFF2-40B4-BE49-F238E27FC236}">
                <a16:creationId xmlns:a16="http://schemas.microsoft.com/office/drawing/2014/main" id="{E3EE5BDE-183C-F74D-85B1-09B7E4407CAC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10" name="Textfeld 13">
              <a:extLst>
                <a:ext uri="{FF2B5EF4-FFF2-40B4-BE49-F238E27FC236}">
                  <a16:creationId xmlns:a16="http://schemas.microsoft.com/office/drawing/2014/main" id="{D2649121-B853-4E4B-8919-DAA52C38866E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Grundlagen</a:t>
              </a:r>
            </a:p>
          </p:txBody>
        </p:sp>
        <p:sp>
          <p:nvSpPr>
            <p:cNvPr id="11" name="Textfeld 14">
              <a:extLst>
                <a:ext uri="{FF2B5EF4-FFF2-40B4-BE49-F238E27FC236}">
                  <a16:creationId xmlns:a16="http://schemas.microsoft.com/office/drawing/2014/main" id="{704C4ED5-4E45-8E46-887B-7ED2C6313AC8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33B7756-1153-3948-8DC9-81B6176E4E32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FEA3B23-D365-6949-9D0D-E567A2503ECF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B8B7D5B-585A-704C-A480-E4254BCFDB5D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15" name="Eingekerbter Richtungspfeil 23">
              <a:extLst>
                <a:ext uri="{FF2B5EF4-FFF2-40B4-BE49-F238E27FC236}">
                  <a16:creationId xmlns:a16="http://schemas.microsoft.com/office/drawing/2014/main" id="{E1E4030C-945F-6B44-B083-05D1D695315D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4">
              <a:extLst>
                <a:ext uri="{FF2B5EF4-FFF2-40B4-BE49-F238E27FC236}">
                  <a16:creationId xmlns:a16="http://schemas.microsoft.com/office/drawing/2014/main" id="{A894B5B9-CCD7-444F-9BE1-7322FA1DFE62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2416D14B-22EA-E947-A1FF-49A1C3748ED2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B3BEA75-BE0A-DF49-9BC1-8B26335B658B}"/>
                </a:ext>
              </a:extLst>
            </p:cNvPr>
            <p:cNvSpPr txBox="1"/>
            <p:nvPr/>
          </p:nvSpPr>
          <p:spPr>
            <a:xfrm>
              <a:off x="4481062" y="6040749"/>
              <a:ext cx="1393655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Implementierung</a:t>
              </a:r>
            </a:p>
          </p:txBody>
        </p:sp>
        <p:sp>
          <p:nvSpPr>
            <p:cNvPr id="19" name="Eingekerbter Richtungspfeil 27">
              <a:extLst>
                <a:ext uri="{FF2B5EF4-FFF2-40B4-BE49-F238E27FC236}">
                  <a16:creationId xmlns:a16="http://schemas.microsoft.com/office/drawing/2014/main" id="{46AAE7DF-861A-4C42-8C73-8A11E8E60EF2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28">
              <a:extLst>
                <a:ext uri="{FF2B5EF4-FFF2-40B4-BE49-F238E27FC236}">
                  <a16:creationId xmlns:a16="http://schemas.microsoft.com/office/drawing/2014/main" id="{3BF6C025-80FB-DA42-91BA-1EB2477927F8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ingekerbter Richtungspfeil 29">
              <a:extLst>
                <a:ext uri="{FF2B5EF4-FFF2-40B4-BE49-F238E27FC236}">
                  <a16:creationId xmlns:a16="http://schemas.microsoft.com/office/drawing/2014/main" id="{9236C044-262D-A54E-98F0-92267E5ECF44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3" name="Titel 1">
            <a:extLst>
              <a:ext uri="{FF2B5EF4-FFF2-40B4-BE49-F238E27FC236}">
                <a16:creationId xmlns:a16="http://schemas.microsoft.com/office/drawing/2014/main" id="{AEC18F6B-F494-0742-ABA1-81FB3B22DBFA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Eclipse – Sirius: </a:t>
            </a:r>
            <a:r>
              <a:rPr lang="en-US" dirty="0" err="1"/>
              <a:t>Operationen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9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16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C3D503E-9109-C14B-BF9B-A86DBE4DA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2235200"/>
            <a:ext cx="11315700" cy="238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1" name="Gruppieren 21">
            <a:extLst>
              <a:ext uri="{FF2B5EF4-FFF2-40B4-BE49-F238E27FC236}">
                <a16:creationId xmlns:a16="http://schemas.microsoft.com/office/drawing/2014/main" id="{3680F60D-DDB2-D049-AAE2-9165D0B050A8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id="{1AE3211B-F146-A043-BEEA-34A173F65634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Grundlagen</a:t>
              </a:r>
            </a:p>
          </p:txBody>
        </p:sp>
        <p:sp>
          <p:nvSpPr>
            <p:cNvPr id="23" name="Textfeld 14">
              <a:extLst>
                <a:ext uri="{FF2B5EF4-FFF2-40B4-BE49-F238E27FC236}">
                  <a16:creationId xmlns:a16="http://schemas.microsoft.com/office/drawing/2014/main" id="{C2BBBBC3-E468-554A-AC40-869FE9F273BF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D08F612-720B-2D42-8607-0037CCFB5F99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F79AFA97-1167-5648-AEDA-29C67B929E0C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33C8DAF-D928-DE4C-8AE9-2DC61A12AE97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27" name="Eingekerbter Richtungspfeil 23">
              <a:extLst>
                <a:ext uri="{FF2B5EF4-FFF2-40B4-BE49-F238E27FC236}">
                  <a16:creationId xmlns:a16="http://schemas.microsoft.com/office/drawing/2014/main" id="{CE326B01-87A0-CD49-B633-68DB985F5966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4">
              <a:extLst>
                <a:ext uri="{FF2B5EF4-FFF2-40B4-BE49-F238E27FC236}">
                  <a16:creationId xmlns:a16="http://schemas.microsoft.com/office/drawing/2014/main" id="{99FC1798-0556-1B4F-8587-33C22F9142E0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53107B38-5AE3-414B-8FE0-D5DFE9A7E89F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E9EDA9D7-A133-314F-984F-496B333E77A5}"/>
                </a:ext>
              </a:extLst>
            </p:cNvPr>
            <p:cNvSpPr txBox="1"/>
            <p:nvPr/>
          </p:nvSpPr>
          <p:spPr>
            <a:xfrm>
              <a:off x="4490041" y="6040749"/>
              <a:ext cx="1384676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Implementierung</a:t>
              </a:r>
            </a:p>
          </p:txBody>
        </p:sp>
        <p:sp>
          <p:nvSpPr>
            <p:cNvPr id="31" name="Eingekerbter Richtungspfeil 27">
              <a:extLst>
                <a:ext uri="{FF2B5EF4-FFF2-40B4-BE49-F238E27FC236}">
                  <a16:creationId xmlns:a16="http://schemas.microsoft.com/office/drawing/2014/main" id="{83AACDC0-152D-8449-BC1F-F2FF854E7B47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2" name="Gerade Verbindung 28">
              <a:extLst>
                <a:ext uri="{FF2B5EF4-FFF2-40B4-BE49-F238E27FC236}">
                  <a16:creationId xmlns:a16="http://schemas.microsoft.com/office/drawing/2014/main" id="{48EF3E76-76E1-AB49-BE7D-8FC7DA7A612A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ingekerbter Richtungspfeil 29">
              <a:extLst>
                <a:ext uri="{FF2B5EF4-FFF2-40B4-BE49-F238E27FC236}">
                  <a16:creationId xmlns:a16="http://schemas.microsoft.com/office/drawing/2014/main" id="{F70E4353-E48F-974E-A879-ADB4504BF378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4" name="Titel 1">
            <a:extLst>
              <a:ext uri="{FF2B5EF4-FFF2-40B4-BE49-F238E27FC236}">
                <a16:creationId xmlns:a16="http://schemas.microsoft.com/office/drawing/2014/main" id="{A164DEC6-9961-CB45-B12D-A9F2CCB5F03C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Eclipse – Sirius: AQL</a:t>
            </a:r>
          </a:p>
        </p:txBody>
      </p:sp>
    </p:spTree>
    <p:extLst>
      <p:ext uri="{BB962C8B-B14F-4D97-AF65-F5344CB8AC3E}">
        <p14:creationId xmlns:p14="http://schemas.microsoft.com/office/powerpoint/2010/main" val="175208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17</a:t>
            </a:fld>
            <a:endParaRPr lang="de-DE"/>
          </a:p>
        </p:txBody>
      </p:sp>
      <p:pic>
        <p:nvPicPr>
          <p:cNvPr id="7" name="Grafik 6" descr="Ein Bild, das Screenshot, Monitor, Bildschirm, Fernsehen enthält.&#10;&#10;Automatisch generierte Beschreibung">
            <a:extLst>
              <a:ext uri="{FF2B5EF4-FFF2-40B4-BE49-F238E27FC236}">
                <a16:creationId xmlns:a16="http://schemas.microsoft.com/office/drawing/2014/main" id="{8F59222D-153E-BD41-A680-C59B5549C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209800"/>
            <a:ext cx="97028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1" name="Gruppieren 21">
            <a:extLst>
              <a:ext uri="{FF2B5EF4-FFF2-40B4-BE49-F238E27FC236}">
                <a16:creationId xmlns:a16="http://schemas.microsoft.com/office/drawing/2014/main" id="{B80A522A-F1B1-8A4B-A677-89FC4EF04C3F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id="{AC2D6865-DBEE-1245-8F73-11A57BD7D6DB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Grundlagen</a:t>
              </a:r>
            </a:p>
          </p:txBody>
        </p:sp>
        <p:sp>
          <p:nvSpPr>
            <p:cNvPr id="23" name="Textfeld 14">
              <a:extLst>
                <a:ext uri="{FF2B5EF4-FFF2-40B4-BE49-F238E27FC236}">
                  <a16:creationId xmlns:a16="http://schemas.microsoft.com/office/drawing/2014/main" id="{7B0A4B25-6FBC-CF46-9140-57902AF14ABB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072E36A-2C08-B846-9C27-267478510927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98A16ED-0D35-9C4C-BC12-CBF60811D786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82AF579-5F62-5740-8E0E-125700D63758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27" name="Eingekerbter Richtungspfeil 23">
              <a:extLst>
                <a:ext uri="{FF2B5EF4-FFF2-40B4-BE49-F238E27FC236}">
                  <a16:creationId xmlns:a16="http://schemas.microsoft.com/office/drawing/2014/main" id="{85B14AD1-BAFF-8A4A-AF80-6FC0C69DE92F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4">
              <a:extLst>
                <a:ext uri="{FF2B5EF4-FFF2-40B4-BE49-F238E27FC236}">
                  <a16:creationId xmlns:a16="http://schemas.microsoft.com/office/drawing/2014/main" id="{E641B632-00D8-E84F-AA4D-2BF687A9371A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25788898-53FA-0A40-9116-FFD5A84F4492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7E6528AF-8279-B346-8E96-BB0C43FD6828}"/>
                </a:ext>
              </a:extLst>
            </p:cNvPr>
            <p:cNvSpPr txBox="1"/>
            <p:nvPr/>
          </p:nvSpPr>
          <p:spPr>
            <a:xfrm>
              <a:off x="4481062" y="6040749"/>
              <a:ext cx="1393655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Implementierung</a:t>
              </a:r>
            </a:p>
          </p:txBody>
        </p:sp>
        <p:sp>
          <p:nvSpPr>
            <p:cNvPr id="31" name="Eingekerbter Richtungspfeil 27">
              <a:extLst>
                <a:ext uri="{FF2B5EF4-FFF2-40B4-BE49-F238E27FC236}">
                  <a16:creationId xmlns:a16="http://schemas.microsoft.com/office/drawing/2014/main" id="{C77AADEC-2BC2-D843-8582-A105F49C91D2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2" name="Gerade Verbindung 28">
              <a:extLst>
                <a:ext uri="{FF2B5EF4-FFF2-40B4-BE49-F238E27FC236}">
                  <a16:creationId xmlns:a16="http://schemas.microsoft.com/office/drawing/2014/main" id="{FD9ADF11-08F1-2E4E-9BDF-C5FEC2008462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ingekerbter Richtungspfeil 29">
              <a:extLst>
                <a:ext uri="{FF2B5EF4-FFF2-40B4-BE49-F238E27FC236}">
                  <a16:creationId xmlns:a16="http://schemas.microsoft.com/office/drawing/2014/main" id="{502BA0F9-E3F8-604E-ACA8-9F6B1B453A66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4" name="Titel 1">
            <a:extLst>
              <a:ext uri="{FF2B5EF4-FFF2-40B4-BE49-F238E27FC236}">
                <a16:creationId xmlns:a16="http://schemas.microsoft.com/office/drawing/2014/main" id="{79F9BAB9-9843-5F4D-ABCB-956437EF5A50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Eclipse – Sirius: Java-Services</a:t>
            </a:r>
          </a:p>
        </p:txBody>
      </p:sp>
    </p:spTree>
    <p:extLst>
      <p:ext uri="{BB962C8B-B14F-4D97-AF65-F5344CB8AC3E}">
        <p14:creationId xmlns:p14="http://schemas.microsoft.com/office/powerpoint/2010/main" val="135831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143087"/>
            <a:ext cx="11142672" cy="45023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Frage: „Ist eine gegebene Verfeinerung konsistent?“</a:t>
            </a:r>
          </a:p>
          <a:p>
            <a:pPr>
              <a:lnSpc>
                <a:spcPct val="100000"/>
              </a:lnSpc>
            </a:pPr>
            <a:r>
              <a:rPr lang="de-DE" dirty="0"/>
              <a:t>Probleme:</a:t>
            </a:r>
          </a:p>
          <a:p>
            <a:pPr lvl="1">
              <a:lnSpc>
                <a:spcPct val="100000"/>
              </a:lnSpc>
            </a:pPr>
            <a:r>
              <a:rPr lang="de-DE"/>
              <a:t>Automatische </a:t>
            </a:r>
            <a:r>
              <a:rPr lang="de-DE" dirty="0"/>
              <a:t>Hierarchisierung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Abbildung der Datenflüsse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Nutzereingabe</a:t>
            </a:r>
          </a:p>
          <a:p>
            <a:pPr lvl="1"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18</a:t>
            </a:fld>
            <a:endParaRPr lang="de-DE"/>
          </a:p>
        </p:txBody>
      </p:sp>
      <p:pic>
        <p:nvPicPr>
          <p:cNvPr id="9" name="Grafik 8" descr="Ein Bild, das Uhr enthält.&#10;&#10;Automatisch generierte Beschreibung">
            <a:extLst>
              <a:ext uri="{FF2B5EF4-FFF2-40B4-BE49-F238E27FC236}">
                <a16:creationId xmlns:a16="http://schemas.microsoft.com/office/drawing/2014/main" id="{476CFC1E-CE1E-7D40-813A-916603252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5901"/>
            <a:ext cx="5428767" cy="3319617"/>
          </a:xfrm>
          <a:prstGeom prst="rect">
            <a:avLst/>
          </a:prstGeom>
        </p:spPr>
      </p:pic>
      <p:grpSp>
        <p:nvGrpSpPr>
          <p:cNvPr id="21" name="Gruppieren 21">
            <a:extLst>
              <a:ext uri="{FF2B5EF4-FFF2-40B4-BE49-F238E27FC236}">
                <a16:creationId xmlns:a16="http://schemas.microsoft.com/office/drawing/2014/main" id="{94DDFD1C-B9EA-C240-A4AA-A9F2F17FE829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id="{1ED98A32-D600-7748-B107-816166372174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Grundlagen</a:t>
              </a:r>
            </a:p>
          </p:txBody>
        </p:sp>
        <p:sp>
          <p:nvSpPr>
            <p:cNvPr id="23" name="Textfeld 14">
              <a:extLst>
                <a:ext uri="{FF2B5EF4-FFF2-40B4-BE49-F238E27FC236}">
                  <a16:creationId xmlns:a16="http://schemas.microsoft.com/office/drawing/2014/main" id="{045F943D-8A4D-D442-8E4C-4A986AB0D130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8E24830-E0D3-1F45-9D0A-0E75EF7388CD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35D90918-C4EE-654E-A3B2-0D506007135C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4DA68C9-E377-AF42-A103-0A8DB184236F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27" name="Eingekerbter Richtungspfeil 23">
              <a:extLst>
                <a:ext uri="{FF2B5EF4-FFF2-40B4-BE49-F238E27FC236}">
                  <a16:creationId xmlns:a16="http://schemas.microsoft.com/office/drawing/2014/main" id="{3A6ED6CF-2CB2-9648-B9DB-34E82C1DC9FD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4">
              <a:extLst>
                <a:ext uri="{FF2B5EF4-FFF2-40B4-BE49-F238E27FC236}">
                  <a16:creationId xmlns:a16="http://schemas.microsoft.com/office/drawing/2014/main" id="{86C95476-1D19-EC4E-9BEF-FC15D5963742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DC90797C-2E25-7647-B4AE-2F9CF768450A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EC9EC9B2-5A18-2D49-BEF2-04FB774D24AC}"/>
                </a:ext>
              </a:extLst>
            </p:cNvPr>
            <p:cNvSpPr txBox="1"/>
            <p:nvPr/>
          </p:nvSpPr>
          <p:spPr>
            <a:xfrm>
              <a:off x="4438689" y="6040749"/>
              <a:ext cx="1459676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Implementierung</a:t>
              </a:r>
            </a:p>
          </p:txBody>
        </p:sp>
        <p:sp>
          <p:nvSpPr>
            <p:cNvPr id="31" name="Eingekerbter Richtungspfeil 27">
              <a:extLst>
                <a:ext uri="{FF2B5EF4-FFF2-40B4-BE49-F238E27FC236}">
                  <a16:creationId xmlns:a16="http://schemas.microsoft.com/office/drawing/2014/main" id="{D1D1E9B9-27F6-504E-97EC-445F11086F45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2" name="Gerade Verbindung 28">
              <a:extLst>
                <a:ext uri="{FF2B5EF4-FFF2-40B4-BE49-F238E27FC236}">
                  <a16:creationId xmlns:a16="http://schemas.microsoft.com/office/drawing/2014/main" id="{488A64E8-CFF7-6D40-A933-67E0E11EE25F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ingekerbter Richtungspfeil 29">
              <a:extLst>
                <a:ext uri="{FF2B5EF4-FFF2-40B4-BE49-F238E27FC236}">
                  <a16:creationId xmlns:a16="http://schemas.microsoft.com/office/drawing/2014/main" id="{04531447-F80E-F244-9EBD-68C600B40B4F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4" name="Titel 1">
            <a:extLst>
              <a:ext uri="{FF2B5EF4-FFF2-40B4-BE49-F238E27FC236}">
                <a16:creationId xmlns:a16="http://schemas.microsoft.com/office/drawing/2014/main" id="{AA91FAED-E84F-5445-9A4B-0AFA9FEB07D5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Validierung</a:t>
            </a:r>
            <a:r>
              <a:rPr lang="en-U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52864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19</a:t>
            </a:fld>
            <a:endParaRPr lang="de-DE"/>
          </a:p>
        </p:txBody>
      </p:sp>
      <p:grpSp>
        <p:nvGrpSpPr>
          <p:cNvPr id="21" name="Gruppieren 21">
            <a:extLst>
              <a:ext uri="{FF2B5EF4-FFF2-40B4-BE49-F238E27FC236}">
                <a16:creationId xmlns:a16="http://schemas.microsoft.com/office/drawing/2014/main" id="{94DDFD1C-B9EA-C240-A4AA-A9F2F17FE829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id="{1ED98A32-D600-7748-B107-816166372174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Grundlagen</a:t>
              </a:r>
            </a:p>
          </p:txBody>
        </p:sp>
        <p:sp>
          <p:nvSpPr>
            <p:cNvPr id="23" name="Textfeld 14">
              <a:extLst>
                <a:ext uri="{FF2B5EF4-FFF2-40B4-BE49-F238E27FC236}">
                  <a16:creationId xmlns:a16="http://schemas.microsoft.com/office/drawing/2014/main" id="{045F943D-8A4D-D442-8E4C-4A986AB0D130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8E24830-E0D3-1F45-9D0A-0E75EF7388CD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35D90918-C4EE-654E-A3B2-0D506007135C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4DA68C9-E377-AF42-A103-0A8DB184236F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27" name="Eingekerbter Richtungspfeil 23">
              <a:extLst>
                <a:ext uri="{FF2B5EF4-FFF2-40B4-BE49-F238E27FC236}">
                  <a16:creationId xmlns:a16="http://schemas.microsoft.com/office/drawing/2014/main" id="{3A6ED6CF-2CB2-9648-B9DB-34E82C1DC9FD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4">
              <a:extLst>
                <a:ext uri="{FF2B5EF4-FFF2-40B4-BE49-F238E27FC236}">
                  <a16:creationId xmlns:a16="http://schemas.microsoft.com/office/drawing/2014/main" id="{86C95476-1D19-EC4E-9BEF-FC15D5963742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DC90797C-2E25-7647-B4AE-2F9CF768450A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EC9EC9B2-5A18-2D49-BEF2-04FB774D24AC}"/>
                </a:ext>
              </a:extLst>
            </p:cNvPr>
            <p:cNvSpPr txBox="1"/>
            <p:nvPr/>
          </p:nvSpPr>
          <p:spPr>
            <a:xfrm>
              <a:off x="4438689" y="6040749"/>
              <a:ext cx="1459676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Implementierung</a:t>
              </a:r>
            </a:p>
          </p:txBody>
        </p:sp>
        <p:sp>
          <p:nvSpPr>
            <p:cNvPr id="31" name="Eingekerbter Richtungspfeil 27">
              <a:extLst>
                <a:ext uri="{FF2B5EF4-FFF2-40B4-BE49-F238E27FC236}">
                  <a16:creationId xmlns:a16="http://schemas.microsoft.com/office/drawing/2014/main" id="{D1D1E9B9-27F6-504E-97EC-445F11086F45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2" name="Gerade Verbindung 28">
              <a:extLst>
                <a:ext uri="{FF2B5EF4-FFF2-40B4-BE49-F238E27FC236}">
                  <a16:creationId xmlns:a16="http://schemas.microsoft.com/office/drawing/2014/main" id="{488A64E8-CFF7-6D40-A933-67E0E11EE25F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ingekerbter Richtungspfeil 29">
              <a:extLst>
                <a:ext uri="{FF2B5EF4-FFF2-40B4-BE49-F238E27FC236}">
                  <a16:creationId xmlns:a16="http://schemas.microsoft.com/office/drawing/2014/main" id="{04531447-F80E-F244-9EBD-68C600B40B4F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4" name="Titel 1">
            <a:extLst>
              <a:ext uri="{FF2B5EF4-FFF2-40B4-BE49-F238E27FC236}">
                <a16:creationId xmlns:a16="http://schemas.microsoft.com/office/drawing/2014/main" id="{AA91FAED-E84F-5445-9A4B-0AFA9FEB07D5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Validierung</a:t>
            </a:r>
            <a:r>
              <a:rPr lang="en-US" dirty="0"/>
              <a:t> (2)</a:t>
            </a:r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7D96051-204A-6F4E-AA17-6E672114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83" y="1790664"/>
            <a:ext cx="5250887" cy="3583939"/>
          </a:xfrm>
          <a:prstGeom prst="rect">
            <a:avLst/>
          </a:prstGeom>
        </p:spPr>
      </p:pic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03484C47-6BC2-D640-818B-4CDBAE039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14308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Beispiel: Teilnahme an Lehrveranstaltung</a:t>
            </a:r>
          </a:p>
        </p:txBody>
      </p:sp>
    </p:spTree>
    <p:extLst>
      <p:ext uri="{BB962C8B-B14F-4D97-AF65-F5344CB8AC3E}">
        <p14:creationId xmlns:p14="http://schemas.microsoft.com/office/powerpoint/2010/main" val="14876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244315"/>
            <a:ext cx="9178008" cy="627829"/>
          </a:xfrm>
        </p:spPr>
        <p:txBody>
          <a:bodyPr/>
          <a:lstStyle/>
          <a:p>
            <a:r>
              <a:rPr lang="en-US" noProof="0" dirty="0"/>
              <a:t>Motivation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14308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Datenflussdiagramme: Verwendung in vielen Szenarien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Requirements</a:t>
            </a:r>
            <a:r>
              <a:rPr lang="de-DE" dirty="0"/>
              <a:t> Engineering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Sicherheitsanalyse</a:t>
            </a:r>
          </a:p>
          <a:p>
            <a:pPr>
              <a:lnSpc>
                <a:spcPct val="100000"/>
              </a:lnSpc>
            </a:pPr>
            <a:r>
              <a:rPr lang="de-DE" dirty="0"/>
              <a:t>Bisher: Kein Standard-Editor vorhanden 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Unterschiedliche Werkzeuge im Industrieeinsatz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Nur unzureichende Editoren im </a:t>
            </a:r>
            <a:r>
              <a:rPr lang="de-DE" dirty="0" err="1"/>
              <a:t>Eclipse</a:t>
            </a:r>
            <a:r>
              <a:rPr lang="de-DE" dirty="0"/>
              <a:t>-Umfeld</a:t>
            </a:r>
          </a:p>
          <a:p>
            <a:pPr>
              <a:lnSpc>
                <a:spcPct val="100000"/>
              </a:lnSpc>
            </a:pPr>
            <a:r>
              <a:rPr lang="de-DE" dirty="0"/>
              <a:t>Zeichenprogramme möglich, aber: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Semantik geht verloren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Keine semantische Unterstützung bei Erstellung</a:t>
            </a:r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  <p:grpSp>
        <p:nvGrpSpPr>
          <p:cNvPr id="7" name="Gruppieren 21">
            <a:extLst>
              <a:ext uri="{FF2B5EF4-FFF2-40B4-BE49-F238E27FC236}">
                <a16:creationId xmlns:a16="http://schemas.microsoft.com/office/drawing/2014/main" id="{A36DF3C2-B632-8C44-85A1-93A1744CD4C8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792921A7-30C1-E341-9087-B7D2694AD0A6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Grundlagen</a:t>
              </a:r>
            </a:p>
          </p:txBody>
        </p:sp>
        <p:sp>
          <p:nvSpPr>
            <p:cNvPr id="9" name="Textfeld 14">
              <a:extLst>
                <a:ext uri="{FF2B5EF4-FFF2-40B4-BE49-F238E27FC236}">
                  <a16:creationId xmlns:a16="http://schemas.microsoft.com/office/drawing/2014/main" id="{274EBA9A-629C-1842-9D5C-A4FAF75B0C1C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EDB41BC-5808-1546-8737-FE083ECCA089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899A15B-4A1A-0542-9ABA-E60B1784F3D8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197721E-61FC-4D43-8779-9372A6516C0C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Motivation</a:t>
              </a:r>
            </a:p>
          </p:txBody>
        </p:sp>
        <p:sp>
          <p:nvSpPr>
            <p:cNvPr id="13" name="Eingekerbter Richtungspfeil 23">
              <a:extLst>
                <a:ext uri="{FF2B5EF4-FFF2-40B4-BE49-F238E27FC236}">
                  <a16:creationId xmlns:a16="http://schemas.microsoft.com/office/drawing/2014/main" id="{64F978AB-E969-2240-BA61-302B861F8BBB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4">
              <a:extLst>
                <a:ext uri="{FF2B5EF4-FFF2-40B4-BE49-F238E27FC236}">
                  <a16:creationId xmlns:a16="http://schemas.microsoft.com/office/drawing/2014/main" id="{0274C129-351E-B644-8F8D-FC3500C5FC70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669F879B-5001-DD4C-9031-4216D9CFA8E3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934892F-5391-A248-87E2-A3BE10E0BBC3}"/>
                </a:ext>
              </a:extLst>
            </p:cNvPr>
            <p:cNvSpPr txBox="1"/>
            <p:nvPr/>
          </p:nvSpPr>
          <p:spPr>
            <a:xfrm>
              <a:off x="4531060" y="6040749"/>
              <a:ext cx="13436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Implementierung</a:t>
              </a:r>
            </a:p>
          </p:txBody>
        </p:sp>
        <p:sp>
          <p:nvSpPr>
            <p:cNvPr id="17" name="Eingekerbter Richtungspfeil 27">
              <a:extLst>
                <a:ext uri="{FF2B5EF4-FFF2-40B4-BE49-F238E27FC236}">
                  <a16:creationId xmlns:a16="http://schemas.microsoft.com/office/drawing/2014/main" id="{F9172F34-0956-5446-85EF-A219F3EC413E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0B9C6C09-5050-CC42-83FD-71A26C2B9FA0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ingekerbter Richtungspfeil 29">
              <a:extLst>
                <a:ext uri="{FF2B5EF4-FFF2-40B4-BE49-F238E27FC236}">
                  <a16:creationId xmlns:a16="http://schemas.microsoft.com/office/drawing/2014/main" id="{2659DC47-66AD-DB4F-9A91-1A6EA8FEB5D5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596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20</a:t>
            </a:fld>
            <a:endParaRPr lang="de-DE"/>
          </a:p>
        </p:txBody>
      </p:sp>
      <p:sp>
        <p:nvSpPr>
          <p:cNvPr id="36" name="Titel 1">
            <a:extLst>
              <a:ext uri="{FF2B5EF4-FFF2-40B4-BE49-F238E27FC236}">
                <a16:creationId xmlns:a16="http://schemas.microsoft.com/office/drawing/2014/main" id="{3144C05C-928D-4F46-8253-027D40F54FBE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Validierung</a:t>
            </a:r>
            <a:r>
              <a:rPr lang="en-US" dirty="0"/>
              <a:t> (3)</a:t>
            </a:r>
          </a:p>
        </p:txBody>
      </p:sp>
      <p:pic>
        <p:nvPicPr>
          <p:cNvPr id="3" name="Grafik 2" descr="Ein Bild, das Parkplatz, Computer, Anzeige enthält.&#10;&#10;Automatisch generierte Beschreibung">
            <a:extLst>
              <a:ext uri="{FF2B5EF4-FFF2-40B4-BE49-F238E27FC236}">
                <a16:creationId xmlns:a16="http://schemas.microsoft.com/office/drawing/2014/main" id="{987DCAA4-5BE9-3D47-B47D-DEBE4F7DB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97" y="201653"/>
            <a:ext cx="8143709" cy="60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14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143087"/>
            <a:ext cx="11142672" cy="45023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Future Work: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Early </a:t>
            </a:r>
            <a:r>
              <a:rPr lang="de-DE" dirty="0" err="1"/>
              <a:t>Pruning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Schrittweite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Vorberechnung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Notwendige vs. hinreichende Kriterien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„</a:t>
            </a:r>
            <a:r>
              <a:rPr lang="de-DE" dirty="0" err="1"/>
              <a:t>Greedy</a:t>
            </a:r>
            <a:r>
              <a:rPr lang="de-DE" dirty="0"/>
              <a:t>“-Strategie möglich?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Erklärbarkeit</a:t>
            </a:r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21</a:t>
            </a:fld>
            <a:endParaRPr lang="de-DE"/>
          </a:p>
        </p:txBody>
      </p:sp>
      <p:grpSp>
        <p:nvGrpSpPr>
          <p:cNvPr id="21" name="Gruppieren 21">
            <a:extLst>
              <a:ext uri="{FF2B5EF4-FFF2-40B4-BE49-F238E27FC236}">
                <a16:creationId xmlns:a16="http://schemas.microsoft.com/office/drawing/2014/main" id="{8BE16F2F-FD41-3C41-813B-B04717A58547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id="{39F4425A-E0AF-324A-B672-FA6DF137189A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Grundlagen</a:t>
              </a:r>
            </a:p>
          </p:txBody>
        </p:sp>
        <p:sp>
          <p:nvSpPr>
            <p:cNvPr id="23" name="Textfeld 14">
              <a:extLst>
                <a:ext uri="{FF2B5EF4-FFF2-40B4-BE49-F238E27FC236}">
                  <a16:creationId xmlns:a16="http://schemas.microsoft.com/office/drawing/2014/main" id="{EBBABECF-710D-3A4E-85DC-3200A4730383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95D8CDDB-9DD2-2045-8F08-B22159FD1FF2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9D95176-0AED-984D-92C8-6F73152E5F93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390BB1B-0067-D44A-BD23-B5963E52869E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27" name="Eingekerbter Richtungspfeil 23">
              <a:extLst>
                <a:ext uri="{FF2B5EF4-FFF2-40B4-BE49-F238E27FC236}">
                  <a16:creationId xmlns:a16="http://schemas.microsoft.com/office/drawing/2014/main" id="{9D408A3D-10DC-4A4A-B478-CA20DD299226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4">
              <a:extLst>
                <a:ext uri="{FF2B5EF4-FFF2-40B4-BE49-F238E27FC236}">
                  <a16:creationId xmlns:a16="http://schemas.microsoft.com/office/drawing/2014/main" id="{06C24D26-922E-6447-A103-901CEC75F18D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BC5F8ED8-E430-D240-8091-AB9210BD3578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9A3CFA5-51AA-4742-B6AC-F7FA961B2F1F}"/>
                </a:ext>
              </a:extLst>
            </p:cNvPr>
            <p:cNvSpPr txBox="1"/>
            <p:nvPr/>
          </p:nvSpPr>
          <p:spPr>
            <a:xfrm>
              <a:off x="4504710" y="6040749"/>
              <a:ext cx="1393655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Implementierung</a:t>
              </a:r>
            </a:p>
          </p:txBody>
        </p:sp>
        <p:sp>
          <p:nvSpPr>
            <p:cNvPr id="31" name="Eingekerbter Richtungspfeil 27">
              <a:extLst>
                <a:ext uri="{FF2B5EF4-FFF2-40B4-BE49-F238E27FC236}">
                  <a16:creationId xmlns:a16="http://schemas.microsoft.com/office/drawing/2014/main" id="{BF9FF0E8-D6C3-F642-A66A-021637193BCA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2" name="Gerade Verbindung 28">
              <a:extLst>
                <a:ext uri="{FF2B5EF4-FFF2-40B4-BE49-F238E27FC236}">
                  <a16:creationId xmlns:a16="http://schemas.microsoft.com/office/drawing/2014/main" id="{B4312B0C-67DD-AA4C-8940-7347E6D89D2A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ingekerbter Richtungspfeil 29">
              <a:extLst>
                <a:ext uri="{FF2B5EF4-FFF2-40B4-BE49-F238E27FC236}">
                  <a16:creationId xmlns:a16="http://schemas.microsoft.com/office/drawing/2014/main" id="{D883A50B-B4FB-8F49-8360-655E8401948E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4" name="Titel 1">
            <a:extLst>
              <a:ext uri="{FF2B5EF4-FFF2-40B4-BE49-F238E27FC236}">
                <a16:creationId xmlns:a16="http://schemas.microsoft.com/office/drawing/2014/main" id="{C6D739F1-AFA6-9E40-94D5-399936FD9195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Validierung</a:t>
            </a:r>
            <a:r>
              <a:rPr lang="en-US" dirty="0"/>
              <a:t> (4)</a:t>
            </a:r>
          </a:p>
        </p:txBody>
      </p:sp>
      <p:pic>
        <p:nvPicPr>
          <p:cNvPr id="5" name="Grafik 4" descr="Ein Bild, das Parkplatz, Computer, Anzeige enthält.&#10;&#10;Automatisch generierte Beschreibung">
            <a:extLst>
              <a:ext uri="{FF2B5EF4-FFF2-40B4-BE49-F238E27FC236}">
                <a16:creationId xmlns:a16="http://schemas.microsoft.com/office/drawing/2014/main" id="{0B9684F8-8AB4-B04C-A220-01CC797F8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42" y="1346655"/>
            <a:ext cx="5303298" cy="391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6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14308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Szenario: Teilnahme an Lehrveranstaltung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22</a:t>
            </a:fld>
            <a:endParaRPr lang="de-DE"/>
          </a:p>
        </p:txBody>
      </p:sp>
      <p:grpSp>
        <p:nvGrpSpPr>
          <p:cNvPr id="20" name="Gruppieren 21">
            <a:extLst>
              <a:ext uri="{FF2B5EF4-FFF2-40B4-BE49-F238E27FC236}">
                <a16:creationId xmlns:a16="http://schemas.microsoft.com/office/drawing/2014/main" id="{AA24EB0C-2FB9-6B4E-9CFA-D06453090B74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21" name="Textfeld 13">
              <a:extLst>
                <a:ext uri="{FF2B5EF4-FFF2-40B4-BE49-F238E27FC236}">
                  <a16:creationId xmlns:a16="http://schemas.microsoft.com/office/drawing/2014/main" id="{177F78C8-292A-C94C-98E5-C88A33923BA4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Grundlagen</a:t>
              </a:r>
            </a:p>
          </p:txBody>
        </p:sp>
        <p:sp>
          <p:nvSpPr>
            <p:cNvPr id="22" name="Textfeld 14">
              <a:extLst>
                <a:ext uri="{FF2B5EF4-FFF2-40B4-BE49-F238E27FC236}">
                  <a16:creationId xmlns:a16="http://schemas.microsoft.com/office/drawing/2014/main" id="{0E252AFD-82FA-E640-B155-0652DCF4E0CB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Demo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74BA2DC-A4E8-754A-BF4B-2458DA09B22C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6C03493-7296-B44F-A740-2DBF4A2610E9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2E7E076-A5A5-D942-BE1F-747288A1D464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id="{08C4B69C-20CC-F143-8F1D-11B03024E78C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4">
              <a:extLst>
                <a:ext uri="{FF2B5EF4-FFF2-40B4-BE49-F238E27FC236}">
                  <a16:creationId xmlns:a16="http://schemas.microsoft.com/office/drawing/2014/main" id="{A0A88207-DAFA-8F40-9836-D40896C9197F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E7915CFF-135B-D340-9378-CD6527617E4F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8941774-54C5-264D-84D3-13D1DABE2819}"/>
                </a:ext>
              </a:extLst>
            </p:cNvPr>
            <p:cNvSpPr txBox="1"/>
            <p:nvPr/>
          </p:nvSpPr>
          <p:spPr>
            <a:xfrm>
              <a:off x="4531060" y="6040749"/>
              <a:ext cx="13436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Implementierung</a:t>
              </a:r>
            </a:p>
          </p:txBody>
        </p:sp>
        <p:sp>
          <p:nvSpPr>
            <p:cNvPr id="30" name="Eingekerbter Richtungspfeil 27">
              <a:extLst>
                <a:ext uri="{FF2B5EF4-FFF2-40B4-BE49-F238E27FC236}">
                  <a16:creationId xmlns:a16="http://schemas.microsoft.com/office/drawing/2014/main" id="{2254FE53-6673-6F42-9FBD-5FD0C6055D80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1" name="Gerade Verbindung 28">
              <a:extLst>
                <a:ext uri="{FF2B5EF4-FFF2-40B4-BE49-F238E27FC236}">
                  <a16:creationId xmlns:a16="http://schemas.microsoft.com/office/drawing/2014/main" id="{3EAE3B81-585F-7B46-A0CF-9D760421DDC8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ingekerbter Richtungspfeil 29">
              <a:extLst>
                <a:ext uri="{FF2B5EF4-FFF2-40B4-BE49-F238E27FC236}">
                  <a16:creationId xmlns:a16="http://schemas.microsoft.com/office/drawing/2014/main" id="{B2AA5398-0566-CC4D-A950-C82E3650A672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3" name="Titel 1">
            <a:extLst>
              <a:ext uri="{FF2B5EF4-FFF2-40B4-BE49-F238E27FC236}">
                <a16:creationId xmlns:a16="http://schemas.microsoft.com/office/drawing/2014/main" id="{68A09A7D-D555-3247-A9BD-5B79AFA1054A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6638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14308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Datenflussdiagramme: Verwendung in vielen Bereichen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Datenorientierte Sicht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Versch. Abstraktionsebenen</a:t>
            </a:r>
          </a:p>
          <a:p>
            <a:pPr>
              <a:lnSpc>
                <a:spcPct val="100000"/>
              </a:lnSpc>
            </a:pPr>
            <a:r>
              <a:rPr lang="de-DE" dirty="0"/>
              <a:t>Bislang existierte kein geeigneter Editor</a:t>
            </a:r>
          </a:p>
          <a:p>
            <a:pPr>
              <a:lnSpc>
                <a:spcPct val="100000"/>
              </a:lnSpc>
            </a:pPr>
            <a:r>
              <a:rPr lang="de-DE" dirty="0"/>
              <a:t>Hierarchisierung konzeptionell schwerster Aspekt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Genau zu definierende Semantik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Validierung der Konsistenz</a:t>
            </a:r>
          </a:p>
          <a:p>
            <a:pPr>
              <a:lnSpc>
                <a:spcPct val="100000"/>
              </a:lnSpc>
            </a:pPr>
            <a:r>
              <a:rPr lang="de-DE" dirty="0"/>
              <a:t>Mithilfe von </a:t>
            </a:r>
            <a:r>
              <a:rPr lang="de-DE" dirty="0" err="1"/>
              <a:t>Eclipse</a:t>
            </a:r>
            <a:r>
              <a:rPr lang="de-DE" dirty="0"/>
              <a:t> Sirius: Modellorientierte Entwicklung</a:t>
            </a:r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23</a:t>
            </a:fld>
            <a:endParaRPr lang="de-DE"/>
          </a:p>
        </p:txBody>
      </p:sp>
      <p:grpSp>
        <p:nvGrpSpPr>
          <p:cNvPr id="20" name="Gruppieren 21">
            <a:extLst>
              <a:ext uri="{FF2B5EF4-FFF2-40B4-BE49-F238E27FC236}">
                <a16:creationId xmlns:a16="http://schemas.microsoft.com/office/drawing/2014/main" id="{43F051B1-4025-0E49-A8EF-94DF0F452574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21" name="Textfeld 13">
              <a:extLst>
                <a:ext uri="{FF2B5EF4-FFF2-40B4-BE49-F238E27FC236}">
                  <a16:creationId xmlns:a16="http://schemas.microsoft.com/office/drawing/2014/main" id="{34532038-D6C3-B14B-B42F-F41F21BB7C2B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Grundlagen</a:t>
              </a:r>
            </a:p>
          </p:txBody>
        </p:sp>
        <p:sp>
          <p:nvSpPr>
            <p:cNvPr id="22" name="Textfeld 14">
              <a:extLst>
                <a:ext uri="{FF2B5EF4-FFF2-40B4-BE49-F238E27FC236}">
                  <a16:creationId xmlns:a16="http://schemas.microsoft.com/office/drawing/2014/main" id="{34FBFF3F-A460-0F4D-8314-0C49DFB742C1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CB8B6E6-0F10-0B43-B46E-B34B632DC753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6EE0402-B2B1-D244-8434-21849263EDEB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Zusammenfassung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36B9F4F-5793-9349-8804-4510337E3D95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id="{1DE9D74A-3F18-1C48-AA1D-154126CC19AB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4">
              <a:extLst>
                <a:ext uri="{FF2B5EF4-FFF2-40B4-BE49-F238E27FC236}">
                  <a16:creationId xmlns:a16="http://schemas.microsoft.com/office/drawing/2014/main" id="{437A6106-A01C-644E-8CDE-BDAE90F16780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4E93C808-7E59-824E-AD54-6D179E38EE50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C468D28-D452-D141-AE7C-410AF475C1BC}"/>
                </a:ext>
              </a:extLst>
            </p:cNvPr>
            <p:cNvSpPr txBox="1"/>
            <p:nvPr/>
          </p:nvSpPr>
          <p:spPr>
            <a:xfrm>
              <a:off x="4531060" y="6040749"/>
              <a:ext cx="13436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Implementierung</a:t>
              </a:r>
            </a:p>
          </p:txBody>
        </p:sp>
        <p:sp>
          <p:nvSpPr>
            <p:cNvPr id="30" name="Eingekerbter Richtungspfeil 27">
              <a:extLst>
                <a:ext uri="{FF2B5EF4-FFF2-40B4-BE49-F238E27FC236}">
                  <a16:creationId xmlns:a16="http://schemas.microsoft.com/office/drawing/2014/main" id="{66C40898-0918-A04E-B210-6624F17C602B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1" name="Gerade Verbindung 28">
              <a:extLst>
                <a:ext uri="{FF2B5EF4-FFF2-40B4-BE49-F238E27FC236}">
                  <a16:creationId xmlns:a16="http://schemas.microsoft.com/office/drawing/2014/main" id="{F6C8F20E-822C-A641-8A07-24EB33887519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ingekerbter Richtungspfeil 29">
              <a:extLst>
                <a:ext uri="{FF2B5EF4-FFF2-40B4-BE49-F238E27FC236}">
                  <a16:creationId xmlns:a16="http://schemas.microsoft.com/office/drawing/2014/main" id="{D25A8E72-AFE5-1641-827F-43CBB1B618EE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3" name="Titel 1">
            <a:extLst>
              <a:ext uri="{FF2B5EF4-FFF2-40B4-BE49-F238E27FC236}">
                <a16:creationId xmlns:a16="http://schemas.microsoft.com/office/drawing/2014/main" id="{FE0BE581-B3F5-4C42-BDFA-732D8E5F23DA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Zusammenfassung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3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14308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Datenflussdiagramme: Hierarchisierung möglich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Versch. Abstraktionsebenen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Konsistenzbedingungen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In anderen Editoren nicht unterstützt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A5CD6C-DC04-794B-9123-4C4D88085DB0}"/>
              </a:ext>
            </a:extLst>
          </p:cNvPr>
          <p:cNvSpPr txBox="1"/>
          <p:nvPr/>
        </p:nvSpPr>
        <p:spPr>
          <a:xfrm>
            <a:off x="2439145" y="5296878"/>
            <a:ext cx="7263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Ziel</a:t>
            </a:r>
            <a:r>
              <a:rPr lang="en-US" sz="2800" b="1" dirty="0"/>
              <a:t>: </a:t>
            </a:r>
            <a:r>
              <a:rPr lang="en-US" sz="2800" dirty="0" err="1"/>
              <a:t>Implementierung</a:t>
            </a:r>
            <a:r>
              <a:rPr lang="en-US" sz="2800" dirty="0"/>
              <a:t> </a:t>
            </a:r>
            <a:r>
              <a:rPr lang="en-US" sz="2800" dirty="0" err="1"/>
              <a:t>eines</a:t>
            </a:r>
            <a:r>
              <a:rPr lang="en-US" sz="2800" dirty="0"/>
              <a:t> </a:t>
            </a:r>
            <a:r>
              <a:rPr lang="en-US" sz="2800" dirty="0" err="1"/>
              <a:t>solchen</a:t>
            </a:r>
            <a:r>
              <a:rPr lang="en-US" sz="2800" dirty="0"/>
              <a:t> Editors 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2C66E94-F85B-4246-8221-8E7ACD2AB837}"/>
              </a:ext>
            </a:extLst>
          </p:cNvPr>
          <p:cNvGrpSpPr/>
          <p:nvPr/>
        </p:nvGrpSpPr>
        <p:grpSpPr>
          <a:xfrm>
            <a:off x="885783" y="3404188"/>
            <a:ext cx="2393925" cy="929953"/>
            <a:chOff x="926633" y="2643861"/>
            <a:chExt cx="3020624" cy="117340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84080E80-82DC-1348-9C41-AB3837B31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6064" y="2643861"/>
              <a:ext cx="1173403" cy="1173403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4F31B20-3CA1-0E47-87B0-03B630AA08AA}"/>
                </a:ext>
              </a:extLst>
            </p:cNvPr>
            <p:cNvSpPr txBox="1"/>
            <p:nvPr/>
          </p:nvSpPr>
          <p:spPr>
            <a:xfrm>
              <a:off x="2280777" y="3008592"/>
              <a:ext cx="33855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AF32498-09ED-0B45-97FC-A4E7EC3BB6B3}"/>
                </a:ext>
              </a:extLst>
            </p:cNvPr>
            <p:cNvCxnSpPr>
              <a:cxnSpLocks/>
            </p:cNvCxnSpPr>
            <p:nvPr/>
          </p:nvCxnSpPr>
          <p:spPr>
            <a:xfrm>
              <a:off x="926633" y="3273401"/>
              <a:ext cx="9306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3961785-3E41-FA45-B754-3FD129873890}"/>
                </a:ext>
              </a:extLst>
            </p:cNvPr>
            <p:cNvSpPr txBox="1"/>
            <p:nvPr/>
          </p:nvSpPr>
          <p:spPr>
            <a:xfrm>
              <a:off x="1136681" y="2861231"/>
              <a:ext cx="33855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9D79A379-CD47-B949-938F-4A84A8F5AF53}"/>
                </a:ext>
              </a:extLst>
            </p:cNvPr>
            <p:cNvCxnSpPr>
              <a:cxnSpLocks/>
            </p:cNvCxnSpPr>
            <p:nvPr/>
          </p:nvCxnSpPr>
          <p:spPr>
            <a:xfrm>
              <a:off x="3016642" y="3278225"/>
              <a:ext cx="9306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1566894-2AE6-714E-A709-70E581685531}"/>
                </a:ext>
              </a:extLst>
            </p:cNvPr>
            <p:cNvSpPr txBox="1"/>
            <p:nvPr/>
          </p:nvSpPr>
          <p:spPr>
            <a:xfrm>
              <a:off x="3212898" y="2861231"/>
              <a:ext cx="35137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B89317A6-F691-EE44-9A3E-839FFA042A4F}"/>
              </a:ext>
            </a:extLst>
          </p:cNvPr>
          <p:cNvGrpSpPr/>
          <p:nvPr/>
        </p:nvGrpSpPr>
        <p:grpSpPr>
          <a:xfrm>
            <a:off x="5687039" y="2535186"/>
            <a:ext cx="5531191" cy="2699221"/>
            <a:chOff x="4688149" y="1874472"/>
            <a:chExt cx="6979187" cy="3405843"/>
          </a:xfrm>
        </p:grpSpPr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965F10F2-7701-F24B-AA74-82BA3344FC0B}"/>
                </a:ext>
              </a:extLst>
            </p:cNvPr>
            <p:cNvGrpSpPr/>
            <p:nvPr/>
          </p:nvGrpSpPr>
          <p:grpSpPr>
            <a:xfrm>
              <a:off x="4688149" y="1874472"/>
              <a:ext cx="3628486" cy="3405843"/>
              <a:chOff x="5518285" y="1351305"/>
              <a:chExt cx="3628486" cy="3405843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8FCB4E6E-284E-964F-99F7-D4BD8987C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00703" y="1751850"/>
                <a:ext cx="1173403" cy="1173403"/>
              </a:xfrm>
              <a:prstGeom prst="rect">
                <a:avLst/>
              </a:prstGeom>
            </p:spPr>
          </p:pic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552041A9-2683-284E-83F2-D9F26EA3AA3B}"/>
                  </a:ext>
                </a:extLst>
              </p:cNvPr>
              <p:cNvSpPr txBox="1"/>
              <p:nvPr/>
            </p:nvSpPr>
            <p:spPr>
              <a:xfrm>
                <a:off x="6957144" y="2134191"/>
                <a:ext cx="53091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B.1</a:t>
                </a:r>
              </a:p>
            </p:txBody>
          </p: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B05C51EF-DBCA-1E4D-9AAD-4C0E2EF1D73C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 flipV="1">
                <a:off x="5684097" y="2338552"/>
                <a:ext cx="916606" cy="9639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322940FA-FDBF-C44C-BB68-BD9E8987A644}"/>
                  </a:ext>
                </a:extLst>
              </p:cNvPr>
              <p:cNvSpPr txBox="1"/>
              <p:nvPr/>
            </p:nvSpPr>
            <p:spPr>
              <a:xfrm>
                <a:off x="5518285" y="2480740"/>
                <a:ext cx="53091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A.1</a:t>
                </a:r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35A95B88-9AEB-6744-8F34-A5363C186F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74106" y="1629103"/>
                <a:ext cx="718253" cy="7315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DD14E1CE-8259-8948-A82F-9CBD633B6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00703" y="3583745"/>
                <a:ext cx="1173403" cy="1173403"/>
              </a:xfrm>
              <a:prstGeom prst="rect">
                <a:avLst/>
              </a:prstGeom>
            </p:spPr>
          </p:pic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F2F3D34-4726-0640-85CE-149A3854DAD4}"/>
                  </a:ext>
                </a:extLst>
              </p:cNvPr>
              <p:cNvSpPr txBox="1"/>
              <p:nvPr/>
            </p:nvSpPr>
            <p:spPr>
              <a:xfrm>
                <a:off x="6952592" y="3945092"/>
                <a:ext cx="53091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B.2</a:t>
                </a:r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A7185D21-3A4E-7446-957F-2CE37A2BF760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5684097" y="3407896"/>
                <a:ext cx="916606" cy="7625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2F5D4F0-5A8D-CB42-AB72-84E0C794E22F}"/>
                  </a:ext>
                </a:extLst>
              </p:cNvPr>
              <p:cNvSpPr txBox="1"/>
              <p:nvPr/>
            </p:nvSpPr>
            <p:spPr>
              <a:xfrm>
                <a:off x="5550512" y="3787114"/>
                <a:ext cx="53091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A.2</a:t>
                </a:r>
              </a:p>
            </p:txBody>
          </p: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BF8D0FBB-FD7F-8A48-9432-D82710D9481F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774106" y="2338552"/>
                <a:ext cx="718253" cy="8787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FE1D6A77-AB0A-FC41-94D9-BCFFA94E9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4105" y="4159680"/>
                <a:ext cx="8215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0B0A00F7-D4DA-F947-9048-67AD41EA470D}"/>
                  </a:ext>
                </a:extLst>
              </p:cNvPr>
              <p:cNvSpPr txBox="1"/>
              <p:nvPr/>
            </p:nvSpPr>
            <p:spPr>
              <a:xfrm>
                <a:off x="8690898" y="135130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B9C604A2-D820-C841-B677-0857C190DD3E}"/>
                  </a:ext>
                </a:extLst>
              </p:cNvPr>
              <p:cNvSpPr txBox="1"/>
              <p:nvPr/>
            </p:nvSpPr>
            <p:spPr>
              <a:xfrm>
                <a:off x="8715995" y="2961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064FE4BD-D341-E845-99F3-9BE281B34D74}"/>
                  </a:ext>
                </a:extLst>
              </p:cNvPr>
              <p:cNvSpPr txBox="1"/>
              <p:nvPr/>
            </p:nvSpPr>
            <p:spPr>
              <a:xfrm>
                <a:off x="8731273" y="388916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A57C3630-386F-AF41-ACCA-9C4F0462047C}"/>
                </a:ext>
              </a:extLst>
            </p:cNvPr>
            <p:cNvGrpSpPr/>
            <p:nvPr/>
          </p:nvGrpSpPr>
          <p:grpSpPr>
            <a:xfrm>
              <a:off x="8452289" y="2074192"/>
              <a:ext cx="3215047" cy="3195356"/>
              <a:chOff x="8452289" y="2074192"/>
              <a:chExt cx="3215047" cy="3195356"/>
            </a:xfrm>
          </p:grpSpPr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DEF7B46-437F-6D41-9E03-D6D2A607E78D}"/>
                  </a:ext>
                </a:extLst>
              </p:cNvPr>
              <p:cNvSpPr txBox="1"/>
              <p:nvPr/>
            </p:nvSpPr>
            <p:spPr>
              <a:xfrm>
                <a:off x="11077961" y="2544439"/>
                <a:ext cx="543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C.1</a:t>
                </a:r>
              </a:p>
            </p:txBody>
          </p:sp>
          <p:grpSp>
            <p:nvGrpSpPr>
              <p:cNvPr id="53" name="Gruppieren 52">
                <a:extLst>
                  <a:ext uri="{FF2B5EF4-FFF2-40B4-BE49-F238E27FC236}">
                    <a16:creationId xmlns:a16="http://schemas.microsoft.com/office/drawing/2014/main" id="{564C8FB3-C73E-A440-8B08-2236861B090A}"/>
                  </a:ext>
                </a:extLst>
              </p:cNvPr>
              <p:cNvGrpSpPr/>
              <p:nvPr/>
            </p:nvGrpSpPr>
            <p:grpSpPr>
              <a:xfrm>
                <a:off x="9490841" y="2074192"/>
                <a:ext cx="1173403" cy="1173403"/>
                <a:chOff x="9951942" y="2715766"/>
                <a:chExt cx="1173403" cy="1173403"/>
              </a:xfrm>
            </p:grpSpPr>
            <p:pic>
              <p:nvPicPr>
                <p:cNvPr id="36" name="Grafik 35">
                  <a:extLst>
                    <a:ext uri="{FF2B5EF4-FFF2-40B4-BE49-F238E27FC236}">
                      <a16:creationId xmlns:a16="http://schemas.microsoft.com/office/drawing/2014/main" id="{EE0D90AC-6552-DF46-9D41-C24DD9FF2C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1942" y="2715766"/>
                  <a:ext cx="1173403" cy="1173403"/>
                </a:xfrm>
                <a:prstGeom prst="rect">
                  <a:avLst/>
                </a:prstGeom>
              </p:spPr>
            </p:pic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54130A5D-C9DF-6146-99B5-1EB023536D94}"/>
                    </a:ext>
                  </a:extLst>
                </p:cNvPr>
                <p:cNvSpPr txBox="1"/>
                <p:nvPr/>
              </p:nvSpPr>
              <p:spPr>
                <a:xfrm>
                  <a:off x="10218018" y="3114266"/>
                  <a:ext cx="659155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B.19</a:t>
                  </a:r>
                </a:p>
              </p:txBody>
            </p:sp>
          </p:grp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5E55DC5D-EE7D-EE41-8177-E6EF7E030B50}"/>
                  </a:ext>
                </a:extLst>
              </p:cNvPr>
              <p:cNvCxnSpPr>
                <a:cxnSpLocks/>
                <a:endCxn id="3" idx="3"/>
              </p:cNvCxnSpPr>
              <p:nvPr/>
            </p:nvCxnSpPr>
            <p:spPr>
              <a:xfrm>
                <a:off x="10664244" y="2498222"/>
                <a:ext cx="1003092" cy="86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91D05AD9-E39B-EC48-9092-D0C498C7F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3384" y="2699126"/>
                <a:ext cx="95745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uppieren 53">
                <a:extLst>
                  <a:ext uri="{FF2B5EF4-FFF2-40B4-BE49-F238E27FC236}">
                    <a16:creationId xmlns:a16="http://schemas.microsoft.com/office/drawing/2014/main" id="{BC039A39-2D12-F44A-9034-BA914ECD1DA8}"/>
                  </a:ext>
                </a:extLst>
              </p:cNvPr>
              <p:cNvGrpSpPr/>
              <p:nvPr/>
            </p:nvGrpSpPr>
            <p:grpSpPr>
              <a:xfrm>
                <a:off x="9490841" y="4096145"/>
                <a:ext cx="1173403" cy="1173403"/>
                <a:chOff x="9951942" y="2715766"/>
                <a:chExt cx="1173403" cy="1173403"/>
              </a:xfrm>
            </p:grpSpPr>
            <p:pic>
              <p:nvPicPr>
                <p:cNvPr id="55" name="Grafik 54">
                  <a:extLst>
                    <a:ext uri="{FF2B5EF4-FFF2-40B4-BE49-F238E27FC236}">
                      <a16:creationId xmlns:a16="http://schemas.microsoft.com/office/drawing/2014/main" id="{073CAC25-834A-BA4C-8785-456026F7D8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1942" y="2715766"/>
                  <a:ext cx="1173403" cy="1173403"/>
                </a:xfrm>
                <a:prstGeom prst="rect">
                  <a:avLst/>
                </a:prstGeom>
              </p:spPr>
            </p:pic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0D7595C9-C7BD-6E4D-9022-A6A61C5C764B}"/>
                    </a:ext>
                  </a:extLst>
                </p:cNvPr>
                <p:cNvSpPr txBox="1"/>
                <p:nvPr/>
              </p:nvSpPr>
              <p:spPr>
                <a:xfrm>
                  <a:off x="10218018" y="3114568"/>
                  <a:ext cx="659155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B.23</a:t>
                  </a:r>
                </a:p>
              </p:txBody>
            </p:sp>
          </p:grp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4FADEA90-5319-9746-861D-3CF1AEAC9D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64244" y="3772252"/>
                <a:ext cx="980130" cy="885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42CB6FE4-82A4-4C43-AB41-65790D339E38}"/>
                  </a:ext>
                </a:extLst>
              </p:cNvPr>
              <p:cNvSpPr txBox="1"/>
              <p:nvPr/>
            </p:nvSpPr>
            <p:spPr>
              <a:xfrm>
                <a:off x="11056922" y="4261559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C.2</a:t>
                </a:r>
              </a:p>
            </p:txBody>
          </p:sp>
          <p:cxnSp>
            <p:nvCxnSpPr>
              <p:cNvPr id="61" name="Gerade Verbindung mit Pfeil 60">
                <a:extLst>
                  <a:ext uri="{FF2B5EF4-FFF2-40B4-BE49-F238E27FC236}">
                    <a16:creationId xmlns:a16="http://schemas.microsoft.com/office/drawing/2014/main" id="{DEB57DDC-4C6D-1C42-B98B-6EE726F9A271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8452289" y="4682847"/>
                <a:ext cx="10385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Pfeil nach rechts 66">
            <a:extLst>
              <a:ext uri="{FF2B5EF4-FFF2-40B4-BE49-F238E27FC236}">
                <a16:creationId xmlns:a16="http://schemas.microsoft.com/office/drawing/2014/main" id="{D2E9C82B-1117-C84D-B853-A45FC5D3B4E2}"/>
              </a:ext>
            </a:extLst>
          </p:cNvPr>
          <p:cNvSpPr/>
          <p:nvPr/>
        </p:nvSpPr>
        <p:spPr>
          <a:xfrm>
            <a:off x="3945798" y="3688493"/>
            <a:ext cx="821256" cy="41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uppieren 21">
            <a:extLst>
              <a:ext uri="{FF2B5EF4-FFF2-40B4-BE49-F238E27FC236}">
                <a16:creationId xmlns:a16="http://schemas.microsoft.com/office/drawing/2014/main" id="{8278F425-8BD2-5142-9547-A1539BEF4060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49" name="Textfeld 13">
              <a:extLst>
                <a:ext uri="{FF2B5EF4-FFF2-40B4-BE49-F238E27FC236}">
                  <a16:creationId xmlns:a16="http://schemas.microsoft.com/office/drawing/2014/main" id="{B66C55A2-2AF1-AE48-81E6-1D1E34BFEEC9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Grundlagen</a:t>
              </a:r>
            </a:p>
          </p:txBody>
        </p:sp>
        <p:sp>
          <p:nvSpPr>
            <p:cNvPr id="52" name="Textfeld 14">
              <a:extLst>
                <a:ext uri="{FF2B5EF4-FFF2-40B4-BE49-F238E27FC236}">
                  <a16:creationId xmlns:a16="http://schemas.microsoft.com/office/drawing/2014/main" id="{A4D7A292-9F6F-394B-8C93-67C13B65109A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ED2DABFA-38B1-2946-A02E-37CE6760BC62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F64CB0C8-1EB7-7045-9572-14529205FB5D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7E6D2643-2AAE-7742-8A87-CBAFBB53FB4E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Motivation</a:t>
              </a:r>
            </a:p>
          </p:txBody>
        </p:sp>
        <p:sp>
          <p:nvSpPr>
            <p:cNvPr id="63" name="Eingekerbter Richtungspfeil 23">
              <a:extLst>
                <a:ext uri="{FF2B5EF4-FFF2-40B4-BE49-F238E27FC236}">
                  <a16:creationId xmlns:a16="http://schemas.microsoft.com/office/drawing/2014/main" id="{9D649287-37B0-DC44-972A-1D4022675F01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4" name="Eingekerbter Richtungspfeil 24">
              <a:extLst>
                <a:ext uri="{FF2B5EF4-FFF2-40B4-BE49-F238E27FC236}">
                  <a16:creationId xmlns:a16="http://schemas.microsoft.com/office/drawing/2014/main" id="{6F1195E7-759F-8B47-8448-F1EBBC87B99E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id="{C02ED95B-57C1-0B47-B332-10635F7A8762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246F31C5-3734-B848-8B05-8FF86B29B71B}"/>
                </a:ext>
              </a:extLst>
            </p:cNvPr>
            <p:cNvSpPr txBox="1"/>
            <p:nvPr/>
          </p:nvSpPr>
          <p:spPr>
            <a:xfrm>
              <a:off x="4531060" y="6040749"/>
              <a:ext cx="13436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Implementierung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id="{BC2CA3F3-E0D6-4947-B79B-365303B72496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id="{F61D8BA4-17F9-6647-9020-F26D8B3092B7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id="{EC648CA7-D017-CB4C-9CB1-1F77D060D741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73" name="Titel 1">
            <a:extLst>
              <a:ext uri="{FF2B5EF4-FFF2-40B4-BE49-F238E27FC236}">
                <a16:creationId xmlns:a16="http://schemas.microsoft.com/office/drawing/2014/main" id="{14D161B4-7F2E-4745-859D-1A79538EAD87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 (2)</a:t>
            </a:r>
          </a:p>
        </p:txBody>
      </p:sp>
    </p:spTree>
    <p:extLst>
      <p:ext uri="{BB962C8B-B14F-4D97-AF65-F5344CB8AC3E}">
        <p14:creationId xmlns:p14="http://schemas.microsoft.com/office/powerpoint/2010/main" val="160399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14308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Datenorientierte Darstellung von Systemen</a:t>
            </a:r>
          </a:p>
          <a:p>
            <a:pPr>
              <a:lnSpc>
                <a:spcPct val="100000"/>
              </a:lnSpc>
            </a:pPr>
            <a:r>
              <a:rPr lang="de-DE" dirty="0"/>
              <a:t>4 Entitäten</a:t>
            </a:r>
          </a:p>
          <a:p>
            <a:pPr>
              <a:lnSpc>
                <a:spcPct val="100000"/>
              </a:lnSpc>
            </a:pPr>
            <a:r>
              <a:rPr lang="de-DE" dirty="0"/>
              <a:t>Verfeinern in Subdiagramme möglich</a:t>
            </a:r>
          </a:p>
          <a:p>
            <a:pPr>
              <a:lnSpc>
                <a:spcPct val="100000"/>
              </a:lnSpc>
            </a:pPr>
            <a:r>
              <a:rPr lang="de-DE" dirty="0"/>
              <a:t>Data </a:t>
            </a:r>
            <a:r>
              <a:rPr lang="de-DE" dirty="0" err="1"/>
              <a:t>Dictionary</a:t>
            </a:r>
            <a:r>
              <a:rPr lang="de-DE" dirty="0"/>
              <a:t> enthält Informationen über Datentypen</a:t>
            </a:r>
          </a:p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3C25D4-379A-3A41-8F94-5BC91FF99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3254" y="4083528"/>
            <a:ext cx="1943100" cy="8001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543119-C266-CC4C-A29D-B47CF5E96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9288" y="4083528"/>
            <a:ext cx="1943100" cy="80010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238EEC0-315F-BB4B-B529-0BA64945EC2F}"/>
              </a:ext>
            </a:extLst>
          </p:cNvPr>
          <p:cNvCxnSpPr>
            <a:cxnSpLocks/>
          </p:cNvCxnSpPr>
          <p:nvPr/>
        </p:nvCxnSpPr>
        <p:spPr>
          <a:xfrm>
            <a:off x="3791442" y="4501215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3DA3476-DBFB-664E-B714-A82273E77596}"/>
              </a:ext>
            </a:extLst>
          </p:cNvPr>
          <p:cNvSpPr txBox="1"/>
          <p:nvPr/>
        </p:nvSpPr>
        <p:spPr>
          <a:xfrm>
            <a:off x="1988717" y="4296399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Externer</a:t>
            </a:r>
            <a:r>
              <a:rPr lang="en-US" dirty="0"/>
              <a:t> </a:t>
            </a:r>
            <a:r>
              <a:rPr lang="en-US" dirty="0" err="1"/>
              <a:t>Aktor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30C8F0-28ED-BA44-B843-8DDA3D8B267F}"/>
              </a:ext>
            </a:extLst>
          </p:cNvPr>
          <p:cNvSpPr txBox="1"/>
          <p:nvPr/>
        </p:nvSpPr>
        <p:spPr>
          <a:xfrm>
            <a:off x="5626651" y="429639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Prozess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62FDD6-30A1-C349-8806-D990480B6C8B}"/>
              </a:ext>
            </a:extLst>
          </p:cNvPr>
          <p:cNvSpPr txBox="1"/>
          <p:nvPr/>
        </p:nvSpPr>
        <p:spPr>
          <a:xfrm>
            <a:off x="8820485" y="429406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Speicher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548C0F-E196-1C43-B5BA-CD4F708A1E63}"/>
              </a:ext>
            </a:extLst>
          </p:cNvPr>
          <p:cNvSpPr txBox="1"/>
          <p:nvPr/>
        </p:nvSpPr>
        <p:spPr>
          <a:xfrm>
            <a:off x="3955351" y="406267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26B94E1-A23E-2F48-8E92-032D9443769A}"/>
              </a:ext>
            </a:extLst>
          </p:cNvPr>
          <p:cNvSpPr txBox="1"/>
          <p:nvPr/>
        </p:nvSpPr>
        <p:spPr>
          <a:xfrm>
            <a:off x="6917597" y="455634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A2DCF34-C671-A941-AA9A-A4BE54156BAC}"/>
              </a:ext>
            </a:extLst>
          </p:cNvPr>
          <p:cNvCxnSpPr>
            <a:cxnSpLocks/>
          </p:cNvCxnSpPr>
          <p:nvPr/>
        </p:nvCxnSpPr>
        <p:spPr>
          <a:xfrm>
            <a:off x="6824898" y="4504949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86FE47F8-13CE-814C-B74E-181A9DE2B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9798" y="3791133"/>
            <a:ext cx="1436400" cy="1436400"/>
          </a:xfrm>
          <a:prstGeom prst="rect">
            <a:avLst/>
          </a:prstGeom>
        </p:spPr>
      </p:pic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B58976F1-C25B-E844-9525-9FD3BF7793CD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18" name="Textfeld 13">
              <a:extLst>
                <a:ext uri="{FF2B5EF4-FFF2-40B4-BE49-F238E27FC236}">
                  <a16:creationId xmlns:a16="http://schemas.microsoft.com/office/drawing/2014/main" id="{648298B8-2A39-934B-8381-31730537597B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Grundlagen</a:t>
              </a:r>
            </a:p>
          </p:txBody>
        </p:sp>
        <p:sp>
          <p:nvSpPr>
            <p:cNvPr id="19" name="Textfeld 14">
              <a:extLst>
                <a:ext uri="{FF2B5EF4-FFF2-40B4-BE49-F238E27FC236}">
                  <a16:creationId xmlns:a16="http://schemas.microsoft.com/office/drawing/2014/main" id="{36378789-FD1F-EE46-883B-DDEE097B6AEE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D7A60D9-17F9-2C4A-96A4-32FE5599BFEA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0C5DBC8-63B3-7C49-9D62-3651EE5D0CE5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56BF633-073E-B34D-849A-30B9BFDC5FDC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7ED45327-ED3B-EC45-8D51-6A6C5D2C44F9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4">
              <a:extLst>
                <a:ext uri="{FF2B5EF4-FFF2-40B4-BE49-F238E27FC236}">
                  <a16:creationId xmlns:a16="http://schemas.microsoft.com/office/drawing/2014/main" id="{BB0A243B-3E5E-ED4A-B443-9CA44663704E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BCEE2136-7D44-974B-9017-6298BCDE7920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F7B3DF9-99B7-214F-8C3E-4B5AF9021034}"/>
                </a:ext>
              </a:extLst>
            </p:cNvPr>
            <p:cNvSpPr txBox="1"/>
            <p:nvPr/>
          </p:nvSpPr>
          <p:spPr>
            <a:xfrm>
              <a:off x="4531060" y="6040749"/>
              <a:ext cx="13436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Implementierung</a:t>
              </a:r>
            </a:p>
          </p:txBody>
        </p:sp>
        <p:sp>
          <p:nvSpPr>
            <p:cNvPr id="27" name="Eingekerbter Richtungspfeil 27">
              <a:extLst>
                <a:ext uri="{FF2B5EF4-FFF2-40B4-BE49-F238E27FC236}">
                  <a16:creationId xmlns:a16="http://schemas.microsoft.com/office/drawing/2014/main" id="{3A6D79D4-DA31-CA4C-914D-EED669EC6574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397E4EF8-9283-B942-9A8D-0C89860C2958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ingekerbter Richtungspfeil 29">
              <a:extLst>
                <a:ext uri="{FF2B5EF4-FFF2-40B4-BE49-F238E27FC236}">
                  <a16:creationId xmlns:a16="http://schemas.microsoft.com/office/drawing/2014/main" id="{8B81F425-972B-9A48-A929-1E4C79DE9707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0" name="Titel 1">
            <a:extLst>
              <a:ext uri="{FF2B5EF4-FFF2-40B4-BE49-F238E27FC236}">
                <a16:creationId xmlns:a16="http://schemas.microsoft.com/office/drawing/2014/main" id="{D9F25035-827A-8A46-AAD6-9F0F20FBE75D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Datenflussdiagramme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4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14308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Definition von Datentypen</a:t>
            </a:r>
          </a:p>
          <a:p>
            <a:pPr>
              <a:lnSpc>
                <a:spcPct val="100000"/>
              </a:lnSpc>
            </a:pPr>
            <a:r>
              <a:rPr lang="de-DE" dirty="0"/>
              <a:t>3 Entitäten  </a:t>
            </a:r>
          </a:p>
          <a:p>
            <a:pPr>
              <a:lnSpc>
                <a:spcPct val="100000"/>
              </a:lnSpc>
            </a:pPr>
            <a:r>
              <a:rPr lang="de-DE" dirty="0"/>
              <a:t>Grundlage für 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Hierarchisierung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Prüfung von Konsistenzbedingungen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B1A7030-2A70-E848-860D-F66231078F88}"/>
              </a:ext>
            </a:extLst>
          </p:cNvPr>
          <p:cNvGrpSpPr/>
          <p:nvPr/>
        </p:nvGrpSpPr>
        <p:grpSpPr>
          <a:xfrm>
            <a:off x="8799689" y="3727640"/>
            <a:ext cx="1524000" cy="1028700"/>
            <a:chOff x="2590800" y="4747600"/>
            <a:chExt cx="1524000" cy="102870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B9BB8867-472B-4647-A2EC-0B8467E7F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0800" y="4747600"/>
              <a:ext cx="1524000" cy="1028700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BA71799-FD61-F747-89AB-9FF65A7EE096}"/>
                </a:ext>
              </a:extLst>
            </p:cNvPr>
            <p:cNvSpPr txBox="1"/>
            <p:nvPr/>
          </p:nvSpPr>
          <p:spPr>
            <a:xfrm>
              <a:off x="2709034" y="5077284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Composite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22463D-5D26-FF40-88C6-54DF347617E3}"/>
              </a:ext>
            </a:extLst>
          </p:cNvPr>
          <p:cNvGrpSpPr/>
          <p:nvPr/>
        </p:nvGrpSpPr>
        <p:grpSpPr>
          <a:xfrm>
            <a:off x="7751933" y="2349432"/>
            <a:ext cx="1524000" cy="1028700"/>
            <a:chOff x="1066800" y="3034517"/>
            <a:chExt cx="1524000" cy="102870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B3B6DE2A-7763-4D40-9064-7495CCF0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800" y="3034517"/>
              <a:ext cx="1524000" cy="10287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BC878E1-E72F-C940-889D-69A38F3A616F}"/>
                </a:ext>
              </a:extLst>
            </p:cNvPr>
            <p:cNvSpPr txBox="1"/>
            <p:nvPr/>
          </p:nvSpPr>
          <p:spPr>
            <a:xfrm>
              <a:off x="1229918" y="324433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Collection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38FF043-3499-4741-A341-42C0CCC95874}"/>
              </a:ext>
            </a:extLst>
          </p:cNvPr>
          <p:cNvGrpSpPr/>
          <p:nvPr/>
        </p:nvGrpSpPr>
        <p:grpSpPr>
          <a:xfrm>
            <a:off x="9928454" y="2044899"/>
            <a:ext cx="1524000" cy="1028700"/>
            <a:chOff x="3810000" y="2914650"/>
            <a:chExt cx="1524000" cy="102870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E569351E-B4D9-1742-8D5F-AD0D2AD92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10000" y="2914650"/>
              <a:ext cx="1524000" cy="102870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8C6C50A-939C-E746-A72D-BF054E3D5D2A}"/>
                </a:ext>
              </a:extLst>
            </p:cNvPr>
            <p:cNvSpPr txBox="1"/>
            <p:nvPr/>
          </p:nvSpPr>
          <p:spPr>
            <a:xfrm>
              <a:off x="4063089" y="324433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Primitive</a:t>
              </a:r>
            </a:p>
          </p:txBody>
        </p:sp>
      </p:grpSp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995083A3-E252-2240-95E1-8ABDC0015AD5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18" name="Textfeld 13">
              <a:extLst>
                <a:ext uri="{FF2B5EF4-FFF2-40B4-BE49-F238E27FC236}">
                  <a16:creationId xmlns:a16="http://schemas.microsoft.com/office/drawing/2014/main" id="{E3F7ECBD-3BE2-764A-86EB-22837E3E5708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Grundlagen</a:t>
              </a:r>
            </a:p>
          </p:txBody>
        </p:sp>
        <p:sp>
          <p:nvSpPr>
            <p:cNvPr id="19" name="Textfeld 14">
              <a:extLst>
                <a:ext uri="{FF2B5EF4-FFF2-40B4-BE49-F238E27FC236}">
                  <a16:creationId xmlns:a16="http://schemas.microsoft.com/office/drawing/2014/main" id="{83FACCFE-5DEA-F741-9056-92D174B99E5C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CF8FB2C-EB26-6B49-9BA8-23233760B9E5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FAC0429-DF5E-914C-9AB2-7DE61E711F0B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9AB75DF-62C4-0C4B-A1A5-F9732E53C66A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9ADAD6EF-F571-E04D-9DBF-BD869DCEAD74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4">
              <a:extLst>
                <a:ext uri="{FF2B5EF4-FFF2-40B4-BE49-F238E27FC236}">
                  <a16:creationId xmlns:a16="http://schemas.microsoft.com/office/drawing/2014/main" id="{8C7746E0-8962-E94E-B6C6-F91E0B6BBCAE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6971977E-7D5C-4B44-A31A-0E07A907BB06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2804004-4ED1-A049-965C-40543DF7DD33}"/>
                </a:ext>
              </a:extLst>
            </p:cNvPr>
            <p:cNvSpPr txBox="1"/>
            <p:nvPr/>
          </p:nvSpPr>
          <p:spPr>
            <a:xfrm>
              <a:off x="4531060" y="6040749"/>
              <a:ext cx="13436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Implementierung</a:t>
              </a:r>
            </a:p>
          </p:txBody>
        </p:sp>
        <p:sp>
          <p:nvSpPr>
            <p:cNvPr id="27" name="Eingekerbter Richtungspfeil 27">
              <a:extLst>
                <a:ext uri="{FF2B5EF4-FFF2-40B4-BE49-F238E27FC236}">
                  <a16:creationId xmlns:a16="http://schemas.microsoft.com/office/drawing/2014/main" id="{371F2C05-2C32-A14C-B625-881C8CE63F30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2991C0F9-14DD-BC49-A22E-258206956384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ingekerbter Richtungspfeil 29">
              <a:extLst>
                <a:ext uri="{FF2B5EF4-FFF2-40B4-BE49-F238E27FC236}">
                  <a16:creationId xmlns:a16="http://schemas.microsoft.com/office/drawing/2014/main" id="{36E7FDAC-34CF-0A49-B55C-8AF66A46548A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0" name="Titel 1">
            <a:extLst>
              <a:ext uri="{FF2B5EF4-FFF2-40B4-BE49-F238E27FC236}">
                <a16:creationId xmlns:a16="http://schemas.microsoft.com/office/drawing/2014/main" id="{62E4D536-84D0-A245-9B93-ED09B60FE015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344946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/>
          </a:p>
        </p:txBody>
      </p:sp>
      <p:grpSp>
        <p:nvGrpSpPr>
          <p:cNvPr id="7" name="Gruppieren 21">
            <a:extLst>
              <a:ext uri="{FF2B5EF4-FFF2-40B4-BE49-F238E27FC236}">
                <a16:creationId xmlns:a16="http://schemas.microsoft.com/office/drawing/2014/main" id="{B28ACC43-F65C-F64F-A152-E9E294334299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A95E3916-E878-A144-B339-5574D3FEA8CE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Grundlagen</a:t>
              </a:r>
            </a:p>
          </p:txBody>
        </p:sp>
        <p:sp>
          <p:nvSpPr>
            <p:cNvPr id="9" name="Textfeld 14">
              <a:extLst>
                <a:ext uri="{FF2B5EF4-FFF2-40B4-BE49-F238E27FC236}">
                  <a16:creationId xmlns:a16="http://schemas.microsoft.com/office/drawing/2014/main" id="{2C226DEF-B595-8B40-B1F8-B43F185BF89E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4F88AC7E-22AC-8549-BBD5-C35126B6C010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9EE00A7-077E-0842-AC7A-208BE0F2EED8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C4CD6A4-AF88-7A47-B894-BEE581F9EA8A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13" name="Eingekerbter Richtungspfeil 23">
              <a:extLst>
                <a:ext uri="{FF2B5EF4-FFF2-40B4-BE49-F238E27FC236}">
                  <a16:creationId xmlns:a16="http://schemas.microsoft.com/office/drawing/2014/main" id="{987C0392-3D0C-8C44-B9A6-2AF6226B07BE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4">
              <a:extLst>
                <a:ext uri="{FF2B5EF4-FFF2-40B4-BE49-F238E27FC236}">
                  <a16:creationId xmlns:a16="http://schemas.microsoft.com/office/drawing/2014/main" id="{BF3C595E-0E5A-FE44-97DD-A2E9E1BE0408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48CE8C04-4D3F-5B4F-B762-70D9EAE8C181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0CA3E5C-6B4A-054C-BBCA-09FA650AB2EB}"/>
                </a:ext>
              </a:extLst>
            </p:cNvPr>
            <p:cNvSpPr txBox="1"/>
            <p:nvPr/>
          </p:nvSpPr>
          <p:spPr>
            <a:xfrm>
              <a:off x="4531060" y="6040749"/>
              <a:ext cx="13436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Implementierung</a:t>
              </a:r>
            </a:p>
          </p:txBody>
        </p:sp>
        <p:sp>
          <p:nvSpPr>
            <p:cNvPr id="17" name="Eingekerbter Richtungspfeil 27">
              <a:extLst>
                <a:ext uri="{FF2B5EF4-FFF2-40B4-BE49-F238E27FC236}">
                  <a16:creationId xmlns:a16="http://schemas.microsoft.com/office/drawing/2014/main" id="{866BA2F4-B120-8A49-A1CD-DE18D3245403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F5BBF5B4-2FE8-CC46-AF3F-ADB723F5AC5C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ingekerbter Richtungspfeil 29">
              <a:extLst>
                <a:ext uri="{FF2B5EF4-FFF2-40B4-BE49-F238E27FC236}">
                  <a16:creationId xmlns:a16="http://schemas.microsoft.com/office/drawing/2014/main" id="{455E9D42-A3D5-8043-8925-9DAE437CE162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1" name="Titel 1">
            <a:extLst>
              <a:ext uri="{FF2B5EF4-FFF2-40B4-BE49-F238E27FC236}">
                <a16:creationId xmlns:a16="http://schemas.microsoft.com/office/drawing/2014/main" id="{39C7C4CC-E73E-2540-81AE-0E633E21D83B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Hierarchisierung</a:t>
            </a:r>
            <a:r>
              <a:rPr lang="en-US" dirty="0"/>
              <a:t> (1)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CAD57C-A5D0-4D49-B6D0-6C41DD04C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74" y="1838133"/>
            <a:ext cx="9107548" cy="32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66964374-2ED2-3E42-9E51-FBF071E22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00" y="915717"/>
            <a:ext cx="8932744" cy="445745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  <p:grpSp>
        <p:nvGrpSpPr>
          <p:cNvPr id="8" name="Gruppieren 21">
            <a:extLst>
              <a:ext uri="{FF2B5EF4-FFF2-40B4-BE49-F238E27FC236}">
                <a16:creationId xmlns:a16="http://schemas.microsoft.com/office/drawing/2014/main" id="{C323BC2C-8CAD-7342-AF78-3A907644F40C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9" name="Textfeld 13">
              <a:extLst>
                <a:ext uri="{FF2B5EF4-FFF2-40B4-BE49-F238E27FC236}">
                  <a16:creationId xmlns:a16="http://schemas.microsoft.com/office/drawing/2014/main" id="{F90AFF1D-7C23-0F45-A1E6-CF001F288F90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Grundlagen</a:t>
              </a:r>
            </a:p>
          </p:txBody>
        </p:sp>
        <p:sp>
          <p:nvSpPr>
            <p:cNvPr id="10" name="Textfeld 14">
              <a:extLst>
                <a:ext uri="{FF2B5EF4-FFF2-40B4-BE49-F238E27FC236}">
                  <a16:creationId xmlns:a16="http://schemas.microsoft.com/office/drawing/2014/main" id="{46E2E26F-5263-4D41-9D08-14E457B196CD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0692115-9A99-BC49-88B5-F576A96978AE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Meta-Modell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31A1686-1C3A-214C-B460-051CEA6232E8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3E2DA08-EB46-AF45-8359-CF1AAEB1BFC6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14" name="Eingekerbter Richtungspfeil 23">
              <a:extLst>
                <a:ext uri="{FF2B5EF4-FFF2-40B4-BE49-F238E27FC236}">
                  <a16:creationId xmlns:a16="http://schemas.microsoft.com/office/drawing/2014/main" id="{942898CD-BC50-DA4D-ADD9-0EA24C2713DC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4">
              <a:extLst>
                <a:ext uri="{FF2B5EF4-FFF2-40B4-BE49-F238E27FC236}">
                  <a16:creationId xmlns:a16="http://schemas.microsoft.com/office/drawing/2014/main" id="{232C15C3-C1AE-3842-BB17-BFD5D279D362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902A8C70-0667-F649-AD23-D9A64501306E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74FA58E-26FB-6346-A391-0BD008D67BB8}"/>
                </a:ext>
              </a:extLst>
            </p:cNvPr>
            <p:cNvSpPr txBox="1"/>
            <p:nvPr/>
          </p:nvSpPr>
          <p:spPr>
            <a:xfrm>
              <a:off x="4531060" y="6040749"/>
              <a:ext cx="13436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Implementierung</a:t>
              </a:r>
            </a:p>
          </p:txBody>
        </p:sp>
        <p:sp>
          <p:nvSpPr>
            <p:cNvPr id="18" name="Eingekerbter Richtungspfeil 27">
              <a:extLst>
                <a:ext uri="{FF2B5EF4-FFF2-40B4-BE49-F238E27FC236}">
                  <a16:creationId xmlns:a16="http://schemas.microsoft.com/office/drawing/2014/main" id="{EFD60374-E054-4444-9245-498C96E986D8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9" name="Gerade Verbindung 28">
              <a:extLst>
                <a:ext uri="{FF2B5EF4-FFF2-40B4-BE49-F238E27FC236}">
                  <a16:creationId xmlns:a16="http://schemas.microsoft.com/office/drawing/2014/main" id="{C9F0A693-C025-C04E-9982-86F7C989E56D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ingekerbter Richtungspfeil 29">
              <a:extLst>
                <a:ext uri="{FF2B5EF4-FFF2-40B4-BE49-F238E27FC236}">
                  <a16:creationId xmlns:a16="http://schemas.microsoft.com/office/drawing/2014/main" id="{82ACD831-11F4-1E4D-AC35-5939D0DA71BE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1" name="Titel 1">
            <a:extLst>
              <a:ext uri="{FF2B5EF4-FFF2-40B4-BE49-F238E27FC236}">
                <a16:creationId xmlns:a16="http://schemas.microsoft.com/office/drawing/2014/main" id="{534B7E86-2DA1-604B-8D9E-DEC197527004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Hierarchisierung</a:t>
            </a:r>
            <a:r>
              <a:rPr lang="en-US"/>
              <a:t> (</a:t>
            </a:r>
            <a:r>
              <a:rPr lang="en-US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417015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  <p:grpSp>
        <p:nvGrpSpPr>
          <p:cNvPr id="7" name="Gruppieren 21">
            <a:extLst>
              <a:ext uri="{FF2B5EF4-FFF2-40B4-BE49-F238E27FC236}">
                <a16:creationId xmlns:a16="http://schemas.microsoft.com/office/drawing/2014/main" id="{D7F7592F-3641-624D-AFC4-EA4732682E13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7E049316-0523-0042-A316-01E66FEFDDD3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Grundlagen</a:t>
              </a:r>
            </a:p>
          </p:txBody>
        </p:sp>
        <p:sp>
          <p:nvSpPr>
            <p:cNvPr id="9" name="Textfeld 14">
              <a:extLst>
                <a:ext uri="{FF2B5EF4-FFF2-40B4-BE49-F238E27FC236}">
                  <a16:creationId xmlns:a16="http://schemas.microsoft.com/office/drawing/2014/main" id="{59F6D4F6-99A2-004B-A6AB-08C14425A4A5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4C5DFBB3-7216-A147-BC50-2ED1CB39FCEB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Meta-Modell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E399345-7052-8647-94A9-50D031E15222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C12670C-126B-2E47-A12B-A8FE0A18CFB4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13" name="Eingekerbter Richtungspfeil 23">
              <a:extLst>
                <a:ext uri="{FF2B5EF4-FFF2-40B4-BE49-F238E27FC236}">
                  <a16:creationId xmlns:a16="http://schemas.microsoft.com/office/drawing/2014/main" id="{717BDA98-94EC-9542-92CD-A8CC4C325B3E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4">
              <a:extLst>
                <a:ext uri="{FF2B5EF4-FFF2-40B4-BE49-F238E27FC236}">
                  <a16:creationId xmlns:a16="http://schemas.microsoft.com/office/drawing/2014/main" id="{373004CA-C4E5-B542-A7A2-7CA6322D0876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85E12554-F376-EE4A-9ECB-1EE0072B3CCD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CB13CB16-6F3D-4D4B-9DB9-761719225ED2}"/>
                </a:ext>
              </a:extLst>
            </p:cNvPr>
            <p:cNvSpPr txBox="1"/>
            <p:nvPr/>
          </p:nvSpPr>
          <p:spPr>
            <a:xfrm>
              <a:off x="4531060" y="6040749"/>
              <a:ext cx="13436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Implementierung</a:t>
              </a:r>
            </a:p>
          </p:txBody>
        </p:sp>
        <p:sp>
          <p:nvSpPr>
            <p:cNvPr id="17" name="Eingekerbter Richtungspfeil 27">
              <a:extLst>
                <a:ext uri="{FF2B5EF4-FFF2-40B4-BE49-F238E27FC236}">
                  <a16:creationId xmlns:a16="http://schemas.microsoft.com/office/drawing/2014/main" id="{5C50CB14-01C6-A94B-817F-19F1FFBD3CBF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07297CFB-D829-E144-A609-AE8B08C163D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ingekerbter Richtungspfeil 29">
              <a:extLst>
                <a:ext uri="{FF2B5EF4-FFF2-40B4-BE49-F238E27FC236}">
                  <a16:creationId xmlns:a16="http://schemas.microsoft.com/office/drawing/2014/main" id="{297B87AE-06D3-AA4C-BB14-D82D69996058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0" name="Titel 1">
            <a:extLst>
              <a:ext uri="{FF2B5EF4-FFF2-40B4-BE49-F238E27FC236}">
                <a16:creationId xmlns:a16="http://schemas.microsoft.com/office/drawing/2014/main" id="{50CF340D-FDF0-3B43-918C-2E00ED7A8A97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Meta-Modell (1)</a:t>
            </a:r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F774F95-407F-6443-87A9-2466A9661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75" y="1737306"/>
            <a:ext cx="9776159" cy="33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2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  <p:grpSp>
        <p:nvGrpSpPr>
          <p:cNvPr id="7" name="Gruppieren 21">
            <a:extLst>
              <a:ext uri="{FF2B5EF4-FFF2-40B4-BE49-F238E27FC236}">
                <a16:creationId xmlns:a16="http://schemas.microsoft.com/office/drawing/2014/main" id="{92F4AB36-8168-6C4E-83B0-1399C6DEB4DD}"/>
              </a:ext>
            </a:extLst>
          </p:cNvPr>
          <p:cNvGrpSpPr/>
          <p:nvPr/>
        </p:nvGrpSpPr>
        <p:grpSpPr>
          <a:xfrm>
            <a:off x="96000" y="5866583"/>
            <a:ext cx="12096000" cy="410628"/>
            <a:chOff x="25400" y="5986694"/>
            <a:chExt cx="9072000" cy="307970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8D1D1133-1E14-7244-905E-A11BF6A829E6}"/>
                </a:ext>
              </a:extLst>
            </p:cNvPr>
            <p:cNvSpPr txBox="1"/>
            <p:nvPr/>
          </p:nvSpPr>
          <p:spPr>
            <a:xfrm>
              <a:off x="1291306" y="6037464"/>
              <a:ext cx="101551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Grundlagen</a:t>
              </a:r>
            </a:p>
          </p:txBody>
        </p:sp>
        <p:sp>
          <p:nvSpPr>
            <p:cNvPr id="9" name="Textfeld 14">
              <a:extLst>
                <a:ext uri="{FF2B5EF4-FFF2-40B4-BE49-F238E27FC236}">
                  <a16:creationId xmlns:a16="http://schemas.microsoft.com/office/drawing/2014/main" id="{5ED0CC19-B75A-B040-8F8F-48644DFD91FA}"/>
                </a:ext>
              </a:extLst>
            </p:cNvPr>
            <p:cNvSpPr txBox="1"/>
            <p:nvPr/>
          </p:nvSpPr>
          <p:spPr>
            <a:xfrm>
              <a:off x="6165252" y="6037465"/>
              <a:ext cx="948011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Demo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40C57A7-AD50-E949-970C-30303205CCCE}"/>
                </a:ext>
              </a:extLst>
            </p:cNvPr>
            <p:cNvSpPr txBox="1"/>
            <p:nvPr/>
          </p:nvSpPr>
          <p:spPr>
            <a:xfrm>
              <a:off x="2647357" y="6037465"/>
              <a:ext cx="1593170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/>
                <a:t>Meta-Modell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AB4F871-A97C-5546-AF25-0B70FC4D95BB}"/>
                </a:ext>
              </a:extLst>
            </p:cNvPr>
            <p:cNvSpPr txBox="1"/>
            <p:nvPr/>
          </p:nvSpPr>
          <p:spPr>
            <a:xfrm>
              <a:off x="7453795" y="6037465"/>
              <a:ext cx="1562488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Zusammenfassung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F0D5ED9-D239-B640-AF21-C7A6ABBF569B}"/>
                </a:ext>
              </a:extLst>
            </p:cNvPr>
            <p:cNvSpPr txBox="1"/>
            <p:nvPr/>
          </p:nvSpPr>
          <p:spPr>
            <a:xfrm>
              <a:off x="29095" y="6037464"/>
              <a:ext cx="92167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Motivation</a:t>
              </a:r>
            </a:p>
          </p:txBody>
        </p:sp>
        <p:sp>
          <p:nvSpPr>
            <p:cNvPr id="14" name="Eingekerbter Richtungspfeil 23">
              <a:extLst>
                <a:ext uri="{FF2B5EF4-FFF2-40B4-BE49-F238E27FC236}">
                  <a16:creationId xmlns:a16="http://schemas.microsoft.com/office/drawing/2014/main" id="{CD4144E3-8F96-BA42-8FF1-13F4EE8A2D29}"/>
                </a:ext>
              </a:extLst>
            </p:cNvPr>
            <p:cNvSpPr/>
            <p:nvPr/>
          </p:nvSpPr>
          <p:spPr>
            <a:xfrm>
              <a:off x="1041791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4">
              <a:extLst>
                <a:ext uri="{FF2B5EF4-FFF2-40B4-BE49-F238E27FC236}">
                  <a16:creationId xmlns:a16="http://schemas.microsoft.com/office/drawing/2014/main" id="{43E14CC3-2527-7843-A2F6-2BB8FCF7ED5E}"/>
                </a:ext>
              </a:extLst>
            </p:cNvPr>
            <p:cNvSpPr/>
            <p:nvPr/>
          </p:nvSpPr>
          <p:spPr>
            <a:xfrm>
              <a:off x="239784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4E9C8C73-2936-764A-9AF3-6DFB1AC8E90C}"/>
                </a:ext>
              </a:extLst>
            </p:cNvPr>
            <p:cNvSpPr/>
            <p:nvPr/>
          </p:nvSpPr>
          <p:spPr>
            <a:xfrm>
              <a:off x="4331545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CDD06A9-EA57-2B4D-8CBE-16D95D94A39C}"/>
                </a:ext>
              </a:extLst>
            </p:cNvPr>
            <p:cNvSpPr txBox="1"/>
            <p:nvPr/>
          </p:nvSpPr>
          <p:spPr>
            <a:xfrm>
              <a:off x="4531060" y="6040749"/>
              <a:ext cx="13436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/>
                <a:t>Implementierung</a:t>
              </a:r>
            </a:p>
          </p:txBody>
        </p:sp>
        <p:sp>
          <p:nvSpPr>
            <p:cNvPr id="18" name="Eingekerbter Richtungspfeil 27">
              <a:extLst>
                <a:ext uri="{FF2B5EF4-FFF2-40B4-BE49-F238E27FC236}">
                  <a16:creationId xmlns:a16="http://schemas.microsoft.com/office/drawing/2014/main" id="{400A1788-5DE6-804D-99B6-20A95B4A0A4D}"/>
                </a:ext>
              </a:extLst>
            </p:cNvPr>
            <p:cNvSpPr/>
            <p:nvPr/>
          </p:nvSpPr>
          <p:spPr>
            <a:xfrm>
              <a:off x="7204282" y="6085173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9" name="Gerade Verbindung 28">
              <a:extLst>
                <a:ext uri="{FF2B5EF4-FFF2-40B4-BE49-F238E27FC236}">
                  <a16:creationId xmlns:a16="http://schemas.microsoft.com/office/drawing/2014/main" id="{140FD44B-3917-674A-B410-F44E3A7C7608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ingekerbter Richtungspfeil 29">
              <a:extLst>
                <a:ext uri="{FF2B5EF4-FFF2-40B4-BE49-F238E27FC236}">
                  <a16:creationId xmlns:a16="http://schemas.microsoft.com/office/drawing/2014/main" id="{AC237314-593B-484D-A823-5B03A7512418}"/>
                </a:ext>
              </a:extLst>
            </p:cNvPr>
            <p:cNvSpPr/>
            <p:nvPr/>
          </p:nvSpPr>
          <p:spPr>
            <a:xfrm>
              <a:off x="5915737" y="6088577"/>
              <a:ext cx="158496" cy="158496"/>
            </a:xfrm>
            <a:prstGeom prst="chevr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1" name="Titel 1">
            <a:extLst>
              <a:ext uri="{FF2B5EF4-FFF2-40B4-BE49-F238E27FC236}">
                <a16:creationId xmlns:a16="http://schemas.microsoft.com/office/drawing/2014/main" id="{91BF07D0-60A9-544A-94D1-705A955846B1}"/>
              </a:ext>
            </a:extLst>
          </p:cNvPr>
          <p:cNvSpPr txBox="1">
            <a:spLocks/>
          </p:cNvSpPr>
          <p:nvPr/>
        </p:nvSpPr>
        <p:spPr>
          <a:xfrm>
            <a:off x="524664" y="24431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Meta-Modell (2)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12BB5C3-F91D-9D4B-8ACC-AD6908B95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07" y="188297"/>
            <a:ext cx="7883968" cy="55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1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Q_Presentation_Template_16_9.potx" id="{BB782F5F-BB01-414E-8427-AEB577D3775E}" vid="{4F00B428-522E-41FF-8F92-F565E780600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479</Words>
  <Application>Microsoft Macintosh PowerPoint</Application>
  <PresentationFormat>Breitbild</PresentationFormat>
  <Paragraphs>257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</vt:lpstr>
      <vt:lpstr>PowerPoint-Präsentation</vt:lpstr>
      <vt:lpstr>Motivation (1)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Schwarz</dc:creator>
  <cp:lastModifiedBy>Simon Schwarz</cp:lastModifiedBy>
  <cp:revision>336</cp:revision>
  <dcterms:created xsi:type="dcterms:W3CDTF">2020-03-06T16:02:35Z</dcterms:created>
  <dcterms:modified xsi:type="dcterms:W3CDTF">2020-03-24T08:52:15Z</dcterms:modified>
</cp:coreProperties>
</file>