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6395" autoAdjust="0"/>
  </p:normalViewPr>
  <p:slideViewPr>
    <p:cSldViewPr snapToGrid="0">
      <p:cViewPr varScale="1">
        <p:scale>
          <a:sx n="127" d="100"/>
          <a:sy n="127" d="100"/>
        </p:scale>
        <p:origin x="11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54B1D-6E8F-4B2A-9B0B-F346A8212316}" type="datetimeFigureOut">
              <a:rPr lang="de-DE" smtClean="0"/>
              <a:t>14.02.20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8899A-35E9-4BAC-B63B-3693D6BD3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8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D536E53E-1A20-40D5-A78F-0F68FE120A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662672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II_rahmen_neu_titel">
            <a:extLst>
              <a:ext uri="{FF2B5EF4-FFF2-40B4-BE49-F238E27FC236}">
                <a16:creationId xmlns:a16="http://schemas.microsoft.com/office/drawing/2014/main" id="{A95F32CA-B5BF-43BB-82DD-2714682C89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>
            <a:extLst>
              <a:ext uri="{FF2B5EF4-FFF2-40B4-BE49-F238E27FC236}">
                <a16:creationId xmlns:a16="http://schemas.microsoft.com/office/drawing/2014/main" id="{F7E82EA3-B75E-4B08-9FD0-A8C2545BC1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5763" y="3296957"/>
            <a:ext cx="69326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noProof="0" dirty="0">
                <a:solidFill>
                  <a:schemeClr val="bg1"/>
                </a:solidFill>
              </a:rPr>
              <a:t>SOFTWARE-ENTWURF UND -QUALITÄT,</a:t>
            </a:r>
            <a:br>
              <a:rPr lang="de-DE" altLang="de-DE" sz="1000" noProof="0" dirty="0">
                <a:solidFill>
                  <a:schemeClr val="bg1"/>
                </a:solidFill>
              </a:rPr>
            </a:br>
            <a:r>
              <a:rPr lang="de-DE" altLang="de-DE" sz="1000" noProof="0" dirty="0">
                <a:solidFill>
                  <a:schemeClr val="bg1"/>
                </a:solidFill>
              </a:rPr>
              <a:t>INSTITUT FÜR PROGRAMMSTRUKTUREN UND DATENORGANISATION, KIT-FAKULTÄT FÜR INFORMATIK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2FD3021E-431C-4904-8F6F-87FAFD8701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5" y="6552308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6490081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F7ADE7B-8F8C-4061-BABF-C9A207FD28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333374"/>
            <a:ext cx="1628775" cy="7502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DF00E79-2BC5-48CF-A92C-F3B4DD06DB7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8344" y="345600"/>
            <a:ext cx="1124442" cy="56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1201567"/>
            <a:ext cx="8343900" cy="490451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EE5A31AB-C67D-4F0F-8135-95200015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9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0386" y="365125"/>
            <a:ext cx="1971675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1940" y="365125"/>
            <a:ext cx="6225572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03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201567"/>
            <a:ext cx="8343900" cy="490451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03EE4-0BB8-4A2C-9025-B8F5E159BB3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E9F3D11-7573-4C8E-A81F-0E3F12D8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1F6F2DC-AAD8-1E41-B7DE-F477078597F1}"/>
              </a:ext>
            </a:extLst>
          </p:cNvPr>
          <p:cNvSpPr txBox="1"/>
          <p:nvPr userDrawn="1"/>
        </p:nvSpPr>
        <p:spPr>
          <a:xfrm>
            <a:off x="2156791" y="6490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3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C5860D3-14FA-4FDC-8816-17A10BEC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60A7DEDA-EAA3-43B9-89DF-5D1DF3E4C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994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201567"/>
            <a:ext cx="4114800" cy="49753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201567"/>
            <a:ext cx="4114799" cy="49753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D89B5CA-F326-417B-804D-4A944865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8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203334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2214208"/>
            <a:ext cx="4098132" cy="39754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18" y="1203334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18" y="2214208"/>
            <a:ext cx="4098132" cy="39754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37802FE-6A36-43AA-8464-593B7D9F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7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CAD5EF3-BE98-4ECF-87EA-2B848F66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2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21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40" y="1125998"/>
            <a:ext cx="4882310" cy="4735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050" y="1125248"/>
            <a:ext cx="3178969" cy="47437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009EEFD-83E8-4715-9A7D-6B7B8BF1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6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4" y="624690"/>
            <a:ext cx="5471285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913" y="4836495"/>
            <a:ext cx="5468677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1" y="5463728"/>
            <a:ext cx="5468677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0210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II_rahmen_neu_folge">
            <a:extLst>
              <a:ext uri="{FF2B5EF4-FFF2-40B4-BE49-F238E27FC236}">
                <a16:creationId xmlns:a16="http://schemas.microsoft.com/office/drawing/2014/main" id="{0D02B5F8-FF72-4AF8-91A3-89F2DE9F17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210021"/>
            <a:ext cx="8343900" cy="48960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3" y="6445473"/>
            <a:ext cx="102775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898989"/>
                </a:solidFill>
              </a:defRPr>
            </a:lvl1pPr>
          </a:lstStyle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523" y="6445473"/>
            <a:ext cx="326368" cy="29686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0D342A11-3F6D-49C2-B184-6A782E851E4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E5FB131-8E2D-4827-9498-6C06D3B9F03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228" y="333375"/>
            <a:ext cx="1078722" cy="496888"/>
          </a:xfrm>
          <a:prstGeom prst="rect">
            <a:avLst/>
          </a:prstGeom>
        </p:spPr>
      </p:pic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960349D9-6A0D-49BA-B939-F09EA2B08865}"/>
              </a:ext>
            </a:extLst>
          </p:cNvPr>
          <p:cNvSpPr txBox="1">
            <a:spLocks/>
          </p:cNvSpPr>
          <p:nvPr userDrawn="1"/>
        </p:nvSpPr>
        <p:spPr>
          <a:xfrm>
            <a:off x="5934974" y="6445473"/>
            <a:ext cx="2808976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 noProof="0" dirty="0"/>
              <a:t>Software-Entwurf und –Qualität</a:t>
            </a:r>
            <a:br>
              <a:rPr lang="de-DE" altLang="de-DE" sz="900" noProof="0" dirty="0"/>
            </a:br>
            <a:r>
              <a:rPr lang="de-DE" altLang="de-DE" sz="900" noProof="0" dirty="0"/>
              <a:t>Institut für Programmstrukturen und Datenorganisation</a:t>
            </a:r>
            <a:endParaRPr lang="de-DE" altLang="de-DE" sz="9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54FFE2B-FDE4-4961-B49A-BAE98054FEF2}"/>
              </a:ext>
            </a:extLst>
          </p:cNvPr>
          <p:cNvSpPr txBox="1">
            <a:spLocks/>
          </p:cNvSpPr>
          <p:nvPr userDrawn="1"/>
        </p:nvSpPr>
        <p:spPr>
          <a:xfrm>
            <a:off x="1700330" y="6445473"/>
            <a:ext cx="4234644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Simon Schwarz - Editor für Datenflussdiagramme</a:t>
            </a:r>
          </a:p>
        </p:txBody>
      </p:sp>
    </p:spTree>
    <p:extLst>
      <p:ext uri="{BB962C8B-B14F-4D97-AF65-F5344CB8AC3E}">
        <p14:creationId xmlns:p14="http://schemas.microsoft.com/office/powerpoint/2010/main" val="196975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2663" indent="-265113" algn="l" defTabSz="898525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61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213" indent="-26511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1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B9C1147-AA98-4749-BEB3-BE9BD4A51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2600" b="1" dirty="0"/>
              <a:t>Sirius-Editor für Datenflussdiagramme</a:t>
            </a:r>
            <a:br>
              <a:rPr lang="de-DE" altLang="de-DE" sz="2600" b="1" dirty="0"/>
            </a:br>
            <a:endParaRPr lang="de-DE" altLang="de-DE" sz="2200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2E34B1E-A451-4EF3-959F-FF343CD39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600" b="1" dirty="0">
                <a:solidFill>
                  <a:srgbClr val="000000"/>
                </a:solidFill>
              </a:rPr>
              <a:t>Praktikum Ingenieursmäßige Softwareentwicklung</a:t>
            </a:r>
          </a:p>
        </p:txBody>
      </p:sp>
    </p:spTree>
    <p:extLst>
      <p:ext uri="{BB962C8B-B14F-4D97-AF65-F5344CB8AC3E}">
        <p14:creationId xmlns:p14="http://schemas.microsoft.com/office/powerpoint/2010/main" val="387742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A9E2FC3-3DBB-4BA6-A301-F13511B2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01567"/>
            <a:ext cx="8343900" cy="4694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Datenorientierte Darstellung von Systemen</a:t>
            </a:r>
          </a:p>
          <a:p>
            <a:pPr>
              <a:lnSpc>
                <a:spcPct val="100000"/>
              </a:lnSpc>
            </a:pPr>
            <a:r>
              <a:rPr lang="de-DE" dirty="0"/>
              <a:t>4 Einheiten</a:t>
            </a:r>
          </a:p>
          <a:p>
            <a:pPr>
              <a:lnSpc>
                <a:spcPct val="100000"/>
              </a:lnSpc>
            </a:pPr>
            <a:r>
              <a:rPr lang="de-DE" dirty="0"/>
              <a:t>Verfeinern in Subdiagramme möglich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BEE1C-2C77-4435-9515-CB9A49F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Datenflussdiagramm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0B1B8-21BF-4F86-B851-AA140F3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98BD6-DC1C-47AA-B56D-21511993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04304B-68FA-0C41-8F0E-37A221BB0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5798" y="3381224"/>
            <a:ext cx="1435100" cy="14351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FA0C72E-9642-4442-90DC-E38862AE6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9254" y="3673619"/>
            <a:ext cx="1943100" cy="8001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7D4935C-9E5F-CB43-9333-E06666C267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288" y="3673619"/>
            <a:ext cx="1943100" cy="800100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359F44F-645D-3141-BC63-2EDF456D003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67442" y="4091306"/>
            <a:ext cx="1598356" cy="7468"/>
          </a:xfrm>
          <a:prstGeom prst="straightConnector1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256EAD0-A912-2D40-BB1A-A7F3FACE49A5}"/>
              </a:ext>
            </a:extLst>
          </p:cNvPr>
          <p:cNvSpPr txBox="1"/>
          <p:nvPr/>
        </p:nvSpPr>
        <p:spPr>
          <a:xfrm>
            <a:off x="464716" y="3886490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Externer</a:t>
            </a:r>
            <a:r>
              <a:rPr lang="en-US" dirty="0"/>
              <a:t> </a:t>
            </a:r>
            <a:r>
              <a:rPr lang="en-US" dirty="0" err="1"/>
              <a:t>Aktor</a:t>
            </a:r>
            <a:endParaRPr lang="en-US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528BD6A-7E3F-8D4D-B1A2-0EFDC1E760B7}"/>
              </a:ext>
            </a:extLst>
          </p:cNvPr>
          <p:cNvSpPr txBox="1"/>
          <p:nvPr/>
        </p:nvSpPr>
        <p:spPr>
          <a:xfrm>
            <a:off x="4102650" y="388649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Prozess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74D86E9-2A5D-7844-BA07-B5C770642098}"/>
              </a:ext>
            </a:extLst>
          </p:cNvPr>
          <p:cNvSpPr txBox="1"/>
          <p:nvPr/>
        </p:nvSpPr>
        <p:spPr>
          <a:xfrm>
            <a:off x="7502754" y="389712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317288B-23DD-854B-A922-8B661178A6E7}"/>
              </a:ext>
            </a:extLst>
          </p:cNvPr>
          <p:cNvSpPr txBox="1"/>
          <p:nvPr/>
        </p:nvSpPr>
        <p:spPr>
          <a:xfrm>
            <a:off x="2431351" y="365276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Datenfluss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8BEA964-1E3B-D642-A99C-D9E512C0CA57}"/>
              </a:ext>
            </a:extLst>
          </p:cNvPr>
          <p:cNvSpPr txBox="1"/>
          <p:nvPr/>
        </p:nvSpPr>
        <p:spPr>
          <a:xfrm>
            <a:off x="5393597" y="414643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Datenfluss</a:t>
            </a:r>
            <a:endParaRPr lang="en-US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1B62239-E92C-444A-BFC7-A1B0AB8D83BE}"/>
              </a:ext>
            </a:extLst>
          </p:cNvPr>
          <p:cNvCxnSpPr>
            <a:cxnSpLocks/>
          </p:cNvCxnSpPr>
          <p:nvPr/>
        </p:nvCxnSpPr>
        <p:spPr>
          <a:xfrm>
            <a:off x="5300898" y="4095040"/>
            <a:ext cx="1598356" cy="7468"/>
          </a:xfrm>
          <a:prstGeom prst="straightConnector1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72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A9E2FC3-3DBB-4BA6-A301-F13511B2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01567"/>
            <a:ext cx="8343900" cy="4694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Definition von allen möglichen Datentypen</a:t>
            </a:r>
          </a:p>
          <a:p>
            <a:pPr>
              <a:lnSpc>
                <a:spcPct val="100000"/>
              </a:lnSpc>
            </a:pPr>
            <a:r>
              <a:rPr lang="de-DE" dirty="0"/>
              <a:t>3 Einheiten</a:t>
            </a:r>
          </a:p>
          <a:p>
            <a:pPr>
              <a:lnSpc>
                <a:spcPct val="100000"/>
              </a:lnSpc>
            </a:pPr>
            <a:r>
              <a:rPr lang="de-DE" dirty="0"/>
              <a:t>Grundlage für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Verfeinern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Konsistenzbedingungen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BEE1C-2C77-4435-9515-CB9A49F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Dictionary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0B1B8-21BF-4F86-B851-AA140F3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98BD6-DC1C-47AA-B56D-21511993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3</a:t>
            </a:fld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97A9E41D-D218-3543-BCDD-40C3D7863E79}"/>
              </a:ext>
            </a:extLst>
          </p:cNvPr>
          <p:cNvGrpSpPr/>
          <p:nvPr/>
        </p:nvGrpSpPr>
        <p:grpSpPr>
          <a:xfrm>
            <a:off x="5741178" y="4739996"/>
            <a:ext cx="1524000" cy="1028700"/>
            <a:chOff x="2590800" y="4747600"/>
            <a:chExt cx="1524000" cy="1028700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6FD5A235-B499-E545-88D6-CF2C8BF1B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90800" y="4747600"/>
              <a:ext cx="1524000" cy="1028700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568A2C8C-B5C4-524B-BA8A-C451B3CB4506}"/>
                </a:ext>
              </a:extLst>
            </p:cNvPr>
            <p:cNvSpPr txBox="1"/>
            <p:nvPr/>
          </p:nvSpPr>
          <p:spPr>
            <a:xfrm>
              <a:off x="2709034" y="5077284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Composite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EA61277-B437-E345-A764-338B2C8ACF23}"/>
              </a:ext>
            </a:extLst>
          </p:cNvPr>
          <p:cNvGrpSpPr/>
          <p:nvPr/>
        </p:nvGrpSpPr>
        <p:grpSpPr>
          <a:xfrm>
            <a:off x="4693422" y="3361788"/>
            <a:ext cx="1524000" cy="1028700"/>
            <a:chOff x="1066800" y="3034517"/>
            <a:chExt cx="1524000" cy="1028700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716F0AF7-CC82-9243-996B-72C893C64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6800" y="3034517"/>
              <a:ext cx="1524000" cy="1028700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9A23D99-C0DB-5341-9E12-C2437E4A010F}"/>
                </a:ext>
              </a:extLst>
            </p:cNvPr>
            <p:cNvSpPr txBox="1"/>
            <p:nvPr/>
          </p:nvSpPr>
          <p:spPr>
            <a:xfrm>
              <a:off x="1229918" y="324433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Collection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B141D30-8667-0E46-94C9-90241B9EE25C}"/>
              </a:ext>
            </a:extLst>
          </p:cNvPr>
          <p:cNvGrpSpPr/>
          <p:nvPr/>
        </p:nvGrpSpPr>
        <p:grpSpPr>
          <a:xfrm>
            <a:off x="6869943" y="3057255"/>
            <a:ext cx="1524000" cy="1028700"/>
            <a:chOff x="3810000" y="2914650"/>
            <a:chExt cx="1524000" cy="1028700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510D938A-EDF5-E340-92E3-8FE5076E2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10000" y="2914650"/>
              <a:ext cx="1524000" cy="1028700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23BA132-4C5D-AF4B-9667-118DFB7A1406}"/>
                </a:ext>
              </a:extLst>
            </p:cNvPr>
            <p:cNvSpPr txBox="1"/>
            <p:nvPr/>
          </p:nvSpPr>
          <p:spPr>
            <a:xfrm>
              <a:off x="4063089" y="3244334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Primitive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65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A9E2FC3-3DBB-4BA6-A301-F13511B2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01567"/>
            <a:ext cx="8343900" cy="4694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Bisher ist kein Editor Industrie-Standard</a:t>
            </a:r>
          </a:p>
          <a:p>
            <a:pPr>
              <a:lnSpc>
                <a:spcPct val="100000"/>
              </a:lnSpc>
            </a:pPr>
            <a:r>
              <a:rPr lang="de-DE" dirty="0"/>
              <a:t>Einfach: Verwendung von Zeichen-Programmen</a:t>
            </a:r>
          </a:p>
          <a:p>
            <a:pPr>
              <a:lnSpc>
                <a:spcPct val="100000"/>
              </a:lnSpc>
            </a:pPr>
            <a:r>
              <a:rPr lang="de-DE" dirty="0"/>
              <a:t>... aber Semantik geht verloren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Verwendung in Programmen nicht möglich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Keine Unterstützung bei</a:t>
            </a:r>
          </a:p>
          <a:p>
            <a:pPr lvl="2">
              <a:lnSpc>
                <a:spcPct val="100000"/>
              </a:lnSpc>
            </a:pPr>
            <a:r>
              <a:rPr lang="de-DE" sz="1800" dirty="0"/>
              <a:t>Verfeinerung von Prozessen</a:t>
            </a:r>
          </a:p>
          <a:p>
            <a:pPr lvl="2">
              <a:lnSpc>
                <a:spcPct val="100000"/>
              </a:lnSpc>
            </a:pPr>
            <a:r>
              <a:rPr lang="de-DE" sz="1800" dirty="0"/>
              <a:t>Prüfen von Konsistenzbedingungen</a:t>
            </a:r>
          </a:p>
          <a:p>
            <a:pPr lvl="2"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 </a:t>
            </a:r>
          </a:p>
          <a:p>
            <a:pPr marL="717550" lvl="2" indent="0">
              <a:lnSpc>
                <a:spcPct val="100000"/>
              </a:lnSpc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BEE1C-2C77-4435-9515-CB9A49F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Erstellung von DFDs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0B1B8-21BF-4F86-B851-AA140F3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98BD6-DC1C-47AA-B56D-21511993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Pfeil nach rechts 5">
            <a:extLst>
              <a:ext uri="{FF2B5EF4-FFF2-40B4-BE49-F238E27FC236}">
                <a16:creationId xmlns:a16="http://schemas.microsoft.com/office/drawing/2014/main" id="{8A4394AE-2858-9743-8FC1-06BFCEE68199}"/>
              </a:ext>
            </a:extLst>
          </p:cNvPr>
          <p:cNvSpPr/>
          <p:nvPr/>
        </p:nvSpPr>
        <p:spPr>
          <a:xfrm>
            <a:off x="400050" y="4180114"/>
            <a:ext cx="612949" cy="311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77658B-FE8B-5147-9ACB-BECFED7D1ED0}"/>
              </a:ext>
            </a:extLst>
          </p:cNvPr>
          <p:cNvSpPr txBox="1"/>
          <p:nvPr/>
        </p:nvSpPr>
        <p:spPr>
          <a:xfrm>
            <a:off x="1012999" y="4145053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solchen</a:t>
            </a:r>
            <a:r>
              <a:rPr lang="en-US" dirty="0"/>
              <a:t> Editors </a:t>
            </a:r>
          </a:p>
        </p:txBody>
      </p:sp>
    </p:spTree>
    <p:extLst>
      <p:ext uri="{BB962C8B-B14F-4D97-AF65-F5344CB8AC3E}">
        <p14:creationId xmlns:p14="http://schemas.microsoft.com/office/powerpoint/2010/main" val="344594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A9E2FC3-3DBB-4BA6-A301-F13511B2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01567"/>
            <a:ext cx="8343900" cy="4694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Framework für die Erstellung von Editoren</a:t>
            </a:r>
          </a:p>
          <a:p>
            <a:pPr>
              <a:lnSpc>
                <a:spcPct val="100000"/>
              </a:lnSpc>
            </a:pPr>
            <a:r>
              <a:rPr lang="de-DE" dirty="0"/>
              <a:t>... auf Basis von Meta-Modellen</a:t>
            </a:r>
          </a:p>
          <a:p>
            <a:pPr>
              <a:lnSpc>
                <a:spcPct val="100000"/>
              </a:lnSpc>
            </a:pPr>
            <a:r>
              <a:rPr lang="de-DE" dirty="0"/>
              <a:t>...</a:t>
            </a:r>
          </a:p>
          <a:p>
            <a:pPr>
              <a:lnSpc>
                <a:spcPct val="100000"/>
              </a:lnSpc>
            </a:pPr>
            <a:r>
              <a:rPr lang="de-DE" dirty="0"/>
              <a:t>Logische Trennung von Modell und Editor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BEE1C-2C77-4435-9515-CB9A49F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Eclipse</a:t>
            </a:r>
            <a:r>
              <a:rPr lang="de-DE" dirty="0"/>
              <a:t> - Sirius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0B1B8-21BF-4F86-B851-AA140F3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98BD6-DC1C-47AA-B56D-21511993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5</a:t>
            </a:fld>
            <a:endParaRPr lang="de-DE" dirty="0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BA63947-CF1D-4449-9C99-154491D373FB}"/>
              </a:ext>
            </a:extLst>
          </p:cNvPr>
          <p:cNvGrpSpPr/>
          <p:nvPr/>
        </p:nvGrpSpPr>
        <p:grpSpPr>
          <a:xfrm>
            <a:off x="2386373" y="3157180"/>
            <a:ext cx="4371253" cy="2658853"/>
            <a:chOff x="3084844" y="3157180"/>
            <a:chExt cx="4371253" cy="2658853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FA0BC364-CE8F-574F-9DF9-6C2E6C676308}"/>
                </a:ext>
              </a:extLst>
            </p:cNvPr>
            <p:cNvGrpSpPr/>
            <p:nvPr/>
          </p:nvGrpSpPr>
          <p:grpSpPr>
            <a:xfrm>
              <a:off x="5262683" y="3157180"/>
              <a:ext cx="2193414" cy="2658853"/>
              <a:chOff x="5284027" y="2406395"/>
              <a:chExt cx="2645337" cy="3206673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FFB2891C-B103-BE4C-A387-A0C553E1D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77364" y="4461068"/>
                <a:ext cx="1152000" cy="1152000"/>
              </a:xfrm>
              <a:prstGeom prst="rect">
                <a:avLst/>
              </a:prstGeom>
            </p:spPr>
          </p:pic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524121F7-9F49-E04C-B6C2-D07A7A5281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77364" y="2406395"/>
                <a:ext cx="1152000" cy="1152000"/>
              </a:xfrm>
              <a:prstGeom prst="rect">
                <a:avLst/>
              </a:prstGeom>
            </p:spPr>
          </p:pic>
          <p:pic>
            <p:nvPicPr>
              <p:cNvPr id="24" name="Grafik 23">
                <a:extLst>
                  <a:ext uri="{FF2B5EF4-FFF2-40B4-BE49-F238E27FC236}">
                    <a16:creationId xmlns:a16="http://schemas.microsoft.com/office/drawing/2014/main" id="{E35452C9-27D0-6E4B-8D2E-6881D2AAA6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84027" y="3548867"/>
                <a:ext cx="1152000" cy="1152000"/>
              </a:xfrm>
              <a:prstGeom prst="rect">
                <a:avLst/>
              </a:prstGeom>
            </p:spPr>
          </p:pic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F32348C-EC39-8646-9CCF-1909CAB64908}"/>
                </a:ext>
              </a:extLst>
            </p:cNvPr>
            <p:cNvSpPr txBox="1"/>
            <p:nvPr/>
          </p:nvSpPr>
          <p:spPr>
            <a:xfrm>
              <a:off x="3084844" y="4301942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“Node”</a:t>
              </a:r>
            </a:p>
          </p:txBody>
        </p:sp>
        <p:sp>
          <p:nvSpPr>
            <p:cNvPr id="27" name="Pfeil nach rechts 26">
              <a:extLst>
                <a:ext uri="{FF2B5EF4-FFF2-40B4-BE49-F238E27FC236}">
                  <a16:creationId xmlns:a16="http://schemas.microsoft.com/office/drawing/2014/main" id="{9F93FD5C-E68F-054A-9FAA-1D55178FDA8F}"/>
                </a:ext>
              </a:extLst>
            </p:cNvPr>
            <p:cNvSpPr/>
            <p:nvPr/>
          </p:nvSpPr>
          <p:spPr>
            <a:xfrm>
              <a:off x="4230356" y="4335882"/>
              <a:ext cx="683288" cy="3014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03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A9E2FC3-3DBB-4BA6-A301-F13511B2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01567"/>
            <a:ext cx="8343900" cy="4694601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BEE1C-2C77-4435-9515-CB9A49F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0B1B8-21BF-4F86-B851-AA140F3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98BD6-DC1C-47AA-B56D-21511993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19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Q_Praesentation_Vorlage_4_3.potx" id="{2118D5DC-982A-4BE9-AA59-A8923082DA19}" vid="{AEC0CFE8-DC3D-434F-AC57-FD896604CB8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112</Words>
  <Application>Microsoft Macintosh PowerPoint</Application>
  <PresentationFormat>Bildschirmpräsentation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</vt:lpstr>
      <vt:lpstr>PowerPoint-Präsentation</vt:lpstr>
      <vt:lpstr>Datenflussdiagramm</vt:lpstr>
      <vt:lpstr>Data Dictionary</vt:lpstr>
      <vt:lpstr>Erstellung von DFDs</vt:lpstr>
      <vt:lpstr>Eclipse - Sirius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Schwarz</dc:creator>
  <cp:lastModifiedBy>Simon Schwarz</cp:lastModifiedBy>
  <cp:revision>39</cp:revision>
  <dcterms:created xsi:type="dcterms:W3CDTF">2020-02-14T15:25:26Z</dcterms:created>
  <dcterms:modified xsi:type="dcterms:W3CDTF">2020-02-14T16:12:02Z</dcterms:modified>
</cp:coreProperties>
</file>