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75" r:id="rId8"/>
    <p:sldId id="267" r:id="rId9"/>
    <p:sldId id="268" r:id="rId10"/>
    <p:sldId id="269" r:id="rId11"/>
    <p:sldId id="270" r:id="rId12"/>
    <p:sldId id="271" r:id="rId13"/>
    <p:sldId id="262" r:id="rId14"/>
    <p:sldId id="277" r:id="rId15"/>
    <p:sldId id="263" r:id="rId16"/>
    <p:sldId id="272" r:id="rId17"/>
    <p:sldId id="276" r:id="rId18"/>
    <p:sldId id="265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208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14.03.20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>
                <a:solidFill>
                  <a:schemeClr val="bg1"/>
                </a:solidFill>
              </a:rPr>
              <a:t>SOFTWARE DESIGN AND </a:t>
            </a:r>
            <a:r>
              <a:rPr lang="en-US" sz="1340" noProof="0">
                <a:solidFill>
                  <a:schemeClr val="bg1"/>
                </a:solidFill>
              </a:rPr>
              <a:t>QUALITY GROUP,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INSTITUTE FOR PROGRAM STRUCTURES AND DATA ORGANIZATION, KIT DEPARTMENT OF INFORMATICS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Software Design and Quality Group</a:t>
            </a: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97271BE-975A-8448-8890-95AC9CA9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69" y="195579"/>
            <a:ext cx="6670661" cy="605414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4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BFE89E-4FB3-B845-BE66-7A1F3B0E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1" y="148877"/>
            <a:ext cx="7765569" cy="611332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2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C7D3AB-7537-E546-BC76-8768A15A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34" y="117218"/>
            <a:ext cx="8073695" cy="616839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3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Modell enthält Daten (in .</a:t>
            </a:r>
            <a:r>
              <a:rPr lang="de-DE" dirty="0" err="1"/>
              <a:t>xml</a:t>
            </a:r>
            <a:r>
              <a:rPr lang="de-DE" dirty="0"/>
              <a:t>-Datei)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Editor als GUI für dessen Modifizierung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Instanzen und Typen für </a:t>
            </a:r>
            <a:r>
              <a:rPr lang="de-DE" i="1" dirty="0" err="1"/>
              <a:t>selbes</a:t>
            </a:r>
            <a:r>
              <a:rPr lang="de-DE" dirty="0"/>
              <a:t> Modell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6655965" y="3005533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Java-Services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Lifecycle</a:t>
            </a:r>
            <a:r>
              <a:rPr lang="de-DE" dirty="0"/>
              <a:t>-Hooks</a:t>
            </a:r>
          </a:p>
          <a:p>
            <a:pPr>
              <a:lnSpc>
                <a:spcPct val="100000"/>
              </a:lnSpc>
            </a:pPr>
            <a:r>
              <a:rPr lang="de-DE" dirty="0"/>
              <a:t>AQL</a:t>
            </a:r>
          </a:p>
          <a:p>
            <a:pPr lvl="1">
              <a:lnSpc>
                <a:spcPct val="100000"/>
              </a:lnSpc>
            </a:pPr>
            <a:r>
              <a:rPr lang="de-DE"/>
              <a:t>OCL-ähnliche Ausdrücke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Sirius-Level-Operationen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Frage: „Ist aktueller Zustand konsistent?“</a:t>
            </a:r>
          </a:p>
          <a:p>
            <a:pPr>
              <a:lnSpc>
                <a:spcPct val="100000"/>
              </a:lnSpc>
            </a:pPr>
            <a:r>
              <a:rPr lang="de-DE" dirty="0"/>
              <a:t>Probleme: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Automatisches </a:t>
            </a: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Mapping der Datenflüsse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Nutzereingabe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CFC1E-CE1E-7D40-813A-91660325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5901"/>
            <a:ext cx="5428767" cy="33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510F87E8-F869-694B-9557-B300585F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5" y="202268"/>
            <a:ext cx="11830383" cy="3841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279993" y="4338424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A.2, B} </a:t>
            </a:r>
            <a:r>
              <a:rPr lang="de-DE" sz="2000" dirty="0"/>
              <a:t>ist erlaubt</a:t>
            </a:r>
          </a:p>
          <a:p>
            <a:pPr lvl="1">
              <a:lnSpc>
                <a:spcPct val="100000"/>
              </a:lnSpc>
            </a:pP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B} </a:t>
            </a:r>
            <a:r>
              <a:rPr lang="de-DE" sz="1800" dirty="0"/>
              <a:t>nicht</a:t>
            </a:r>
          </a:p>
          <a:p>
            <a:pPr lvl="1">
              <a:lnSpc>
                <a:spcPct val="100000"/>
              </a:lnSpc>
            </a:pP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A.2, B.1} </a:t>
            </a:r>
            <a:r>
              <a:rPr lang="de-DE" sz="1800" dirty="0"/>
              <a:t>auch nicht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369B94C-4C74-434B-8917-6AB66EF8A3B5}"/>
              </a:ext>
            </a:extLst>
          </p:cNvPr>
          <p:cNvSpPr txBox="1">
            <a:spLocks/>
          </p:cNvSpPr>
          <p:nvPr/>
        </p:nvSpPr>
        <p:spPr>
          <a:xfrm>
            <a:off x="3942174" y="4332318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„Ausnahmen“ generieren alle Kandidaten</a:t>
            </a:r>
          </a:p>
          <a:p>
            <a:pPr>
              <a:lnSpc>
                <a:spcPct val="100000"/>
              </a:lnSpc>
            </a:pPr>
            <a:r>
              <a:rPr lang="de-DE" sz="2000" dirty="0" err="1"/>
              <a:t>Pruning</a:t>
            </a:r>
            <a:r>
              <a:rPr lang="de-DE" sz="2000" dirty="0"/>
              <a:t> von Duplikaten</a:t>
            </a:r>
          </a:p>
        </p:txBody>
      </p:sp>
    </p:spTree>
    <p:extLst>
      <p:ext uri="{BB962C8B-B14F-4D97-AF65-F5344CB8AC3E}">
        <p14:creationId xmlns:p14="http://schemas.microsoft.com/office/powerpoint/2010/main" val="21016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Greedy</a:t>
            </a:r>
            <a:r>
              <a:rPr lang="de-DE" dirty="0"/>
              <a:t>“-Strategie möglich?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Erklärbarkeit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0EE463E2-C29B-0140-A8D1-089F71690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99" y="444005"/>
            <a:ext cx="6983674" cy="22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Szenario: Teilnahme an Lehrveranstaltung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Zusammenfassung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Teilbereichen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Datenorientierte Sicht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Abstraktionsebenen</a:t>
            </a:r>
          </a:p>
          <a:p>
            <a:pPr>
              <a:lnSpc>
                <a:spcPct val="100000"/>
              </a:lnSpc>
            </a:pPr>
            <a:r>
              <a:rPr lang="de-DE" dirty="0"/>
              <a:t>Bislang existierte kein geeigneter Editor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Leveling</a:t>
            </a:r>
            <a:r>
              <a:rPr lang="de-DE" dirty="0"/>
              <a:t> konzeptionell schwerster Aspekt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Genau zu definierende Semantik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Validierung der Konsistenz</a:t>
            </a:r>
          </a:p>
          <a:p>
            <a:pPr>
              <a:lnSpc>
                <a:spcPct val="100000"/>
              </a:lnSpc>
            </a:pPr>
            <a:r>
              <a:rPr lang="de-DE" dirty="0"/>
              <a:t>Mithilfe von </a:t>
            </a:r>
            <a:r>
              <a:rPr lang="de-DE" dirty="0" err="1"/>
              <a:t>Eclipse</a:t>
            </a:r>
            <a:r>
              <a:rPr lang="de-DE" dirty="0"/>
              <a:t> Sirius: Modellorientierte Entwicklung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>
              <a:lnSpc>
                <a:spcPct val="100000"/>
              </a:lnSpc>
            </a:pPr>
            <a:r>
              <a:rPr lang="de-DE" dirty="0"/>
              <a:t>Bisher: Kein Editor ist Industriestandard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Insb. kein Editor im </a:t>
            </a:r>
            <a:r>
              <a:rPr lang="de-DE" dirty="0" err="1"/>
              <a:t>Eclipse-Ökosystem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Zeichenprogramme möglich, aber: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 Erstellung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</a:t>
            </a:r>
            <a:r>
              <a:rPr lang="de-DE" dirty="0" err="1"/>
              <a:t>Leveling</a:t>
            </a:r>
            <a:r>
              <a:rPr lang="de-DE" dirty="0"/>
              <a:t>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Abstraktionslevel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5CD6C-DC04-794B-9123-4C4D88085DB0}"/>
              </a:ext>
            </a:extLst>
          </p:cNvPr>
          <p:cNvSpPr txBox="1"/>
          <p:nvPr/>
        </p:nvSpPr>
        <p:spPr>
          <a:xfrm>
            <a:off x="2439145" y="5359615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Ziel</a:t>
            </a:r>
            <a:r>
              <a:rPr lang="en-US" sz="2800" b="1" dirty="0"/>
              <a:t>: </a:t>
            </a:r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C66E94-F85B-4246-8221-8E7ACD2AB837}"/>
              </a:ext>
            </a:extLst>
          </p:cNvPr>
          <p:cNvGrpSpPr/>
          <p:nvPr/>
        </p:nvGrpSpPr>
        <p:grpSpPr>
          <a:xfrm>
            <a:off x="885783" y="3204492"/>
            <a:ext cx="2393925" cy="929953"/>
            <a:chOff x="926633" y="2643861"/>
            <a:chExt cx="3020624" cy="11734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080E80-82DC-1348-9C41-AB3837B3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064" y="2643861"/>
              <a:ext cx="1173403" cy="1173403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4F31B20-3CA1-0E47-87B0-03B630AA08AA}"/>
                </a:ext>
              </a:extLst>
            </p:cNvPr>
            <p:cNvSpPr txBox="1"/>
            <p:nvPr/>
          </p:nvSpPr>
          <p:spPr>
            <a:xfrm>
              <a:off x="2280777" y="3008592"/>
              <a:ext cx="3385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AF32498-09ED-0B45-97FC-A4E7EC3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926633" y="3273401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3961785-3E41-FA45-B754-3FD129873890}"/>
                </a:ext>
              </a:extLst>
            </p:cNvPr>
            <p:cNvSpPr txBox="1"/>
            <p:nvPr/>
          </p:nvSpPr>
          <p:spPr>
            <a:xfrm>
              <a:off x="1136681" y="2861231"/>
              <a:ext cx="33855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D79A379-CD47-B949-938F-4A84A8F5AF53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42" y="3278225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1566894-2AE6-714E-A709-70E581685531}"/>
                </a:ext>
              </a:extLst>
            </p:cNvPr>
            <p:cNvSpPr txBox="1"/>
            <p:nvPr/>
          </p:nvSpPr>
          <p:spPr>
            <a:xfrm>
              <a:off x="3212898" y="2861231"/>
              <a:ext cx="35137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89317A6-F691-EE44-9A3E-839FFA042A4F}"/>
              </a:ext>
            </a:extLst>
          </p:cNvPr>
          <p:cNvGrpSpPr/>
          <p:nvPr/>
        </p:nvGrpSpPr>
        <p:grpSpPr>
          <a:xfrm>
            <a:off x="5687039" y="2335490"/>
            <a:ext cx="5531191" cy="2699221"/>
            <a:chOff x="4688149" y="1874472"/>
            <a:chExt cx="6979187" cy="340584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965F10F2-7701-F24B-AA74-82BA3344FC0B}"/>
                </a:ext>
              </a:extLst>
            </p:cNvPr>
            <p:cNvGrpSpPr/>
            <p:nvPr/>
          </p:nvGrpSpPr>
          <p:grpSpPr>
            <a:xfrm>
              <a:off x="4688149" y="1874472"/>
              <a:ext cx="3628486" cy="3405843"/>
              <a:chOff x="5518285" y="1351305"/>
              <a:chExt cx="3628486" cy="3405843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8FCB4E6E-284E-964F-99F7-D4BD8987C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1751850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52041A9-2683-284E-83F2-D9F26EA3AA3B}"/>
                  </a:ext>
                </a:extLst>
              </p:cNvPr>
              <p:cNvSpPr txBox="1"/>
              <p:nvPr/>
            </p:nvSpPr>
            <p:spPr>
              <a:xfrm>
                <a:off x="6957144" y="2134191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B.1</a:t>
                </a:r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B05C51EF-DBCA-1E4D-9AAD-4C0E2EF1D73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5684097" y="2338552"/>
                <a:ext cx="916606" cy="963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22940FA-FDBF-C44C-BB68-BD9E8987A644}"/>
                  </a:ext>
                </a:extLst>
              </p:cNvPr>
              <p:cNvSpPr txBox="1"/>
              <p:nvPr/>
            </p:nvSpPr>
            <p:spPr>
              <a:xfrm>
                <a:off x="5518285" y="2480740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A.1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35A95B88-9AEB-6744-8F34-A5363C186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4106" y="1629103"/>
                <a:ext cx="718253" cy="731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D14E1CE-8259-8948-A82F-9CBD633B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3583745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2F3D34-4726-0640-85CE-149A3854DAD4}"/>
                  </a:ext>
                </a:extLst>
              </p:cNvPr>
              <p:cNvSpPr txBox="1"/>
              <p:nvPr/>
            </p:nvSpPr>
            <p:spPr>
              <a:xfrm>
                <a:off x="6952592" y="3945092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B.2</a:t>
                </a:r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A7185D21-3A4E-7446-957F-2CE37A2BF760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5684097" y="3407896"/>
                <a:ext cx="916606" cy="7625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2F5D4F0-5A8D-CB42-AB72-84E0C794E22F}"/>
                  </a:ext>
                </a:extLst>
              </p:cNvPr>
              <p:cNvSpPr txBox="1"/>
              <p:nvPr/>
            </p:nvSpPr>
            <p:spPr>
              <a:xfrm>
                <a:off x="5550512" y="3787114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A.2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BF8D0FBB-FD7F-8A48-9432-D82710D9481F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774106" y="2338552"/>
                <a:ext cx="718253" cy="878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FE1D6A77-AB0A-FC41-94D9-BCFFA94E9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105" y="4159680"/>
                <a:ext cx="8215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B0A00F7-D4DA-F947-9048-67AD41EA470D}"/>
                  </a:ext>
                </a:extLst>
              </p:cNvPr>
              <p:cNvSpPr txBox="1"/>
              <p:nvPr/>
            </p:nvSpPr>
            <p:spPr>
              <a:xfrm>
                <a:off x="8690898" y="135130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B9C604A2-D820-C841-B677-0857C190DD3E}"/>
                  </a:ext>
                </a:extLst>
              </p:cNvPr>
              <p:cNvSpPr txBox="1"/>
              <p:nvPr/>
            </p:nvSpPr>
            <p:spPr>
              <a:xfrm>
                <a:off x="8715995" y="2961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64FE4BD-D341-E845-99F3-9BE281B34D74}"/>
                  </a:ext>
                </a:extLst>
              </p:cNvPr>
              <p:cNvSpPr txBox="1"/>
              <p:nvPr/>
            </p:nvSpPr>
            <p:spPr>
              <a:xfrm>
                <a:off x="8731273" y="388916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57C3630-386F-AF41-ACCA-9C4F0462047C}"/>
                </a:ext>
              </a:extLst>
            </p:cNvPr>
            <p:cNvGrpSpPr/>
            <p:nvPr/>
          </p:nvGrpSpPr>
          <p:grpSpPr>
            <a:xfrm>
              <a:off x="8452289" y="2074192"/>
              <a:ext cx="3215047" cy="3195356"/>
              <a:chOff x="8452289" y="2074192"/>
              <a:chExt cx="3215047" cy="3195356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DEF7B46-437F-6D41-9E03-D6D2A607E78D}"/>
                  </a:ext>
                </a:extLst>
              </p:cNvPr>
              <p:cNvSpPr txBox="1"/>
              <p:nvPr/>
            </p:nvSpPr>
            <p:spPr>
              <a:xfrm>
                <a:off x="11077961" y="2677053"/>
                <a:ext cx="54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C.1</a:t>
                </a:r>
              </a:p>
            </p:txBody>
          </p: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564C8FB3-C73E-A440-8B08-2236861B090A}"/>
                  </a:ext>
                </a:extLst>
              </p:cNvPr>
              <p:cNvGrpSpPr/>
              <p:nvPr/>
            </p:nvGrpSpPr>
            <p:grpSpPr>
              <a:xfrm>
                <a:off x="9490841" y="2074192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EE0D90AC-6552-DF46-9D41-C24DD9FF2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4130A5D-C9DF-6146-99B5-1EB023536D94}"/>
                    </a:ext>
                  </a:extLst>
                </p:cNvPr>
                <p:cNvSpPr txBox="1"/>
                <p:nvPr/>
              </p:nvSpPr>
              <p:spPr>
                <a:xfrm>
                  <a:off x="10218018" y="3114266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B.19</a:t>
                  </a:r>
                </a:p>
              </p:txBody>
            </p:sp>
          </p:grp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5E55DC5D-EE7D-EE41-8177-E6EF7E030B50}"/>
                  </a:ext>
                </a:extLst>
              </p:cNvPr>
              <p:cNvCxnSpPr>
                <a:cxnSpLocks/>
                <a:endCxn id="3" idx="3"/>
              </p:cNvCxnSpPr>
              <p:nvPr/>
            </p:nvCxnSpPr>
            <p:spPr>
              <a:xfrm>
                <a:off x="10664244" y="2657359"/>
                <a:ext cx="1003092" cy="86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91D05AD9-E39B-EC48-9092-D0C498C7F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384" y="2699126"/>
                <a:ext cx="9574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BC039A39-2D12-F44A-9034-BA914ECD1DA8}"/>
                  </a:ext>
                </a:extLst>
              </p:cNvPr>
              <p:cNvGrpSpPr/>
              <p:nvPr/>
            </p:nvGrpSpPr>
            <p:grpSpPr>
              <a:xfrm>
                <a:off x="9490841" y="4096145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55" name="Grafik 54">
                  <a:extLst>
                    <a:ext uri="{FF2B5EF4-FFF2-40B4-BE49-F238E27FC236}">
                      <a16:creationId xmlns:a16="http://schemas.microsoft.com/office/drawing/2014/main" id="{073CAC25-834A-BA4C-8785-456026F7D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0D7595C9-C7BD-6E4D-9022-A6A61C5C764B}"/>
                    </a:ext>
                  </a:extLst>
                </p:cNvPr>
                <p:cNvSpPr txBox="1"/>
                <p:nvPr/>
              </p:nvSpPr>
              <p:spPr>
                <a:xfrm>
                  <a:off x="10218018" y="3114568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B.23</a:t>
                  </a:r>
                </a:p>
              </p:txBody>
            </p:sp>
          </p:grp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FADEA90-5319-9746-861D-3CF1AEAC9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64244" y="3772252"/>
                <a:ext cx="980130" cy="885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2CB6FE4-82A4-4C43-AB41-65790D339E38}"/>
                  </a:ext>
                </a:extLst>
              </p:cNvPr>
              <p:cNvSpPr txBox="1"/>
              <p:nvPr/>
            </p:nvSpPr>
            <p:spPr>
              <a:xfrm>
                <a:off x="11056922" y="4261559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C.2</a:t>
                </a:r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DEB57DDC-4C6D-1C42-B98B-6EE726F9A27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8452289" y="4682847"/>
                <a:ext cx="10385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Pfeil nach rechts 66">
            <a:extLst>
              <a:ext uri="{FF2B5EF4-FFF2-40B4-BE49-F238E27FC236}">
                <a16:creationId xmlns:a16="http://schemas.microsoft.com/office/drawing/2014/main" id="{D2E9C82B-1117-C84D-B853-A45FC5D3B4E2}"/>
              </a:ext>
            </a:extLst>
          </p:cNvPr>
          <p:cNvSpPr/>
          <p:nvPr/>
        </p:nvSpPr>
        <p:spPr>
          <a:xfrm>
            <a:off x="3945798" y="3488797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Datenflussdiagramme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381224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Data Dictionary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Typkontext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Menge von Datentypen, die in Datenflussdiagramm vorkommen können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 (1)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28A5BC-A81F-8148-94B6-E7217132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0" y="1773442"/>
            <a:ext cx="9132859" cy="33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9D6B79-36DA-864D-8099-2A07CFEB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63" y="1108281"/>
            <a:ext cx="9282873" cy="46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FBDB75-4142-7142-926F-5BA01FB0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7" y="1695360"/>
            <a:ext cx="9600125" cy="327669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BC7FC-1EE8-0648-884C-272B49BE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12" y="444005"/>
            <a:ext cx="8063176" cy="567850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391</Words>
  <Application>Microsoft Macintosh PowerPoint</Application>
  <PresentationFormat>Breitbild</PresentationFormat>
  <Paragraphs>139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</vt:lpstr>
      <vt:lpstr>PowerPoint-Präsentation</vt:lpstr>
      <vt:lpstr>Motivation (1)</vt:lpstr>
      <vt:lpstr>Motivation (2)</vt:lpstr>
      <vt:lpstr>Datenflussdiagramme</vt:lpstr>
      <vt:lpstr>Data Dictionary</vt:lpstr>
      <vt:lpstr>Leveling (1)</vt:lpstr>
      <vt:lpstr>Leveling (2)</vt:lpstr>
      <vt:lpstr>Meta-Modell (1)</vt:lpstr>
      <vt:lpstr>Meta-Modell (2)</vt:lpstr>
      <vt:lpstr>Meta-Modell (3)</vt:lpstr>
      <vt:lpstr>PowerPoint-Präsentation</vt:lpstr>
      <vt:lpstr>PowerPoint-Präsentation</vt:lpstr>
      <vt:lpstr>Eclipse – Sirius (1)</vt:lpstr>
      <vt:lpstr>Eclipse – Sirius (2)</vt:lpstr>
      <vt:lpstr>Validierung (1)</vt:lpstr>
      <vt:lpstr>Validierung (2)</vt:lpstr>
      <vt:lpstr>Validierung (3)</vt:lpstr>
      <vt:lpstr>Demo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174</cp:revision>
  <dcterms:created xsi:type="dcterms:W3CDTF">2020-03-06T16:02:35Z</dcterms:created>
  <dcterms:modified xsi:type="dcterms:W3CDTF">2020-03-14T18:01:47Z</dcterms:modified>
</cp:coreProperties>
</file>