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9.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ustom.xml" ContentType="application/vnd.openxmlformats-officedocument.custom-properties+xml"/>
  <Override PartName="/ppt/tags/tag17.xml" ContentType="application/vnd.openxmlformats-officedocument.presentationml.tags+xml"/>
  <Override PartName="/ppt/tags/tag12.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ppt/tags/tag6.xml" ContentType="application/vnd.openxmlformats-officedocument.presentationml.tags+xml"/>
  <Override PartName="/docProps/app.xml" ContentType="application/vnd.openxmlformats-officedocument.extended-properties+xml"/>
  <Override PartName="/ppt/tags/tag7.xml" ContentType="application/vnd.openxmlformats-officedocument.presentationml.tags+xml"/>
  <Override PartName="/ppt/tags/tag14.xml" ContentType="application/vnd.openxmlformats-officedocument.presentationml.tags+xml"/>
  <Override PartName="/ppt/tags/tag8.xml" ContentType="application/vnd.openxmlformats-officedocument.presentationml.tags+xml"/>
  <Override PartName="/ppt/tags/tag15.xml" ContentType="application/vnd.openxmlformats-officedocument.presentationml.tags+xml"/>
  <Override PartName="/ppt/tags/tag13.xml" ContentType="application/vnd.openxmlformats-officedocument.presentationml.tags+xml"/>
  <Override PartName="/ppt/tags/tag16.xml" ContentType="application/vnd.openxmlformats-officedocument.presentationml.tags+xml"/>
  <Override PartName="/ppt/tags/tag1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9"/>
  </p:notesMasterIdLst>
  <p:sldIdLst>
    <p:sldId id="876" r:id="rId2"/>
    <p:sldId id="925" r:id="rId3"/>
    <p:sldId id="759" r:id="rId4"/>
    <p:sldId id="628" r:id="rId5"/>
    <p:sldId id="1077" r:id="rId6"/>
    <p:sldId id="1078" r:id="rId7"/>
    <p:sldId id="1042" r:id="rId8"/>
    <p:sldId id="1091" r:id="rId9"/>
    <p:sldId id="1080" r:id="rId10"/>
    <p:sldId id="1083" r:id="rId11"/>
    <p:sldId id="1085" r:id="rId12"/>
    <p:sldId id="1086" r:id="rId13"/>
    <p:sldId id="1087" r:id="rId14"/>
    <p:sldId id="1088" r:id="rId15"/>
    <p:sldId id="291" r:id="rId16"/>
    <p:sldId id="1090" r:id="rId17"/>
    <p:sldId id="1044" r:id="rId18"/>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Telethia Willis (twillis)" initials="TW(" lastIdx="2" clrIdx="5"/>
  <p:cmAuthor id="6" name="Deepali Mehrotra (dmehrotr)" initials="DM("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37" autoAdjust="0"/>
    <p:restoredTop sz="83555" autoAdjust="0"/>
  </p:normalViewPr>
  <p:slideViewPr>
    <p:cSldViewPr snapToGrid="0" showGuides="1">
      <p:cViewPr varScale="1">
        <p:scale>
          <a:sx n="95" d="100"/>
          <a:sy n="95" d="100"/>
        </p:scale>
        <p:origin x="1272" y="53"/>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5/21/2023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de réseau Cisco</a:t>
            </a:r>
          </a:p>
          <a:p>
            <a:pPr rtl="0"/>
            <a:r>
              <a:rPr lang="fr-FR" sz="1200" b="0" i="0" kern="1200">
                <a:solidFill>
                  <a:schemeClr val="tx1"/>
                </a:solidFill>
                <a:latin typeface="+mn-lt"/>
                <a:ea typeface="+mn-ea"/>
                <a:cs typeface="+mn-cs"/>
              </a:rPr>
              <a:t>CyberOps Associate v1.0</a:t>
            </a:r>
          </a:p>
          <a:p>
            <a:pPr rtl="0"/>
            <a:r>
              <a:rPr lang="fr-FR" sz="1200" b="0"/>
              <a:t>Module 1: </a:t>
            </a:r>
            <a:r>
              <a:rPr lang="fr-FR" sz="1200" b="0">
                <a:solidFill>
                  <a:srgbClr val="FF0000"/>
                </a:solidFill>
              </a:rPr>
              <a:t>Le danger</a:t>
            </a:r>
          </a:p>
          <a:p>
            <a:pPr>
              <a:buFontTx/>
              <a:buNone/>
            </a:pPr>
            <a:endParaRPr lang="en-US" sz="1200" b="0" dirty="0">
              <a:solidFill>
                <a:srgbClr val="FF0000"/>
              </a:solidFill>
            </a:endParaRPr>
          </a:p>
          <a:p>
            <a:pPr rtl="0"/>
            <a:r>
              <a:rPr lang="fr-FR" sz="1050" b="1" u="sng"/>
              <a:t>Activités en session / 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a:t>
            </a:r>
            <a:r>
              <a:rPr lang="fr-FR" b="1" baseline="0">
                <a:solidFill>
                  <a:srgbClr val="FF0000"/>
                </a:solidFill>
              </a:rPr>
              <a:t> </a:t>
            </a:r>
            <a:r>
              <a:rPr lang="fr-FR" b="0" baseline="0">
                <a:solidFill>
                  <a:srgbClr val="FF0000"/>
                </a:solidFill>
              </a:rPr>
              <a:t>5 minutes</a:t>
            </a:r>
          </a:p>
          <a:p>
            <a:pPr marL="171450" lvl="0" indent="-171450" rtl="0">
              <a:buFont typeface="Arial" panose="020B0604020202020204" pitchFamily="34" charset="0"/>
              <a:buChar char="•"/>
            </a:pPr>
            <a:r>
              <a:rPr lang="fr-FR" sz="1050" b="1"/>
              <a:t>Remarques de l'instructeur : </a:t>
            </a:r>
          </a:p>
          <a:p>
            <a:pPr marL="341313" lvl="1" indent="-171450" rtl="0">
              <a:buFont typeface="Arial" panose="020B0604020202020204" pitchFamily="34" charset="0"/>
              <a:buChar char="•"/>
            </a:pPr>
            <a:r>
              <a:rPr lang="fr-FR" sz="1000"/>
              <a:t>Accueillez le public de manière chaleureuse et cordiale. Assurez-vous que tout le monde est configuré avec les ressources requises.</a:t>
            </a:r>
          </a:p>
          <a:p>
            <a:pPr marL="341313" lvl="1" indent="-171450" rtl="0">
              <a:buFont typeface="Arial" panose="020B0604020202020204" pitchFamily="34" charset="0"/>
              <a:buChar char="•"/>
            </a:pPr>
            <a:r>
              <a:rPr lang="fr-FR" sz="1000"/>
              <a:t>Présentez-vous brièvement et invitez les participants à se présenter avec leur nom, leur ministère et leur rôle, si cela est jugé correct. </a:t>
            </a:r>
          </a:p>
          <a:p>
            <a:pPr marL="341313" lvl="1" indent="-171450" rtl="0">
              <a:buFont typeface="Arial" panose="020B0604020202020204" pitchFamily="34" charset="0"/>
              <a:buChar char="•"/>
            </a:pPr>
            <a:r>
              <a:rPr lang="fr-FR" sz="1200" b="0" i="0">
                <a:solidFill>
                  <a:srgbClr val="58585B"/>
                </a:solidFill>
                <a:effectLst/>
                <a:latin typeface="CiscoSans"/>
              </a:rPr>
              <a:t>Le cours CyberOps Associate v1.0 vous permet d'acquérir les connaissances et les compétences nécessaires pour prendre en charge les tâches et les responsabilités d'un analyste de cybersécurité débutant travaillant dans un centre opérationnel de sécurité (SOC).</a:t>
            </a:r>
          </a:p>
          <a:p>
            <a:pPr marL="341313" lvl="1" indent="-171450" rtl="0">
              <a:buFont typeface="Arial" panose="020B0604020202020204" pitchFamily="34" charset="0"/>
              <a:buChar char="•"/>
            </a:pPr>
            <a:r>
              <a:rPr lang="fr-FR" sz="1000"/>
              <a:t>Introduisez le sujet et encouragez les apprenants à dresser une liste des attentes de la session. </a:t>
            </a:r>
          </a:p>
          <a:p>
            <a:pPr marL="341313" lvl="1" indent="-171450" rtl="0">
              <a:buFont typeface="Arial" panose="020B0604020202020204" pitchFamily="34" charset="0"/>
              <a:buChar char="•"/>
            </a:pPr>
            <a:r>
              <a:rPr lang="fr-FR" sz="1400" b="0" i="0">
                <a:solidFill>
                  <a:srgbClr val="58585B"/>
                </a:solidFill>
                <a:effectLst/>
                <a:latin typeface="CiscoSans"/>
              </a:rPr>
              <a:t>Mentionnez aux participants qu'un certain nombre d'outils et de ressources leur seront mis à leur disposition pour les aider tout au long de leur parcours vers le développement de leurs compétences CyberOps et la préparation aux possibilités d'emploi</a:t>
            </a:r>
          </a:p>
          <a:p>
            <a:pPr marL="341313" lvl="1" indent="-171450" rtl="0">
              <a:buFont typeface="Arial" panose="020B0604020202020204" pitchFamily="34" charset="0"/>
              <a:buChar char="•"/>
            </a:pPr>
            <a:r>
              <a:rPr lang="fr-FR" sz="1000"/>
              <a:t>Lisez les objectifs et décrivez brièvement chacun d'entre eux.</a:t>
            </a:r>
            <a:r>
              <a:rPr lang="fr-FR" sz="100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a:t>Points clés : </a:t>
            </a:r>
            <a:r>
              <a:rPr lang="fr-FR" sz="1200" b="0" i="1"/>
              <a:t>N﻿A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1.2 </a:t>
            </a:r>
            <a:r>
              <a:rPr lang="fr-FR"/>
              <a:t>-</a:t>
            </a:r>
            <a:r>
              <a:rPr lang="fr-FR" sz="1200" b="0">
                <a:solidFill>
                  <a:srgbClr val="FF0000"/>
                </a:solidFill>
              </a:rPr>
              <a:t> </a:t>
            </a:r>
            <a:r>
              <a:rPr lang="fr-FR" baseline="0"/>
              <a:t>Acteurs de menace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a:t>1.2.2 </a:t>
            </a:r>
            <a:r>
              <a:rPr lang="fr-FR"/>
              <a:t>- </a:t>
            </a:r>
            <a:r>
              <a:rPr lang="fr-FR" sz="1200" b="0" i="0" kern="1200">
                <a:solidFill>
                  <a:schemeClr val="tx1"/>
                </a:solidFill>
                <a:latin typeface="+mn-lt"/>
                <a:ea typeface="+mn-ea"/>
                <a:cs typeface="+mn-cs"/>
              </a:rPr>
              <a:t>L'internet des objets est-il protégé?</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baseline="0"/>
              <a:t>1</a:t>
            </a:r>
            <a:r>
              <a:rPr lang="fr-FR" sz="1200" b="0"/>
              <a:t> </a:t>
            </a:r>
            <a:r>
              <a:rPr lang="fr-FR"/>
              <a:t>– </a:t>
            </a:r>
            <a:r>
              <a:rPr lang="fr-FR" sz="1200" b="0" i="0" kern="1200">
                <a:solidFill>
                  <a:schemeClr val="tx1"/>
                </a:solidFill>
                <a:latin typeface="+mn-lt"/>
                <a:ea typeface="+mn-ea"/>
                <a:cs typeface="+mn-cs"/>
              </a:rPr>
              <a:t>Le Danger</a:t>
            </a:r>
          </a:p>
          <a:p>
            <a:pPr rtl="0"/>
            <a:r>
              <a:rPr lang="fr-FR" sz="1200" b="0">
                <a:solidFill>
                  <a:srgbClr val="FF0000"/>
                </a:solidFill>
              </a:rPr>
              <a:t>1.3 </a:t>
            </a:r>
            <a:r>
              <a:rPr lang="fr-FR"/>
              <a:t>-</a:t>
            </a:r>
            <a:r>
              <a:rPr lang="fr-FR" sz="1200" b="0">
                <a:solidFill>
                  <a:srgbClr val="FF0000"/>
                </a:solidFill>
              </a:rPr>
              <a:t> Impact des menaces</a:t>
            </a:r>
          </a:p>
          <a:p>
            <a:pPr>
              <a:buFontTx/>
              <a:buNone/>
            </a:pPr>
            <a:endParaRPr lang="en-US" dirty="0"/>
          </a:p>
          <a:p>
            <a:pPr rtl="0"/>
            <a:r>
              <a:rPr lang="fr-FR" sz="1050" b="1" u="sng"/>
              <a:t>Activités en session / Explications :</a:t>
            </a:r>
          </a:p>
          <a:p>
            <a:pPr marL="171450" lvl="0" indent="-171450" rtl="0">
              <a:buFont typeface="Arial" panose="020B0604020202020204" pitchFamily="34" charset="0"/>
              <a:buChar char="•"/>
            </a:pPr>
            <a:r>
              <a:rPr lang="fr-FR" sz="1050" b="1"/>
              <a:t>Durée</a:t>
            </a:r>
            <a:r>
              <a:rPr lang="fr-FR" b="1"/>
              <a:t>: </a:t>
            </a:r>
            <a:r>
              <a:rPr lang="fr-FR" b="1" baseline="0"/>
              <a:t> </a:t>
            </a:r>
            <a:r>
              <a:rPr lang="fr-FR" b="0" baseline="0"/>
              <a:t>10</a:t>
            </a:r>
            <a:r>
              <a:rPr lang="fr-FR"/>
              <a:t> minutes</a:t>
            </a:r>
          </a:p>
          <a:p>
            <a:pPr marL="171450" lvl="0" indent="-171450" rtl="0">
              <a:buFont typeface="Arial" panose="020B0604020202020204" pitchFamily="34" charset="0"/>
              <a:buChar char="•"/>
            </a:pPr>
            <a:r>
              <a:rPr lang="fr-FR" sz="1050" b="1"/>
              <a:t>Remarques de l'instructeur : </a:t>
            </a:r>
          </a:p>
          <a:p>
            <a:pPr marL="341313" lvl="1" indent="-171450" rtl="0">
              <a:buFont typeface="Arial" panose="020B0604020202020204" pitchFamily="34" charset="0"/>
              <a:buChar char="•"/>
            </a:pPr>
            <a:r>
              <a:rPr lang="fr-FR" sz="1000"/>
              <a:t>Donner une brève introduction aux apprenants sur l'impact de menace.</a:t>
            </a:r>
          </a:p>
          <a:p>
            <a:pPr marL="341313" lvl="1" indent="-171450" rtl="0">
              <a:buFont typeface="Arial" panose="020B0604020202020204" pitchFamily="34" charset="0"/>
              <a:buChar char="•"/>
            </a:pPr>
            <a:r>
              <a:rPr lang="fr-FR" sz="1000"/>
              <a:t>Expliquez aux apprenants les PII, PHI, PSI.</a:t>
            </a:r>
          </a:p>
          <a:p>
            <a:pPr marL="341313" lvl="1" indent="-171450" rtl="0">
              <a:buFont typeface="Arial" panose="020B0604020202020204" pitchFamily="34" charset="0"/>
              <a:buChar char="•"/>
            </a:pPr>
            <a:r>
              <a:rPr lang="fr-FR" sz="1000"/>
              <a:t>Encouragez les apprenants à discuter de l'impact des cyberattaques sur l'économie,</a:t>
            </a:r>
            <a:r>
              <a:rPr lang="fr-FR" sz="1000" baseline="0"/>
              <a:t> la politique et la sécurité nationale.</a:t>
            </a:r>
            <a:r>
              <a:rPr lang="fr-FR" sz="1000"/>
              <a:t> </a:t>
            </a:r>
          </a:p>
          <a:p>
            <a:pPr marL="341313" lvl="1" indent="-171450" rtl="0">
              <a:buFont typeface="Arial" panose="020B0604020202020204" pitchFamily="34" charset="0"/>
              <a:buChar char="•"/>
            </a:pPr>
            <a:r>
              <a:rPr lang="fr-FR" sz="1000" baseline="0"/>
              <a:t>À la fin du sujet, encouragez les apprenants à effectuer le TP.</a:t>
            </a:r>
          </a:p>
          <a:p>
            <a:pPr marL="171450" indent="-171450" rtl="0">
              <a:buFont typeface="Arial" panose="020B0604020202020204" pitchFamily="34" charset="0"/>
              <a:buChar char="•"/>
            </a:pPr>
            <a:r>
              <a:rPr lang="fr-FR" sz="1050" b="1" kern="1200">
                <a:solidFill>
                  <a:schemeClr val="tx1"/>
                </a:solidFill>
                <a:latin typeface="+mn-lt"/>
                <a:ea typeface="+mn-ea"/>
                <a:cs typeface="+mn-cs"/>
              </a:rPr>
              <a:t>Points clés</a:t>
            </a:r>
            <a:r>
              <a:rPr lang="fr-FR" sz="1050" b="1"/>
              <a:t>:</a:t>
            </a:r>
            <a:r>
              <a:rPr lang="fr-FR" sz="1100" b="1"/>
              <a:t> </a:t>
            </a:r>
            <a:r>
              <a:rPr lang="fr-FR" sz="1200" b="0" i="0" kern="1200">
                <a:solidFill>
                  <a:schemeClr val="tx1"/>
                </a:solidFill>
                <a:latin typeface="+mn-lt"/>
                <a:ea typeface="+mn-ea"/>
                <a:cs typeface="+mn-cs"/>
              </a:rPr>
              <a:t>PII, PHI et ISP, Sécurité nationale</a:t>
            </a:r>
          </a:p>
        </p:txBody>
      </p:sp>
      <p:sp>
        <p:nvSpPr>
          <p:cNvPr id="4" name="Slide Number Placeholder 3"/>
          <p:cNvSpPr>
            <a:spLocks noGrp="1"/>
          </p:cNvSpPr>
          <p:nvPr>
            <p:ph type="sldNum" sz="quarter" idx="10"/>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val="1815926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1.3 </a:t>
            </a:r>
            <a:r>
              <a:rPr lang="fr-FR"/>
              <a:t>-</a:t>
            </a:r>
            <a:r>
              <a:rPr lang="fr-FR" baseline="0"/>
              <a:t> </a:t>
            </a:r>
            <a:r>
              <a:rPr lang="fr-FR" sz="1200" b="0" i="0" kern="1200">
                <a:solidFill>
                  <a:schemeClr val="tx1"/>
                </a:solidFill>
                <a:latin typeface="+mn-lt"/>
                <a:ea typeface="+mn-ea"/>
                <a:cs typeface="+mn-cs"/>
              </a:rPr>
              <a:t>Impact des menaces</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a:t>1.3.1 </a:t>
            </a:r>
            <a:r>
              <a:rPr lang="fr-FR"/>
              <a:t>- </a:t>
            </a:r>
            <a:r>
              <a:rPr lang="fr-FR" sz="1200" b="0" i="0" kern="1200">
                <a:solidFill>
                  <a:schemeClr val="tx1"/>
                </a:solidFill>
                <a:latin typeface="+mn-lt"/>
                <a:ea typeface="+mn-ea"/>
                <a:cs typeface="+mn-cs"/>
              </a:rPr>
              <a:t>PII, PHI, et PSI</a:t>
            </a: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1.3 </a:t>
            </a:r>
            <a:r>
              <a:rPr lang="fr-FR"/>
              <a:t>-</a:t>
            </a:r>
            <a:r>
              <a:rPr lang="fr-FR" baseline="0"/>
              <a:t> </a:t>
            </a:r>
            <a:r>
              <a:rPr lang="fr-FR" sz="1200" b="0" i="0" kern="1200">
                <a:solidFill>
                  <a:schemeClr val="tx1"/>
                </a:solidFill>
                <a:latin typeface="+mn-lt"/>
                <a:ea typeface="+mn-ea"/>
                <a:cs typeface="+mn-cs"/>
              </a:rPr>
              <a:t>Impact des menaces</a:t>
            </a:r>
          </a:p>
          <a:p>
            <a:pPr rtl="0"/>
            <a:r>
              <a:rPr lang="fr-FR" baseline="0"/>
              <a:t>1.3.2 </a:t>
            </a:r>
            <a:r>
              <a:rPr lang="fr-FR"/>
              <a:t>- </a:t>
            </a:r>
            <a:r>
              <a:rPr lang="fr-FR" sz="1200" b="0" i="0" kern="1200">
                <a:solidFill>
                  <a:schemeClr val="tx1"/>
                </a:solidFill>
                <a:latin typeface="+mn-lt"/>
                <a:ea typeface="+mn-ea"/>
                <a:cs typeface="+mn-cs"/>
              </a:rPr>
              <a:t>Perte de l'avantage concurrentiel</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1.3 </a:t>
            </a:r>
            <a:r>
              <a:rPr lang="fr-FR"/>
              <a:t>-</a:t>
            </a:r>
            <a:r>
              <a:rPr lang="fr-FR" baseline="0"/>
              <a:t> </a:t>
            </a:r>
            <a:r>
              <a:rPr lang="fr-FR" sz="1200" b="0" i="0" kern="1200">
                <a:solidFill>
                  <a:schemeClr val="tx1"/>
                </a:solidFill>
                <a:latin typeface="+mn-lt"/>
                <a:ea typeface="+mn-ea"/>
                <a:cs typeface="+mn-cs"/>
              </a:rPr>
              <a:t>Impact des menaces</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a:t>1.3.3 </a:t>
            </a:r>
            <a:r>
              <a:rPr lang="fr-FR"/>
              <a:t>- </a:t>
            </a:r>
            <a:r>
              <a:rPr lang="fr-FR" sz="1200" b="0" i="0" kern="1200">
                <a:solidFill>
                  <a:schemeClr val="tx1"/>
                </a:solidFill>
                <a:latin typeface="+mn-lt"/>
                <a:ea typeface="+mn-ea"/>
                <a:cs typeface="+mn-cs"/>
              </a:rPr>
              <a:t>Politiques et sécurité nationale</a:t>
            </a: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baseline="0"/>
              <a:t>1</a:t>
            </a:r>
            <a:r>
              <a:rPr lang="fr-FR" sz="1200" b="0"/>
              <a:t> </a:t>
            </a:r>
            <a:r>
              <a:rPr lang="fr-FR"/>
              <a:t>– </a:t>
            </a:r>
            <a:r>
              <a:rPr lang="fr-FR" sz="1200" b="0" i="0" kern="1200">
                <a:solidFill>
                  <a:schemeClr val="tx1"/>
                </a:solidFill>
                <a:latin typeface="+mn-lt"/>
                <a:ea typeface="+mn-ea"/>
                <a:cs typeface="+mn-cs"/>
              </a:rPr>
              <a:t>Le Danger</a:t>
            </a:r>
          </a:p>
          <a:p>
            <a:pPr rtl="0"/>
            <a:r>
              <a:rPr lang="fr-FR" sz="1200" b="0">
                <a:solidFill>
                  <a:srgbClr val="FF0000"/>
                </a:solidFill>
              </a:rPr>
              <a:t>1.4 </a:t>
            </a:r>
            <a:r>
              <a:rPr lang="fr-FR"/>
              <a:t>-</a:t>
            </a:r>
            <a:r>
              <a:rPr lang="fr-FR" sz="1200" b="0">
                <a:solidFill>
                  <a:srgbClr val="FF0000"/>
                </a:solidFill>
              </a:rPr>
              <a:t> Récapitulation des dangers</a:t>
            </a:r>
          </a:p>
          <a:p>
            <a:endParaRPr lang="en-US" dirty="0"/>
          </a:p>
          <a:p>
            <a:pPr rtl="0"/>
            <a:r>
              <a:rPr lang="fr-FR" sz="1050" b="1" u="sng"/>
              <a:t>Activités en session / Explications :</a:t>
            </a:r>
          </a:p>
          <a:p>
            <a:pPr marL="171450" lvl="0" indent="-171450" rtl="0">
              <a:buFont typeface="Arial" panose="020B0604020202020204" pitchFamily="34" charset="0"/>
              <a:buChar char="•"/>
            </a:pPr>
            <a:r>
              <a:rPr lang="fr-FR" sz="1050" b="1"/>
              <a:t>Durée</a:t>
            </a:r>
            <a:r>
              <a:rPr lang="fr-FR" b="1"/>
              <a:t>:</a:t>
            </a:r>
            <a:r>
              <a:rPr lang="fr-FR" b="1" baseline="0"/>
              <a:t> </a:t>
            </a:r>
            <a:r>
              <a:rPr lang="fr-FR"/>
              <a:t>5 minutes</a:t>
            </a:r>
          </a:p>
          <a:p>
            <a:pPr marL="171450" lvl="0" indent="-171450" rtl="0">
              <a:buFont typeface="Arial" panose="020B0604020202020204" pitchFamily="34" charset="0"/>
              <a:buChar char="•"/>
            </a:pPr>
            <a:r>
              <a:rPr lang="fr-FR" sz="1050" b="1"/>
              <a:t>Remarques de l'instructeur : </a:t>
            </a:r>
          </a:p>
          <a:p>
            <a:pPr marL="628650" lvl="1" indent="-171450" rtl="0">
              <a:buFont typeface="Arial" panose="020B0604020202020204" pitchFamily="34" charset="0"/>
              <a:buChar char="•"/>
            </a:pPr>
            <a:r>
              <a:rPr lang="fr-FR" sz="3600">
                <a:latin typeface="Arial"/>
                <a:ea typeface="ＭＳ Ｐゴシック"/>
                <a:cs typeface="Arial"/>
              </a:rPr>
              <a:t>Récapitulez les principaux points du module</a:t>
            </a:r>
          </a:p>
          <a:p>
            <a:pPr marL="628650" lvl="1" indent="-171450" rtl="0">
              <a:buFont typeface="Arial" panose="020B0604020202020204" pitchFamily="34" charset="0"/>
              <a:buChar char="•"/>
            </a:pPr>
            <a:r>
              <a:rPr lang="fr-FR" sz="3600">
                <a:latin typeface="Arial"/>
                <a:ea typeface="ＭＳ Ｐゴシック"/>
                <a:cs typeface="Arial"/>
              </a:rPr>
              <a:t>Emmenez les apprenants à travers les nouveaux termes qu'ils ont appris dans ce module.</a:t>
            </a:r>
          </a:p>
          <a:p>
            <a:pPr marL="628650" lvl="1" indent="-171450" rtl="0">
              <a:buFont typeface="Arial" panose="020B0604020202020204" pitchFamily="34" charset="0"/>
              <a:buChar char="•"/>
            </a:pPr>
            <a:r>
              <a:rPr lang="fr-FR" sz="3600">
                <a:latin typeface="Arial"/>
                <a:ea typeface="ＭＳ Ｐゴシック"/>
                <a:cs typeface="Arial"/>
              </a:rPr>
              <a:t>Demandez-leur de remplir le questionnaire du module</a:t>
            </a:r>
            <a:r>
              <a:rPr lang="fr-FR" sz="3600" baseline="0">
                <a:latin typeface="Arial"/>
                <a:ea typeface="ＭＳ Ｐゴシック"/>
                <a:cs typeface="Arial"/>
              </a:rPr>
              <a:t> présent à la section 1.4.2.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3600" b="1"/>
              <a:t>Points clés : </a:t>
            </a:r>
            <a:r>
              <a:rPr lang="fr-FR" sz="3600" b="0"/>
              <a:t>N﻿A</a:t>
            </a:r>
          </a:p>
          <a:p>
            <a:pPr marL="171450" lvl="0" indent="-171450">
              <a:buFont typeface="Arial" panose="020B0604020202020204" pitchFamily="34" charset="0"/>
              <a:buChar char="•"/>
            </a:pPr>
            <a:endParaRPr lang="en-IN" altLang="en-US" sz="3600" dirty="0">
              <a:latin typeface="Arial" panose="020B0604020202020204" pitchFamily="34" charset="0"/>
              <a:ea typeface="ＭＳ Ｐゴシック" panose="020B0600070205080204" pitchFamily="34" charset="-128"/>
              <a:cs typeface="Arial"/>
            </a:endParaRPr>
          </a:p>
        </p:txBody>
      </p:sp>
      <p:sp>
        <p:nvSpPr>
          <p:cNvPr id="4" name="Slide Number Placeholder 3"/>
          <p:cNvSpPr>
            <a:spLocks noGrp="1"/>
          </p:cNvSpPr>
          <p:nvPr>
            <p:ph type="sldNum" sz="quarter" idx="10"/>
          </p:nvPr>
        </p:nvSpPr>
        <p:spPr/>
        <p:txBody>
          <a:bodyPr/>
          <a:lstStyle/>
          <a:p>
            <a:pPr rtl="0"/>
            <a:fld id="{5641018C-6CAF-B84E-B92C-ECB119457FBA}" type="slidenum">
              <a:rPr/>
              <a:pPr rtl="0"/>
              <a:t>16</a:t>
            </a:fld>
            <a:endParaRPr/>
          </a:p>
        </p:txBody>
      </p:sp>
    </p:spTree>
    <p:extLst>
      <p:ext uri="{BB962C8B-B14F-4D97-AF65-F5344CB8AC3E}">
        <p14:creationId xmlns:p14="http://schemas.microsoft.com/office/powerpoint/2010/main" val="1815926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baseline="0" dirty="0"/>
              <a:t>1</a:t>
            </a:r>
            <a:r>
              <a:rPr lang="fr-FR" sz="1200" b="0" dirty="0"/>
              <a:t> </a:t>
            </a:r>
            <a:r>
              <a:rPr lang="fr-FR" dirty="0"/>
              <a:t>– </a:t>
            </a:r>
            <a:r>
              <a:rPr lang="fr-FR" sz="1200" b="0" i="0" kern="1200" dirty="0">
                <a:solidFill>
                  <a:schemeClr val="tx1"/>
                </a:solidFill>
                <a:latin typeface="+mn-lt"/>
                <a:ea typeface="+mn-ea"/>
                <a:cs typeface="+mn-cs"/>
              </a:rPr>
              <a:t>Le Danger</a:t>
            </a:r>
          </a:p>
          <a:p>
            <a:pPr rtl="0"/>
            <a:r>
              <a:rPr lang="fr-FR" sz="1200" b="0" dirty="0">
                <a:solidFill>
                  <a:srgbClr val="FF0000"/>
                </a:solidFill>
              </a:rPr>
              <a:t>1.4 </a:t>
            </a:r>
            <a:r>
              <a:rPr lang="fr-FR" dirty="0"/>
              <a:t>-</a:t>
            </a:r>
            <a:r>
              <a:rPr lang="fr-FR" sz="1200" b="0" dirty="0">
                <a:solidFill>
                  <a:srgbClr val="FF0000"/>
                </a:solidFill>
              </a:rPr>
              <a:t> Récapitulation de danger</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dirty="0">
                <a:solidFill>
                  <a:srgbClr val="FF0000"/>
                </a:solidFill>
              </a:rPr>
              <a:t>1.4.1 </a:t>
            </a:r>
            <a:r>
              <a:rPr lang="fr-FR" dirty="0"/>
              <a:t>- </a:t>
            </a:r>
            <a:r>
              <a:rPr lang="fr-FR" sz="1200" b="0" i="0" kern="1200" dirty="0">
                <a:solidFill>
                  <a:schemeClr val="tx1"/>
                </a:solidFill>
                <a:latin typeface="+mn-lt"/>
                <a:ea typeface="+mn-ea"/>
                <a:cs typeface="+mn-cs"/>
              </a:rPr>
              <a:t>Qu'est-ce que j'ai appris dans ce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latin typeface="+mn-lt"/>
                <a:ea typeface="+mn-ea"/>
                <a:cs typeface="+mn-cs"/>
              </a:rPr>
              <a:t>1.4.2 </a:t>
            </a:r>
            <a:r>
              <a:rPr lang="fr-FR" dirty="0"/>
              <a:t>- Module 1: </a:t>
            </a:r>
            <a:r>
              <a:rPr lang="fr-FR" sz="1200" b="0" i="0" kern="1200" dirty="0">
                <a:solidFill>
                  <a:schemeClr val="tx1"/>
                </a:solidFill>
                <a:effectLst/>
                <a:latin typeface="+mn-lt"/>
                <a:ea typeface="+mn-ea"/>
                <a:cs typeface="+mn-cs"/>
              </a:rPr>
              <a:t>Questionnaire sur le danger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rtl="0"/>
            <a:r>
              <a:rPr lang="fr-FR" sz="1200" b="0" dirty="0">
                <a:solidFill>
                  <a:srgbClr val="FF0000"/>
                </a:solidFill>
              </a:rPr>
              <a:t>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17</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2</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b="0"/>
              <a:t>CyberOps Associate v1.0</a:t>
            </a:r>
          </a:p>
          <a:p>
            <a:pPr rtl="0">
              <a:buFontTx/>
              <a:buNone/>
            </a:pPr>
            <a:r>
              <a:rPr lang="fr-FR" sz="1200" b="0"/>
              <a:t>1 </a:t>
            </a:r>
            <a:r>
              <a:rPr lang="fr-FR"/>
              <a:t>- Le Danger</a:t>
            </a:r>
          </a:p>
          <a:p>
            <a:pPr rtl="0">
              <a:buFontTx/>
              <a:buNone/>
            </a:pPr>
            <a:r>
              <a:rPr lang="fr-FR" sz="1200" b="0">
                <a:solidFill>
                  <a:srgbClr val="FF0000"/>
                </a:solidFill>
              </a:rPr>
              <a:t>1.0 </a:t>
            </a:r>
            <a:r>
              <a:rPr lang="fr-FR"/>
              <a:t>–</a:t>
            </a:r>
            <a:r>
              <a:rPr lang="fr-FR" baseline="0"/>
              <a:t> Présentation</a:t>
            </a:r>
          </a:p>
          <a:p>
            <a:pPr rtl="0"/>
            <a:r>
              <a:rPr lang="fr-FR" baseline="0"/>
              <a:t>1.0.3 </a:t>
            </a:r>
            <a:r>
              <a:rPr lang="fr-FR"/>
              <a:t>- Qu'est-ce que je vais apprendre dans ce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1.0.4 - </a:t>
            </a:r>
            <a:r>
              <a:rPr lang="fr-FR" b="0" i="0">
                <a:solidFill>
                  <a:srgbClr val="056153"/>
                </a:solidFill>
                <a:effectLst/>
                <a:latin typeface="CiscoSans"/>
              </a:rPr>
              <a:t>Exercice en classe - Un ⁪attaquant de renom nous présente ses méthodes</a:t>
            </a:r>
          </a:p>
        </p:txBody>
      </p:sp>
    </p:spTree>
    <p:extLst>
      <p:ext uri="{BB962C8B-B14F-4D97-AF65-F5344CB8AC3E}">
        <p14:creationId xmlns:p14="http://schemas.microsoft.com/office/powerpoint/2010/main" val="158792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Source :</a:t>
            </a:r>
          </a:p>
          <a:p>
            <a:pPr rtl="0"/>
            <a:r>
              <a:rPr lang="fr-FR" sz="1200" b="0" baseline="0"/>
              <a:t>1</a:t>
            </a:r>
            <a:r>
              <a:rPr lang="fr-FR" sz="1200" b="0"/>
              <a:t> </a:t>
            </a:r>
            <a:r>
              <a:rPr lang="fr-FR"/>
              <a:t>– </a:t>
            </a:r>
            <a:r>
              <a:rPr lang="fr-FR" sz="1200" b="0" i="0" kern="1200">
                <a:solidFill>
                  <a:schemeClr val="tx1"/>
                </a:solidFill>
                <a:latin typeface="+mn-lt"/>
                <a:ea typeface="+mn-ea"/>
                <a:cs typeface="+mn-cs"/>
              </a:rPr>
              <a:t>Le Danger</a:t>
            </a:r>
          </a:p>
          <a:p>
            <a:pPr rtl="0"/>
            <a:r>
              <a:rPr lang="fr-FR" sz="1200" b="0">
                <a:solidFill>
                  <a:srgbClr val="FF0000"/>
                </a:solidFill>
              </a:rPr>
              <a:t>1.1 </a:t>
            </a:r>
            <a:r>
              <a:rPr lang="fr-FR"/>
              <a:t>-</a:t>
            </a:r>
            <a:r>
              <a:rPr lang="fr-FR" sz="1200" b="0">
                <a:solidFill>
                  <a:srgbClr val="FF0000"/>
                </a:solidFill>
              </a:rPr>
              <a:t> Histoires de guerre</a:t>
            </a:r>
          </a:p>
          <a:p>
            <a:pPr>
              <a:buFontTx/>
              <a:buNone/>
            </a:pPr>
            <a:endParaRPr lang="en-US" dirty="0"/>
          </a:p>
          <a:p>
            <a:pPr rtl="0"/>
            <a:r>
              <a:rPr lang="fr-FR" sz="1050" b="1" u="sng"/>
              <a:t>Activités en session / Explications :</a:t>
            </a:r>
          </a:p>
          <a:p>
            <a:pPr marL="171450" lvl="0" indent="-171450" rtl="0">
              <a:buFont typeface="Arial" panose="020B0604020202020204" pitchFamily="34" charset="0"/>
              <a:buChar char="•"/>
            </a:pPr>
            <a:r>
              <a:rPr lang="fr-FR" sz="1050" b="1"/>
              <a:t>Durée</a:t>
            </a:r>
            <a:r>
              <a:rPr lang="fr-FR" b="1"/>
              <a:t>: </a:t>
            </a:r>
            <a:r>
              <a:rPr lang="fr-FR" b="1" baseline="0"/>
              <a:t> </a:t>
            </a:r>
            <a:r>
              <a:rPr lang="fr-FR" b="0" baseline="0"/>
              <a:t>15</a:t>
            </a:r>
            <a:r>
              <a:rPr lang="fr-FR"/>
              <a:t> minutes</a:t>
            </a:r>
          </a:p>
          <a:p>
            <a:pPr marL="171450" lvl="0" indent="-171450" rtl="0">
              <a:buFont typeface="Arial" panose="020B0604020202020204" pitchFamily="34" charset="0"/>
              <a:buChar char="•"/>
            </a:pPr>
            <a:r>
              <a:rPr lang="fr-FR" sz="1050" b="1"/>
              <a:t>Remarques de l'instructeur :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baseline="0"/>
              <a:t>Expliquez aux étudiants pourquoi les réseaux et les données sont la cible d'attaques.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a:t>Vérifiez</a:t>
            </a:r>
            <a:r>
              <a:rPr lang="fr-FR" sz="1000" baseline="0"/>
              <a:t> si les étudiants ont rencontré un problème lors de l'installation de la </a:t>
            </a:r>
            <a:r>
              <a:rPr lang="fr-FR" sz="1200" b="0" i="0" kern="1200">
                <a:solidFill>
                  <a:schemeClr val="tx1"/>
                </a:solidFill>
                <a:latin typeface="+mn-lt"/>
                <a:ea typeface="+mn-ea"/>
                <a:cs typeface="+mn-cs"/>
              </a:rPr>
              <a:t>poste de travail CyberOps VM.</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i="0" kern="1200">
                <a:solidFill>
                  <a:schemeClr val="tx1"/>
                </a:solidFill>
                <a:latin typeface="+mn-lt"/>
                <a:ea typeface="+mn-ea"/>
                <a:cs typeface="+mn-cs"/>
              </a:rPr>
              <a:t>Expliquez-leur la vidéo sur «Anatomie d'une attaque».</a:t>
            </a:r>
          </a:p>
          <a:p>
            <a:pPr marL="171450" lvl="0" indent="-171450" rtl="0">
              <a:buFont typeface="Arial" panose="020B0604020202020204" pitchFamily="34" charset="0"/>
              <a:buChar char="•"/>
            </a:pPr>
            <a:r>
              <a:rPr lang="fr-FR" sz="1050" b="1"/>
              <a:t>Points clés: </a:t>
            </a:r>
            <a:r>
              <a:rPr lang="fr-FR" sz="1200" b="0" i="0" kern="1200">
                <a:solidFill>
                  <a:schemeClr val="tx1"/>
                </a:solidFill>
                <a:latin typeface="+mn-lt"/>
                <a:ea typeface="+mn-ea"/>
                <a:cs typeface="+mn-cs"/>
              </a:rPr>
              <a:t>Points d’accès Evil twin, attaque réseau et données </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1.1 </a:t>
            </a:r>
            <a:r>
              <a:rPr lang="fr-FR"/>
              <a:t>–</a:t>
            </a:r>
            <a:r>
              <a:rPr lang="fr-FR" baseline="0"/>
              <a:t> Histoires de guerre</a:t>
            </a:r>
          </a:p>
          <a:p>
            <a:pPr rtl="0"/>
            <a:r>
              <a:rPr lang="fr-FR" baseline="0"/>
              <a:t>1.1.1 </a:t>
            </a:r>
            <a:r>
              <a:rPr lang="fr-FR"/>
              <a:t>- Détournement</a:t>
            </a:r>
            <a:r>
              <a:rPr lang="fr-FR" baseline="0"/>
              <a:t> de personnes</a:t>
            </a:r>
          </a:p>
        </p:txBody>
      </p:sp>
    </p:spTree>
    <p:extLst>
      <p:ext uri="{BB962C8B-B14F-4D97-AF65-F5344CB8AC3E}">
        <p14:creationId xmlns:p14="http://schemas.microsoft.com/office/powerpoint/2010/main" val="35251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1.1 </a:t>
            </a:r>
            <a:r>
              <a:rPr lang="fr-FR"/>
              <a:t>–</a:t>
            </a:r>
            <a:r>
              <a:rPr lang="fr-FR" baseline="0"/>
              <a:t> Histoires de guerre</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a:t>1.1.2 </a:t>
            </a:r>
            <a:r>
              <a:rPr lang="fr-FR"/>
              <a:t>- </a:t>
            </a:r>
            <a:r>
              <a:rPr lang="fr-FR" sz="1200" b="0" i="0" kern="1200">
                <a:solidFill>
                  <a:schemeClr val="tx1"/>
                </a:solidFill>
                <a:latin typeface="+mn-lt"/>
                <a:ea typeface="+mn-ea"/>
                <a:cs typeface="+mn-cs"/>
              </a:rPr>
              <a:t>Entreprises rançonnées</a:t>
            </a:r>
          </a:p>
        </p:txBody>
      </p:sp>
    </p:spTree>
    <p:extLst>
      <p:ext uri="{BB962C8B-B14F-4D97-AF65-F5344CB8AC3E}">
        <p14:creationId xmlns:p14="http://schemas.microsoft.com/office/powerpoint/2010/main" val="352519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1.1 </a:t>
            </a:r>
            <a:r>
              <a:rPr lang="fr-FR"/>
              <a:t>–</a:t>
            </a:r>
            <a:r>
              <a:rPr lang="fr-FR" baseline="0"/>
              <a:t> Histoires de guerre</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a:t>1.1.3 </a:t>
            </a:r>
            <a:r>
              <a:rPr lang="fr-FR"/>
              <a:t>- </a:t>
            </a:r>
            <a:r>
              <a:rPr lang="fr-FR" sz="1200" b="0" i="0" kern="1200">
                <a:solidFill>
                  <a:schemeClr val="tx1"/>
                </a:solidFill>
                <a:latin typeface="+mn-lt"/>
                <a:ea typeface="+mn-ea"/>
                <a:cs typeface="+mn-cs"/>
              </a:rPr>
              <a:t>Pays ciblés</a:t>
            </a:r>
          </a:p>
        </p:txBody>
      </p:sp>
    </p:spTree>
    <p:extLst>
      <p:ext uri="{BB962C8B-B14F-4D97-AF65-F5344CB8AC3E}">
        <p14:creationId xmlns:p14="http://schemas.microsoft.com/office/powerpoint/2010/main" val="3525190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baseline="0"/>
              <a:t>1</a:t>
            </a:r>
            <a:r>
              <a:rPr lang="fr-FR" sz="1200" b="0"/>
              <a:t> </a:t>
            </a:r>
            <a:r>
              <a:rPr lang="fr-FR"/>
              <a:t>– </a:t>
            </a:r>
            <a:r>
              <a:rPr lang="fr-FR" sz="1200" b="0" i="0" kern="1200">
                <a:solidFill>
                  <a:schemeClr val="tx1"/>
                </a:solidFill>
                <a:latin typeface="+mn-lt"/>
                <a:ea typeface="+mn-ea"/>
                <a:cs typeface="+mn-cs"/>
              </a:rPr>
              <a:t>Le Danger</a:t>
            </a:r>
          </a:p>
          <a:p>
            <a:pPr rtl="0"/>
            <a:r>
              <a:rPr lang="fr-FR" sz="1200" b="0">
                <a:solidFill>
                  <a:srgbClr val="FF0000"/>
                </a:solidFill>
              </a:rPr>
              <a:t>1.2 </a:t>
            </a:r>
            <a:r>
              <a:rPr lang="fr-FR"/>
              <a:t>–</a:t>
            </a:r>
            <a:r>
              <a:rPr lang="fr-FR" sz="1200" b="0">
                <a:solidFill>
                  <a:srgbClr val="FF0000"/>
                </a:solidFill>
              </a:rPr>
              <a:t> </a:t>
            </a:r>
            <a:r>
              <a:rPr lang="fr-FR">
                <a:solidFill>
                  <a:schemeClr val="accent5">
                    <a:lumMod val="40000"/>
                    <a:lumOff val="60000"/>
                  </a:schemeClr>
                </a:solidFill>
              </a:rPr>
              <a:t>Acteurs de menace </a:t>
            </a:r>
          </a:p>
          <a:p>
            <a:endParaRPr lang="en-US" dirty="0"/>
          </a:p>
          <a:p>
            <a:pPr rtl="0"/>
            <a:r>
              <a:rPr lang="fr-FR" sz="1050" b="1" u="sng"/>
              <a:t>Activités en session / Explications :</a:t>
            </a:r>
          </a:p>
          <a:p>
            <a:pPr marL="171450" lvl="0" indent="-171450" rtl="0">
              <a:buFont typeface="Arial" panose="020B0604020202020204" pitchFamily="34" charset="0"/>
              <a:buChar char="•"/>
            </a:pPr>
            <a:r>
              <a:rPr lang="fr-FR" sz="1050" b="1"/>
              <a:t>Durée</a:t>
            </a:r>
            <a:r>
              <a:rPr lang="fr-FR" b="1"/>
              <a:t>: </a:t>
            </a:r>
            <a:r>
              <a:rPr lang="fr-FR" b="1" baseline="0"/>
              <a:t> </a:t>
            </a:r>
            <a:r>
              <a:rPr lang="fr-FR"/>
              <a:t>10 minutes</a:t>
            </a:r>
          </a:p>
          <a:p>
            <a:pPr marL="171450" lvl="0" indent="-171450" rtl="0">
              <a:buFont typeface="Arial" panose="020B0604020202020204" pitchFamily="34" charset="0"/>
              <a:buChar char="•"/>
            </a:pPr>
            <a:r>
              <a:rPr lang="fr-FR" sz="1050" b="1"/>
              <a:t>Remarques de l'instructeur : </a:t>
            </a:r>
          </a:p>
          <a:p>
            <a:pPr marL="341313" lvl="1" indent="-171450" rtl="0">
              <a:buFont typeface="Arial" panose="020B0604020202020204" pitchFamily="34" charset="0"/>
              <a:buChar char="•"/>
            </a:pPr>
            <a:r>
              <a:rPr lang="fr-FR" sz="1000"/>
              <a:t>Présentez le sujet et expliquez aux apprenants les acteurs de menace.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a:t>Discutez avec les apprenants des cyberattaques. Demandez aux apprenants ce qu'ils comprennent du terme.</a:t>
            </a:r>
          </a:p>
          <a:p>
            <a:pPr marL="341313" lvl="1" indent="-171450" rtl="0">
              <a:buFont typeface="Arial" panose="020B0604020202020204" pitchFamily="34" charset="0"/>
              <a:buChar char="•"/>
            </a:pPr>
            <a:r>
              <a:rPr lang="fr-FR" sz="1000" baseline="0"/>
              <a:t>Assurez-vous que les apprenants connaissent l'IoT. Demandez-leur de citer des exemples de notre vie quotidienne lorsque l'IoT est utilisé. </a:t>
            </a:r>
          </a:p>
          <a:p>
            <a:pPr marL="171450" lvl="0" indent="-171450" rtl="0">
              <a:buFont typeface="Arial" panose="020B0604020202020204" pitchFamily="34" charset="0"/>
              <a:buChar char="•"/>
            </a:pPr>
            <a:r>
              <a:rPr lang="fr-FR" sz="1050" b="1"/>
              <a:t>Points clés:</a:t>
            </a:r>
            <a:r>
              <a:rPr lang="fr-FR" sz="1100" b="1"/>
              <a:t> </a:t>
            </a:r>
            <a:r>
              <a:rPr lang="fr-FR" sz="1100" b="0"/>
              <a:t>Acteurs de menace, IoT</a:t>
            </a:r>
          </a:p>
        </p:txBody>
      </p:sp>
      <p:sp>
        <p:nvSpPr>
          <p:cNvPr id="4" name="Slide Number Placeholder 3"/>
          <p:cNvSpPr>
            <a:spLocks noGrp="1"/>
          </p:cNvSpPr>
          <p:nvPr>
            <p:ph type="sldNum" sz="quarter" idx="10"/>
          </p:nvPr>
        </p:nvSpPr>
        <p:spPr/>
        <p:txBody>
          <a:bodyPr/>
          <a:lstStyle/>
          <a:p>
            <a:pPr rtl="0"/>
            <a:fld id="{5641018C-6CAF-B84E-B92C-ECB119457FBA}" type="slidenum">
              <a:rPr/>
              <a:pPr rtl="0"/>
              <a:t>7</a:t>
            </a:fld>
            <a:endParaRPr/>
          </a:p>
        </p:txBody>
      </p:sp>
    </p:spTree>
    <p:extLst>
      <p:ext uri="{BB962C8B-B14F-4D97-AF65-F5344CB8AC3E}">
        <p14:creationId xmlns:p14="http://schemas.microsoft.com/office/powerpoint/2010/main" val="181592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1.2 </a:t>
            </a:r>
            <a:r>
              <a:rPr lang="fr-FR"/>
              <a:t>–</a:t>
            </a:r>
            <a:r>
              <a:rPr lang="fr-FR" sz="1200" b="0">
                <a:solidFill>
                  <a:srgbClr val="FF0000"/>
                </a:solidFill>
              </a:rPr>
              <a:t> </a:t>
            </a:r>
            <a:r>
              <a:rPr lang="fr-FR" baseline="0"/>
              <a:t>Acteurs de menace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a:t>1.2.1 </a:t>
            </a:r>
            <a:r>
              <a:rPr lang="fr-FR"/>
              <a:t>- </a:t>
            </a:r>
            <a:r>
              <a:rPr lang="fr-FR" sz="1200" b="0" i="0" kern="1200">
                <a:solidFill>
                  <a:schemeClr val="tx1"/>
                </a:solidFill>
                <a:latin typeface="+mn-lt"/>
                <a:ea typeface="+mn-ea"/>
                <a:cs typeface="+mn-cs"/>
              </a:rPr>
              <a:t>Acteurs de menace</a:t>
            </a:r>
          </a:p>
        </p:txBody>
      </p:sp>
    </p:spTree>
    <p:extLst>
      <p:ext uri="{BB962C8B-B14F-4D97-AF65-F5344CB8AC3E}">
        <p14:creationId xmlns:p14="http://schemas.microsoft.com/office/powerpoint/2010/main" val="175844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1 </a:t>
            </a:r>
            <a:r>
              <a:rPr lang="fr-FR"/>
              <a:t>- Le Danger</a:t>
            </a:r>
          </a:p>
          <a:p>
            <a:pPr rtl="0">
              <a:buFontTx/>
              <a:buNone/>
            </a:pPr>
            <a:r>
              <a:rPr lang="fr-FR" sz="1200" b="0">
                <a:solidFill>
                  <a:srgbClr val="FF0000"/>
                </a:solidFill>
              </a:rPr>
              <a:t>1.2 </a:t>
            </a:r>
            <a:r>
              <a:rPr lang="fr-FR"/>
              <a:t>-</a:t>
            </a:r>
            <a:r>
              <a:rPr lang="fr-FR" sz="1200" b="0">
                <a:solidFill>
                  <a:srgbClr val="FF0000"/>
                </a:solidFill>
              </a:rPr>
              <a:t> </a:t>
            </a:r>
            <a:r>
              <a:rPr lang="fr-FR" baseline="0"/>
              <a:t>Acteurs de menace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a:t>1.2.1 </a:t>
            </a:r>
            <a:r>
              <a:rPr lang="fr-FR"/>
              <a:t>- </a:t>
            </a:r>
            <a:r>
              <a:rPr lang="fr-FR" sz="1200" b="0" i="0" kern="1200">
                <a:solidFill>
                  <a:schemeClr val="tx1"/>
                </a:solidFill>
                <a:latin typeface="+mn-lt"/>
                <a:ea typeface="+mn-ea"/>
                <a:cs typeface="+mn-cs"/>
              </a:rPr>
              <a:t>Acteurs de menace</a:t>
            </a:r>
          </a:p>
        </p:txBody>
      </p:sp>
    </p:spTree>
    <p:extLst>
      <p:ext uri="{BB962C8B-B14F-4D97-AF65-F5344CB8AC3E}">
        <p14:creationId xmlns:p14="http://schemas.microsoft.com/office/powerpoint/2010/main" val="3525190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2020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2020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751893"/>
            <a:ext cx="6672708" cy="644730"/>
          </a:xfrm>
        </p:spPr>
        <p:txBody>
          <a:bodyPr/>
          <a:lstStyle/>
          <a:p>
            <a:pPr rtl="0"/>
            <a:r>
              <a:rPr lang="fr-FR">
                <a:solidFill>
                  <a:schemeClr val="accent5">
                    <a:lumMod val="40000"/>
                    <a:lumOff val="60000"/>
                  </a:schemeClr>
                </a:solidFill>
              </a:rPr>
              <a:t>Module 1: Le danger</a:t>
            </a:r>
          </a:p>
        </p:txBody>
      </p:sp>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rtl="0"/>
            <a:r>
              <a:rPr lang="fr-FR"/>
              <a:t>CyberOps Associate v1.0</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221556" y="264844"/>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Acteurs de menace </a:t>
            </a:r>
            <a:br>
              <a:rPr altLang="en-US" dirty="0"/>
            </a:br>
            <a:r>
              <a:rPr lang="fr-FR" dirty="0"/>
              <a:t>L'internet des objets est-il protégé?</a:t>
            </a:r>
          </a:p>
        </p:txBody>
      </p:sp>
      <p:sp>
        <p:nvSpPr>
          <p:cNvPr id="2" name="Content Placeholder 1"/>
          <p:cNvSpPr>
            <a:spLocks noGrp="1"/>
          </p:cNvSpPr>
          <p:nvPr>
            <p:ph idx="1"/>
          </p:nvPr>
        </p:nvSpPr>
        <p:spPr>
          <a:xfrm>
            <a:off x="144065" y="1372381"/>
            <a:ext cx="5544040" cy="3705323"/>
          </a:xfrm>
        </p:spPr>
        <p:txBody>
          <a:bodyPr/>
          <a:lstStyle/>
          <a:p>
            <a:pPr lvl="3" rtl="0">
              <a:buSzPct val="100000"/>
            </a:pPr>
            <a:r>
              <a:rPr lang="fr-FR" sz="1600" dirty="0"/>
              <a:t>L'</a:t>
            </a:r>
            <a:r>
              <a:rPr lang="fr-FR" sz="1600" dirty="0" err="1"/>
              <a:t>IoT</a:t>
            </a:r>
            <a:r>
              <a:rPr lang="fr-FR" sz="1600" dirty="0"/>
              <a:t> permet aux utilisateurs de connecter des objets pour améliorer leur qualité de vie.</a:t>
            </a:r>
          </a:p>
          <a:p>
            <a:pPr lvl="3" rtl="0">
              <a:buSzPct val="100000"/>
            </a:pPr>
            <a:r>
              <a:rPr lang="fr-FR" sz="1600" dirty="0"/>
              <a:t>De nombreux appareils sur Internet ne contiennent pas le dernier micrologiciel. Certains appareils plus anciens ne sont même pas mis à jour pour intégrer des correctifs. Ces deux situations créent des opportunités pour les hackers et mettent en péril la sécurité des propriétaires de ces appareils.</a:t>
            </a:r>
          </a:p>
        </p:txBody>
      </p:sp>
      <p:pic>
        <p:nvPicPr>
          <p:cNvPr id="5123" name="Picture 3"/>
          <p:cNvPicPr>
            <a:picLocks noChangeAspect="1" noChangeArrowheads="1"/>
          </p:cNvPicPr>
          <p:nvPr/>
        </p:nvPicPr>
        <p:blipFill>
          <a:blip r:embed="rId4"/>
          <a:srcRect/>
          <a:stretch>
            <a:fillRect/>
          </a:stretch>
        </p:blipFill>
        <p:spPr bwMode="auto">
          <a:xfrm>
            <a:off x="5688105" y="1129553"/>
            <a:ext cx="3119719" cy="2783541"/>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1.3 Impact des menaces </a:t>
            </a: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a:t>Impact des menaces</a:t>
            </a:r>
            <a:br>
              <a:rPr altLang="en-US" dirty="0"/>
            </a:br>
            <a:r>
              <a:rPr lang="fr-FR"/>
              <a:t>PII, PHI, et PSI</a:t>
            </a:r>
          </a:p>
        </p:txBody>
      </p:sp>
      <p:sp>
        <p:nvSpPr>
          <p:cNvPr id="2" name="Content Placeholder 1"/>
          <p:cNvSpPr>
            <a:spLocks noGrp="1"/>
          </p:cNvSpPr>
          <p:nvPr>
            <p:ph idx="1"/>
          </p:nvPr>
        </p:nvSpPr>
        <p:spPr>
          <a:xfrm>
            <a:off x="48667" y="743426"/>
            <a:ext cx="6817082" cy="3705323"/>
          </a:xfrm>
        </p:spPr>
        <p:txBody>
          <a:bodyPr/>
          <a:lstStyle/>
          <a:p>
            <a:pPr marL="268288" indent="-182563" algn="l" rtl="0">
              <a:buFont typeface="Arial" panose="020B0604020202020204" pitchFamily="34" charset="0"/>
              <a:buChar char="•"/>
            </a:pPr>
            <a:r>
              <a:rPr lang="fr-FR" sz="1600" dirty="0"/>
              <a:t>Les informations personnelles identifiables (PII) correspondent à l'ensemble des informations qui permettent d'identifier un individu, tels que le nom et le numéro de sécurité sociale.</a:t>
            </a:r>
          </a:p>
          <a:p>
            <a:pPr marL="268288" indent="-182563" algn="l" rtl="0">
              <a:buFont typeface="Arial" panose="020B0604020202020204" pitchFamily="34" charset="0"/>
              <a:buChar char="•"/>
            </a:pPr>
            <a:r>
              <a:rPr lang="fr-FR" sz="1600" dirty="0"/>
              <a:t>Les cybercriminels s'adonnent à une activité très lucrative: récupérer des listes d'informations PII qui peuvent ensuite être vendues sur le </a:t>
            </a:r>
            <a:r>
              <a:rPr lang="fr-FR" sz="1600" dirty="0" err="1"/>
              <a:t>dark</a:t>
            </a:r>
            <a:r>
              <a:rPr lang="fr-FR" sz="1600" dirty="0"/>
              <a:t> web. Ils peuvent utiliser les PII volées pour créer de faux comptes, tels que des cartes de crédit et des prêts à court terme. </a:t>
            </a:r>
          </a:p>
          <a:p>
            <a:pPr marL="268288" indent="-182563" algn="l" rtl="0">
              <a:buFont typeface="Arial" panose="020B0604020202020204" pitchFamily="34" charset="0"/>
              <a:buChar char="•"/>
            </a:pPr>
            <a:r>
              <a:rPr lang="fr-FR" sz="1600" dirty="0"/>
              <a:t>La communauté médicale crée et tient à jour des dossiers médicaux électroniques (</a:t>
            </a:r>
            <a:r>
              <a:rPr lang="fr-FR" sz="1600" dirty="0" err="1"/>
              <a:t>EMRs</a:t>
            </a:r>
            <a:r>
              <a:rPr lang="fr-FR" sz="1600" dirty="0"/>
              <a:t>) qui contiennent des informations PHI (</a:t>
            </a:r>
            <a:r>
              <a:rPr lang="fr-FR" sz="1600" dirty="0" err="1"/>
              <a:t>Personnal</a:t>
            </a:r>
            <a:r>
              <a:rPr lang="fr-FR" sz="1600" dirty="0"/>
              <a:t> </a:t>
            </a:r>
            <a:r>
              <a:rPr lang="fr-FR" sz="1600" dirty="0" err="1"/>
              <a:t>Health</a:t>
            </a:r>
            <a:r>
              <a:rPr lang="fr-FR" sz="1600" dirty="0"/>
              <a:t> Information), un sous-ensemble de PII.</a:t>
            </a:r>
          </a:p>
          <a:p>
            <a:pPr marL="268288" indent="-182563" algn="l" rtl="0">
              <a:buFont typeface="Arial" panose="020B0604020202020204" pitchFamily="34" charset="0"/>
              <a:buChar char="•"/>
            </a:pPr>
            <a:r>
              <a:rPr lang="fr-FR" sz="1600" dirty="0"/>
              <a:t>PSI (</a:t>
            </a:r>
            <a:r>
              <a:rPr lang="fr-FR" sz="1600" dirty="0" err="1"/>
              <a:t>Personnal</a:t>
            </a:r>
            <a:r>
              <a:rPr lang="fr-FR" sz="1600" dirty="0"/>
              <a:t> Security Information)  comprend les noms d'utilisateur, mots de passe et autres informations liées à la sécurité que les personnes utilisent pour accéder à des informations ou à des services sur le réseau.</a:t>
            </a:r>
          </a:p>
        </p:txBody>
      </p:sp>
      <p:pic>
        <p:nvPicPr>
          <p:cNvPr id="3" name="Picture 2">
            <a:extLst>
              <a:ext uri="{FF2B5EF4-FFF2-40B4-BE49-F238E27FC236}">
                <a16:creationId xmlns:a16="http://schemas.microsoft.com/office/drawing/2014/main" id="{ACCD5F9B-7610-47E9-85A5-C849C17A6126}"/>
              </a:ext>
            </a:extLst>
          </p:cNvPr>
          <p:cNvPicPr>
            <a:picLocks noChangeAspect="1"/>
          </p:cNvPicPr>
          <p:nvPr/>
        </p:nvPicPr>
        <p:blipFill>
          <a:blip r:embed="rId4"/>
          <a:stretch>
            <a:fillRect/>
          </a:stretch>
        </p:blipFill>
        <p:spPr>
          <a:xfrm>
            <a:off x="6865749" y="1168146"/>
            <a:ext cx="2085418" cy="2411609"/>
          </a:xfrm>
          <a:prstGeom prst="rect">
            <a:avLst/>
          </a:prstGeom>
          <a:ln w="6350">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171854"/>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Impact de la menace</a:t>
            </a:r>
            <a:br>
              <a:rPr altLang="en-US" dirty="0"/>
            </a:br>
            <a:r>
              <a:rPr lang="fr-FR" dirty="0"/>
              <a:t>Perte de l'avantage concurrentiel</a:t>
            </a:r>
          </a:p>
        </p:txBody>
      </p:sp>
      <p:sp>
        <p:nvSpPr>
          <p:cNvPr id="2" name="Content Placeholder 1"/>
          <p:cNvSpPr>
            <a:spLocks noGrp="1"/>
          </p:cNvSpPr>
          <p:nvPr>
            <p:ph idx="1"/>
          </p:nvPr>
        </p:nvSpPr>
        <p:spPr>
          <a:xfrm>
            <a:off x="144065" y="1079257"/>
            <a:ext cx="8213872" cy="3705323"/>
          </a:xfrm>
        </p:spPr>
        <p:txBody>
          <a:bodyPr/>
          <a:lstStyle/>
          <a:p>
            <a:pPr marL="182563" lvl="3" indent="-182563" rtl="0">
              <a:buSzPct val="100000"/>
            </a:pPr>
            <a:r>
              <a:rPr lang="fr-FR" sz="1600" dirty="0"/>
              <a:t>La perte de propriété intellectuelle pour les concurrents est une grave préoccupation. </a:t>
            </a:r>
          </a:p>
          <a:p>
            <a:pPr marL="182563" lvl="3" indent="-182563" rtl="0">
              <a:buSzPct val="100000"/>
            </a:pPr>
            <a:r>
              <a:rPr lang="fr-FR" sz="1600" dirty="0"/>
              <a:t>Elles redoutent également de perdre la confiance de leurs clients si elles étaient incapables de protéger leurs données personnelles. </a:t>
            </a:r>
          </a:p>
          <a:p>
            <a:pPr marL="182563" lvl="3" indent="-182563" rtl="0">
              <a:buSzPct val="100000"/>
            </a:pPr>
            <a:r>
              <a:rPr lang="fr-FR" sz="1600" dirty="0"/>
              <a:t>La perte de l'avantage concurrentiel est souvent plus liée à cette perte de confiance qu'au vol de secrets commerciaux par une autre entreprise ou un pays.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226098"/>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Impact des menace</a:t>
            </a:r>
            <a:br>
              <a:rPr altLang="en-US" dirty="0"/>
            </a:br>
            <a:r>
              <a:rPr lang="fr-FR" dirty="0"/>
              <a:t>Politiques et sécurité nationale</a:t>
            </a:r>
          </a:p>
        </p:txBody>
      </p:sp>
      <p:sp>
        <p:nvSpPr>
          <p:cNvPr id="2" name="Content Placeholder 1"/>
          <p:cNvSpPr>
            <a:spLocks noGrp="1"/>
          </p:cNvSpPr>
          <p:nvPr>
            <p:ph idx="1"/>
          </p:nvPr>
        </p:nvSpPr>
        <p:spPr>
          <a:xfrm>
            <a:off x="144065" y="1112526"/>
            <a:ext cx="8197830" cy="3705323"/>
          </a:xfrm>
        </p:spPr>
        <p:txBody>
          <a:bodyPr/>
          <a:lstStyle/>
          <a:p>
            <a:pPr marL="182563" lvl="3" indent="-182563" rtl="0">
              <a:buSzPct val="100000"/>
            </a:pPr>
            <a:r>
              <a:rPr lang="fr-FR" sz="1600" dirty="0"/>
              <a:t>Les entreprises ne sont pas les seules à être piratées. </a:t>
            </a:r>
          </a:p>
          <a:p>
            <a:pPr marL="182563" lvl="3" indent="-182563" rtl="0">
              <a:buSzPct val="100000"/>
            </a:pPr>
            <a:r>
              <a:rPr lang="fr-FR" sz="1600" dirty="0"/>
              <a:t>Les hackers financés par un état peuvent perturber ou détruire des services et des ressources essentiels dans une nation ennemie.</a:t>
            </a:r>
          </a:p>
          <a:p>
            <a:pPr marL="182563" lvl="3" indent="-182563" rtl="0">
              <a:buSzPct val="100000"/>
            </a:pPr>
            <a:r>
              <a:rPr lang="fr-FR" sz="1600" dirty="0"/>
              <a:t>L'internet est devenu indispensable pour toute activité commerciale et financière. Perturber ces activités peut dévaster une économie nationale.</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603589" cy="1802391"/>
          </a:xfrm>
        </p:spPr>
        <p:txBody>
          <a:bodyPr/>
          <a:lstStyle/>
          <a:p>
            <a:r>
              <a:rPr lang="fr-FR" dirty="0">
                <a:solidFill>
                  <a:schemeClr val="accent5">
                    <a:lumMod val="40000"/>
                    <a:lumOff val="60000"/>
                  </a:schemeClr>
                </a:solidFill>
              </a:rPr>
              <a:t>1.4 Récapitulation : le danger</a:t>
            </a: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151886" cy="757551"/>
          </a:xfrm>
        </p:spPr>
        <p:txBody>
          <a:bodyPr/>
          <a:lstStyle/>
          <a:p>
            <a:pPr rtl="0"/>
            <a:r>
              <a:rPr lang="fr-FR" sz="1600" dirty="0"/>
              <a:t>Récapitulation de ﻿Danger </a:t>
            </a:r>
            <a:br>
              <a:rPr lang="en-US" altLang="en-US" dirty="0"/>
            </a:br>
            <a:r>
              <a:rPr lang="fr-FR" dirty="0"/>
              <a:t>Qu'est ce que j'ai appris dans ce Module?</a:t>
            </a:r>
          </a:p>
        </p:txBody>
      </p:sp>
      <p:sp>
        <p:nvSpPr>
          <p:cNvPr id="13315" name="Content Placeholder 2"/>
          <p:cNvSpPr>
            <a:spLocks noGrp="1"/>
          </p:cNvSpPr>
          <p:nvPr>
            <p:ph idx="1"/>
          </p:nvPr>
        </p:nvSpPr>
        <p:spPr>
          <a:xfrm>
            <a:off x="87549" y="801475"/>
            <a:ext cx="8752592" cy="3851548"/>
          </a:xfrm>
        </p:spPr>
        <p:txBody>
          <a:bodyPr/>
          <a:lstStyle/>
          <a:p>
            <a:pPr marL="173038" lvl="2" indent="-173038" rtl="0">
              <a:spcBef>
                <a:spcPts val="600"/>
              </a:spcBef>
              <a:spcAft>
                <a:spcPts val="600"/>
              </a:spcAft>
              <a:buClr>
                <a:schemeClr val="tx2"/>
              </a:buClr>
              <a:buSzPct val="90000"/>
            </a:pPr>
            <a:r>
              <a:rPr lang="fr-FR" sz="1600"/>
              <a:t>Les acteurs de menace peuvent détourner des sessions bancaires et d'autres informations personnelles en utilisant des point d’accès public «Evil Twin». </a:t>
            </a:r>
          </a:p>
          <a:p>
            <a:pPr marL="173038" lvl="2" indent="-173038" rtl="0">
              <a:spcBef>
                <a:spcPts val="600"/>
              </a:spcBef>
              <a:spcAft>
                <a:spcPts val="600"/>
              </a:spcAft>
              <a:buClr>
                <a:schemeClr val="tx2"/>
              </a:buClr>
              <a:buSzPct val="90000"/>
            </a:pPr>
            <a:r>
              <a:rPr lang="fr-FR" sz="1600"/>
              <a:t>Parmi les hackers, on trouve notamment des amateurs, des hacktivistes, des groupes criminels organisés, des hackers financés par un état et des groupes terroristes. </a:t>
            </a:r>
          </a:p>
          <a:p>
            <a:pPr marL="173038" lvl="2" indent="-173038" rtl="0">
              <a:spcBef>
                <a:spcPts val="600"/>
              </a:spcBef>
              <a:spcAft>
                <a:spcPts val="600"/>
              </a:spcAft>
              <a:buClr>
                <a:schemeClr val="tx2"/>
              </a:buClr>
              <a:buSzPct val="90000"/>
            </a:pPr>
            <a:r>
              <a:rPr lang="fr-FR" sz="1600"/>
              <a:t>Au fur et à mesure que l'Internet des objets (IoT) se développe, les webcams, les routeurs et autres appareils dans nos foyers sont également attaqués.</a:t>
            </a:r>
          </a:p>
          <a:p>
            <a:pPr marL="173038" indent="-173038" algn="l" rtl="0">
              <a:buFont typeface="Arial" panose="020B0604020202020204" pitchFamily="34" charset="0"/>
              <a:buChar char="•"/>
            </a:pPr>
            <a:r>
              <a:rPr lang="fr-FR" sz="1600"/>
              <a:t>Les informations personnelles identifiables (PII) correspondent à l'ensemble des informations qui permettent d'identifier un individu.</a:t>
            </a:r>
          </a:p>
          <a:p>
            <a:pPr marL="173038" indent="-173038" algn="l" rtl="0">
              <a:buFont typeface="Arial" panose="020B0604020202020204" pitchFamily="34" charset="0"/>
              <a:buChar char="•"/>
            </a:pPr>
            <a:r>
              <a:rPr lang="fr-FR" sz="1600"/>
              <a:t>La communauté médicale crée et tient à jour des dossiers médicaux électroniques (EMRs) qui contiennent des informations PHI, un sous-ensemble de PII.</a:t>
            </a:r>
          </a:p>
          <a:p>
            <a:pPr marL="173038" indent="-173038" algn="l" rtl="0">
              <a:buFont typeface="Arial" panose="020B0604020202020204" pitchFamily="34" charset="0"/>
              <a:buChar char="•"/>
            </a:pPr>
            <a:r>
              <a:rPr lang="fr-FR" sz="1600"/>
              <a:t>PSI comprend les noms d'utilisateur, mots de passe et autres informations liées à la sécurité que les personnes utilisent pour accéder à des informations ou à des services sur le réseau.</a:t>
            </a:r>
          </a:p>
          <a:p>
            <a:pPr marL="173038" lvl="2" indent="-173038">
              <a:spcBef>
                <a:spcPts val="600"/>
              </a:spcBef>
              <a:spcAft>
                <a:spcPts val="600"/>
              </a:spcAft>
              <a:buClr>
                <a:schemeClr val="tx2"/>
              </a:buClr>
              <a:buSzPct val="90000"/>
            </a:pPr>
            <a:endParaRPr lang="en-US" sz="16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rtl="0" eaLnBrk="1" hangingPunct="1"/>
            <a:r>
              <a:rPr lang="fr-FR"/>
              <a:t>Objectifs du module</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rtl="0" eaLnBrk="0" hangingPunct="0">
              <a:spcBef>
                <a:spcPct val="0"/>
              </a:spcBef>
              <a:spcAft>
                <a:spcPct val="0"/>
              </a:spcAft>
              <a:buClrTx/>
              <a:buSzTx/>
              <a:buNone/>
            </a:pPr>
            <a:r>
              <a:rPr lang="fr-FR" sz="1600" b="1">
                <a:ea typeface="Calibri" panose="020F0502020204030204" pitchFamily="34" charset="0"/>
                <a:cs typeface="Calibri" panose="020F0502020204030204" pitchFamily="34" charset="0"/>
              </a:rPr>
              <a:t>Titre du module: </a:t>
            </a:r>
            <a:r>
              <a:rPr lang="fr-FR" sz="1600">
                <a:ea typeface="Calibri" panose="020F0502020204030204" pitchFamily="34" charset="0"/>
                <a:cs typeface="Calibri" panose="020F0502020204030204" pitchFamily="34" charset="0"/>
              </a:rPr>
              <a:t>Le danger</a:t>
            </a:r>
          </a:p>
          <a:p>
            <a:pPr marL="0" lvl="0" indent="0" defTabSz="914400" eaLnBrk="0" hangingPunct="0">
              <a:spcBef>
                <a:spcPct val="0"/>
              </a:spcBef>
              <a:spcAft>
                <a:spcPct val="0"/>
              </a:spcAft>
              <a:buClrTx/>
              <a:buSzTx/>
              <a:buNone/>
            </a:pPr>
            <a:endParaRPr lang="en-US" altLang="en-US" sz="1600" dirty="0"/>
          </a:p>
          <a:p>
            <a:pPr marL="0" lvl="0" indent="0" defTabSz="914400" rtl="0" eaLnBrk="0" hangingPunct="0">
              <a:spcBef>
                <a:spcPct val="0"/>
              </a:spcBef>
              <a:spcAft>
                <a:spcPct val="0"/>
              </a:spcAft>
              <a:buClrTx/>
              <a:buSzTx/>
              <a:buNone/>
            </a:pPr>
            <a:r>
              <a:rPr lang="fr-FR" sz="1600" b="1">
                <a:ea typeface="Calibri" panose="020F0502020204030204" pitchFamily="34" charset="0"/>
                <a:cs typeface="Calibri" panose="020F0502020204030204" pitchFamily="34" charset="0"/>
              </a:rPr>
              <a:t>Objectif du Module</a:t>
            </a:r>
            <a:r>
              <a:rPr lang="fr-FR" sz="1600">
                <a:ea typeface="Calibri" panose="020F0502020204030204" pitchFamily="34" charset="0"/>
                <a:cs typeface="Calibri" panose="020F0502020204030204" pitchFamily="34" charset="0"/>
              </a:rPr>
              <a:t>: </a:t>
            </a:r>
            <a:r>
              <a:rPr lang="fr-FR" sz="1600"/>
              <a:t>Expliquer pourquoi les réseaux et les données sont attaqués</a:t>
            </a:r>
            <a:r>
              <a:rPr lang="fr-FR" sz="1600">
                <a:ea typeface="Calibri" panose="020F0502020204030204" pitchFamily="34" charset="0"/>
                <a:cs typeface="Calibri" panose="020F0502020204030204" pitchFamily="34" charset="0"/>
              </a:rPr>
              <a:t>.</a:t>
            </a: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2767828701"/>
              </p:ext>
            </p:extLst>
          </p:nvPr>
        </p:nvGraphicFramePr>
        <p:xfrm>
          <a:off x="333363" y="1723629"/>
          <a:ext cx="8263467" cy="1181260"/>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gn="ctr" rtl="0">
                        <a:lnSpc>
                          <a:spcPct val="107000"/>
                        </a:lnSpc>
                        <a:spcBef>
                          <a:spcPts val="0"/>
                        </a:spcBef>
                        <a:spcAft>
                          <a:spcPts val="0"/>
                        </a:spcAft>
                      </a:pPr>
                      <a:r>
                        <a:rPr lang="fr-FR" sz="1100">
                          <a:effectLst/>
                          <a:latin typeface="+mn-lt"/>
                        </a:rPr>
                        <a:t>Titre du Rubrique</a:t>
                      </a:r>
                    </a:p>
                  </a:txBody>
                  <a:tcPr marL="60168" marR="60168" marT="0" marB="0"/>
                </a:tc>
                <a:tc>
                  <a:txBody>
                    <a:bodyPr/>
                    <a:lstStyle/>
                    <a:p>
                      <a:pPr marL="0" marR="0" algn="ctr" rtl="0">
                        <a:lnSpc>
                          <a:spcPct val="107000"/>
                        </a:lnSpc>
                        <a:spcBef>
                          <a:spcPts val="0"/>
                        </a:spcBef>
                        <a:spcAft>
                          <a:spcPts val="0"/>
                        </a:spcAft>
                      </a:pPr>
                      <a:r>
                        <a:rPr lang="fr-FR" sz="1100">
                          <a:effectLst/>
                          <a:latin typeface="+mn-lt"/>
                        </a:rPr>
                        <a:t>Objectif du Rubrique</a:t>
                      </a:r>
                    </a:p>
                  </a:txBody>
                  <a:tcPr marL="60168" marR="60168" marT="0" marB="0"/>
                </a:tc>
                <a:extLst>
                  <a:ext uri="{0D108BD9-81ED-4DB2-BD59-A6C34878D82A}">
                    <a16:rowId xmlns:a16="http://schemas.microsoft.com/office/drawing/2014/main" val="364302898"/>
                  </a:ext>
                </a:extLst>
              </a:tr>
              <a:tr h="263724">
                <a:tc>
                  <a:txBody>
                    <a:bodyPr/>
                    <a:lstStyle/>
                    <a:p>
                      <a:pPr rtl="0" fontAlgn="ctr"/>
                      <a:r>
                        <a:rPr lang="fr-FR" sz="1100" b="1">
                          <a:latin typeface="+mn-lt"/>
                        </a:rPr>
                        <a:t>Histoires de guerre</a:t>
                      </a:r>
                    </a:p>
                  </a:txBody>
                  <a:tcPr marL="47625" marR="47625" marT="47625" marB="47625" anchor="ctr"/>
                </a:tc>
                <a:tc>
                  <a:txBody>
                    <a:bodyPr/>
                    <a:lstStyle/>
                    <a:p>
                      <a:pPr rtl="0" fontAlgn="ctr"/>
                      <a:r>
                        <a:rPr lang="fr-FR" sz="1100" b="0">
                          <a:latin typeface="+mn-lt"/>
                        </a:rPr>
                        <a:t>Expliquer pourquoi les réseaux et les données sont la cible d'attaques.</a:t>
                      </a:r>
                    </a:p>
                  </a:txBody>
                  <a:tcPr marL="47625" marR="47625" marT="47625" marB="47625" anchor="ctr"/>
                </a:tc>
                <a:extLst>
                  <a:ext uri="{0D108BD9-81ED-4DB2-BD59-A6C34878D82A}">
                    <a16:rowId xmlns:a16="http://schemas.microsoft.com/office/drawing/2014/main" val="3530891527"/>
                  </a:ext>
                </a:extLst>
              </a:tr>
              <a:tr h="263724">
                <a:tc>
                  <a:txBody>
                    <a:bodyPr/>
                    <a:lstStyle/>
                    <a:p>
                      <a:pPr rtl="0" fontAlgn="ctr"/>
                      <a:r>
                        <a:rPr lang="fr-FR" sz="1100" b="1">
                          <a:latin typeface="+mn-lt"/>
                        </a:rPr>
                        <a:t>Hackers</a:t>
                      </a:r>
                    </a:p>
                  </a:txBody>
                  <a:tcPr marL="47625" marR="47625" marT="47625" marB="47625" anchor="ctr"/>
                </a:tc>
                <a:tc>
                  <a:txBody>
                    <a:bodyPr/>
                    <a:lstStyle/>
                    <a:p>
                      <a:pPr rtl="0" fontAlgn="ctr"/>
                      <a:r>
                        <a:rPr lang="fr-FR" sz="1100" b="0">
                          <a:latin typeface="+mn-lt"/>
                        </a:rPr>
                        <a:t>Expliquer les raisons qui motivent les hackers à l'origine d'incidents de sécurité spécifiques.</a:t>
                      </a:r>
                    </a:p>
                  </a:txBody>
                  <a:tcPr marL="47625" marR="47625" marT="47625" marB="47625" anchor="ctr"/>
                </a:tc>
                <a:extLst>
                  <a:ext uri="{0D108BD9-81ED-4DB2-BD59-A6C34878D82A}">
                    <a16:rowId xmlns:a16="http://schemas.microsoft.com/office/drawing/2014/main" val="662892947"/>
                  </a:ext>
                </a:extLst>
              </a:tr>
              <a:tr h="254659">
                <a:tc>
                  <a:txBody>
                    <a:bodyPr/>
                    <a:lstStyle/>
                    <a:p>
                      <a:pPr rtl="0" fontAlgn="ctr"/>
                      <a:r>
                        <a:rPr lang="fr-FR" sz="1100" b="1">
                          <a:latin typeface="+mn-lt"/>
                        </a:rPr>
                        <a:t>Impact de la menace</a:t>
                      </a:r>
                    </a:p>
                  </a:txBody>
                  <a:tcPr marL="47625" marR="47625" marT="47625" marB="47625" anchor="ctr"/>
                </a:tc>
                <a:tc>
                  <a:txBody>
                    <a:bodyPr/>
                    <a:lstStyle/>
                    <a:p>
                      <a:pPr rtl="0" fontAlgn="ctr"/>
                      <a:r>
                        <a:rPr lang="fr-FR" sz="1100" b="0">
                          <a:latin typeface="+mn-lt"/>
                        </a:rPr>
                        <a:t>Expliquer l'impact potentiel des attaques du réseau.</a:t>
                      </a:r>
                    </a:p>
                  </a:txBody>
                  <a:tcPr marL="47625" marR="47625" marT="47625" marB="47625" anchor="ctr"/>
                </a:tc>
                <a:extLst>
                  <a:ext uri="{0D108BD9-81ED-4DB2-BD59-A6C34878D82A}">
                    <a16:rowId xmlns:a16="http://schemas.microsoft.com/office/drawing/2014/main" val="128368636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1.1 Histoires de guerre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25788"/>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a:t>Le danger </a:t>
            </a:r>
            <a:br>
              <a:rPr altLang="en-US" dirty="0"/>
            </a:br>
            <a:r>
              <a:rPr lang="fr-FR"/>
              <a:t>﻿Détournement de personnes</a:t>
            </a:r>
          </a:p>
        </p:txBody>
      </p:sp>
      <p:sp>
        <p:nvSpPr>
          <p:cNvPr id="2" name="Content Placeholder 1"/>
          <p:cNvSpPr>
            <a:spLocks noGrp="1"/>
          </p:cNvSpPr>
          <p:nvPr>
            <p:ph idx="1"/>
          </p:nvPr>
        </p:nvSpPr>
        <p:spPr>
          <a:xfrm>
            <a:off x="156591" y="871021"/>
            <a:ext cx="4219143" cy="3705323"/>
          </a:xfrm>
        </p:spPr>
        <p:txBody>
          <a:bodyPr/>
          <a:lstStyle/>
          <a:p>
            <a:pPr marL="223838" indent="-223838" rtl="0">
              <a:buFont typeface="Arial" panose="020B0604020202020204" pitchFamily="34" charset="0"/>
              <a:buChar char="•"/>
            </a:pPr>
            <a:r>
              <a:rPr lang="fr-FR" sz="1600" dirty="0"/>
              <a:t>Un attaquant configure un point d'accès public ouvert sans fil non autorisé qui se fait passer pour un réseau sans fil légitime.</a:t>
            </a:r>
          </a:p>
          <a:p>
            <a:pPr marL="223838" indent="-223838" rtl="0">
              <a:buFont typeface="Arial" panose="020B0604020202020204" pitchFamily="34" charset="0"/>
              <a:buChar char="•"/>
            </a:pPr>
            <a:r>
              <a:rPr lang="fr-FR" sz="1600" dirty="0"/>
              <a:t>Les points d'accès sans fil non fiables sont également connus sous le nom de points d'accès «</a:t>
            </a:r>
            <a:r>
              <a:rPr lang="fr-FR" sz="1600" b="1" u="sng" dirty="0" err="1"/>
              <a:t>evil</a:t>
            </a:r>
            <a:r>
              <a:rPr lang="fr-FR" sz="1600" b="1" u="sng" dirty="0"/>
              <a:t> </a:t>
            </a:r>
            <a:r>
              <a:rPr lang="fr-FR" sz="1600" b="1" u="sng" dirty="0" err="1"/>
              <a:t>twin</a:t>
            </a:r>
            <a:r>
              <a:rPr lang="fr-FR" sz="1600" dirty="0"/>
              <a:t>».</a:t>
            </a:r>
          </a:p>
          <a:p>
            <a:pPr marL="223838" indent="-223838" rtl="0">
              <a:buFont typeface="Arial" panose="020B0604020202020204" pitchFamily="34" charset="0"/>
              <a:buChar char="•"/>
            </a:pPr>
            <a:endParaRPr lang="fr-FR" sz="1600" dirty="0"/>
          </a:p>
          <a:p>
            <a:pPr marL="0" indent="0" rtl="0">
              <a:buNone/>
            </a:pPr>
            <a:r>
              <a:rPr lang="fr-FR" sz="1600" dirty="0"/>
              <a:t>Une cyberattaque </a:t>
            </a:r>
            <a:r>
              <a:rPr lang="fr-FR" sz="1600" b="1" u="sng" dirty="0" err="1"/>
              <a:t>Evil</a:t>
            </a:r>
            <a:r>
              <a:rPr lang="fr-FR" sz="1600" b="1" u="sng" dirty="0"/>
              <a:t> </a:t>
            </a:r>
            <a:r>
              <a:rPr lang="fr-FR" sz="1600" b="1" u="sng" dirty="0" err="1"/>
              <a:t>Twin</a:t>
            </a:r>
            <a:r>
              <a:rPr lang="fr-FR" sz="1600" b="1" u="sng" dirty="0"/>
              <a:t> </a:t>
            </a:r>
            <a:r>
              <a:rPr lang="fr-FR" sz="1600" dirty="0"/>
              <a:t>consiste à créer un faux réseau </a:t>
            </a:r>
            <a:r>
              <a:rPr lang="fr-FR" sz="1600" dirty="0" err="1"/>
              <a:t>WiFi</a:t>
            </a:r>
            <a:r>
              <a:rPr lang="fr-FR" sz="1600" dirty="0"/>
              <a:t>, pour piéger les internautes et capturer leurs données personnelles.</a:t>
            </a:r>
          </a:p>
        </p:txBody>
      </p:sp>
      <p:pic>
        <p:nvPicPr>
          <p:cNvPr id="3" name="Picture 2">
            <a:extLst>
              <a:ext uri="{FF2B5EF4-FFF2-40B4-BE49-F238E27FC236}">
                <a16:creationId xmlns:a16="http://schemas.microsoft.com/office/drawing/2014/main" id="{71D4E293-1537-4618-807B-1364ED0E87A7}"/>
              </a:ext>
            </a:extLst>
          </p:cNvPr>
          <p:cNvPicPr>
            <a:picLocks noChangeAspect="1"/>
          </p:cNvPicPr>
          <p:nvPr/>
        </p:nvPicPr>
        <p:blipFill>
          <a:blip r:embed="rId4"/>
          <a:stretch>
            <a:fillRect/>
          </a:stretch>
        </p:blipFill>
        <p:spPr>
          <a:xfrm>
            <a:off x="4546948" y="938452"/>
            <a:ext cx="4219142" cy="2804160"/>
          </a:xfrm>
          <a:prstGeom prst="rect">
            <a:avLst/>
          </a:prstGeom>
          <a:ln w="3175">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a:t>Le Danger</a:t>
            </a:r>
            <a:br>
              <a:rPr altLang="en-US" dirty="0"/>
            </a:br>
            <a:r>
              <a:rPr lang="fr-FR"/>
              <a:t>Entreprises rançonnées</a:t>
            </a:r>
          </a:p>
        </p:txBody>
      </p:sp>
      <p:sp>
        <p:nvSpPr>
          <p:cNvPr id="2" name="Content Placeholder 1"/>
          <p:cNvSpPr>
            <a:spLocks noGrp="1"/>
          </p:cNvSpPr>
          <p:nvPr>
            <p:ph idx="1"/>
          </p:nvPr>
        </p:nvSpPr>
        <p:spPr>
          <a:xfrm>
            <a:off x="144065" y="874100"/>
            <a:ext cx="4609342" cy="3705323"/>
          </a:xfrm>
        </p:spPr>
        <p:txBody>
          <a:bodyPr/>
          <a:lstStyle/>
          <a:p>
            <a:pPr marL="223838" lvl="3" indent="-223838" rtl="0">
              <a:buSzPct val="100000"/>
              <a:buFont typeface="Arial" panose="020B0604020202020204" pitchFamily="34" charset="0"/>
              <a:buChar char="•"/>
            </a:pPr>
            <a:r>
              <a:rPr lang="fr-FR" sz="1600"/>
              <a:t>Les employés d'une organisation sont souvent attirés par l'ouverture de pièces jointes qui installent de ransomware sur les ordinateurs des employés.</a:t>
            </a:r>
          </a:p>
          <a:p>
            <a:pPr marL="223838" lvl="3" indent="-223838" rtl="0">
              <a:buSzPct val="100000"/>
              <a:buFont typeface="Arial" panose="020B0604020202020204" pitchFamily="34" charset="0"/>
              <a:buChar char="•"/>
            </a:pPr>
            <a:r>
              <a:rPr lang="fr-FR" sz="1600"/>
              <a:t>Ce ransomware s'installe sur leur ordinateur et commence à collecter et à chiffrer les informations de l'entreprise. </a:t>
            </a:r>
          </a:p>
          <a:p>
            <a:pPr marL="223838" lvl="3" indent="-223838" rtl="0">
              <a:buSzPct val="100000"/>
              <a:buFont typeface="Arial" panose="020B0604020202020204" pitchFamily="34" charset="0"/>
              <a:buChar char="•"/>
            </a:pPr>
            <a:r>
              <a:rPr lang="fr-FR" sz="1600"/>
              <a:t>Les hackers sont clairement intéressés par les gains financiers, parce qu'ils conservent les données de l'entreprise jusqu'à ce qu'une rançon leur soit versée.</a:t>
            </a:r>
          </a:p>
        </p:txBody>
      </p:sp>
      <p:pic>
        <p:nvPicPr>
          <p:cNvPr id="3" name="Picture 2">
            <a:extLst>
              <a:ext uri="{FF2B5EF4-FFF2-40B4-BE49-F238E27FC236}">
                <a16:creationId xmlns:a16="http://schemas.microsoft.com/office/drawing/2014/main" id="{C06FE0D4-904F-4CB9-8B84-C2499A22F1F0}"/>
              </a:ext>
            </a:extLst>
          </p:cNvPr>
          <p:cNvPicPr>
            <a:picLocks noChangeAspect="1"/>
          </p:cNvPicPr>
          <p:nvPr/>
        </p:nvPicPr>
        <p:blipFill>
          <a:blip r:embed="rId4"/>
          <a:stretch>
            <a:fillRect/>
          </a:stretch>
        </p:blipFill>
        <p:spPr>
          <a:xfrm>
            <a:off x="4753407" y="942836"/>
            <a:ext cx="4246528" cy="2812299"/>
          </a:xfrm>
          <a:prstGeom prst="rect">
            <a:avLst/>
          </a:prstGeom>
          <a:ln w="3175">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a:t>Le Danger</a:t>
            </a:r>
            <a:br>
              <a:rPr altLang="en-US" dirty="0"/>
            </a:br>
            <a:r>
              <a:rPr lang="fr-FR"/>
              <a:t>﻿Pays ciblés</a:t>
            </a:r>
          </a:p>
        </p:txBody>
      </p:sp>
      <p:sp>
        <p:nvSpPr>
          <p:cNvPr id="2" name="Content Placeholder 1"/>
          <p:cNvSpPr>
            <a:spLocks noGrp="1"/>
          </p:cNvSpPr>
          <p:nvPr>
            <p:ph idx="1"/>
          </p:nvPr>
        </p:nvSpPr>
        <p:spPr>
          <a:xfrm>
            <a:off x="20078" y="751918"/>
            <a:ext cx="5412078" cy="3882784"/>
          </a:xfrm>
        </p:spPr>
        <p:txBody>
          <a:bodyPr/>
          <a:lstStyle/>
          <a:p>
            <a:pPr marL="223838" lvl="3" indent="-223838" rtl="0">
              <a:buSzPct val="100000"/>
              <a:buFont typeface="Arial" panose="020B0604020202020204" pitchFamily="34" charset="0"/>
              <a:buChar char="•"/>
            </a:pPr>
            <a:r>
              <a:rPr lang="fr-FR" sz="1600" dirty="0"/>
              <a:t>Certains malwares actuels sont tellement sophistiqués </a:t>
            </a:r>
            <a:br>
              <a:rPr sz="1600" dirty="0"/>
            </a:br>
            <a:r>
              <a:rPr lang="fr-FR" sz="1600" dirty="0"/>
              <a:t>et coûteux à créer que les experts en sécurité estiment que seul un pays ou un groupe de pays pourrait avoir l'influence et les fonds nécessaires pour le développer.</a:t>
            </a:r>
          </a:p>
          <a:p>
            <a:pPr marL="223838" lvl="3" indent="-223838" rtl="0">
              <a:buSzPct val="100000"/>
              <a:buFont typeface="Arial" panose="020B0604020202020204" pitchFamily="34" charset="0"/>
              <a:buChar char="•"/>
            </a:pPr>
            <a:r>
              <a:rPr lang="fr-FR" sz="1600" dirty="0"/>
              <a:t>Ces programmes malveillants peuvent viser les infrastructures vulnérables d'une </a:t>
            </a:r>
            <a:br>
              <a:rPr lang="en-US" sz="1600" dirty="0"/>
            </a:br>
            <a:r>
              <a:rPr lang="fr-FR" sz="1600" dirty="0"/>
              <a:t>nation, comme le système </a:t>
            </a:r>
            <a:br>
              <a:rPr lang="en-US" sz="1600" dirty="0"/>
            </a:br>
            <a:r>
              <a:rPr lang="fr-FR" sz="1600" dirty="0"/>
              <a:t>d'eau ou d'électricité.</a:t>
            </a:r>
          </a:p>
          <a:p>
            <a:pPr marL="223838" lvl="3" indent="-223838" rtl="0">
              <a:buSzPct val="100000"/>
              <a:buFont typeface="Arial" panose="020B0604020202020204" pitchFamily="34" charset="0"/>
              <a:buChar char="•"/>
            </a:pPr>
            <a:r>
              <a:rPr lang="fr-FR" sz="1600" dirty="0"/>
              <a:t>Un de ces logiciels malveillants était le ver </a:t>
            </a:r>
            <a:r>
              <a:rPr lang="fr-FR" sz="1600" dirty="0" err="1"/>
              <a:t>Stuxnet</a:t>
            </a:r>
            <a:r>
              <a:rPr lang="fr-FR" sz="1600" dirty="0"/>
              <a:t> </a:t>
            </a:r>
            <a:br>
              <a:rPr lang="en-US" sz="1600" dirty="0"/>
            </a:br>
            <a:r>
              <a:rPr lang="fr-FR" sz="1600" dirty="0"/>
              <a:t>qui infectait les lecteurs USB et infiltrait les systèmes d'exploitation Windows. Elle a ensuite ciblé le logiciel </a:t>
            </a:r>
            <a:r>
              <a:rPr lang="fr-FR" sz="1600" dirty="0" err="1"/>
              <a:t>Step</a:t>
            </a:r>
            <a:r>
              <a:rPr lang="fr-FR" sz="1600" dirty="0"/>
              <a:t> 7, développé par Siemens pour ses automates programmables (PLC).</a:t>
            </a:r>
          </a:p>
        </p:txBody>
      </p:sp>
      <p:pic>
        <p:nvPicPr>
          <p:cNvPr id="3" name="Picture 2">
            <a:extLst>
              <a:ext uri="{FF2B5EF4-FFF2-40B4-BE49-F238E27FC236}">
                <a16:creationId xmlns:a16="http://schemas.microsoft.com/office/drawing/2014/main" id="{85362E93-0A1B-4FCC-99FF-B66DC86B0024}"/>
              </a:ext>
            </a:extLst>
          </p:cNvPr>
          <p:cNvPicPr>
            <a:picLocks noChangeAspect="1"/>
          </p:cNvPicPr>
          <p:nvPr/>
        </p:nvPicPr>
        <p:blipFill>
          <a:blip r:embed="rId4"/>
          <a:stretch>
            <a:fillRect/>
          </a:stretch>
        </p:blipFill>
        <p:spPr>
          <a:xfrm>
            <a:off x="5432156" y="1224011"/>
            <a:ext cx="3642462" cy="2068178"/>
          </a:xfrm>
          <a:prstGeom prst="rect">
            <a:avLst/>
          </a:prstGeom>
          <a:ln w="3175">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dirty="0">
                <a:solidFill>
                  <a:schemeClr val="accent5">
                    <a:lumMod val="40000"/>
                    <a:lumOff val="60000"/>
                  </a:schemeClr>
                </a:solidFill>
              </a:rPr>
              <a:t>1.2 Acteurs de menace </a:t>
            </a: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20285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dirty="0"/>
              <a:t>Acteurs de menace </a:t>
            </a:r>
            <a:br>
              <a:rPr altLang="en-US" dirty="0"/>
            </a:br>
            <a:r>
              <a:rPr lang="fr-FR" dirty="0"/>
              <a:t> Acteurs de menace</a:t>
            </a:r>
            <a:r>
              <a:rPr lang="fr-FR" sz="1600" dirty="0"/>
              <a:t> </a:t>
            </a:r>
          </a:p>
        </p:txBody>
      </p:sp>
      <p:sp>
        <p:nvSpPr>
          <p:cNvPr id="2" name="Content Placeholder 1"/>
          <p:cNvSpPr>
            <a:spLocks noGrp="1"/>
          </p:cNvSpPr>
          <p:nvPr>
            <p:ph idx="1"/>
          </p:nvPr>
        </p:nvSpPr>
        <p:spPr>
          <a:xfrm>
            <a:off x="0" y="1055652"/>
            <a:ext cx="6834251" cy="3705323"/>
          </a:xfrm>
        </p:spPr>
        <p:txBody>
          <a:bodyPr/>
          <a:lstStyle/>
          <a:p>
            <a:pPr lvl="3" rtl="0">
              <a:buSzPct val="100000"/>
            </a:pPr>
            <a:r>
              <a:rPr lang="fr-FR" sz="1600" dirty="0"/>
              <a:t>Les acteurs de menace sont des individus ou un groupe d'individus qui exécutent des cyber-attaques. Ils incluent, mais ne sont pas limités à :</a:t>
            </a:r>
          </a:p>
          <a:p>
            <a:pPr lvl="5" rtl="0">
              <a:buSzPct val="100000"/>
            </a:pPr>
            <a:r>
              <a:rPr lang="fr-FR" sz="1600" dirty="0">
                <a:solidFill>
                  <a:srgbClr val="000000"/>
                </a:solidFill>
              </a:rPr>
              <a:t>Amateurs</a:t>
            </a:r>
          </a:p>
          <a:p>
            <a:pPr lvl="5" rtl="0">
              <a:buSzPct val="100000"/>
            </a:pPr>
            <a:r>
              <a:rPr lang="fr-FR" sz="1600" dirty="0">
                <a:solidFill>
                  <a:srgbClr val="000000"/>
                </a:solidFill>
              </a:rPr>
              <a:t>Les </a:t>
            </a:r>
            <a:r>
              <a:rPr lang="fr-FR" sz="1600" dirty="0" err="1">
                <a:solidFill>
                  <a:srgbClr val="000000"/>
                </a:solidFill>
              </a:rPr>
              <a:t>hacktivistes</a:t>
            </a:r>
            <a:endParaRPr lang="fr-FR" sz="1600" dirty="0">
              <a:solidFill>
                <a:srgbClr val="000000"/>
              </a:solidFill>
            </a:endParaRPr>
          </a:p>
          <a:p>
            <a:pPr lvl="5" rtl="0">
              <a:buSzPct val="100000"/>
            </a:pPr>
            <a:r>
              <a:rPr lang="fr-FR" sz="1600" dirty="0">
                <a:solidFill>
                  <a:srgbClr val="000000"/>
                </a:solidFill>
              </a:rPr>
              <a:t>Groupe de crime organisé</a:t>
            </a:r>
          </a:p>
          <a:p>
            <a:pPr lvl="5" rtl="0">
              <a:buSzPct val="100000"/>
            </a:pPr>
            <a:r>
              <a:rPr lang="fr-FR" sz="1600" dirty="0">
                <a:solidFill>
                  <a:srgbClr val="000000"/>
                </a:solidFill>
              </a:rPr>
              <a:t>Groupe de sponsorisé par l'État</a:t>
            </a:r>
          </a:p>
          <a:p>
            <a:pPr lvl="5" rtl="0">
              <a:buSzPct val="100000"/>
            </a:pPr>
            <a:r>
              <a:rPr lang="fr-FR" sz="1600" dirty="0">
                <a:solidFill>
                  <a:srgbClr val="000000"/>
                </a:solidFill>
              </a:rPr>
              <a:t>Groupes terroristes</a:t>
            </a:r>
          </a:p>
          <a:p>
            <a:pPr lvl="3" rtl="0">
              <a:buSzPct val="100000"/>
            </a:pPr>
            <a:r>
              <a:rPr lang="fr-FR" sz="1600" dirty="0"/>
              <a:t>Les cyber-attaques sont des actes intentionnels et malveillants destinés à nuire à une autre personne ou une entreprise.</a:t>
            </a:r>
          </a:p>
        </p:txBody>
      </p:sp>
      <p:pic>
        <p:nvPicPr>
          <p:cNvPr id="13" name="Picture 12">
            <a:extLst>
              <a:ext uri="{FF2B5EF4-FFF2-40B4-BE49-F238E27FC236}">
                <a16:creationId xmlns:a16="http://schemas.microsoft.com/office/drawing/2014/main" id="{E4B3B658-473D-4E7F-BC97-FB89F57A15FE}"/>
              </a:ext>
            </a:extLst>
          </p:cNvPr>
          <p:cNvPicPr>
            <a:picLocks noChangeAspect="1"/>
          </p:cNvPicPr>
          <p:nvPr/>
        </p:nvPicPr>
        <p:blipFill>
          <a:blip r:embed="rId4"/>
          <a:stretch>
            <a:fillRect/>
          </a:stretch>
        </p:blipFill>
        <p:spPr>
          <a:xfrm>
            <a:off x="5979902" y="1055652"/>
            <a:ext cx="3164098" cy="2743438"/>
          </a:xfrm>
          <a:prstGeom prst="rect">
            <a:avLst/>
          </a:prstGeom>
        </p:spPr>
      </p:pic>
    </p:spTree>
    <p:custDataLst>
      <p:tags r:id="rId1"/>
    </p:custDataLst>
    <p:extLst>
      <p:ext uri="{BB962C8B-B14F-4D97-AF65-F5344CB8AC3E}">
        <p14:creationId xmlns:p14="http://schemas.microsoft.com/office/powerpoint/2010/main" val="2656487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594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1600"/>
              <a:t>Acteurs de menace </a:t>
            </a:r>
            <a:br>
              <a:rPr altLang="en-US" dirty="0"/>
            </a:br>
            <a:r>
              <a:rPr lang="fr-FR"/>
              <a:t> Acteurs de menace (suite)</a:t>
            </a:r>
          </a:p>
        </p:txBody>
      </p:sp>
      <p:pic>
        <p:nvPicPr>
          <p:cNvPr id="1027" name="Picture 3"/>
          <p:cNvPicPr>
            <a:picLocks noChangeAspect="1" noChangeArrowheads="1"/>
          </p:cNvPicPr>
          <p:nvPr/>
        </p:nvPicPr>
        <p:blipFill>
          <a:blip r:embed="rId4"/>
          <a:srcRect/>
          <a:stretch>
            <a:fillRect/>
          </a:stretch>
        </p:blipFill>
        <p:spPr bwMode="auto">
          <a:xfrm>
            <a:off x="791767" y="831341"/>
            <a:ext cx="731520" cy="701943"/>
          </a:xfrm>
          <a:prstGeom prst="rect">
            <a:avLst/>
          </a:prstGeom>
          <a:ln>
            <a:noFill/>
          </a:ln>
          <a:effectLst>
            <a:outerShdw blurRad="292100" dist="139700" dir="2700000" algn="tl" rotWithShape="0">
              <a:srgbClr val="333333">
                <a:alpha val="65000"/>
              </a:srgbClr>
            </a:outerShdw>
          </a:effectLst>
        </p:spPr>
      </p:pic>
      <p:sp>
        <p:nvSpPr>
          <p:cNvPr id="2" name="Content Placeholder 1"/>
          <p:cNvSpPr>
            <a:spLocks noGrp="1"/>
          </p:cNvSpPr>
          <p:nvPr>
            <p:ph idx="1"/>
          </p:nvPr>
        </p:nvSpPr>
        <p:spPr>
          <a:xfrm>
            <a:off x="-294468" y="1497879"/>
            <a:ext cx="2681207" cy="3703320"/>
          </a:xfrm>
        </p:spPr>
        <p:txBody>
          <a:bodyPr/>
          <a:lstStyle/>
          <a:p>
            <a:pPr marL="333375" lvl="3" indent="0" algn="ctr" rtl="0">
              <a:buSzPct val="100000"/>
              <a:buNone/>
            </a:pPr>
            <a:r>
              <a:rPr lang="fr-FR" sz="1400" b="1" dirty="0"/>
              <a:t>Amateurs</a:t>
            </a:r>
          </a:p>
          <a:p>
            <a:pPr lvl="3" rtl="0">
              <a:buSzPct val="100000"/>
            </a:pPr>
            <a:r>
              <a:rPr lang="fr-FR" sz="1400" dirty="0"/>
              <a:t>Il sont également connus sous le nom de script </a:t>
            </a:r>
            <a:r>
              <a:rPr lang="fr-FR" sz="1400" dirty="0" err="1"/>
              <a:t>kiddies</a:t>
            </a:r>
            <a:r>
              <a:rPr lang="fr-FR" sz="1400" dirty="0"/>
              <a:t>, sont peu ou pas du tout expérimentés.</a:t>
            </a:r>
          </a:p>
          <a:p>
            <a:pPr lvl="3" rtl="0">
              <a:buSzPct val="100000"/>
            </a:pPr>
            <a:r>
              <a:rPr lang="fr-FR" sz="1400" dirty="0"/>
              <a:t>Ils utilisent souvent des outils ou des instructions trouvées sur Internet pour lancer des attaques.</a:t>
            </a:r>
          </a:p>
          <a:p>
            <a:pPr lvl="3" rtl="0">
              <a:buSzPct val="100000"/>
            </a:pPr>
            <a:r>
              <a:rPr lang="fr-FR" sz="1400" dirty="0"/>
              <a:t>Même s'ils utilisent des outils basiques, les résultats peuvent être dévastateurs.</a:t>
            </a:r>
          </a:p>
        </p:txBody>
      </p:sp>
      <p:pic>
        <p:nvPicPr>
          <p:cNvPr id="10" name="Picture 11">
            <a:extLst>
              <a:ext uri="{FF2B5EF4-FFF2-40B4-BE49-F238E27FC236}">
                <a16:creationId xmlns:a16="http://schemas.microsoft.com/office/drawing/2014/main" id="{5BC6BC91-79C0-4C7B-937D-6D7F0B48DD82}"/>
              </a:ext>
            </a:extLst>
          </p:cNvPr>
          <p:cNvPicPr>
            <a:picLocks noChangeAspect="1" noChangeArrowheads="1"/>
          </p:cNvPicPr>
          <p:nvPr/>
        </p:nvPicPr>
        <p:blipFill>
          <a:blip r:embed="rId5"/>
          <a:srcRect/>
          <a:stretch>
            <a:fillRect/>
          </a:stretch>
        </p:blipFill>
        <p:spPr bwMode="auto">
          <a:xfrm>
            <a:off x="3151315" y="860749"/>
            <a:ext cx="731520" cy="643127"/>
          </a:xfrm>
          <a:prstGeom prst="rect">
            <a:avLst/>
          </a:prstGeom>
          <a:ln>
            <a:noFill/>
          </a:ln>
          <a:effectLst>
            <a:outerShdw blurRad="292100" dist="139700" dir="2700000" algn="tl" rotWithShape="0">
              <a:srgbClr val="333333">
                <a:alpha val="65000"/>
              </a:srgbClr>
            </a:outerShdw>
          </a:effectLst>
        </p:spPr>
      </p:pic>
      <p:sp>
        <p:nvSpPr>
          <p:cNvPr id="5" name="Content Placeholder 1">
            <a:extLst>
              <a:ext uri="{FF2B5EF4-FFF2-40B4-BE49-F238E27FC236}">
                <a16:creationId xmlns:a16="http://schemas.microsoft.com/office/drawing/2014/main" id="{A837C917-BA0A-431C-A79D-9F901170A4BF}"/>
              </a:ext>
            </a:extLst>
          </p:cNvPr>
          <p:cNvSpPr txBox="1">
            <a:spLocks/>
          </p:cNvSpPr>
          <p:nvPr/>
        </p:nvSpPr>
        <p:spPr bwMode="auto">
          <a:xfrm>
            <a:off x="2186969" y="1497879"/>
            <a:ext cx="2468880" cy="370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33375" lvl="3" indent="0" algn="ctr" rtl="0">
              <a:buSzPct val="100000"/>
              <a:buNone/>
            </a:pPr>
            <a:r>
              <a:rPr lang="fr-FR" sz="1400" b="1" dirty="0"/>
              <a:t>Les hacktivistes</a:t>
            </a:r>
          </a:p>
          <a:p>
            <a:pPr marL="336550" lvl="3" indent="-223838" rtl="0">
              <a:buSzPct val="100000"/>
            </a:pPr>
            <a:r>
              <a:rPr lang="fr-FR" sz="1400" dirty="0"/>
              <a:t>Ils sont des hackers qui protestent contre diverses idées politiques et sociales.</a:t>
            </a:r>
          </a:p>
          <a:p>
            <a:pPr marL="336550" lvl="3" indent="-223838" rtl="0">
              <a:buSzPct val="100000"/>
            </a:pPr>
            <a:r>
              <a:rPr lang="fr-FR" sz="1400" dirty="0"/>
              <a:t>Ils publient des articles et des vidéos, en divulguant des informations sensibles et en perturbant des services web avec du trafic illégitime par l'intermédiaire d'attaques par déni de service distribué (DDoS).</a:t>
            </a:r>
          </a:p>
        </p:txBody>
      </p:sp>
      <p:pic>
        <p:nvPicPr>
          <p:cNvPr id="9" name="Picture 4">
            <a:extLst>
              <a:ext uri="{FF2B5EF4-FFF2-40B4-BE49-F238E27FC236}">
                <a16:creationId xmlns:a16="http://schemas.microsoft.com/office/drawing/2014/main" id="{13449B39-C796-46D7-AF17-871BE6C42695}"/>
              </a:ext>
            </a:extLst>
          </p:cNvPr>
          <p:cNvPicPr>
            <a:picLocks noChangeAspect="1" noChangeArrowheads="1"/>
          </p:cNvPicPr>
          <p:nvPr/>
        </p:nvPicPr>
        <p:blipFill>
          <a:blip r:embed="rId6"/>
          <a:srcRect/>
          <a:stretch>
            <a:fillRect/>
          </a:stretch>
        </p:blipFill>
        <p:spPr bwMode="auto">
          <a:xfrm>
            <a:off x="5364675" y="867398"/>
            <a:ext cx="731520" cy="629828"/>
          </a:xfrm>
          <a:prstGeom prst="rect">
            <a:avLst/>
          </a:prstGeom>
          <a:ln>
            <a:noFill/>
          </a:ln>
          <a:effectLst>
            <a:outerShdw blurRad="292100" dist="139700" dir="2700000" algn="tl" rotWithShape="0">
              <a:srgbClr val="333333">
                <a:alpha val="65000"/>
              </a:srgbClr>
            </a:outerShdw>
          </a:effectLst>
        </p:spPr>
      </p:pic>
      <p:sp>
        <p:nvSpPr>
          <p:cNvPr id="7" name="Content Placeholder 1">
            <a:extLst>
              <a:ext uri="{FF2B5EF4-FFF2-40B4-BE49-F238E27FC236}">
                <a16:creationId xmlns:a16="http://schemas.microsoft.com/office/drawing/2014/main" id="{0530FB60-9F13-42DC-888E-9567D075250A}"/>
              </a:ext>
            </a:extLst>
          </p:cNvPr>
          <p:cNvSpPr txBox="1">
            <a:spLocks/>
          </p:cNvSpPr>
          <p:nvPr/>
        </p:nvSpPr>
        <p:spPr bwMode="auto">
          <a:xfrm>
            <a:off x="4395644" y="1497879"/>
            <a:ext cx="2468880" cy="370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33375" lvl="3" indent="0" algn="ctr" rtl="0">
              <a:buSzPct val="100000"/>
              <a:buFont typeface="Arial" charset="0"/>
              <a:buNone/>
            </a:pPr>
            <a:r>
              <a:rPr lang="fr-FR" sz="1400" b="1">
                <a:solidFill>
                  <a:srgbClr val="000000"/>
                </a:solidFill>
              </a:rPr>
              <a:t>Gains financiers</a:t>
            </a:r>
          </a:p>
          <a:p>
            <a:pPr marL="336550" lvl="3" indent="-160338" rtl="0">
              <a:buSzPct val="100000"/>
            </a:pPr>
            <a:r>
              <a:rPr lang="fr-FR" sz="1400"/>
              <a:t>La majorité des cybercriminels qui menacent constamment notre sécurité sont motivés par l'appât du gain. </a:t>
            </a:r>
          </a:p>
          <a:p>
            <a:pPr marL="336550" lvl="3" indent="-160338" rtl="0">
              <a:buSzPct val="100000"/>
            </a:pPr>
            <a:r>
              <a:rPr lang="fr-FR" sz="1400"/>
              <a:t> Les cybercriminels tentent d'accéder à nos comptes bancaires, à nos données personnelles et à toute autre information dont ils peuvent tirer parti pour gagner de l'argent.</a:t>
            </a:r>
          </a:p>
          <a:p>
            <a:pPr marL="333375" lvl="3" indent="0">
              <a:buSzPct val="100000"/>
              <a:buNone/>
            </a:pPr>
            <a:endParaRPr lang="en-US" sz="1400" b="1" dirty="0"/>
          </a:p>
        </p:txBody>
      </p:sp>
      <p:pic>
        <p:nvPicPr>
          <p:cNvPr id="11" name="Picture 3">
            <a:extLst>
              <a:ext uri="{FF2B5EF4-FFF2-40B4-BE49-F238E27FC236}">
                <a16:creationId xmlns:a16="http://schemas.microsoft.com/office/drawing/2014/main" id="{FB9F488A-B38E-4C1C-ABEA-931A5B96888E}"/>
              </a:ext>
            </a:extLst>
          </p:cNvPr>
          <p:cNvPicPr>
            <a:picLocks noChangeAspect="1" noChangeArrowheads="1"/>
          </p:cNvPicPr>
          <p:nvPr/>
        </p:nvPicPr>
        <p:blipFill>
          <a:blip r:embed="rId7"/>
          <a:srcRect/>
          <a:stretch>
            <a:fillRect/>
          </a:stretch>
        </p:blipFill>
        <p:spPr bwMode="auto">
          <a:xfrm>
            <a:off x="7574795" y="882433"/>
            <a:ext cx="731520" cy="599759"/>
          </a:xfrm>
          <a:prstGeom prst="rect">
            <a:avLst/>
          </a:prstGeom>
          <a:ln>
            <a:noFill/>
          </a:ln>
          <a:effectLst>
            <a:outerShdw blurRad="292100" dist="139700" dir="2700000" algn="tl" rotWithShape="0">
              <a:srgbClr val="333333">
                <a:alpha val="65000"/>
              </a:srgbClr>
            </a:outerShdw>
          </a:effectLst>
        </p:spPr>
      </p:pic>
      <p:sp>
        <p:nvSpPr>
          <p:cNvPr id="8" name="Content Placeholder 1">
            <a:extLst>
              <a:ext uri="{FF2B5EF4-FFF2-40B4-BE49-F238E27FC236}">
                <a16:creationId xmlns:a16="http://schemas.microsoft.com/office/drawing/2014/main" id="{CA60E042-4EDF-4320-9910-9BF6184142D8}"/>
              </a:ext>
            </a:extLst>
          </p:cNvPr>
          <p:cNvSpPr txBox="1">
            <a:spLocks/>
          </p:cNvSpPr>
          <p:nvPr/>
        </p:nvSpPr>
        <p:spPr bwMode="auto">
          <a:xfrm>
            <a:off x="6604319" y="1497879"/>
            <a:ext cx="2468880" cy="370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33375" lvl="3" indent="0" algn="ctr" rtl="0">
              <a:buSzPct val="100000"/>
              <a:buNone/>
            </a:pPr>
            <a:r>
              <a:rPr lang="fr-FR" sz="1400" b="1" dirty="0">
                <a:solidFill>
                  <a:srgbClr val="000000"/>
                </a:solidFill>
              </a:rPr>
              <a:t>Secrets commerciaux et politiques mondiales</a:t>
            </a:r>
          </a:p>
          <a:p>
            <a:pPr marL="336550" lvl="3" indent="-223838" rtl="0">
              <a:buSzPct val="100000"/>
            </a:pPr>
            <a:r>
              <a:rPr lang="fr-FR" sz="1400" dirty="0"/>
              <a:t>Parfois, les États-nations piratent d'autres pays ou interviennent dans leur politique interne. </a:t>
            </a:r>
          </a:p>
          <a:p>
            <a:pPr marL="336550" lvl="3" indent="-223838" rtl="0">
              <a:buSzPct val="100000"/>
            </a:pPr>
            <a:r>
              <a:rPr lang="fr-FR" sz="1400" dirty="0"/>
              <a:t>Les États utilisent le cyberespace à des fins d'espionnage industriel. </a:t>
            </a:r>
          </a:p>
          <a:p>
            <a:pPr marL="336550" lvl="3" indent="-223838" rtl="0">
              <a:buSzPct val="100000"/>
            </a:pPr>
            <a:r>
              <a:rPr lang="fr-FR" sz="1400" dirty="0"/>
              <a:t>Le vol de propriété intellectuelle peut offrir à un pays un avantage significatif sur le marché international.</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1C78E7C8E6642868EF20102565AF5" ma:contentTypeVersion="12" ma:contentTypeDescription="Crée un document." ma:contentTypeScope="" ma:versionID="aa6e542ff31ed7827e5f433faf5f8c0b">
  <xsd:schema xmlns:xsd="http://www.w3.org/2001/XMLSchema" xmlns:xs="http://www.w3.org/2001/XMLSchema" xmlns:p="http://schemas.microsoft.com/office/2006/metadata/properties" xmlns:ns2="9531ffa9-41fb-4abd-b015-ce0898910300" xmlns:ns3="376d00dd-cc4e-4cb6-84e2-cbd91d4e8bbd" targetNamespace="http://schemas.microsoft.com/office/2006/metadata/properties" ma:root="true" ma:fieldsID="28c60e3dbcb10f88d10eac8697086c42" ns2:_="" ns3:_="">
    <xsd:import namespace="9531ffa9-41fb-4abd-b015-ce0898910300"/>
    <xsd:import namespace="376d00dd-cc4e-4cb6-84e2-cbd91d4e8bb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1ffa9-41fb-4abd-b015-ce08989103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f147aa93-da8f-4804-838e-75200e00014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76d00dd-cc4e-4cb6-84e2-cbd91d4e8bb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c0414f0-460f-4065-b36b-eed57e5fd27d}" ma:internalName="TaxCatchAll" ma:showField="CatchAllData" ma:web="376d00dd-cc4e-4cb6-84e2-cbd91d4e8bb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76d00dd-cc4e-4cb6-84e2-cbd91d4e8bbd" xsi:nil="true"/>
    <lcf76f155ced4ddcb4097134ff3c332f xmlns="9531ffa9-41fb-4abd-b015-ce0898910300">
      <Terms xmlns="http://schemas.microsoft.com/office/infopath/2007/PartnerControls"/>
    </lcf76f155ced4ddcb4097134ff3c332f>
    <SharedWithUsers xmlns="376d00dd-cc4e-4cb6-84e2-cbd91d4e8bbd">
      <UserInfo>
        <DisplayName/>
        <AccountId xsi:nil="true"/>
        <AccountType/>
      </UserInfo>
    </SharedWithUsers>
    <MediaLengthInSeconds xmlns="9531ffa9-41fb-4abd-b015-ce0898910300" xsi:nil="true"/>
  </documentManagement>
</p:properties>
</file>

<file path=customXml/itemProps1.xml><?xml version="1.0" encoding="utf-8"?>
<ds:datastoreItem xmlns:ds="http://schemas.openxmlformats.org/officeDocument/2006/customXml" ds:itemID="{941688C0-B612-4479-A072-51F8F06CD98C}"/>
</file>

<file path=customXml/itemProps2.xml><?xml version="1.0" encoding="utf-8"?>
<ds:datastoreItem xmlns:ds="http://schemas.openxmlformats.org/officeDocument/2006/customXml" ds:itemID="{00837D9D-6E69-4228-8F34-EDF8045D5758}"/>
</file>

<file path=customXml/itemProps3.xml><?xml version="1.0" encoding="utf-8"?>
<ds:datastoreItem xmlns:ds="http://schemas.openxmlformats.org/officeDocument/2006/customXml" ds:itemID="{E394BFA0-2F09-41FE-B387-20A3869E07D7}"/>
</file>

<file path=docProps/app.xml><?xml version="1.0" encoding="utf-8"?>
<Properties xmlns="http://schemas.openxmlformats.org/officeDocument/2006/extended-properties" xmlns:vt="http://schemas.openxmlformats.org/officeDocument/2006/docPropsVTypes">
  <Template>Default Theme</Template>
  <TotalTime>26861</TotalTime>
  <Words>1848</Words>
  <Application>Microsoft Office PowerPoint</Application>
  <PresentationFormat>Affichage à l'écran (16:9)</PresentationFormat>
  <Paragraphs>189</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CiscoSans</vt:lpstr>
      <vt:lpstr>CiscoSans ExtraLight</vt:lpstr>
      <vt:lpstr>Wingdings</vt:lpstr>
      <vt:lpstr>Default Theme</vt:lpstr>
      <vt:lpstr>Module 1: Le danger</vt:lpstr>
      <vt:lpstr>Objectifs du module</vt:lpstr>
      <vt:lpstr>1.1 Histoires de guerre</vt:lpstr>
      <vt:lpstr>Présentation PowerPoint</vt:lpstr>
      <vt:lpstr>Présentation PowerPoint</vt:lpstr>
      <vt:lpstr>Présentation PowerPoint</vt:lpstr>
      <vt:lpstr>1.2 Acteurs de menace </vt:lpstr>
      <vt:lpstr>Présentation PowerPoint</vt:lpstr>
      <vt:lpstr>Présentation PowerPoint</vt:lpstr>
      <vt:lpstr>Présentation PowerPoint</vt:lpstr>
      <vt:lpstr>1.3 Impact des menaces </vt:lpstr>
      <vt:lpstr>Présentation PowerPoint</vt:lpstr>
      <vt:lpstr>Présentation PowerPoint</vt:lpstr>
      <vt:lpstr>Présentation PowerPoint</vt:lpstr>
      <vt:lpstr>Présentation PowerPoint</vt:lpstr>
      <vt:lpstr>1.4 Récapitulation : le danger</vt:lpstr>
      <vt:lpstr>Récapitulation de ﻿Danger  Qu'est ce que j'ai appris dans ce Module?</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gabby brewington</cp:lastModifiedBy>
  <cp:revision>967</cp:revision>
  <dcterms:created xsi:type="dcterms:W3CDTF">2016-08-22T22:27:36Z</dcterms:created>
  <dcterms:modified xsi:type="dcterms:W3CDTF">2023-05-21T20:39:03Z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0x01010043F1C78E7C8E6642868EF20102565AF5</vt:lpwstr>
  </property>
  <property fmtid="{D5CDD505-2E9C-101B-9397-08002B2CF9AE}" pid="11" name="Order">
    <vt:r8>170900</vt:r8>
  </property>
  <property fmtid="{D5CDD505-2E9C-101B-9397-08002B2CF9AE}" pid="12" name="xd_Signature">
    <vt:bool>false</vt:bool>
  </property>
  <property fmtid="{D5CDD505-2E9C-101B-9397-08002B2CF9AE}" pid="13" name="xd_ProgID">
    <vt:lpwstr/>
  </property>
  <property fmtid="{D5CDD505-2E9C-101B-9397-08002B2CF9AE}" pid="14" name="_SourceUrl">
    <vt:lpwstr/>
  </property>
  <property fmtid="{D5CDD505-2E9C-101B-9397-08002B2CF9AE}" pid="15" name="_SharedFileIndex">
    <vt:lpwstr/>
  </property>
  <property fmtid="{D5CDD505-2E9C-101B-9397-08002B2CF9AE}" pid="16" name="ComplianceAssetId">
    <vt:lpwstr/>
  </property>
  <property fmtid="{D5CDD505-2E9C-101B-9397-08002B2CF9AE}" pid="17" name="TemplateUrl">
    <vt:lpwstr/>
  </property>
  <property fmtid="{D5CDD505-2E9C-101B-9397-08002B2CF9AE}" pid="18" name="_ExtendedDescription">
    <vt:lpwstr/>
  </property>
  <property fmtid="{D5CDD505-2E9C-101B-9397-08002B2CF9AE}" pid="19" name="TriggerFlowInfo">
    <vt:lpwstr/>
  </property>
  <property fmtid="{D5CDD505-2E9C-101B-9397-08002B2CF9AE}" pid="20" name="MediaServiceImageTags">
    <vt:lpwstr/>
  </property>
</Properties>
</file>