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72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C5C7-5C31-8AA1-C93E-D962A2C85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07CD3-7526-4AE2-DAB9-4EA35E9E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EDBDF-AAD3-69DB-1E55-801FB2B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39ED-8402-9D3D-15E7-D8A8198F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8D2E-2E00-1DDD-A716-244CC86F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DABF-A4F7-226C-FCFF-FBC73705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CA628-69FF-8443-B457-99B8754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3C3E-ABCE-2883-9168-7A15CAC1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9062-F0B9-59BB-BB20-C3147F37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03B3-4D43-E697-28A4-9C313D30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0DC0A-84F8-E538-8719-8695C0B29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CE14E-CDE5-379B-4519-623CE231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237F-A43A-130E-F311-7A59C2A4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CB2E-307D-0404-0701-B5F9FFC1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BA89-A93F-A9D6-D877-08213D5C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036C-926C-D59C-6276-F7769158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6C31-2666-819A-1434-D4379937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C652-7833-51A0-51CE-711A5C9F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BD05-F504-05B9-F4AD-88B61EE8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B8B9-07A4-A4D9-317D-1A60605F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86B6-2602-EC9F-DF54-D9E014F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2008-8AD3-0CC4-2F24-CAE1894C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987A-69C5-C1C4-0027-31CF1999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D678-A34D-ECC9-0760-0D946972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286E-6DDA-A64E-E4CB-1210B2E0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3756-E35B-6B78-790E-AF2BB57A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1819-23B1-A959-69D0-71A2C5CA9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70FE-8C09-6049-961F-AF3CF4D4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C18D5-347F-68D2-09EB-90AD480F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79B6-3E05-9B3A-6C6D-5478CEB6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6164-1F2C-656C-9AE0-966933A8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8974-B2FE-6DF6-D82F-D1A06778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6ABD1-9D0A-54E0-1FFC-4E786537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C974-A9C3-F920-3C07-CF2E9B14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A00D2-42C1-93BD-43D1-6FC7E4B89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BAFC7-F74A-DCC5-DC3C-5BBE3428A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A5E5A-D0A8-DB83-E549-4AE9AE84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1508B-8065-72A8-904A-B8EA17C0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8CBC8-C128-3938-5A3E-466EFCEB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5AB9-9D05-18FE-093D-53A2301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13C0B-C237-B911-7435-4FD42EC0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2FFFA-72F9-7852-0442-ED24B1FA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F8DD6-9FDE-7A5E-08A5-223E6606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91818-4C28-932E-8099-30BCA8B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4EA5A-B51A-FAA6-182C-D5F6068B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84281-6960-1149-53A2-7EF4094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5E9F-6E56-9118-C701-70A2B48D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F35B-184D-5975-D6C7-17D26139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774E3-6D2D-6076-F131-727B804D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73797-E4AE-7EED-5159-23102514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1EBD-CF57-2CA6-4AC7-D2419390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75F2-EBD7-2C4F-62E7-63644831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1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096A-4611-15BB-036D-8896A6A5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4E423-E2F0-FC04-6E97-2C6572688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A2821-531B-F5C2-E7E1-B252EB97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3DB1C-373B-1079-B470-0FD69376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2D81-FBD2-D9BF-00D9-DEE637B4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02F30-FDAE-446A-177C-E8BDD12D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9ED13-F86C-C057-86B8-1E9FBF46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ED239-6C04-512F-11D2-67ECF132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E5F1-4B0A-79A4-ECE7-197E1A495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607F-4EF4-428A-A9E2-3AA7D2E60A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CA97-93BF-6FF7-6625-F2703F6C0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6593-C6FC-65F8-42F0-A5599024F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0082-5FC8-4D16-B5EC-9E9C767C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F10228C-20DD-4E4A-EA1D-6229157C0171}"/>
              </a:ext>
            </a:extLst>
          </p:cNvPr>
          <p:cNvSpPr/>
          <p:nvPr/>
        </p:nvSpPr>
        <p:spPr>
          <a:xfrm>
            <a:off x="171450" y="219091"/>
            <a:ext cx="9544050" cy="3921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D98662-44CA-15E2-BFC4-FA5B47D9AC74}"/>
              </a:ext>
            </a:extLst>
          </p:cNvPr>
          <p:cNvGrpSpPr/>
          <p:nvPr/>
        </p:nvGrpSpPr>
        <p:grpSpPr>
          <a:xfrm>
            <a:off x="360396" y="310902"/>
            <a:ext cx="9451289" cy="3830153"/>
            <a:chOff x="360396" y="310902"/>
            <a:chExt cx="9451289" cy="3830153"/>
          </a:xfrm>
        </p:grpSpPr>
        <p:pic>
          <p:nvPicPr>
            <p:cNvPr id="1044" name="Picture 20" descr="Donor fluorescence intensity decay">
              <a:extLst>
                <a:ext uri="{FF2B5EF4-FFF2-40B4-BE49-F238E27FC236}">
                  <a16:creationId xmlns:a16="http://schemas.microsoft.com/office/drawing/2014/main" id="{CEC31BB6-27C3-64DA-2B45-75C66AD3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189" y="564527"/>
              <a:ext cx="2119964" cy="158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CE2409-C51A-D759-82D9-589776DC5889}"/>
                </a:ext>
              </a:extLst>
            </p:cNvPr>
            <p:cNvSpPr txBox="1"/>
            <p:nvPr/>
          </p:nvSpPr>
          <p:spPr>
            <a:xfrm>
              <a:off x="4766544" y="350009"/>
              <a:ext cx="1695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Fluorescence decays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E0AA2A-3DF2-A494-BB34-D67955DEF1DD}"/>
                </a:ext>
              </a:extLst>
            </p:cNvPr>
            <p:cNvGrpSpPr/>
            <p:nvPr/>
          </p:nvGrpSpPr>
          <p:grpSpPr>
            <a:xfrm>
              <a:off x="665798" y="2361783"/>
              <a:ext cx="1616623" cy="1027785"/>
              <a:chOff x="8020106" y="1861937"/>
              <a:chExt cx="1616623" cy="1027785"/>
            </a:xfrm>
          </p:grpSpPr>
          <p:pic>
            <p:nvPicPr>
              <p:cNvPr id="1034" name="Picture 10" descr="No IRF correction, IRF correction">
                <a:extLst>
                  <a:ext uri="{FF2B5EF4-FFF2-40B4-BE49-F238E27FC236}">
                    <a16:creationId xmlns:a16="http://schemas.microsoft.com/office/drawing/2014/main" id="{3951E80D-71C6-9AB3-42A7-15C1191023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862" t="53840" r="7500" b="11176"/>
              <a:stretch/>
            </p:blipFill>
            <p:spPr bwMode="auto">
              <a:xfrm>
                <a:off x="8073829" y="1874468"/>
                <a:ext cx="1562900" cy="1015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68DBB0-D31D-5A06-C8C3-FC40C7EB01D3}"/>
                  </a:ext>
                </a:extLst>
              </p:cNvPr>
              <p:cNvSpPr txBox="1"/>
              <p:nvPr/>
            </p:nvSpPr>
            <p:spPr>
              <a:xfrm>
                <a:off x="8020106" y="1861937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Phasor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B06CDF-F086-517D-C569-E3035320693E}"/>
                </a:ext>
              </a:extLst>
            </p:cNvPr>
            <p:cNvSpPr txBox="1"/>
            <p:nvPr/>
          </p:nvSpPr>
          <p:spPr>
            <a:xfrm>
              <a:off x="4960788" y="2161645"/>
              <a:ext cx="2751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Fluorescence correlation spectroscopy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D066F7-A0FA-0141-4FEC-F99BBB45970E}"/>
                </a:ext>
              </a:extLst>
            </p:cNvPr>
            <p:cNvGrpSpPr/>
            <p:nvPr/>
          </p:nvGrpSpPr>
          <p:grpSpPr>
            <a:xfrm>
              <a:off x="7143813" y="2374314"/>
              <a:ext cx="2667872" cy="1766741"/>
              <a:chOff x="7102367" y="2232668"/>
              <a:chExt cx="2667872" cy="1766741"/>
            </a:xfrm>
          </p:grpSpPr>
          <p:pic>
            <p:nvPicPr>
              <p:cNvPr id="1040" name="Picture 16" descr="Experimental S1S2, 1D Histograms, Model S1S2">
                <a:extLst>
                  <a:ext uri="{FF2B5EF4-FFF2-40B4-BE49-F238E27FC236}">
                    <a16:creationId xmlns:a16="http://schemas.microsoft.com/office/drawing/2014/main" id="{733DE0BC-BB55-1A2B-1D6F-F49000A318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02" t="50000"/>
              <a:stretch/>
            </p:blipFill>
            <p:spPr bwMode="auto">
              <a:xfrm>
                <a:off x="7102367" y="2386556"/>
                <a:ext cx="2391245" cy="1612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F89644-21C8-283D-20B6-8B6AB669BCE6}"/>
                  </a:ext>
                </a:extLst>
              </p:cNvPr>
              <p:cNvSpPr txBox="1"/>
              <p:nvPr/>
            </p:nvSpPr>
            <p:spPr>
              <a:xfrm>
                <a:off x="7378994" y="2232668"/>
                <a:ext cx="23912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Photon distribution analysis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F49CBA-9F0E-507F-826F-B867981DFCF7}"/>
                </a:ext>
              </a:extLst>
            </p:cNvPr>
            <p:cNvGrpSpPr/>
            <p:nvPr/>
          </p:nvGrpSpPr>
          <p:grpSpPr>
            <a:xfrm>
              <a:off x="536999" y="341673"/>
              <a:ext cx="1867499" cy="1843585"/>
              <a:chOff x="264387" y="472404"/>
              <a:chExt cx="2253922" cy="2225060"/>
            </a:xfrm>
          </p:grpSpPr>
          <p:pic>
            <p:nvPicPr>
              <p:cNvPr id="1026" name="Picture 2" descr="plot tutorial python">
                <a:extLst>
                  <a:ext uri="{FF2B5EF4-FFF2-40B4-BE49-F238E27FC236}">
                    <a16:creationId xmlns:a16="http://schemas.microsoft.com/office/drawing/2014/main" id="{F92258C4-87D0-539E-0B78-E267B637BC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22" t="26497" r="51505" b="24836"/>
              <a:stretch/>
            </p:blipFill>
            <p:spPr bwMode="auto">
              <a:xfrm>
                <a:off x="264387" y="472404"/>
                <a:ext cx="2253922" cy="22250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5425E-5285-F98F-F85D-ECB87002BF54}"/>
                  </a:ext>
                </a:extLst>
              </p:cNvPr>
              <p:cNvSpPr txBox="1"/>
              <p:nvPr/>
            </p:nvSpPr>
            <p:spPr>
              <a:xfrm>
                <a:off x="1558804" y="472405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Imaging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57440C-4268-0B0A-52B4-C57A0CE8DC99}"/>
                </a:ext>
              </a:extLst>
            </p:cNvPr>
            <p:cNvGrpSpPr/>
            <p:nvPr/>
          </p:nvGrpSpPr>
          <p:grpSpPr>
            <a:xfrm>
              <a:off x="2617810" y="539179"/>
              <a:ext cx="1946345" cy="1640967"/>
              <a:chOff x="4113056" y="4346344"/>
              <a:chExt cx="1946345" cy="164096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BCB0E-F71D-C15A-376A-5D47F63DFD27}"/>
                  </a:ext>
                </a:extLst>
              </p:cNvPr>
              <p:cNvSpPr txBox="1"/>
              <p:nvPr/>
            </p:nvSpPr>
            <p:spPr>
              <a:xfrm>
                <a:off x="4113056" y="4346344"/>
                <a:ext cx="14974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Image correlation</a:t>
                </a:r>
              </a:p>
            </p:txBody>
          </p:sp>
          <p:pic>
            <p:nvPicPr>
              <p:cNvPr id="1028" name="Picture 4" descr="Mean intensity / ROI, ICS Data, D, ICS Model, M, (M - D) / SD">
                <a:extLst>
                  <a:ext uri="{FF2B5EF4-FFF2-40B4-BE49-F238E27FC236}">
                    <a16:creationId xmlns:a16="http://schemas.microsoft.com/office/drawing/2014/main" id="{8AFC2D2A-1AA4-31D7-590D-5AF094DDD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51" t="38833" r="69866" b="36448"/>
              <a:stretch/>
            </p:blipFill>
            <p:spPr bwMode="auto">
              <a:xfrm>
                <a:off x="4172363" y="4622083"/>
                <a:ext cx="1132803" cy="1130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Mean intensity / ROI, ICS Data, D, ICS Model, M, (M - D) / SD">
                <a:extLst>
                  <a:ext uri="{FF2B5EF4-FFF2-40B4-BE49-F238E27FC236}">
                    <a16:creationId xmlns:a16="http://schemas.microsoft.com/office/drawing/2014/main" id="{CD21D3DA-EDF0-F413-A4CA-F445CE8867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27" t="38851" r="30210" b="38667"/>
              <a:stretch/>
            </p:blipFill>
            <p:spPr bwMode="auto">
              <a:xfrm>
                <a:off x="5031489" y="4959399"/>
                <a:ext cx="1027912" cy="102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Python (programming language) - Wikipedia">
              <a:extLst>
                <a:ext uri="{FF2B5EF4-FFF2-40B4-BE49-F238E27FC236}">
                  <a16:creationId xmlns:a16="http://schemas.microsoft.com/office/drawing/2014/main" id="{8C41100F-BDFF-B93B-1624-5F500BAB3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09" y="3476187"/>
              <a:ext cx="454022" cy="49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++ – Wikipedia">
              <a:extLst>
                <a:ext uri="{FF2B5EF4-FFF2-40B4-BE49-F238E27FC236}">
                  <a16:creationId xmlns:a16="http://schemas.microsoft.com/office/drawing/2014/main" id="{9AAEB77A-5E26-CD53-CFDF-BE027592D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96" y="3498688"/>
              <a:ext cx="359125" cy="40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17F558-C79F-8DA9-074A-2C1DD26CA332}"/>
                </a:ext>
              </a:extLst>
            </p:cNvPr>
            <p:cNvGrpSpPr/>
            <p:nvPr/>
          </p:nvGrpSpPr>
          <p:grpSpPr>
            <a:xfrm>
              <a:off x="6995268" y="310902"/>
              <a:ext cx="2173117" cy="1913740"/>
              <a:chOff x="6888165" y="-42436"/>
              <a:chExt cx="2589845" cy="22807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0912BAB-A177-35A9-33D0-6540B743AB27}"/>
                  </a:ext>
                </a:extLst>
              </p:cNvPr>
              <p:cNvGrpSpPr/>
              <p:nvPr/>
            </p:nvGrpSpPr>
            <p:grpSpPr>
              <a:xfrm>
                <a:off x="7608302" y="511376"/>
                <a:ext cx="1869708" cy="1726917"/>
                <a:chOff x="4888765" y="2439546"/>
                <a:chExt cx="1801148" cy="1919518"/>
              </a:xfrm>
            </p:grpSpPr>
            <p:pic>
              <p:nvPicPr>
                <p:cNvPr id="1036" name="Picture 12" descr="Example decay, $\tau_{recov}$ for 20 photons, Photon count dependence">
                  <a:extLst>
                    <a:ext uri="{FF2B5EF4-FFF2-40B4-BE49-F238E27FC236}">
                      <a16:creationId xmlns:a16="http://schemas.microsoft.com/office/drawing/2014/main" id="{5CC9CFB4-A3E8-0B45-0BCF-975D2E0AF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419" t="10425" r="65228" b="7880"/>
                <a:stretch/>
              </p:blipFill>
              <p:spPr bwMode="auto">
                <a:xfrm>
                  <a:off x="4888765" y="2439546"/>
                  <a:ext cx="1787078" cy="19195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19C7B40-5770-AFBB-0038-0A2EB8A4CB4D}"/>
                    </a:ext>
                  </a:extLst>
                </p:cNvPr>
                <p:cNvSpPr/>
                <p:nvPr/>
              </p:nvSpPr>
              <p:spPr>
                <a:xfrm>
                  <a:off x="6096001" y="2593393"/>
                  <a:ext cx="593912" cy="4540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0C6A00-DE5A-9E7A-AC54-49053A97FCE8}"/>
                  </a:ext>
                </a:extLst>
              </p:cNvPr>
              <p:cNvSpPr txBox="1"/>
              <p:nvPr/>
            </p:nvSpPr>
            <p:spPr>
              <a:xfrm>
                <a:off x="6888165" y="-42436"/>
                <a:ext cx="2208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Maximum likelihood estimators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BEA18C-55E6-C8D4-9925-B3CC833D69AD}"/>
                </a:ext>
              </a:extLst>
            </p:cNvPr>
            <p:cNvGrpSpPr/>
            <p:nvPr/>
          </p:nvGrpSpPr>
          <p:grpSpPr>
            <a:xfrm>
              <a:off x="2176884" y="2299755"/>
              <a:ext cx="2871305" cy="1445250"/>
              <a:chOff x="7606553" y="3923214"/>
              <a:chExt cx="3344392" cy="158675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E62403-9166-EF7B-A2AE-3C447AFC6E92}"/>
                  </a:ext>
                </a:extLst>
              </p:cNvPr>
              <p:cNvSpPr txBox="1"/>
              <p:nvPr/>
            </p:nvSpPr>
            <p:spPr>
              <a:xfrm>
                <a:off x="7879400" y="3923214"/>
                <a:ext cx="2992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Single-molecule spectroscopy</a:t>
                </a:r>
              </a:p>
            </p:txBody>
          </p:sp>
          <p:pic>
            <p:nvPicPr>
              <p:cNvPr id="1038" name="Picture 14" descr="plot single molecule mcs">
                <a:extLst>
                  <a:ext uri="{FF2B5EF4-FFF2-40B4-BE49-F238E27FC236}">
                    <a16:creationId xmlns:a16="http://schemas.microsoft.com/office/drawing/2014/main" id="{2E0E4AF8-C374-2CA6-AB4B-BFF21F364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83" b="36436"/>
              <a:stretch/>
            </p:blipFill>
            <p:spPr bwMode="auto">
              <a:xfrm>
                <a:off x="7606553" y="4165987"/>
                <a:ext cx="3344392" cy="134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42" name="Picture 18" descr="Correlation all data, Correlation of slices">
              <a:extLst>
                <a:ext uri="{FF2B5EF4-FFF2-40B4-BE49-F238E27FC236}">
                  <a16:creationId xmlns:a16="http://schemas.microsoft.com/office/drawing/2014/main" id="{AD27A850-53C7-54FD-1447-E438F3AA82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7" t="11469" r="48123" b="9266"/>
            <a:stretch/>
          </p:blipFill>
          <p:spPr bwMode="auto">
            <a:xfrm>
              <a:off x="5107562" y="2669560"/>
              <a:ext cx="1942949" cy="1119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FCD711-127E-7208-048E-6194FF603933}"/>
                </a:ext>
              </a:extLst>
            </p:cNvPr>
            <p:cNvSpPr/>
            <p:nvPr/>
          </p:nvSpPr>
          <p:spPr>
            <a:xfrm>
              <a:off x="5655351" y="2699155"/>
              <a:ext cx="1145979" cy="2355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6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Thomas-Otavio Peulen</dc:creator>
  <cp:lastModifiedBy>Thomas-Otavio Peulen</cp:lastModifiedBy>
  <cp:revision>1</cp:revision>
  <dcterms:created xsi:type="dcterms:W3CDTF">2024-02-05T12:49:18Z</dcterms:created>
  <dcterms:modified xsi:type="dcterms:W3CDTF">2024-02-05T13:12:21Z</dcterms:modified>
</cp:coreProperties>
</file>