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54" r:id="rId2"/>
    <p:sldId id="405" r:id="rId3"/>
    <p:sldId id="426" r:id="rId4"/>
    <p:sldId id="466" r:id="rId5"/>
    <p:sldId id="468" r:id="rId6"/>
    <p:sldId id="469" r:id="rId7"/>
    <p:sldId id="470" r:id="rId8"/>
    <p:sldId id="471" r:id="rId9"/>
    <p:sldId id="479" r:id="rId10"/>
    <p:sldId id="490" r:id="rId11"/>
    <p:sldId id="467" r:id="rId12"/>
    <p:sldId id="472" r:id="rId13"/>
    <p:sldId id="473" r:id="rId14"/>
    <p:sldId id="474" r:id="rId15"/>
    <p:sldId id="476" r:id="rId16"/>
    <p:sldId id="475" r:id="rId17"/>
    <p:sldId id="480" r:id="rId18"/>
    <p:sldId id="477" r:id="rId19"/>
    <p:sldId id="478" r:id="rId20"/>
  </p:sldIdLst>
  <p:sldSz cx="9144000" cy="5143500" type="screen16x9"/>
  <p:notesSz cx="6645275" cy="97774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1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FF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32" autoAdjust="0"/>
    <p:restoredTop sz="77711"/>
  </p:normalViewPr>
  <p:slideViewPr>
    <p:cSldViewPr>
      <p:cViewPr varScale="1">
        <p:scale>
          <a:sx n="117" d="100"/>
          <a:sy n="117" d="100"/>
        </p:scale>
        <p:origin x="1424" y="176"/>
      </p:cViewPr>
      <p:guideLst>
        <p:guide orient="horz" pos="1620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3054" y="-108"/>
      </p:cViewPr>
      <p:guideLst>
        <p:guide orient="horz" pos="3080"/>
        <p:guide pos="21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优化路径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[工作簿1]Sheet1!$D$14:$D$18</c:f>
              <c:strCache>
                <c:ptCount val="5"/>
                <c:pt idx="0">
                  <c:v>原始程序</c:v>
                </c:pt>
                <c:pt idx="1">
                  <c:v>循环优化</c:v>
                </c:pt>
                <c:pt idx="2">
                  <c:v>OMP并行</c:v>
                </c:pt>
                <c:pt idx="3">
                  <c:v>参数调优</c:v>
                </c:pt>
                <c:pt idx="4">
                  <c:v>向量化和其他</c:v>
                </c:pt>
              </c:strCache>
            </c:strRef>
          </c:cat>
          <c:val>
            <c:numRef>
              <c:f>[工作簿1]Sheet1!$E$14:$E$18</c:f>
              <c:numCache>
                <c:formatCode>General</c:formatCode>
                <c:ptCount val="5"/>
                <c:pt idx="0">
                  <c:v>1918.0</c:v>
                </c:pt>
                <c:pt idx="1">
                  <c:v>650.0</c:v>
                </c:pt>
                <c:pt idx="2">
                  <c:v>320.0</c:v>
                </c:pt>
                <c:pt idx="3">
                  <c:v>200.0</c:v>
                </c:pt>
                <c:pt idx="4">
                  <c:v>88.0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53122496"/>
        <c:axId val="-953120448"/>
      </c:lineChart>
      <c:catAx>
        <c:axId val="-95312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3120448"/>
        <c:crosses val="autoZero"/>
        <c:auto val="1"/>
        <c:lblAlgn val="ctr"/>
        <c:lblOffset val="100"/>
        <c:noMultiLvlLbl val="0"/>
      </c:catAx>
      <c:valAx>
        <c:axId val="-95312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312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63963" y="0"/>
            <a:ext cx="2879725" cy="4889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D927C7-6DBA-4D3D-931E-35681285DEA9}" type="datetimeFigureOut">
              <a:rPr lang="zh-CN" altLang="en-US"/>
              <a:t>2017/10/20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286875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0FE54D-51F6-4A06-A608-D02E7437F1D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94EBC7-3007-40C3-BB60-CF4B78E7EC82}" type="datetimeFigureOut">
              <a:rPr lang="zh-CN" altLang="en-US"/>
              <a:t>2017/10/20</a:t>
            </a:fld>
            <a:endParaRPr lang="zh-CN" altLang="zh-CN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3500" y="733425"/>
            <a:ext cx="65182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09A6858-8BDE-4DFB-B62F-FF3910146352}" type="slidenum">
              <a:rPr lang="en-US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kumimoji="0" lang="zh-CN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82DDB6-A2EE-4F42-8FAC-54F9A0011EA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kumimoji="0" lang="zh-C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10D815-4794-4B11-95DC-35D1DCCB404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kumimoji="0" lang="zh-C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10D815-4794-4B11-95DC-35D1DCCB404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kumimoji="0" lang="zh-C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10D815-4794-4B11-95DC-35D1DCCB404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kumimoji="0" lang="zh-C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10D815-4794-4B11-95DC-35D1DCCB404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kumimoji="0" lang="zh-C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10D815-4794-4B11-95DC-35D1DCCB404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kumimoji="0" lang="zh-C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10D815-4794-4B11-95DC-35D1DCCB4042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kumimoji="0" lang="zh-C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10D815-4794-4B11-95DC-35D1DCCB404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kumimoji="0" lang="zh-C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10D815-4794-4B11-95DC-35D1DCCB4042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kumimoji="0" lang="zh-C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10D815-4794-4B11-95DC-35D1DCCB4042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kumimoji="0" lang="zh-C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10D815-4794-4B11-95DC-35D1DCCB404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kumimoji="0" lang="zh-C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10D815-4794-4B11-95DC-35D1DCCB404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kumimoji="0" lang="zh-C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10D815-4794-4B11-95DC-35D1DCCB404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kumimoji="0" lang="zh-C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10D815-4794-4B11-95DC-35D1DCCB404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kumimoji="0" lang="zh-C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10D815-4794-4B11-95DC-35D1DCCB404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kumimoji="0" lang="zh-C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10D815-4794-4B11-95DC-35D1DCCB404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kumimoji="0" lang="zh-C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10D815-4794-4B11-95DC-35D1DCCB404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kumimoji="0" lang="zh-C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10D815-4794-4B11-95DC-35D1DCCB404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57105-F984-4D3A-A5CF-8D4F2A224BBF}" type="datetimeFigureOut">
              <a:rPr lang="zh-CN" altLang="en-US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5A5BC-5303-47F1-8C17-C4036FC243D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7E1FF-F388-40C9-A228-A4FE0D2667E5}" type="datetimeFigureOut">
              <a:rPr lang="zh-CN" altLang="en-US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DF411-8356-4089-B6FC-413456D2F0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80CE1-DD8D-4600-9591-AB9D7518FA69}" type="datetimeFigureOut">
              <a:rPr lang="zh-CN" altLang="en-US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14421-B038-4052-9800-E98277F4956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2588F-F048-4473-A09A-2CEB6E332B5F}" type="datetimeFigureOut">
              <a:rPr lang="zh-CN" altLang="en-US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D0D76-7584-4E79-B727-BA29C207FD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618E9-2DFC-4DB5-A20C-9AAFCEB9FAE2}" type="datetimeFigureOut">
              <a:rPr lang="zh-CN" altLang="en-US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07DA7-AEA1-4F56-8166-0E23057FF6E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24AB9-3955-4B42-BF19-A27F39E1458F}" type="datetimeFigureOut">
              <a:rPr lang="zh-CN" altLang="en-US"/>
              <a:t>2017/10/20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31CBB-A7D9-4210-AB1A-8950348DC96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F2D11-04B5-4678-8927-BD47C8CB3D0B}" type="datetimeFigureOut">
              <a:rPr lang="zh-CN" altLang="en-US"/>
              <a:t>2017/10/20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831D-F30C-4CD6-9561-7A97402159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8ABA6-50DB-4B78-995A-D7A96F7D278D}" type="datetimeFigureOut">
              <a:rPr lang="zh-CN" altLang="en-US"/>
              <a:t>2017/10/20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50451-09E1-4859-AE52-2A11041C0F7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09565-D4A3-42F4-8E5C-E88B904E4651}" type="datetimeFigureOut">
              <a:rPr lang="zh-CN" altLang="en-US"/>
              <a:t>2017/10/20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D593D-553C-434E-93B0-4C45C5DF0F7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B5463-2875-48D6-8334-C504E5941BB3}" type="datetimeFigureOut">
              <a:rPr lang="zh-CN" altLang="en-US"/>
              <a:t>2017/10/20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47AB5-69F9-47D3-9DFC-49A045AC7D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BD4AB-8034-4EC9-B8D2-5A7DAD170506}" type="datetimeFigureOut">
              <a:rPr lang="zh-CN" altLang="en-US"/>
              <a:t>2017/10/20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87E9C-2723-40C1-9374-7980A11F9A8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9D02FFE-19D6-4809-A845-4494FD0881CA}" type="datetimeFigureOut">
              <a:rPr lang="zh-CN" altLang="en-US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B36BC52-FFAC-4EF9-91BD-E04794AE730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ut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722312" y="4225032"/>
            <a:ext cx="7772400" cy="86699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0" lang="zh-CN" altLang="en-US" sz="1800" b="0" cap="none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参赛单位：上海交通</a:t>
            </a:r>
            <a:r>
              <a:rPr kumimoji="0" lang="zh-CN" altLang="en-US" sz="1800" b="0" cap="none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大学 </a:t>
            </a:r>
            <a:r>
              <a:rPr kumimoji="0" lang="zh-CN" altLang="en-US" sz="1800" b="0" cap="none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酱油队</a:t>
            </a:r>
            <a:r>
              <a:rPr kumimoji="0" lang="en-US" altLang="zh-CN" sz="1800" b="0" cap="none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0" lang="en-US" altLang="zh-CN" sz="1800" b="0" cap="none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kumimoji="0" lang="zh-CN" altLang="en-US" sz="1800" b="0" cap="none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参赛人员：郭聪 高超 郑宁馨 赵涵</a:t>
            </a:r>
          </a:p>
        </p:txBody>
      </p:sp>
      <p:pic>
        <p:nvPicPr>
          <p:cNvPr id="614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74" y="2875582"/>
            <a:ext cx="315595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732261"/>
            <a:ext cx="14732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20" y="2784648"/>
            <a:ext cx="1398588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 txBox="1">
            <a:spLocks noChangeArrowheads="1"/>
          </p:cNvSpPr>
          <p:nvPr/>
        </p:nvSpPr>
        <p:spPr bwMode="auto">
          <a:xfrm>
            <a:off x="36512" y="1317749"/>
            <a:ext cx="9144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PAC-</a:t>
            </a:r>
            <a:r>
              <a:rPr lang="zh-CN" altLang="en-US" sz="4800" noProof="0" dirty="0">
                <a:solidFill>
                  <a:srgbClr val="000000"/>
                </a:solidFill>
                <a:latin typeface="Arial" panose="020B0604020202020204"/>
                <a:ea typeface="华文新魏" panose="02010800040101010101" pitchFamily="2" charset="-122"/>
              </a:rPr>
              <a:t>技术报告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 noChangeArrowheads="1"/>
          </p:cNvSpPr>
          <p:nvPr/>
        </p:nvSpPr>
        <p:spPr bwMode="auto">
          <a:xfrm>
            <a:off x="323528" y="868363"/>
            <a:ext cx="8748712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49580" indent="-44958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indent="-28575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705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indent="-22860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680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优化方法六：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MPI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并行</a:t>
            </a: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处理</a:t>
            </a:r>
            <a:endParaRPr lang="en-US" altLang="zh-CN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8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程序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的性能瓶颈</a:t>
            </a:r>
            <a:r>
              <a:rPr lang="en-US" altLang="zh-CN" sz="1800" dirty="0" err="1">
                <a:latin typeface="黑体" panose="02010609060101010101" charset="-122"/>
                <a:ea typeface="黑体" panose="02010609060101010101" charset="-122"/>
              </a:rPr>
              <a:t>conmome_s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()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</a:rPr>
              <a:t>函数中对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</a:rPr>
              <a:t>与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Y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</a:rPr>
              <a:t>两个方向的计算没有数据依赖，可以将函数中两个方向的处理放到两个节点并行进行处理，减少计算时间</a:t>
            </a:r>
            <a:r>
              <a:rPr lang="zh-CN" altLang="en-US" sz="1800" dirty="0" smtClean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en-US" altLang="zh-CN" sz="1800" dirty="0" smtClean="0">
              <a:latin typeface="黑体" panose="02010609060101010101" charset="-122"/>
              <a:ea typeface="黑体" panose="02010609060101010101" charset="-122"/>
            </a:endParaRPr>
          </a:p>
          <a:p>
            <a:pPr lvl="1"/>
            <a:endParaRPr lang="en-US" altLang="zh-CN" sz="1800" dirty="0">
              <a:latin typeface="黑体" panose="02010609060101010101" charset="-122"/>
              <a:ea typeface="黑体" panose="02010609060101010101" charset="-122"/>
            </a:endParaRP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</a:rPr>
              <a:t>网络带宽不足时，会导致省去的计算时间被数据传输时间掩盖，网络情况良好时，带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MPI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</a:rPr>
              <a:t>优化版本运行最快时间可以达到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80s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</a:rPr>
              <a:t>左右。</a:t>
            </a:r>
            <a:endParaRPr lang="en-US" altLang="zh-CN" sz="18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标题 1"/>
          <p:cNvSpPr txBox="1">
            <a:spLocks noChangeArrowheads="1"/>
          </p:cNvSpPr>
          <p:nvPr/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第一题</a:t>
            </a:r>
            <a:r>
              <a:rPr lang="en-US" altLang="zh-CN" dirty="0">
                <a:latin typeface="Arial" panose="020B0604020202020204"/>
                <a:ea typeface="华文新魏" panose="02010800040101010101" pitchFamily="2" charset="-122"/>
              </a:rPr>
              <a:t>-</a:t>
            </a:r>
            <a:r>
              <a:rPr lang="zh-CN" altLang="en-US" dirty="0">
                <a:latin typeface="Arial" panose="020B0604020202020204"/>
                <a:ea typeface="华文新魏" panose="02010800040101010101" pitchFamily="2" charset="-122"/>
              </a:rPr>
              <a:t>优化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 noChangeArrowheads="1"/>
          </p:cNvSpPr>
          <p:nvPr/>
        </p:nvSpPr>
        <p:spPr bwMode="auto">
          <a:xfrm>
            <a:off x="287784" y="868363"/>
            <a:ext cx="8748712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49580" indent="-44958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indent="-28575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705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indent="-22860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680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正确性验证方法</a:t>
            </a:r>
            <a:endParaRPr lang="en-US" altLang="zh-CN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首先通过完全未改动的原始程序运行获取所有的正确输出结果，通过脚本比较优化后的程序输出与原始程序输出的结果，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符合组委会精度要求</a:t>
            </a:r>
          </a:p>
          <a:p>
            <a:pPr lvl="1"/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优化后的程序正确性</a:t>
            </a:r>
            <a:endParaRPr lang="en-US" altLang="zh-CN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en-US" altLang="zh-CN" sz="1800" dirty="0" err="1">
                <a:latin typeface="黑体" panose="02010609060101010101" charset="-122"/>
                <a:ea typeface="黑体" panose="02010609060101010101" charset="-122"/>
              </a:rPr>
              <a:t>ts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_*.</a:t>
            </a:r>
            <a:r>
              <a:rPr lang="en-US" altLang="zh-CN" sz="1800" dirty="0" err="1">
                <a:latin typeface="黑体" panose="02010609060101010101" charset="-122"/>
                <a:ea typeface="黑体" panose="02010609060101010101" charset="-122"/>
              </a:rPr>
              <a:t>dat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</a:rPr>
              <a:t>文件输出完全一致</a:t>
            </a:r>
          </a:p>
          <a:p>
            <a:pPr lvl="1"/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z_01_000000.dat 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</a:rPr>
              <a:t>输出完全一致</a:t>
            </a:r>
          </a:p>
          <a:p>
            <a:pPr lvl="1"/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z_01_000100.dat 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</a:rPr>
              <a:t>共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1341724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</a:rPr>
              <a:t>个数值，相对误差在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0.01%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</a:rPr>
              <a:t>以下的占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99.996%,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</a:rPr>
              <a:t>相对误差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0.1%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</a:rPr>
              <a:t>以下占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99.99888%,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</a:rPr>
              <a:t>所有数据相对误差在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1%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</a:rPr>
              <a:t>以下</a:t>
            </a:r>
          </a:p>
        </p:txBody>
      </p:sp>
      <p:sp>
        <p:nvSpPr>
          <p:cNvPr id="21" name="标题 1"/>
          <p:cNvSpPr txBox="1">
            <a:spLocks noChangeArrowheads="1"/>
          </p:cNvSpPr>
          <p:nvPr/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第一题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正确性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 noChangeArrowheads="1"/>
          </p:cNvSpPr>
          <p:nvPr/>
        </p:nvSpPr>
        <p:spPr bwMode="auto">
          <a:xfrm>
            <a:off x="287784" y="868363"/>
            <a:ext cx="8748712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49580" indent="-44958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indent="-28575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705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indent="-22860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680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原实验结果</a:t>
            </a:r>
            <a:endParaRPr lang="en-US" altLang="zh-CN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en-US" altLang="zh-CN" sz="1800" dirty="0"/>
              <a:t>1918.18s</a:t>
            </a:r>
          </a:p>
          <a:p>
            <a:pPr lvl="1"/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优化后结果</a:t>
            </a:r>
            <a:endParaRPr lang="en-US" altLang="zh-CN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88.48s</a:t>
            </a:r>
            <a:endParaRPr lang="zh-CN" altLang="en-US" sz="1800" dirty="0">
              <a:latin typeface="黑体" panose="02010609060101010101" charset="-122"/>
              <a:ea typeface="黑体" panose="02010609060101010101" charset="-122"/>
            </a:endParaRP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</a:rPr>
              <a:t>速度提升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21.6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倍</a:t>
            </a:r>
          </a:p>
        </p:txBody>
      </p:sp>
      <p:sp>
        <p:nvSpPr>
          <p:cNvPr id="21" name="标题 1"/>
          <p:cNvSpPr txBox="1">
            <a:spLocks noChangeArrowheads="1"/>
          </p:cNvSpPr>
          <p:nvPr/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第一题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-</a:t>
            </a:r>
            <a:r>
              <a:rPr kumimoji="0" lang="zh-CN" altLang="en-US" sz="2800" b="1" i="0" u="none" strike="noStrike" kern="1200" cap="none" spc="0" normalizeH="0" baseline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优化</a:t>
            </a:r>
            <a:r>
              <a:rPr lang="zh-CN" altLang="en-US" noProof="0" dirty="0">
                <a:latin typeface="Arial" panose="020B0604020202020204"/>
                <a:ea typeface="华文新魏" panose="02010800040101010101" pitchFamily="2" charset="-122"/>
              </a:rPr>
              <a:t>效果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142013780"/>
              </p:ext>
            </p:extLst>
          </p:nvPr>
        </p:nvGraphicFramePr>
        <p:xfrm>
          <a:off x="3419872" y="13407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716635"/>
            <a:ext cx="4104456" cy="2871339"/>
          </a:xfrm>
          <a:prstGeom prst="rect">
            <a:avLst/>
          </a:prstGeom>
        </p:spPr>
      </p:pic>
      <p:sp>
        <p:nvSpPr>
          <p:cNvPr id="22" name="内容占位符 2"/>
          <p:cNvSpPr txBox="1">
            <a:spLocks noChangeArrowheads="1"/>
          </p:cNvSpPr>
          <p:nvPr/>
        </p:nvSpPr>
        <p:spPr bwMode="auto">
          <a:xfrm>
            <a:off x="287784" y="868363"/>
            <a:ext cx="8748712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49580" indent="-44958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4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indent="-28575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705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indent="-22860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680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原程序流程</a:t>
            </a:r>
            <a:endParaRPr lang="en-US" altLang="zh-CN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用于计算</a:t>
            </a:r>
            <a:r>
              <a:rPr lang="en-US" altLang="zh-CN" sz="1800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ConvNets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中的空间卷积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标题 1"/>
          <p:cNvSpPr txBox="1">
            <a:spLocks noChangeArrowheads="1"/>
          </p:cNvSpPr>
          <p:nvPr/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第二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题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分析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 noChangeArrowheads="1"/>
          </p:cNvSpPr>
          <p:nvPr/>
        </p:nvSpPr>
        <p:spPr bwMode="auto">
          <a:xfrm>
            <a:off x="287784" y="868363"/>
            <a:ext cx="8748712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49580" indent="-44958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indent="-28575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705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indent="-22860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680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优化方法一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HBM</a:t>
            </a: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HBM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，利用高带宽内存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标题 1"/>
          <p:cNvSpPr txBox="1">
            <a:spLocks noChangeArrowheads="1"/>
          </p:cNvSpPr>
          <p:nvPr/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第二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题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优化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78" y="1781218"/>
            <a:ext cx="5155898" cy="259073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 noChangeArrowheads="1"/>
          </p:cNvSpPr>
          <p:nvPr/>
        </p:nvSpPr>
        <p:spPr bwMode="auto">
          <a:xfrm>
            <a:off x="287784" y="868363"/>
            <a:ext cx="8748712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49580" indent="-44958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indent="-28575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705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indent="-22860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680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优化方法二：提高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Cache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命中率</a:t>
            </a:r>
            <a:endParaRPr lang="en-US" altLang="zh-CN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减小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batch size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为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32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，提高缓存命中率</a:t>
            </a:r>
          </a:p>
          <a:p>
            <a:pPr lvl="1"/>
            <a:endParaRPr lang="en-US" altLang="zh-CN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第十层卷积的数据比较大，源程序中是一次性处理，减小后，分两次处理数据，提高缓存的命中率，以此来提高性能。</a:t>
            </a:r>
          </a:p>
          <a:p>
            <a:pPr lvl="1"/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标题 1"/>
          <p:cNvSpPr txBox="1">
            <a:spLocks noChangeArrowheads="1"/>
          </p:cNvSpPr>
          <p:nvPr/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第二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题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优化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274" y="2427734"/>
            <a:ext cx="4945732" cy="2286027"/>
          </a:xfrm>
          <a:prstGeom prst="rect">
            <a:avLst/>
          </a:prstGeom>
        </p:spPr>
      </p:pic>
      <p:sp>
        <p:nvSpPr>
          <p:cNvPr id="22" name="内容占位符 2"/>
          <p:cNvSpPr txBox="1">
            <a:spLocks noChangeArrowheads="1"/>
          </p:cNvSpPr>
          <p:nvPr/>
        </p:nvSpPr>
        <p:spPr bwMode="auto">
          <a:xfrm>
            <a:off x="287784" y="627534"/>
            <a:ext cx="8748712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49580" indent="-44958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4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indent="-28575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705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indent="-22860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680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优化方法三：调整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Merge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参数</a:t>
            </a: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对于一些高瘦的矩阵，</a:t>
            </a:r>
            <a:r>
              <a:rPr lang="en-US" altLang="zh-CN" sz="1800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sgemm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()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函数无法发挥出最大的性能优势</a:t>
            </a:r>
            <a:endParaRPr lang="zh-CN" altLang="en-US" sz="1800" dirty="0">
              <a:latin typeface="Arial" panose="020B0604020202020204"/>
              <a:ea typeface="黑体" panose="02010609060101010101" charset="-122"/>
            </a:endParaRPr>
          </a:p>
          <a:p>
            <a:pPr lvl="1"/>
            <a:r>
              <a:rPr lang="zh-CN" altLang="en-US" sz="1800" dirty="0">
                <a:latin typeface="Arial" panose="020B0604020202020204"/>
                <a:ea typeface="黑体" panose="02010609060101010101" charset="-122"/>
              </a:rPr>
              <a:t>修改</a:t>
            </a:r>
            <a:r>
              <a:rPr lang="en-US" altLang="zh-CN" sz="1800" dirty="0">
                <a:latin typeface="Arial" panose="020B0604020202020204"/>
                <a:ea typeface="黑体" panose="02010609060101010101" charset="-122"/>
              </a:rPr>
              <a:t>merge</a:t>
            </a:r>
            <a:r>
              <a:rPr lang="zh-CN" altLang="en-US" sz="1800" dirty="0">
                <a:latin typeface="Arial" panose="020B0604020202020204"/>
                <a:ea typeface="黑体" panose="02010609060101010101" charset="-122"/>
              </a:rPr>
              <a:t> 参数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可以调整矩阵的规模大小，将一些不同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batch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中相同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channel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放到同一个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batch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下，使最终需要进行运算的矩阵长宽规模差距不大，以此</a:t>
            </a:r>
            <a:r>
              <a:rPr lang="zh-CN" altLang="en-US" sz="1800" dirty="0">
                <a:latin typeface="Arial" panose="020B0604020202020204"/>
                <a:ea typeface="黑体" panose="02010609060101010101" charset="-122"/>
              </a:rPr>
              <a:t>提升</a:t>
            </a:r>
            <a:r>
              <a:rPr lang="en-US" altLang="zh-CN" sz="1800" dirty="0" err="1">
                <a:latin typeface="Arial" panose="020B0604020202020204"/>
                <a:ea typeface="黑体" panose="02010609060101010101" charset="-122"/>
              </a:rPr>
              <a:t>sgemm</a:t>
            </a:r>
            <a:r>
              <a:rPr lang="en-US" altLang="zh-CN" sz="1800" dirty="0">
                <a:latin typeface="Arial" panose="020B0604020202020204"/>
                <a:ea typeface="黑体" panose="02010609060101010101" charset="-122"/>
              </a:rPr>
              <a:t>()</a:t>
            </a:r>
            <a:r>
              <a:rPr lang="zh-CN" altLang="en-US" sz="1800" dirty="0">
                <a:latin typeface="Arial" panose="020B0604020202020204"/>
                <a:ea typeface="黑体" panose="02010609060101010101" charset="-122"/>
              </a:rPr>
              <a:t>计算性能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，使总性能达到最优。</a:t>
            </a:r>
            <a:endParaRPr lang="en-US" altLang="zh-CN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628650" lvl="1" indent="0">
              <a:buNone/>
            </a:pPr>
            <a:endParaRPr lang="zh-CN" altLang="en-US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标题 1"/>
          <p:cNvSpPr txBox="1">
            <a:spLocks noChangeArrowheads="1"/>
          </p:cNvSpPr>
          <p:nvPr/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第二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题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优化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 noChangeArrowheads="1"/>
          </p:cNvSpPr>
          <p:nvPr/>
        </p:nvSpPr>
        <p:spPr bwMode="auto">
          <a:xfrm>
            <a:off x="287784" y="868363"/>
            <a:ext cx="8748712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49580" indent="-44958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indent="-28575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705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indent="-22860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680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优化方法四：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MPI</a:t>
            </a: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类似第一题，我们将计算任务拆分，使用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MPI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在两个节点计算</a:t>
            </a:r>
            <a:r>
              <a:rPr lang="zh-CN" altLang="en-US" sz="18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en-US" altLang="zh-CN" sz="18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endParaRPr lang="zh-CN" altLang="en-US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由于该程序对数据依赖不强，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MPI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可以展示良好性能。</a:t>
            </a:r>
          </a:p>
          <a:p>
            <a:pPr lvl="1"/>
            <a:endParaRPr lang="zh-CN" altLang="en-US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标题 1"/>
          <p:cNvSpPr txBox="1">
            <a:spLocks noChangeArrowheads="1"/>
          </p:cNvSpPr>
          <p:nvPr/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第二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题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优化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 noChangeArrowheads="1"/>
          </p:cNvSpPr>
          <p:nvPr/>
        </p:nvSpPr>
        <p:spPr bwMode="auto">
          <a:xfrm>
            <a:off x="287784" y="868363"/>
            <a:ext cx="8748712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49580" indent="-44958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indent="-28575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705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indent="-22860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680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原实验结果</a:t>
            </a:r>
            <a:endParaRPr lang="en-US" altLang="zh-CN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en-US" altLang="zh-CN" sz="18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1200ms</a:t>
            </a:r>
          </a:p>
          <a:p>
            <a:pPr lvl="1"/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优化后结果</a:t>
            </a:r>
            <a:endParaRPr lang="en-US" altLang="zh-CN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622ms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</a:rPr>
              <a:t>左右，结果提升约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49%</a:t>
            </a:r>
          </a:p>
        </p:txBody>
      </p:sp>
      <p:sp>
        <p:nvSpPr>
          <p:cNvPr id="21" name="标题 1"/>
          <p:cNvSpPr txBox="1">
            <a:spLocks noChangeArrowheads="1"/>
          </p:cNvSpPr>
          <p:nvPr/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第二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题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优化效果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 noChangeArrowheads="1"/>
          </p:cNvSpPr>
          <p:nvPr/>
        </p:nvSpPr>
        <p:spPr bwMode="auto">
          <a:xfrm>
            <a:off x="287784" y="868363"/>
            <a:ext cx="8748712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49580" indent="-44958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indent="-28575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705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indent="-22860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680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zh-CN" altLang="en-US" sz="2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you</a:t>
            </a:r>
          </a:p>
          <a:p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  <p:sp>
        <p:nvSpPr>
          <p:cNvPr id="21" name="标题 1"/>
          <p:cNvSpPr txBox="1">
            <a:spLocks noChangeArrowheads="1"/>
          </p:cNvSpPr>
          <p:nvPr/>
        </p:nvSpPr>
        <p:spPr bwMode="auto">
          <a:xfrm>
            <a:off x="0" y="181461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Q&amp;A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33" y="897455"/>
            <a:ext cx="6156167" cy="361851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0" y="41343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大纲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" name="内容占位符 2"/>
          <p:cNvSpPr txBox="1">
            <a:spLocks noChangeArrowheads="1"/>
          </p:cNvSpPr>
          <p:nvPr/>
        </p:nvSpPr>
        <p:spPr bwMode="auto">
          <a:xfrm>
            <a:off x="288032" y="730319"/>
            <a:ext cx="8172400" cy="357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49580" indent="-44958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indent="-28575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705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indent="-22860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680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580" marR="0" lvl="0" indent="-449580" algn="l" defTabSz="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Tx/>
              <a:buBlip>
                <a:blip r:embed="rId3"/>
              </a:buBlip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sym typeface="Arial" panose="020B0604020202020204" pitchFamily="34" charset="0"/>
              </a:rPr>
              <a:t>第一题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sym typeface="Arial" panose="020B0604020202020204" pitchFamily="34" charset="0"/>
            </a:endParaRPr>
          </a:p>
          <a:p>
            <a:pPr marL="914400" marR="0" lvl="1" indent="-285750" algn="l" defTabSz="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FontTx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sym typeface="Arial" panose="020B0604020202020204" pitchFamily="34" charset="0"/>
              </a:rPr>
              <a:t>原程序流程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sym typeface="Arial" panose="020B0604020202020204" pitchFamily="34" charset="0"/>
            </a:endParaRPr>
          </a:p>
          <a:p>
            <a:pPr marL="914400" marR="0" lvl="1" indent="-285750" algn="l" defTabSz="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FontTx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sym typeface="Arial" panose="020B0604020202020204" pitchFamily="34" charset="0"/>
              </a:rPr>
              <a:t>优化方法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sym typeface="Arial" panose="020B0604020202020204" pitchFamily="34" charset="0"/>
            </a:endParaRPr>
          </a:p>
          <a:p>
            <a:pPr marL="914400" marR="0" lvl="1" indent="-285750" algn="l" defTabSz="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FontTx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sym typeface="Arial" panose="020B0604020202020204" pitchFamily="34" charset="0"/>
              </a:rPr>
              <a:t>实验效果对比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sym typeface="Arial" panose="020B0604020202020204" pitchFamily="34" charset="0"/>
            </a:endParaRPr>
          </a:p>
          <a:p>
            <a:pPr marL="914400" marR="0" lvl="1" indent="-285750" algn="l" defTabSz="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FontTx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sym typeface="Arial" panose="020B0604020202020204" pitchFamily="34" charset="0"/>
            </a:endParaRPr>
          </a:p>
          <a:p>
            <a:pPr marL="449580" marR="0" lvl="0" indent="-449580" algn="l" defTabSz="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Tx/>
              <a:buBlip>
                <a:blip r:embed="rId3"/>
              </a:buBlip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sym typeface="Arial" panose="020B0604020202020204" pitchFamily="34" charset="0"/>
              </a:rPr>
              <a:t>第二题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sym typeface="Arial" panose="020B0604020202020204" pitchFamily="34" charset="0"/>
            </a:endParaRPr>
          </a:p>
          <a:p>
            <a:pPr marL="914400" marR="0" lvl="1" indent="-285750" algn="l" defTabSz="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FontTx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sym typeface="Arial" panose="020B0604020202020204" pitchFamily="34" charset="0"/>
              </a:rPr>
              <a:t>原程序流程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sym typeface="Arial" panose="020B0604020202020204" pitchFamily="34" charset="0"/>
            </a:endParaRPr>
          </a:p>
          <a:p>
            <a:pPr marL="914400" marR="0" lvl="1" indent="-285750" algn="l" defTabSz="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FontTx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sym typeface="Arial" panose="020B0604020202020204" pitchFamily="34" charset="0"/>
              </a:rPr>
              <a:t>优化方法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sym typeface="Arial" panose="020B0604020202020204" pitchFamily="34" charset="0"/>
            </a:endParaRPr>
          </a:p>
          <a:p>
            <a:pPr marL="914400" marR="0" lvl="1" indent="-285750" algn="l" defTabSz="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FontTx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sym typeface="Arial" panose="020B0604020202020204" pitchFamily="34" charset="0"/>
              </a:rPr>
              <a:t>实验效果对比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 noChangeArrowheads="1"/>
          </p:cNvSpPr>
          <p:nvPr/>
        </p:nvSpPr>
        <p:spPr bwMode="auto">
          <a:xfrm>
            <a:off x="287784" y="868363"/>
            <a:ext cx="8316664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49580" indent="-44958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indent="-28575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705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indent="-22860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680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原程序流程</a:t>
            </a:r>
            <a:endParaRPr lang="en-US" altLang="zh-CN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主要分为读取配置，读取数据，初始化和计算写回四个模块</a:t>
            </a:r>
            <a:endParaRPr lang="en-US" altLang="zh-CN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endParaRPr lang="en-US" altLang="zh-CN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endParaRPr lang="en-US" altLang="zh-CN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标题 1"/>
          <p:cNvSpPr txBox="1">
            <a:spLocks noChangeArrowheads="1"/>
          </p:cNvSpPr>
          <p:nvPr/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第一题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分析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894" y="1707654"/>
            <a:ext cx="2794444" cy="285978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 noChangeArrowheads="1"/>
          </p:cNvSpPr>
          <p:nvPr/>
        </p:nvSpPr>
        <p:spPr bwMode="auto">
          <a:xfrm>
            <a:off x="287784" y="868363"/>
            <a:ext cx="8748712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49580" indent="-44958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indent="-28575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705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indent="-22860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680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原程序流程</a:t>
            </a:r>
            <a:endParaRPr lang="en-US" altLang="zh-CN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</a:rPr>
              <a:t>该程序的主要瓶颈在</a:t>
            </a:r>
            <a:r>
              <a:rPr lang="en-US" altLang="zh-CN" sz="1800" dirty="0" err="1">
                <a:latin typeface="黑体" panose="02010609060101010101" charset="-122"/>
                <a:ea typeface="黑体" panose="02010609060101010101" charset="-122"/>
              </a:rPr>
              <a:t>conmome_s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()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</a:rPr>
              <a:t>函数中访存与计算时间</a:t>
            </a:r>
            <a:endParaRPr lang="en-US" altLang="zh-CN" sz="18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标题 1"/>
          <p:cNvSpPr txBox="1">
            <a:spLocks noChangeArrowheads="1"/>
          </p:cNvSpPr>
          <p:nvPr/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第一题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分析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110" y="2152264"/>
            <a:ext cx="6072240" cy="194609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 noChangeArrowheads="1"/>
          </p:cNvSpPr>
          <p:nvPr/>
        </p:nvSpPr>
        <p:spPr bwMode="auto">
          <a:xfrm>
            <a:off x="301119" y="868363"/>
            <a:ext cx="8748712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49580" indent="-44958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indent="-28575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705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indent="-22860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680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优化方法一：访存优化</a:t>
            </a:r>
            <a:endParaRPr lang="en-US" altLang="zh-CN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Fortran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数组存储以列优先，源程序是以行优先编写，因此调整外循环为内循环</a:t>
            </a:r>
            <a:endParaRPr lang="en-US" altLang="zh-CN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标题 1"/>
          <p:cNvSpPr txBox="1">
            <a:spLocks noChangeArrowheads="1"/>
          </p:cNvSpPr>
          <p:nvPr/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第一题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latin typeface="Arial" panose="020B0604020202020204"/>
                <a:ea typeface="华文新魏" panose="02010800040101010101" pitchFamily="2" charset="-122"/>
              </a:rPr>
              <a:t>优化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466" y="1963384"/>
            <a:ext cx="2720459" cy="1288780"/>
          </a:xfrm>
          <a:prstGeom prst="rect">
            <a:avLst/>
          </a:prstGeom>
        </p:spPr>
      </p:pic>
      <p:pic>
        <p:nvPicPr>
          <p:cNvPr id="5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394" y="3316934"/>
            <a:ext cx="3132329" cy="1586439"/>
          </a:xfrm>
          <a:prstGeom prst="rect">
            <a:avLst/>
          </a:prstGeom>
        </p:spPr>
      </p:pic>
      <p:pic>
        <p:nvPicPr>
          <p:cNvPr id="6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040" y="1736343"/>
            <a:ext cx="2209742" cy="638057"/>
          </a:xfrm>
          <a:prstGeom prst="rect">
            <a:avLst/>
          </a:prstGeom>
        </p:spPr>
      </p:pic>
      <p:cxnSp>
        <p:nvCxnSpPr>
          <p:cNvPr id="7" name="直接箭头连接符 18"/>
          <p:cNvCxnSpPr/>
          <p:nvPr/>
        </p:nvCxnSpPr>
        <p:spPr bwMode="auto">
          <a:xfrm>
            <a:off x="4788024" y="2361736"/>
            <a:ext cx="0" cy="1828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" name="文本框 19"/>
          <p:cNvSpPr txBox="1"/>
          <p:nvPr/>
        </p:nvSpPr>
        <p:spPr>
          <a:xfrm>
            <a:off x="5047178" y="2933531"/>
            <a:ext cx="30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33984"/>
                </a:solidFill>
                <a:latin typeface="Arial" panose="020B0604020202020204"/>
                <a:ea typeface="黑体" panose="02010609060101010101" charset="-122"/>
                <a:sym typeface="Arial" panose="020B0604020202020204" pitchFamily="34" charset="0"/>
              </a:rPr>
              <a:t>提升</a:t>
            </a:r>
            <a:r>
              <a:rPr lang="en-US" altLang="zh-CN" dirty="0">
                <a:solidFill>
                  <a:srgbClr val="133984"/>
                </a:solidFill>
                <a:latin typeface="Arial" panose="020B0604020202020204"/>
                <a:ea typeface="黑体" panose="02010609060101010101" charset="-122"/>
                <a:sym typeface="Arial" panose="020B0604020202020204" pitchFamily="34" charset="0"/>
              </a:rPr>
              <a:t>Cache</a:t>
            </a:r>
            <a:r>
              <a:rPr lang="zh-CN" altLang="en-US" dirty="0">
                <a:solidFill>
                  <a:srgbClr val="133984"/>
                </a:solidFill>
                <a:latin typeface="Arial" panose="020B0604020202020204"/>
                <a:ea typeface="黑体" panose="02010609060101010101" charset="-122"/>
                <a:sym typeface="Arial" panose="020B0604020202020204" pitchFamily="34" charset="0"/>
              </a:rPr>
              <a:t>性能，避免每次都需要替换</a:t>
            </a:r>
            <a:r>
              <a:rPr lang="en-US" altLang="zh-CN" dirty="0">
                <a:solidFill>
                  <a:srgbClr val="133984"/>
                </a:solidFill>
                <a:latin typeface="Arial" panose="020B0604020202020204"/>
                <a:ea typeface="黑体" panose="02010609060101010101" charset="-122"/>
                <a:sym typeface="Arial" panose="020B0604020202020204" pitchFamily="34" charset="0"/>
              </a:rPr>
              <a:t>cache</a:t>
            </a:r>
            <a:r>
              <a:rPr lang="zh-CN" altLang="en-US" dirty="0">
                <a:solidFill>
                  <a:srgbClr val="133984"/>
                </a:solidFill>
                <a:latin typeface="Arial" panose="020B0604020202020204"/>
                <a:ea typeface="黑体" panose="02010609060101010101" charset="-122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133984"/>
                </a:solidFill>
                <a:latin typeface="Arial" panose="020B0604020202020204"/>
                <a:ea typeface="黑体" panose="02010609060101010101" charset="-122"/>
                <a:sym typeface="Arial" panose="020B0604020202020204" pitchFamily="34" charset="0"/>
              </a:rPr>
              <a:t>line</a:t>
            </a:r>
            <a:endParaRPr lang="zh-CN" altLang="en-US" dirty="0">
              <a:solidFill>
                <a:srgbClr val="133984"/>
              </a:solidFill>
              <a:latin typeface="Arial" panose="020B0604020202020204"/>
              <a:ea typeface="黑体" panose="0201060906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 noChangeArrowheads="1"/>
          </p:cNvSpPr>
          <p:nvPr/>
        </p:nvSpPr>
        <p:spPr bwMode="auto">
          <a:xfrm>
            <a:off x="287784" y="868363"/>
            <a:ext cx="8748712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49580" indent="-44958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indent="-28575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705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indent="-22860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680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优化方法二：</a:t>
            </a:r>
            <a:r>
              <a:rPr lang="en-US" altLang="zh-CN" sz="2400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OpenMP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并行</a:t>
            </a:r>
            <a:endParaRPr lang="en-US" altLang="zh-CN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原程序是串行执行</a:t>
            </a:r>
            <a:endParaRPr lang="en-US" altLang="zh-CN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去除数据依赖，利用</a:t>
            </a:r>
            <a:r>
              <a:rPr lang="en-US" altLang="zh-CN" sz="1800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openmp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将程序并行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标题 1"/>
          <p:cNvSpPr txBox="1">
            <a:spLocks noChangeArrowheads="1"/>
          </p:cNvSpPr>
          <p:nvPr/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第一题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-</a:t>
            </a:r>
            <a:r>
              <a:rPr lang="zh-CN" altLang="en-US" noProof="0" dirty="0">
                <a:latin typeface="Arial" panose="020B0604020202020204"/>
                <a:ea typeface="华文新魏" panose="02010800040101010101" pitchFamily="2" charset="-122"/>
              </a:rPr>
              <a:t>优化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542753-20161116233521248-817488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339502"/>
            <a:ext cx="3168352" cy="425477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 noChangeArrowheads="1"/>
          </p:cNvSpPr>
          <p:nvPr/>
        </p:nvSpPr>
        <p:spPr bwMode="auto">
          <a:xfrm>
            <a:off x="294134" y="868363"/>
            <a:ext cx="8748712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49580" indent="-44958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indent="-28575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705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indent="-22860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680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优化方法三：参数调优</a:t>
            </a:r>
            <a:endParaRPr lang="en-US" altLang="zh-CN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首先找到最优的线程数</a:t>
            </a:r>
            <a:endParaRPr lang="en-US" altLang="zh-CN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然后找到最优的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affinity</a:t>
            </a:r>
            <a:endParaRPr lang="zh-CN" altLang="en-US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标题 1"/>
          <p:cNvSpPr txBox="1">
            <a:spLocks noChangeArrowheads="1"/>
          </p:cNvSpPr>
          <p:nvPr/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第一题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latin typeface="Arial" panose="020B0604020202020204"/>
                <a:ea typeface="华文新魏" panose="02010800040101010101" pitchFamily="2" charset="-122"/>
              </a:rPr>
              <a:t>优化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0800"/>
              </p:ext>
            </p:extLst>
          </p:nvPr>
        </p:nvGraphicFramePr>
        <p:xfrm>
          <a:off x="4950172" y="1193707"/>
          <a:ext cx="4086324" cy="1749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054"/>
                <a:gridCol w="681054"/>
                <a:gridCol w="681054"/>
                <a:gridCol w="681054"/>
                <a:gridCol w="681054"/>
                <a:gridCol w="681054"/>
              </a:tblGrid>
              <a:tr h="29146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Find the best thread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Thread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Affinity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scatter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256.28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291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Thread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Affinity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scatter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249.56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291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Thread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68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Affinity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scatter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244.99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291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Thread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Affinity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scatter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278.8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291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Thread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272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Affinity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scatter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319.9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04897"/>
              </p:ext>
            </p:extLst>
          </p:nvPr>
        </p:nvGraphicFramePr>
        <p:xfrm>
          <a:off x="4950172" y="3291830"/>
          <a:ext cx="4086324" cy="103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054"/>
                <a:gridCol w="681054"/>
                <a:gridCol w="681054"/>
                <a:gridCol w="681054"/>
                <a:gridCol w="681054"/>
                <a:gridCol w="681054"/>
              </a:tblGrid>
              <a:tr h="23625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Find the best affinity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2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Thread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u="none" strike="noStrike">
                          <a:effectLst/>
                        </a:rPr>
                        <a:t>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Affinity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compact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u="none" strike="noStrike" dirty="0">
                          <a:effectLst/>
                        </a:rPr>
                        <a:t>346.41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2572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Thread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u="none" strike="noStrike" dirty="0">
                          <a:effectLst/>
                        </a:rPr>
                        <a:t>68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Affinity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balance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u="none" strike="noStrike">
                          <a:effectLst/>
                        </a:rPr>
                        <a:t>252.76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2572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Thread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68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Affinity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scatter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248.58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139702"/>
            <a:ext cx="3724910" cy="217614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 noChangeArrowheads="1"/>
          </p:cNvSpPr>
          <p:nvPr/>
        </p:nvSpPr>
        <p:spPr bwMode="auto">
          <a:xfrm>
            <a:off x="287784" y="868363"/>
            <a:ext cx="8748712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49580" indent="-44958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indent="-28575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705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indent="-22860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680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优化方法四：循环拆分</a:t>
            </a:r>
            <a:endParaRPr lang="en-US" altLang="zh-CN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源程序中循环包含大量分支判断，导致无法向量化，将循环拆分为可以向量化的几个部分，从而向</a:t>
            </a:r>
            <a:r>
              <a:rPr lang="zh-CN" altLang="en-US" sz="18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量化</a:t>
            </a:r>
            <a:endParaRPr lang="en-US" altLang="zh-CN" sz="18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endParaRPr lang="en-US" altLang="zh-CN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优化效果</a:t>
            </a:r>
            <a:endParaRPr lang="en-US" altLang="zh-CN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标题 1"/>
          <p:cNvSpPr txBox="1">
            <a:spLocks noChangeArrowheads="1"/>
          </p:cNvSpPr>
          <p:nvPr/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第一题</a:t>
            </a:r>
            <a:r>
              <a:rPr lang="en-US" altLang="zh-CN" dirty="0">
                <a:latin typeface="Arial" panose="020B0604020202020204"/>
                <a:ea typeface="华文新魏" panose="02010800040101010101" pitchFamily="2" charset="-122"/>
              </a:rPr>
              <a:t>-</a:t>
            </a:r>
            <a:r>
              <a:rPr lang="zh-CN" altLang="en-US" dirty="0">
                <a:latin typeface="Arial" panose="020B0604020202020204"/>
                <a:ea typeface="华文新魏" panose="02010800040101010101" pitchFamily="2" charset="-122"/>
              </a:rPr>
              <a:t>优化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395" y="2951460"/>
            <a:ext cx="7066280" cy="106045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 noChangeArrowheads="1"/>
          </p:cNvSpPr>
          <p:nvPr/>
        </p:nvSpPr>
        <p:spPr bwMode="auto">
          <a:xfrm>
            <a:off x="310193" y="868363"/>
            <a:ext cx="8748712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49580" indent="-44958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indent="-28575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705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indent="-22860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680" indent="-227330" algn="l" defTabSz="0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优化方法五</a:t>
            </a: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endParaRPr lang="en-US" altLang="zh-CN" sz="24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8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文件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并行写入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NFS</a:t>
            </a:r>
          </a:p>
          <a:p>
            <a:pPr marL="0" indent="0">
              <a:buNone/>
            </a:pP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标题 1"/>
          <p:cNvSpPr txBox="1">
            <a:spLocks noChangeArrowheads="1"/>
          </p:cNvSpPr>
          <p:nvPr/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Arial" panose="020B0604020202020204"/>
                <a:ea typeface="华文新魏" panose="02010800040101010101" pitchFamily="2" charset="-122"/>
                <a:sym typeface="Arial" panose="020B0604020202020204" pitchFamily="34" charset="0"/>
              </a:rPr>
              <a:t>第一题</a:t>
            </a:r>
            <a:r>
              <a:rPr lang="en-US" altLang="zh-CN" dirty="0">
                <a:latin typeface="Arial" panose="020B0604020202020204"/>
                <a:ea typeface="华文新魏" panose="02010800040101010101" pitchFamily="2" charset="-122"/>
              </a:rPr>
              <a:t>-</a:t>
            </a:r>
            <a:r>
              <a:rPr lang="zh-CN" altLang="en-US" dirty="0">
                <a:latin typeface="Arial" panose="020B0604020202020204"/>
                <a:ea typeface="华文新魏" panose="02010800040101010101" pitchFamily="2" charset="-122"/>
              </a:rPr>
              <a:t>优化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Arial" panose="020B0604020202020204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1201232"/>
            <a:ext cx="3226705" cy="350721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721</Words>
  <Application>Microsoft Macintosh PowerPoint</Application>
  <PresentationFormat>On-screen Show (16:9)</PresentationFormat>
  <Paragraphs>158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华文新魏</vt:lpstr>
      <vt:lpstr>宋体</vt:lpstr>
      <vt:lpstr>微软雅黑</vt:lpstr>
      <vt:lpstr>黑体</vt:lpstr>
      <vt:lpstr>自定义设计方案</vt:lpstr>
      <vt:lpstr>参赛单位：上海交通大学 酱油队 参赛人员：郭聪 高超 郑宁馨 赵涵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番茄花园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番茄花园</dc:creator>
  <cp:lastModifiedBy>Microsoft Office User</cp:lastModifiedBy>
  <cp:revision>606</cp:revision>
  <cp:lastPrinted>2411-12-30T00:00:00Z</cp:lastPrinted>
  <dcterms:created xsi:type="dcterms:W3CDTF">2009-06-03T09:05:00Z</dcterms:created>
  <dcterms:modified xsi:type="dcterms:W3CDTF">2017-10-20T05:58:11Z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