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2" r:id="rId6"/>
    <p:sldId id="259" r:id="rId7"/>
    <p:sldId id="261" r:id="rId8"/>
    <p:sldId id="263" r:id="rId9"/>
    <p:sldId id="268" r:id="rId10"/>
    <p:sldId id="264" r:id="rId11"/>
    <p:sldId id="265" r:id="rId12"/>
    <p:sldId id="270" r:id="rId13"/>
    <p:sldId id="269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9999"/>
    <a:srgbClr val="EE1700"/>
    <a:srgbClr val="AC001D"/>
    <a:srgbClr val="9E009E"/>
    <a:srgbClr val="C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5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C8C98-F49B-4995-8693-9FFB119C085C}" type="datetimeFigureOut">
              <a:rPr lang="de-CH" smtClean="0"/>
              <a:pPr/>
              <a:t>09.10.2019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A3DBC-9AA2-4DEC-AA68-B475674201ED}" type="slidenum">
              <a:rPr lang="de-CH" smtClean="0"/>
              <a:pPr/>
              <a:t>‹Nr.›</a:t>
            </a:fld>
            <a:endParaRPr lang="de-C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oogle.ch/imgres?imgurl=https://upload.wikimedia.org/wikipedia/de/thumb/8/89/Universit%C3%A4t_Z%C3%BCrich_logo.svg/2000px-Universit%C3%A4t_Z%C3%BCrich_logo.svg.png&amp;imgrefurl=https://de.wikipedia.org/wiki/Datei:Universit%C3%A4t_Z%C3%BCrich_logo.svg&amp;docid=skyFieuswKIdyM&amp;tbnid=dsSpL68BBlV3vM:&amp;vet=1&amp;w=2000&amp;h=900&amp;bih=727&amp;biw=1282&amp;ved=2ahUKEwjvm9iptILlAhVQPFAKHX73DIAQxiAoAHoECAEQFw&amp;iact=c&amp;ictx=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162671"/>
          </a:xfrm>
        </p:spPr>
        <p:txBody>
          <a:bodyPr>
            <a:normAutofit/>
          </a:bodyPr>
          <a:lstStyle/>
          <a:p>
            <a:r>
              <a:rPr lang="de-CH" sz="6000" b="1" dirty="0" smtClean="0">
                <a:solidFill>
                  <a:srgbClr val="0070C0"/>
                </a:solidFill>
              </a:rPr>
              <a:t>Protein: ALAD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5- </a:t>
            </a:r>
            <a:r>
              <a:rPr lang="de-CH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Amino</a:t>
            </a:r>
            <a:r>
              <a:rPr lang="de-CH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Laevulinic</a:t>
            </a:r>
            <a:r>
              <a:rPr lang="de-CH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Acid</a:t>
            </a:r>
            <a:r>
              <a:rPr lang="de-CH" sz="3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de-CH" sz="3600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Dehydratase</a:t>
            </a:r>
            <a:endParaRPr lang="de-CH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949280"/>
            <a:ext cx="6400800" cy="1752600"/>
          </a:xfrm>
        </p:spPr>
        <p:txBody>
          <a:bodyPr/>
          <a:lstStyle/>
          <a:p>
            <a:r>
              <a:rPr lang="de-CH" dirty="0" err="1" smtClean="0"/>
              <a:t>Presentation</a:t>
            </a:r>
            <a:r>
              <a:rPr lang="de-CH" dirty="0" smtClean="0"/>
              <a:t> </a:t>
            </a:r>
            <a:r>
              <a:rPr lang="de-CH" dirty="0" err="1" smtClean="0"/>
              <a:t>by</a:t>
            </a:r>
            <a:r>
              <a:rPr lang="de-CH" dirty="0" smtClean="0"/>
              <a:t> Lars &amp; Sabrina</a:t>
            </a:r>
            <a:endParaRPr lang="de-CH" dirty="0"/>
          </a:p>
        </p:txBody>
      </p:sp>
      <p:pic>
        <p:nvPicPr>
          <p:cNvPr id="10242" name="Picture 2" descr="Ähnliches Foto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44624"/>
            <a:ext cx="3190875" cy="1428750"/>
          </a:xfrm>
          <a:prstGeom prst="rect">
            <a:avLst/>
          </a:prstGeom>
          <a:noFill/>
        </p:spPr>
      </p:pic>
      <p:sp>
        <p:nvSpPr>
          <p:cNvPr id="5" name="Titel 1"/>
          <p:cNvSpPr txBox="1">
            <a:spLocks/>
          </p:cNvSpPr>
          <p:nvPr/>
        </p:nvSpPr>
        <p:spPr>
          <a:xfrm>
            <a:off x="2843808" y="116632"/>
            <a:ext cx="6192688" cy="936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US" sz="1600" dirty="0" smtClean="0">
                <a:latin typeface="+mj-lt"/>
                <a:ea typeface="+mj-ea"/>
                <a:cs typeface="+mj-cs"/>
              </a:rPr>
              <a:t>BIO 392 Bioinformatics of Molecular Sequence Variations</a:t>
            </a:r>
            <a:endParaRPr kumimoji="0" lang="de-CH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UniProt_featureviewer_ALAD_varian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t="62825"/>
          <a:stretch>
            <a:fillRect/>
          </a:stretch>
        </p:blipFill>
        <p:spPr>
          <a:xfrm>
            <a:off x="-87717" y="2348880"/>
            <a:ext cx="9231717" cy="4402928"/>
          </a:xfrm>
        </p:spPr>
      </p:pic>
      <p:pic>
        <p:nvPicPr>
          <p:cNvPr id="3" name="Inhaltsplatzhalter 4" descr="UniProt_featureviewer_ALAD_variants.png"/>
          <p:cNvPicPr>
            <a:picLocks noChangeAspect="1"/>
          </p:cNvPicPr>
          <p:nvPr/>
        </p:nvPicPr>
        <p:blipFill>
          <a:blip r:embed="rId2" cstate="print"/>
          <a:srcRect b="81153"/>
          <a:stretch>
            <a:fillRect/>
          </a:stretch>
        </p:blipFill>
        <p:spPr>
          <a:xfrm>
            <a:off x="-87717" y="116632"/>
            <a:ext cx="9231717" cy="2232248"/>
          </a:xfrm>
          <a:prstGeom prst="rect">
            <a:avLst/>
          </a:prstGeom>
        </p:spPr>
      </p:pic>
      <p:cxnSp>
        <p:nvCxnSpPr>
          <p:cNvPr id="6" name="Gerade Verbindung 5"/>
          <p:cNvCxnSpPr/>
          <p:nvPr/>
        </p:nvCxnSpPr>
        <p:spPr>
          <a:xfrm>
            <a:off x="7302208" y="2097424"/>
            <a:ext cx="0" cy="453650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/>
          <p:nvPr/>
        </p:nvCxnSpPr>
        <p:spPr>
          <a:xfrm>
            <a:off x="6186656" y="2091328"/>
            <a:ext cx="0" cy="4536504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7"/>
          <p:cNvCxnSpPr/>
          <p:nvPr/>
        </p:nvCxnSpPr>
        <p:spPr>
          <a:xfrm flipH="1">
            <a:off x="6677376" y="1700808"/>
            <a:ext cx="18288" cy="49331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flipH="1">
            <a:off x="4541520" y="1700808"/>
            <a:ext cx="18288" cy="49331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flipH="1">
            <a:off x="4595240" y="1700808"/>
            <a:ext cx="18288" cy="49331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4739256" y="1700808"/>
            <a:ext cx="18288" cy="49331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>
          <a:xfrm flipH="1">
            <a:off x="4763640" y="1700808"/>
            <a:ext cx="18288" cy="493312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/>
          <p:cNvSpPr/>
          <p:nvPr/>
        </p:nvSpPr>
        <p:spPr>
          <a:xfrm>
            <a:off x="2117632" y="2906656"/>
            <a:ext cx="288032" cy="288032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Ellipse 15"/>
          <p:cNvSpPr/>
          <p:nvPr/>
        </p:nvSpPr>
        <p:spPr>
          <a:xfrm>
            <a:off x="3101360" y="4196704"/>
            <a:ext cx="288032" cy="288032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Ellipse 16"/>
          <p:cNvSpPr/>
          <p:nvPr/>
        </p:nvSpPr>
        <p:spPr>
          <a:xfrm>
            <a:off x="4662296" y="4760576"/>
            <a:ext cx="288032" cy="288032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Ellipse 17"/>
          <p:cNvSpPr/>
          <p:nvPr/>
        </p:nvSpPr>
        <p:spPr>
          <a:xfrm>
            <a:off x="5082152" y="3830568"/>
            <a:ext cx="288032" cy="288032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/>
          <p:cNvSpPr/>
          <p:nvPr/>
        </p:nvSpPr>
        <p:spPr>
          <a:xfrm>
            <a:off x="6900640" y="5673440"/>
            <a:ext cx="288032" cy="288032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/>
          <p:cNvSpPr/>
          <p:nvPr/>
        </p:nvSpPr>
        <p:spPr>
          <a:xfrm>
            <a:off x="7643960" y="3830568"/>
            <a:ext cx="288032" cy="288032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/>
          <p:cNvSpPr/>
          <p:nvPr/>
        </p:nvSpPr>
        <p:spPr>
          <a:xfrm>
            <a:off x="7626816" y="3458336"/>
            <a:ext cx="288032" cy="288032"/>
          </a:xfrm>
          <a:prstGeom prst="ellipse">
            <a:avLst/>
          </a:prstGeom>
          <a:solidFill>
            <a:srgbClr val="C00000">
              <a:alpha val="2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Rechteck 1"/>
          <p:cNvSpPr/>
          <p:nvPr/>
        </p:nvSpPr>
        <p:spPr>
          <a:xfrm>
            <a:off x="-1" y="2877160"/>
            <a:ext cx="1399823" cy="3175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rgbClr val="C00000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sabrina\Desktop\5HNR_dimer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875994">
            <a:off x="1890972" y="1286867"/>
            <a:ext cx="7217628" cy="5362542"/>
          </a:xfrm>
          <a:prstGeom prst="rect">
            <a:avLst/>
          </a:prstGeom>
          <a:noFill/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68144" y="1351816"/>
            <a:ext cx="3173248" cy="1152128"/>
          </a:xfrm>
        </p:spPr>
        <p:txBody>
          <a:bodyPr>
            <a:normAutofit/>
          </a:bodyPr>
          <a:lstStyle/>
          <a:p>
            <a:pPr marL="0" algn="r">
              <a:buNone/>
            </a:pPr>
            <a:r>
              <a:rPr lang="de-CH" sz="2000" dirty="0" smtClean="0"/>
              <a:t>5HNR dimer</a:t>
            </a:r>
            <a:br>
              <a:rPr lang="de-CH" sz="2000" dirty="0" smtClean="0"/>
            </a:br>
            <a:r>
              <a:rPr lang="de-CH" sz="2000" dirty="0" smtClean="0"/>
              <a:t>(iCn3D </a:t>
            </a:r>
            <a:r>
              <a:rPr lang="de-CH" sz="2000" dirty="0" err="1"/>
              <a:t>modified</a:t>
            </a:r>
            <a:r>
              <a:rPr lang="de-CH" sz="2000" dirty="0"/>
              <a:t> PDB </a:t>
            </a:r>
            <a:r>
              <a:rPr lang="de-CH" sz="2000" dirty="0" err="1"/>
              <a:t>structure</a:t>
            </a:r>
            <a:r>
              <a:rPr lang="de-CH" sz="2000" dirty="0"/>
              <a:t> </a:t>
            </a:r>
            <a:r>
              <a:rPr lang="de-CH" sz="2000" dirty="0" err="1" smtClean="0"/>
              <a:t>figure</a:t>
            </a:r>
            <a:r>
              <a:rPr lang="de-CH" sz="2000" dirty="0" smtClean="0"/>
              <a:t>)</a:t>
            </a:r>
            <a:endParaRPr lang="de-CH" sz="2000" dirty="0"/>
          </a:p>
          <a:p>
            <a:pPr marL="0" algn="r">
              <a:buNone/>
            </a:pPr>
            <a:endParaRPr lang="de-CH" sz="2000" dirty="0" smtClean="0"/>
          </a:p>
          <a:p>
            <a:pPr marL="0" algn="r">
              <a:buNone/>
            </a:pPr>
            <a:endParaRPr lang="de-CH" sz="2000" dirty="0"/>
          </a:p>
        </p:txBody>
      </p:sp>
      <p:sp>
        <p:nvSpPr>
          <p:cNvPr id="7" name="Textfeld 6"/>
          <p:cNvSpPr txBox="1"/>
          <p:nvPr/>
        </p:nvSpPr>
        <p:spPr>
          <a:xfrm>
            <a:off x="107504" y="3800088"/>
            <a:ext cx="33123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CH" sz="2000" dirty="0" smtClean="0">
              <a:solidFill>
                <a:srgbClr val="FF0000"/>
              </a:solidFill>
            </a:endParaRPr>
          </a:p>
          <a:p>
            <a:r>
              <a:rPr lang="de-CH" sz="2000" dirty="0" smtClean="0">
                <a:solidFill>
                  <a:srgbClr val="00B0F0"/>
                </a:solidFill>
              </a:rPr>
              <a:t>■</a:t>
            </a:r>
            <a:r>
              <a:rPr lang="de-CH" sz="2000" dirty="0" smtClean="0"/>
              <a:t>/</a:t>
            </a:r>
            <a:r>
              <a:rPr lang="de-CH" sz="2000" dirty="0" smtClean="0">
                <a:solidFill>
                  <a:srgbClr val="2000C0"/>
                </a:solidFill>
              </a:rPr>
              <a:t>■</a:t>
            </a:r>
            <a:r>
              <a:rPr lang="de-CH" sz="2000" dirty="0" smtClean="0">
                <a:solidFill>
                  <a:srgbClr val="FF0000"/>
                </a:solidFill>
              </a:rPr>
              <a:t> </a:t>
            </a:r>
            <a:r>
              <a:rPr lang="de-CH" sz="2000" dirty="0" smtClean="0"/>
              <a:t>Chains </a:t>
            </a:r>
          </a:p>
          <a:p>
            <a:r>
              <a:rPr lang="de-CH" sz="2000" dirty="0" smtClean="0">
                <a:solidFill>
                  <a:schemeClr val="bg1">
                    <a:lumMod val="65000"/>
                  </a:schemeClr>
                </a:solidFill>
              </a:rPr>
              <a:t>■ </a:t>
            </a:r>
            <a:r>
              <a:rPr lang="de-CH" sz="2000" dirty="0" smtClean="0"/>
              <a:t>Ions + </a:t>
            </a:r>
            <a:r>
              <a:rPr lang="de-CH" sz="2000" dirty="0" err="1" smtClean="0"/>
              <a:t>substrates</a:t>
            </a:r>
            <a:endParaRPr lang="de-CH" sz="2000" dirty="0" smtClean="0"/>
          </a:p>
          <a:p>
            <a:r>
              <a:rPr lang="de-CH" sz="2000" dirty="0" smtClean="0">
                <a:solidFill>
                  <a:srgbClr val="FF0000"/>
                </a:solidFill>
              </a:rPr>
              <a:t>■</a:t>
            </a:r>
            <a:r>
              <a:rPr lang="de-CH" sz="2000" dirty="0" smtClean="0"/>
              <a:t> 275 Val → Met</a:t>
            </a:r>
          </a:p>
          <a:p>
            <a:r>
              <a:rPr lang="de-CH" sz="2000" dirty="0" smtClean="0">
                <a:solidFill>
                  <a:srgbClr val="FFC000"/>
                </a:solidFill>
              </a:rPr>
              <a:t>■</a:t>
            </a:r>
            <a:r>
              <a:rPr lang="de-CH" sz="2000" dirty="0" smtClean="0">
                <a:solidFill>
                  <a:srgbClr val="FF0000"/>
                </a:solidFill>
              </a:rPr>
              <a:t> </a:t>
            </a:r>
            <a:r>
              <a:rPr lang="de-CH" sz="2000" dirty="0" smtClean="0"/>
              <a:t>274 Ala → </a:t>
            </a:r>
            <a:r>
              <a:rPr lang="de-CH" sz="2000" dirty="0" err="1" smtClean="0"/>
              <a:t>Thr</a:t>
            </a:r>
            <a:endParaRPr lang="de-CH" sz="2000" dirty="0" smtClean="0"/>
          </a:p>
          <a:p>
            <a:r>
              <a:rPr lang="de-CH" sz="2000" dirty="0" smtClean="0">
                <a:solidFill>
                  <a:srgbClr val="FFFF00"/>
                </a:solidFill>
              </a:rPr>
              <a:t>■</a:t>
            </a:r>
            <a:r>
              <a:rPr lang="de-CH" sz="2000" dirty="0" smtClean="0">
                <a:solidFill>
                  <a:srgbClr val="FF0000"/>
                </a:solidFill>
              </a:rPr>
              <a:t> </a:t>
            </a:r>
            <a:r>
              <a:rPr lang="de-CH" sz="2000" dirty="0" smtClean="0"/>
              <a:t>240 Arg → </a:t>
            </a:r>
            <a:r>
              <a:rPr lang="de-CH" sz="2000" dirty="0" err="1" smtClean="0"/>
              <a:t>Trp</a:t>
            </a:r>
            <a:endParaRPr lang="de-CH" sz="2000" dirty="0" smtClean="0"/>
          </a:p>
          <a:p>
            <a:r>
              <a:rPr lang="de-CH" sz="2000" dirty="0" smtClean="0">
                <a:solidFill>
                  <a:srgbClr val="26FF21"/>
                </a:solidFill>
              </a:rPr>
              <a:t>■</a:t>
            </a:r>
            <a:r>
              <a:rPr lang="de-CH" sz="2000" dirty="0" smtClean="0">
                <a:solidFill>
                  <a:srgbClr val="FF0000"/>
                </a:solidFill>
              </a:rPr>
              <a:t> </a:t>
            </a:r>
            <a:r>
              <a:rPr lang="de-CH" sz="2000" dirty="0" smtClean="0"/>
              <a:t>133 </a:t>
            </a:r>
            <a:r>
              <a:rPr lang="de-CH" sz="2000" dirty="0" err="1" smtClean="0"/>
              <a:t>Gly</a:t>
            </a:r>
            <a:r>
              <a:rPr lang="de-CH" sz="2000" dirty="0" smtClean="0"/>
              <a:t> → Arg</a:t>
            </a:r>
          </a:p>
          <a:p>
            <a:r>
              <a:rPr lang="de-CH" sz="2000" dirty="0" smtClean="0">
                <a:solidFill>
                  <a:srgbClr val="FF00FF"/>
                </a:solidFill>
              </a:rPr>
              <a:t>■</a:t>
            </a:r>
            <a:r>
              <a:rPr lang="de-CH" sz="2000" dirty="0" smtClean="0">
                <a:solidFill>
                  <a:srgbClr val="FF0000"/>
                </a:solidFill>
              </a:rPr>
              <a:t> </a:t>
            </a:r>
            <a:r>
              <a:rPr lang="de-CH" sz="2000" dirty="0" smtClean="0"/>
              <a:t>59 </a:t>
            </a:r>
            <a:r>
              <a:rPr lang="de-CH" sz="2000" dirty="0" err="1" smtClean="0"/>
              <a:t>Lys</a:t>
            </a:r>
            <a:r>
              <a:rPr lang="de-CH" sz="2000" dirty="0" smtClean="0"/>
              <a:t> → </a:t>
            </a:r>
            <a:r>
              <a:rPr lang="de-CH" sz="2000" dirty="0" err="1" smtClean="0"/>
              <a:t>Asn</a:t>
            </a:r>
            <a:endParaRPr lang="de-CH" sz="2000" dirty="0" smtClean="0"/>
          </a:p>
          <a:p>
            <a:endParaRPr lang="de-CH" sz="2000" dirty="0"/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452304" y="27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/>
              <a:t>Disease-Related</a:t>
            </a:r>
            <a:r>
              <a:rPr lang="de-CH" dirty="0"/>
              <a:t> </a:t>
            </a:r>
            <a:r>
              <a:rPr lang="de-CH" dirty="0" err="1"/>
              <a:t>Variants</a:t>
            </a:r>
            <a:endParaRPr lang="de-CH" dirty="0"/>
          </a:p>
        </p:txBody>
      </p:sp>
      <p:sp>
        <p:nvSpPr>
          <p:cNvPr id="10" name="Titel 1"/>
          <p:cNvSpPr txBox="1">
            <a:spLocks/>
          </p:cNvSpPr>
          <p:nvPr/>
        </p:nvSpPr>
        <p:spPr>
          <a:xfrm>
            <a:off x="1152952" y="4342914"/>
            <a:ext cx="1944216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10600" dirty="0" smtClean="0">
                <a:solidFill>
                  <a:srgbClr val="C00000"/>
                </a:solidFill>
              </a:rPr>
              <a:t>}</a:t>
            </a:r>
            <a:endParaRPr lang="de-CH" sz="10600" dirty="0">
              <a:solidFill>
                <a:srgbClr val="C00000"/>
              </a:solidFill>
            </a:endParaRPr>
          </a:p>
        </p:txBody>
      </p:sp>
      <p:sp>
        <p:nvSpPr>
          <p:cNvPr id="11" name="Titel 1"/>
          <p:cNvSpPr txBox="1">
            <a:spLocks/>
          </p:cNvSpPr>
          <p:nvPr/>
        </p:nvSpPr>
        <p:spPr>
          <a:xfrm>
            <a:off x="1054656" y="5255488"/>
            <a:ext cx="1944216" cy="1872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3200" b="1" dirty="0" smtClean="0">
                <a:solidFill>
                  <a:srgbClr val="9E009E"/>
                </a:solidFill>
                <a:sym typeface="Wingdings" panose="05000000000000000000" pitchFamily="2" charset="2"/>
              </a:rPr>
              <a:t></a:t>
            </a:r>
            <a:endParaRPr lang="de-CH" sz="3200" b="1" dirty="0">
              <a:solidFill>
                <a:srgbClr val="9E009E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>
          <a:xfrm>
            <a:off x="2237264" y="4964698"/>
            <a:ext cx="1512168" cy="94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itchFamily="34" charset="0"/>
              <a:buNone/>
            </a:pPr>
            <a:r>
              <a:rPr lang="de-CH" sz="2000" b="1" dirty="0" smtClean="0">
                <a:solidFill>
                  <a:srgbClr val="C00000"/>
                </a:solidFill>
              </a:rPr>
              <a:t>+ </a:t>
            </a:r>
            <a:r>
              <a:rPr lang="de-CH" sz="2000" b="1" dirty="0" err="1" smtClean="0">
                <a:solidFill>
                  <a:srgbClr val="C00000"/>
                </a:solidFill>
              </a:rPr>
              <a:t>hexamer</a:t>
            </a:r>
            <a:r>
              <a:rPr lang="de-CH" sz="2000" b="1" dirty="0" smtClean="0">
                <a:solidFill>
                  <a:srgbClr val="C00000"/>
                </a:solidFill>
              </a:rPr>
              <a:t/>
            </a:r>
            <a:br>
              <a:rPr lang="de-CH" sz="2000" b="1" dirty="0" smtClean="0">
                <a:solidFill>
                  <a:srgbClr val="C00000"/>
                </a:solidFill>
              </a:rPr>
            </a:br>
            <a:r>
              <a:rPr lang="de-CH" sz="500" b="1" dirty="0" smtClean="0">
                <a:solidFill>
                  <a:srgbClr val="C00000"/>
                </a:solidFill>
              </a:rPr>
              <a:t> </a:t>
            </a:r>
            <a:r>
              <a:rPr lang="de-CH" sz="2000" b="1" dirty="0" smtClean="0">
                <a:solidFill>
                  <a:srgbClr val="C00000"/>
                </a:solidFill>
              </a:rPr>
              <a:t>- </a:t>
            </a:r>
            <a:r>
              <a:rPr lang="de-CH" sz="2000" b="1" dirty="0" err="1" smtClean="0">
                <a:solidFill>
                  <a:srgbClr val="C00000"/>
                </a:solidFill>
              </a:rPr>
              <a:t>octamer</a:t>
            </a:r>
            <a:endParaRPr lang="de-CH" sz="2000" b="1" dirty="0" smtClean="0">
              <a:solidFill>
                <a:srgbClr val="C00000"/>
              </a:solidFill>
            </a:endParaRPr>
          </a:p>
          <a:p>
            <a:pPr marL="0">
              <a:buFont typeface="Arial" pitchFamily="34" charset="0"/>
              <a:buNone/>
            </a:pPr>
            <a:endParaRPr lang="de-CH" sz="2000" b="1" dirty="0" smtClean="0">
              <a:solidFill>
                <a:srgbClr val="C00000"/>
              </a:solidFill>
            </a:endParaRPr>
          </a:p>
          <a:p>
            <a:pPr marL="0">
              <a:buFont typeface="Arial" pitchFamily="34" charset="0"/>
              <a:buNone/>
            </a:pPr>
            <a:endParaRPr lang="de-CH" sz="2000" b="1" dirty="0">
              <a:solidFill>
                <a:srgbClr val="C00000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>
          <a:xfrm>
            <a:off x="2206784" y="5870416"/>
            <a:ext cx="2367880" cy="71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buFont typeface="Arial" pitchFamily="34" charset="0"/>
              <a:buNone/>
            </a:pPr>
            <a:r>
              <a:rPr lang="de-CH" sz="1600" b="1" dirty="0" err="1" smtClean="0">
                <a:solidFill>
                  <a:srgbClr val="9E009E"/>
                </a:solidFill>
              </a:rPr>
              <a:t>Weakened</a:t>
            </a:r>
            <a:r>
              <a:rPr lang="de-CH" sz="1600" b="1" dirty="0" smtClean="0">
                <a:solidFill>
                  <a:srgbClr val="9E009E"/>
                </a:solidFill>
              </a:rPr>
              <a:t> </a:t>
            </a:r>
            <a:r>
              <a:rPr lang="de-CH" sz="1600" b="1" dirty="0" err="1" smtClean="0">
                <a:solidFill>
                  <a:srgbClr val="9E009E"/>
                </a:solidFill>
              </a:rPr>
              <a:t>lead</a:t>
            </a:r>
            <a:r>
              <a:rPr lang="de-CH" sz="1600" b="1" dirty="0" smtClean="0">
                <a:solidFill>
                  <a:srgbClr val="9E009E"/>
                </a:solidFill>
              </a:rPr>
              <a:t> </a:t>
            </a:r>
            <a:r>
              <a:rPr lang="de-CH" sz="1600" b="1" dirty="0" err="1" smtClean="0">
                <a:solidFill>
                  <a:srgbClr val="9E009E"/>
                </a:solidFill>
              </a:rPr>
              <a:t>response</a:t>
            </a:r>
            <a:r>
              <a:rPr lang="de-CH" sz="1600" b="1" dirty="0" smtClean="0">
                <a:solidFill>
                  <a:srgbClr val="9E009E"/>
                </a:solidFill>
              </a:rPr>
              <a:t>, but </a:t>
            </a:r>
            <a:r>
              <a:rPr lang="de-CH" sz="1600" b="1" dirty="0" err="1" smtClean="0">
                <a:solidFill>
                  <a:srgbClr val="9E009E"/>
                </a:solidFill>
              </a:rPr>
              <a:t>fully</a:t>
            </a:r>
            <a:r>
              <a:rPr lang="de-CH" sz="1600" b="1" dirty="0" smtClean="0">
                <a:solidFill>
                  <a:srgbClr val="9E009E"/>
                </a:solidFill>
              </a:rPr>
              <a:t> </a:t>
            </a:r>
            <a:r>
              <a:rPr lang="de-CH" sz="1600" b="1" dirty="0" err="1" smtClean="0">
                <a:solidFill>
                  <a:srgbClr val="9E009E"/>
                </a:solidFill>
              </a:rPr>
              <a:t>active</a:t>
            </a:r>
            <a:r>
              <a:rPr lang="de-CH" sz="1600" b="1" dirty="0" smtClean="0">
                <a:solidFill>
                  <a:srgbClr val="9E009E"/>
                </a:solidFill>
              </a:rPr>
              <a:t> </a:t>
            </a:r>
            <a:r>
              <a:rPr lang="de-CH" sz="1600" b="1" dirty="0" err="1" smtClean="0">
                <a:solidFill>
                  <a:srgbClr val="9E009E"/>
                </a:solidFill>
              </a:rPr>
              <a:t>octamer</a:t>
            </a:r>
            <a:endParaRPr lang="de-CH" sz="1600" b="1" dirty="0">
              <a:solidFill>
                <a:srgbClr val="9E009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References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CH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https</a:t>
            </a:r>
            <a:r>
              <a:rPr lang="de-CH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://www.rcsb.org/structure/5HNR</a:t>
            </a:r>
          </a:p>
          <a:p>
            <a:pPr>
              <a:buNone/>
            </a:pPr>
            <a:r>
              <a:rPr lang="de-CH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https://www.uniprot.org/uniprot/P13716</a:t>
            </a:r>
          </a:p>
          <a:p>
            <a:pPr>
              <a:buNone/>
            </a:pPr>
            <a:r>
              <a:rPr lang="de-CH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https://www.ncbi.nlm.nih.gov/Structure/icn3d/full.html?pdbid=P13716</a:t>
            </a:r>
          </a:p>
          <a:p>
            <a:pPr>
              <a:buNone/>
            </a:pPr>
            <a:r>
              <a:rPr lang="de-CH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	https://www.porphyria.com/about-ahp</a:t>
            </a:r>
          </a:p>
          <a:p>
            <a:pPr>
              <a:buNone/>
            </a:pPr>
            <a:r>
              <a:rPr lang="de-CH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https://www.hepmag.com/article/givosiran-shows-promise-treatment-acute-hepatic-porphyrias</a:t>
            </a:r>
          </a:p>
          <a:p>
            <a:pPr>
              <a:buNone/>
            </a:pPr>
            <a:endParaRPr lang="de-CH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7170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23528" y="2924944"/>
            <a:ext cx="8820472" cy="1900808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de-CH" sz="31000" b="1" dirty="0" err="1" smtClean="0"/>
              <a:t>Thanks</a:t>
            </a:r>
            <a:r>
              <a:rPr lang="de-CH" sz="31000" b="1" dirty="0" smtClean="0"/>
              <a:t>. </a:t>
            </a:r>
            <a:r>
              <a:rPr lang="de-CH" sz="5400" b="1" dirty="0" smtClean="0"/>
              <a:t/>
            </a:r>
            <a:br>
              <a:rPr lang="de-CH" sz="5400" b="1" dirty="0" smtClean="0"/>
            </a:br>
            <a:r>
              <a:rPr lang="de-CH" sz="5400" b="1" dirty="0" smtClean="0"/>
              <a:t>			</a:t>
            </a:r>
            <a:r>
              <a:rPr lang="de-CH" sz="5400" b="1" dirty="0" smtClean="0">
                <a:solidFill>
                  <a:srgbClr val="0070C0"/>
                </a:solidFill>
              </a:rPr>
              <a:t>	</a:t>
            </a:r>
            <a:r>
              <a:rPr lang="de-CH" sz="5400" b="1" dirty="0" err="1" smtClean="0">
                <a:solidFill>
                  <a:srgbClr val="0070C0"/>
                </a:solidFill>
              </a:rPr>
              <a:t>for</a:t>
            </a:r>
            <a:r>
              <a:rPr lang="de-CH" sz="5400" b="1" dirty="0" smtClean="0">
                <a:solidFill>
                  <a:srgbClr val="0070C0"/>
                </a:solidFill>
              </a:rPr>
              <a:t> </a:t>
            </a:r>
            <a:r>
              <a:rPr lang="de-CH" sz="5400" b="1" dirty="0" err="1" smtClean="0">
                <a:solidFill>
                  <a:srgbClr val="0070C0"/>
                </a:solidFill>
              </a:rPr>
              <a:t>your</a:t>
            </a:r>
            <a:r>
              <a:rPr lang="de-CH" sz="5400" b="1" dirty="0" smtClean="0">
                <a:solidFill>
                  <a:srgbClr val="0070C0"/>
                </a:solidFill>
              </a:rPr>
              <a:t> Attention </a:t>
            </a:r>
            <a:endParaRPr lang="de-CH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40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Overview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55576" y="1600200"/>
            <a:ext cx="7931224" cy="4525963"/>
          </a:xfrm>
        </p:spPr>
        <p:txBody>
          <a:bodyPr>
            <a:normAutofit/>
          </a:bodyPr>
          <a:lstStyle/>
          <a:p>
            <a:r>
              <a:rPr lang="de-CH" sz="4000" dirty="0" smtClean="0">
                <a:solidFill>
                  <a:srgbClr val="0070C0"/>
                </a:solidFill>
              </a:rPr>
              <a:t>Protein </a:t>
            </a:r>
            <a:r>
              <a:rPr lang="de-CH" sz="4000" dirty="0" err="1" smtClean="0">
                <a:solidFill>
                  <a:srgbClr val="0070C0"/>
                </a:solidFill>
              </a:rPr>
              <a:t>Structure</a:t>
            </a:r>
            <a:endParaRPr lang="de-CH" sz="4000" dirty="0" smtClean="0">
              <a:solidFill>
                <a:srgbClr val="0070C0"/>
              </a:solidFill>
            </a:endParaRPr>
          </a:p>
          <a:p>
            <a:r>
              <a:rPr lang="de-CH" sz="4000" dirty="0" smtClean="0">
                <a:solidFill>
                  <a:srgbClr val="0070C0"/>
                </a:solidFill>
              </a:rPr>
              <a:t>Location (Genome, </a:t>
            </a:r>
            <a:r>
              <a:rPr lang="de-CH" sz="4000" dirty="0" err="1" smtClean="0">
                <a:solidFill>
                  <a:srgbClr val="0070C0"/>
                </a:solidFill>
              </a:rPr>
              <a:t>Cell</a:t>
            </a:r>
            <a:r>
              <a:rPr lang="de-CH" sz="4000" dirty="0" smtClean="0">
                <a:solidFill>
                  <a:srgbClr val="0070C0"/>
                </a:solidFill>
              </a:rPr>
              <a:t>)</a:t>
            </a:r>
            <a:endParaRPr lang="de-CH" sz="4000" dirty="0">
              <a:solidFill>
                <a:srgbClr val="0070C0"/>
              </a:solidFill>
            </a:endParaRPr>
          </a:p>
          <a:p>
            <a:r>
              <a:rPr lang="de-CH" sz="4000" dirty="0">
                <a:solidFill>
                  <a:srgbClr val="0070C0"/>
                </a:solidFill>
              </a:rPr>
              <a:t>Protein </a:t>
            </a:r>
            <a:r>
              <a:rPr lang="de-CH" sz="4000" dirty="0" err="1">
                <a:solidFill>
                  <a:srgbClr val="0070C0"/>
                </a:solidFill>
              </a:rPr>
              <a:t>Function</a:t>
            </a:r>
            <a:endParaRPr lang="de-CH" sz="4000" dirty="0" smtClean="0">
              <a:solidFill>
                <a:srgbClr val="0070C0"/>
              </a:solidFill>
            </a:endParaRPr>
          </a:p>
          <a:p>
            <a:r>
              <a:rPr lang="de-CH" sz="4000" dirty="0" err="1" smtClean="0">
                <a:solidFill>
                  <a:srgbClr val="0070C0"/>
                </a:solidFill>
              </a:rPr>
              <a:t>Disease</a:t>
            </a:r>
            <a:endParaRPr lang="de-CH" sz="4000" dirty="0" smtClean="0">
              <a:solidFill>
                <a:srgbClr val="0070C0"/>
              </a:solidFill>
            </a:endParaRPr>
          </a:p>
          <a:p>
            <a:r>
              <a:rPr lang="de-CH" sz="4000" dirty="0" err="1" smtClean="0">
                <a:solidFill>
                  <a:srgbClr val="0070C0"/>
                </a:solidFill>
              </a:rPr>
              <a:t>Disease-Related</a:t>
            </a:r>
            <a:r>
              <a:rPr lang="de-CH" sz="4000" dirty="0" smtClean="0">
                <a:solidFill>
                  <a:srgbClr val="0070C0"/>
                </a:solidFill>
              </a:rPr>
              <a:t> </a:t>
            </a:r>
            <a:r>
              <a:rPr lang="de-CH" sz="4000" dirty="0" err="1" smtClean="0">
                <a:solidFill>
                  <a:srgbClr val="0070C0"/>
                </a:solidFill>
              </a:rPr>
              <a:t>Variants</a:t>
            </a:r>
            <a:endParaRPr lang="de-CH" sz="4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sabrina\Desktop\5hnr_screenshot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332656"/>
            <a:ext cx="7416824" cy="5956614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46856" y="332656"/>
            <a:ext cx="8229600" cy="1143000"/>
          </a:xfrm>
        </p:spPr>
        <p:txBody>
          <a:bodyPr>
            <a:normAutofit/>
          </a:bodyPr>
          <a:lstStyle/>
          <a:p>
            <a:r>
              <a:rPr lang="de-CH" dirty="0" smtClean="0"/>
              <a:t>Protein </a:t>
            </a:r>
            <a:r>
              <a:rPr lang="de-CH" dirty="0" err="1" smtClean="0"/>
              <a:t>Structure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556792"/>
            <a:ext cx="4320480" cy="4752528"/>
          </a:xfrm>
        </p:spPr>
        <p:txBody>
          <a:bodyPr>
            <a:normAutofit fontScale="92500" lnSpcReduction="10000"/>
          </a:bodyPr>
          <a:lstStyle/>
          <a:p>
            <a:r>
              <a:rPr lang="de-CH" dirty="0" err="1" smtClean="0"/>
              <a:t>Oligomeric</a:t>
            </a:r>
            <a:r>
              <a:rPr lang="de-CH" dirty="0" smtClean="0"/>
              <a:t>, </a:t>
            </a:r>
            <a:r>
              <a:rPr lang="de-CH" dirty="0" err="1" smtClean="0"/>
              <a:t>with</a:t>
            </a:r>
            <a:r>
              <a:rPr lang="de-CH" dirty="0"/>
              <a:t> 2 </a:t>
            </a:r>
            <a:r>
              <a:rPr lang="de-CH" dirty="0" err="1" smtClean="0"/>
              <a:t>possible</a:t>
            </a:r>
            <a:r>
              <a:rPr lang="de-CH" dirty="0" smtClean="0"/>
              <a:t> </a:t>
            </a:r>
            <a:r>
              <a:rPr lang="de-CH" dirty="0" err="1"/>
              <a:t>structures</a:t>
            </a:r>
            <a:r>
              <a:rPr lang="de-CH" dirty="0" smtClean="0"/>
              <a:t>:</a:t>
            </a:r>
          </a:p>
          <a:p>
            <a:pPr lvl="3"/>
            <a:endParaRPr lang="de-CH" dirty="0" smtClean="0"/>
          </a:p>
          <a:p>
            <a:r>
              <a:rPr lang="de-CH" dirty="0" err="1" smtClean="0"/>
              <a:t>Homooctamer</a:t>
            </a:r>
            <a:r>
              <a:rPr lang="de-CH" dirty="0" smtClean="0"/>
              <a:t> (A8)</a:t>
            </a:r>
          </a:p>
          <a:p>
            <a:pPr lvl="1"/>
            <a:r>
              <a:rPr lang="de-CH" dirty="0" smtClean="0"/>
              <a:t>Normal; </a:t>
            </a:r>
            <a:r>
              <a:rPr lang="de-CH" dirty="0" err="1" smtClean="0"/>
              <a:t>active</a:t>
            </a:r>
            <a:endParaRPr lang="de-CH" dirty="0" smtClean="0"/>
          </a:p>
          <a:p>
            <a:pPr lvl="3"/>
            <a:endParaRPr lang="de-CH" dirty="0" smtClean="0"/>
          </a:p>
          <a:p>
            <a:r>
              <a:rPr lang="de-CH" dirty="0" err="1" smtClean="0"/>
              <a:t>Homohexamer</a:t>
            </a:r>
            <a:r>
              <a:rPr lang="de-CH" dirty="0" smtClean="0"/>
              <a:t> (A6)</a:t>
            </a:r>
            <a:endParaRPr lang="de-CH" dirty="0"/>
          </a:p>
          <a:p>
            <a:pPr lvl="1"/>
            <a:r>
              <a:rPr lang="de-CH" dirty="0" err="1" smtClean="0"/>
              <a:t>Pathogenic</a:t>
            </a:r>
            <a:r>
              <a:rPr lang="de-CH" dirty="0" smtClean="0"/>
              <a:t>; </a:t>
            </a:r>
            <a:r>
              <a:rPr lang="de-CH" dirty="0" err="1" smtClean="0"/>
              <a:t>mostly</a:t>
            </a:r>
            <a:r>
              <a:rPr lang="de-CH" dirty="0" smtClean="0"/>
              <a:t> </a:t>
            </a:r>
            <a:r>
              <a:rPr lang="de-CH" dirty="0" err="1" smtClean="0"/>
              <a:t>inactive</a:t>
            </a:r>
            <a:endParaRPr lang="de-CH" dirty="0"/>
          </a:p>
          <a:p>
            <a:pPr lvl="3"/>
            <a:endParaRPr lang="de-CH" dirty="0" smtClean="0"/>
          </a:p>
          <a:p>
            <a:r>
              <a:rPr lang="de-CH" dirty="0" err="1" smtClean="0"/>
              <a:t>Uniprot</a:t>
            </a:r>
            <a:r>
              <a:rPr lang="de-CH" dirty="0" smtClean="0"/>
              <a:t> ID: P13716</a:t>
            </a:r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900966" y="5143533"/>
            <a:ext cx="2124235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5HNR </a:t>
            </a:r>
            <a:r>
              <a:rPr kumimoji="0" lang="de-CH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octamer</a:t>
            </a:r>
            <a: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de-CH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lang="de-CH" sz="2000" dirty="0" smtClean="0"/>
              <a:t>(PDB </a:t>
            </a:r>
            <a:r>
              <a:rPr lang="de-CH" sz="2000" dirty="0" err="1" smtClean="0"/>
              <a:t>structure</a:t>
            </a:r>
            <a:r>
              <a:rPr lang="de-CH" sz="2000" dirty="0" smtClean="0"/>
              <a:t>)</a:t>
            </a:r>
            <a:endParaRPr kumimoji="0" lang="de-CH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5508104" y="5694173"/>
            <a:ext cx="266429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CH" sz="2000" dirty="0" smtClean="0">
                <a:solidFill>
                  <a:srgbClr val="AC001D"/>
                </a:solidFill>
              </a:rPr>
              <a:t>■</a:t>
            </a:r>
            <a:r>
              <a:rPr lang="de-CH" sz="2000" dirty="0" smtClean="0"/>
              <a:t>/</a:t>
            </a:r>
            <a:r>
              <a:rPr lang="de-CH" sz="2000" dirty="0" smtClean="0">
                <a:solidFill>
                  <a:srgbClr val="2000C0"/>
                </a:solidFill>
              </a:rPr>
              <a:t>■</a:t>
            </a:r>
            <a:r>
              <a:rPr lang="de-CH" sz="2000" dirty="0" smtClean="0">
                <a:solidFill>
                  <a:srgbClr val="FF0000"/>
                </a:solidFill>
              </a:rPr>
              <a:t> </a:t>
            </a:r>
            <a:r>
              <a:rPr lang="de-CH" sz="2000" dirty="0" smtClean="0"/>
              <a:t>Chains </a:t>
            </a:r>
          </a:p>
          <a:p>
            <a:r>
              <a:rPr lang="de-CH" sz="2000" spc="-300" dirty="0" smtClean="0">
                <a:solidFill>
                  <a:srgbClr val="EE1700"/>
                </a:solidFill>
              </a:rPr>
              <a:t>■</a:t>
            </a:r>
            <a:r>
              <a:rPr lang="de-CH" sz="2000" dirty="0" smtClean="0">
                <a:solidFill>
                  <a:srgbClr val="FFC000"/>
                </a:solidFill>
              </a:rPr>
              <a:t>■</a:t>
            </a:r>
            <a:r>
              <a:rPr lang="de-CH" sz="20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CH" sz="2000" dirty="0" err="1" smtClean="0"/>
              <a:t>Zinc</a:t>
            </a:r>
            <a:r>
              <a:rPr lang="de-CH" sz="2000" dirty="0" smtClean="0"/>
              <a:t> Ions</a:t>
            </a:r>
          </a:p>
          <a:p>
            <a:r>
              <a:rPr lang="de-CH" sz="2000" spc="-300" dirty="0" smtClean="0">
                <a:solidFill>
                  <a:srgbClr val="999999"/>
                </a:solidFill>
              </a:rPr>
              <a:t>■</a:t>
            </a:r>
            <a:r>
              <a:rPr lang="de-CH" sz="2000" dirty="0" smtClean="0">
                <a:solidFill>
                  <a:srgbClr val="EE1700"/>
                </a:solidFill>
              </a:rPr>
              <a:t>■</a:t>
            </a:r>
            <a:r>
              <a:rPr lang="de-CH" sz="2000" dirty="0" smtClean="0"/>
              <a:t> Substrates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Protein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4878" y="2780928"/>
            <a:ext cx="7515514" cy="3816424"/>
          </a:xfrm>
        </p:spPr>
        <p:txBody>
          <a:bodyPr>
            <a:normAutofit lnSpcReduction="10000"/>
          </a:bodyPr>
          <a:lstStyle/>
          <a:p>
            <a:r>
              <a:rPr lang="de-CH" dirty="0" smtClean="0"/>
              <a:t>Sites:</a:t>
            </a:r>
          </a:p>
          <a:p>
            <a:pPr lvl="1"/>
            <a:r>
              <a:rPr lang="de-CH" dirty="0" smtClean="0"/>
              <a:t>5 </a:t>
            </a:r>
            <a:r>
              <a:rPr lang="de-CH" dirty="0" err="1" smtClean="0"/>
              <a:t>metal</a:t>
            </a:r>
            <a:r>
              <a:rPr lang="de-CH" dirty="0" smtClean="0"/>
              <a:t> </a:t>
            </a:r>
            <a:r>
              <a:rPr lang="de-CH" dirty="0" err="1" smtClean="0"/>
              <a:t>binding</a:t>
            </a:r>
            <a:r>
              <a:rPr lang="de-CH" dirty="0"/>
              <a:t> </a:t>
            </a:r>
            <a:r>
              <a:rPr lang="de-CH" dirty="0" err="1" smtClean="0"/>
              <a:t>sites</a:t>
            </a:r>
            <a:r>
              <a:rPr lang="de-CH" dirty="0" smtClean="0"/>
              <a:t> </a:t>
            </a:r>
            <a:r>
              <a:rPr lang="de-CH" dirty="0" err="1" smtClean="0"/>
              <a:t>for</a:t>
            </a:r>
            <a:r>
              <a:rPr lang="de-CH" dirty="0" smtClean="0"/>
              <a:t> 2 </a:t>
            </a:r>
            <a:r>
              <a:rPr lang="de-CH" dirty="0" err="1" smtClean="0"/>
              <a:t>zinc</a:t>
            </a:r>
            <a:r>
              <a:rPr lang="de-CH" dirty="0" smtClean="0"/>
              <a:t> </a:t>
            </a:r>
            <a:r>
              <a:rPr lang="de-CH" dirty="0" err="1" smtClean="0"/>
              <a:t>ions</a:t>
            </a:r>
            <a:endParaRPr lang="de-CH" dirty="0" smtClean="0"/>
          </a:p>
          <a:p>
            <a:pPr lvl="2"/>
            <a:r>
              <a:rPr lang="de-CH" dirty="0" smtClean="0"/>
              <a:t>1 </a:t>
            </a:r>
            <a:r>
              <a:rPr lang="de-CH" dirty="0" err="1" smtClean="0"/>
              <a:t>ion</a:t>
            </a:r>
            <a:r>
              <a:rPr lang="de-CH" dirty="0" smtClean="0"/>
              <a:t> </a:t>
            </a:r>
            <a:r>
              <a:rPr lang="de-CH" dirty="0" err="1" smtClean="0"/>
              <a:t>as</a:t>
            </a:r>
            <a:r>
              <a:rPr lang="de-CH" dirty="0"/>
              <a:t> </a:t>
            </a:r>
            <a:r>
              <a:rPr lang="de-CH" dirty="0" err="1"/>
              <a:t>enzymatic</a:t>
            </a:r>
            <a:r>
              <a:rPr lang="de-CH" dirty="0"/>
              <a:t> </a:t>
            </a:r>
            <a:r>
              <a:rPr lang="de-CH" dirty="0" err="1" smtClean="0"/>
              <a:t>cofactor</a:t>
            </a:r>
            <a:r>
              <a:rPr lang="de-CH" dirty="0" smtClean="0"/>
              <a:t>, 1 </a:t>
            </a:r>
            <a:r>
              <a:rPr lang="de-CH" dirty="0" err="1" smtClean="0"/>
              <a:t>ion</a:t>
            </a:r>
            <a:r>
              <a:rPr lang="de-CH" dirty="0" smtClean="0"/>
              <a:t> </a:t>
            </a:r>
            <a:r>
              <a:rPr lang="de-CH" dirty="0" err="1" smtClean="0"/>
              <a:t>contributes</a:t>
            </a:r>
            <a:r>
              <a:rPr lang="de-CH" dirty="0" smtClean="0"/>
              <a:t> </a:t>
            </a:r>
            <a:r>
              <a:rPr lang="de-CH" dirty="0" err="1" smtClean="0"/>
              <a:t>to</a:t>
            </a:r>
            <a:r>
              <a:rPr lang="de-CH" dirty="0" smtClean="0"/>
              <a:t> </a:t>
            </a:r>
            <a:r>
              <a:rPr lang="de-CH" dirty="0" err="1" smtClean="0"/>
              <a:t>stabilizing</a:t>
            </a:r>
            <a:r>
              <a:rPr lang="de-CH" dirty="0" smtClean="0"/>
              <a:t> </a:t>
            </a:r>
            <a:r>
              <a:rPr lang="de-CH" dirty="0" err="1" smtClean="0"/>
              <a:t>oligomer</a:t>
            </a:r>
            <a:endParaRPr lang="de-CH" dirty="0" smtClean="0"/>
          </a:p>
          <a:p>
            <a:pPr lvl="3"/>
            <a:endParaRPr lang="de-CH" dirty="0" smtClean="0"/>
          </a:p>
          <a:p>
            <a:pPr lvl="1"/>
            <a:r>
              <a:rPr lang="de-CH" dirty="0" smtClean="0"/>
              <a:t>2 </a:t>
            </a:r>
            <a:r>
              <a:rPr lang="de-CH" dirty="0" err="1" smtClean="0"/>
              <a:t>active</a:t>
            </a:r>
            <a:r>
              <a:rPr lang="de-CH" dirty="0" smtClean="0"/>
              <a:t> </a:t>
            </a:r>
            <a:r>
              <a:rPr lang="de-CH" dirty="0" err="1" smtClean="0"/>
              <a:t>sites</a:t>
            </a:r>
            <a:r>
              <a:rPr lang="de-CH" dirty="0" smtClean="0"/>
              <a:t>: </a:t>
            </a:r>
            <a:r>
              <a:rPr lang="de-CH" dirty="0"/>
              <a:t>Schiff-base </a:t>
            </a:r>
            <a:r>
              <a:rPr lang="de-CH" dirty="0" smtClean="0"/>
              <a:t>intermediates </a:t>
            </a:r>
            <a:r>
              <a:rPr lang="de-CH" dirty="0" err="1"/>
              <a:t>with</a:t>
            </a:r>
            <a:r>
              <a:rPr lang="de-CH" dirty="0"/>
              <a:t> </a:t>
            </a:r>
            <a:r>
              <a:rPr lang="de-CH" dirty="0" err="1" smtClean="0"/>
              <a:t>substrate</a:t>
            </a:r>
            <a:r>
              <a:rPr lang="de-CH" dirty="0" smtClean="0"/>
              <a:t> </a:t>
            </a:r>
            <a:r>
              <a:rPr lang="de-CH" dirty="0" err="1" smtClean="0"/>
              <a:t>molecules</a:t>
            </a:r>
            <a:endParaRPr lang="de-CH" dirty="0"/>
          </a:p>
          <a:p>
            <a:pPr lvl="2"/>
            <a:r>
              <a:rPr lang="de-CH" dirty="0" smtClean="0"/>
              <a:t>2 additional </a:t>
            </a:r>
            <a:r>
              <a:rPr lang="de-CH" dirty="0" err="1" smtClean="0"/>
              <a:t>substrate</a:t>
            </a:r>
            <a:r>
              <a:rPr lang="de-CH" dirty="0" smtClean="0"/>
              <a:t> </a:t>
            </a:r>
            <a:r>
              <a:rPr lang="de-CH" sz="2400" dirty="0" err="1" smtClean="0"/>
              <a:t>binding</a:t>
            </a:r>
            <a:r>
              <a:rPr lang="de-CH" sz="2400" dirty="0" smtClean="0"/>
              <a:t> </a:t>
            </a:r>
            <a:r>
              <a:rPr lang="de-CH" sz="2400" dirty="0" err="1" smtClean="0"/>
              <a:t>sites</a:t>
            </a:r>
            <a:r>
              <a:rPr lang="de-CH" sz="2400" dirty="0" smtClean="0"/>
              <a:t> per </a:t>
            </a:r>
            <a:r>
              <a:rPr lang="de-CH" sz="2400" dirty="0" err="1" smtClean="0"/>
              <a:t>active</a:t>
            </a:r>
            <a:r>
              <a:rPr lang="de-CH" sz="2400" dirty="0" smtClean="0"/>
              <a:t> </a:t>
            </a:r>
            <a:r>
              <a:rPr lang="de-CH" sz="2400" dirty="0" err="1" smtClean="0"/>
              <a:t>site</a:t>
            </a:r>
            <a:r>
              <a:rPr lang="de-CH" dirty="0" smtClean="0"/>
              <a:t> </a:t>
            </a:r>
            <a:r>
              <a:rPr lang="de-CH" dirty="0" err="1" smtClean="0"/>
              <a:t>improve</a:t>
            </a:r>
            <a:r>
              <a:rPr lang="de-CH" dirty="0" smtClean="0"/>
              <a:t> </a:t>
            </a:r>
            <a:r>
              <a:rPr lang="de-CH" dirty="0" err="1" smtClean="0"/>
              <a:t>affinity</a:t>
            </a:r>
            <a:endParaRPr lang="de-CH" sz="2400" dirty="0" smtClean="0"/>
          </a:p>
        </p:txBody>
      </p:sp>
      <p:pic>
        <p:nvPicPr>
          <p:cNvPr id="6" name="Inhaltsplatzhalter 4" descr="UniProt_featureviewer_ALAD_variants.png"/>
          <p:cNvPicPr>
            <a:picLocks noChangeAspect="1"/>
          </p:cNvPicPr>
          <p:nvPr/>
        </p:nvPicPr>
        <p:blipFill rotWithShape="1">
          <a:blip r:embed="rId2" cstate="print"/>
          <a:srcRect b="80821"/>
          <a:stretch/>
        </p:blipFill>
        <p:spPr>
          <a:xfrm>
            <a:off x="338276" y="404664"/>
            <a:ext cx="8486832" cy="208823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6768245" y="2492896"/>
            <a:ext cx="2124235" cy="360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CH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UniProt</a:t>
            </a:r>
            <a:r>
              <a:rPr kumimoji="0" lang="de-CH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  <a:r>
              <a:rPr kumimoji="0" lang="de-CH" sz="1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Feature Viewer</a:t>
            </a:r>
            <a:endParaRPr kumimoji="0" lang="de-CH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993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Location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91264" cy="5184576"/>
          </a:xfrm>
        </p:spPr>
        <p:txBody>
          <a:bodyPr>
            <a:normAutofit/>
          </a:bodyPr>
          <a:lstStyle/>
          <a:p>
            <a:r>
              <a:rPr lang="de-CH" dirty="0" smtClean="0"/>
              <a:t>Genome: </a:t>
            </a:r>
            <a:r>
              <a:rPr lang="de-CH" dirty="0" err="1" smtClean="0"/>
              <a:t>Chromosome</a:t>
            </a:r>
            <a:r>
              <a:rPr lang="de-CH" dirty="0" smtClean="0"/>
              <a:t> 9</a:t>
            </a:r>
          </a:p>
          <a:p>
            <a:pPr lvl="1"/>
            <a:r>
              <a:rPr lang="de-CH" dirty="0" err="1" smtClean="0"/>
              <a:t>Positions</a:t>
            </a:r>
            <a:r>
              <a:rPr lang="de-CH" dirty="0" smtClean="0"/>
              <a:t> </a:t>
            </a:r>
            <a:r>
              <a:rPr lang="de-CH" dirty="0"/>
              <a:t>113'386'312-113'401'290, </a:t>
            </a:r>
            <a:r>
              <a:rPr lang="de-CH" dirty="0" err="1"/>
              <a:t>reverse</a:t>
            </a:r>
            <a:r>
              <a:rPr lang="de-CH" dirty="0"/>
              <a:t> </a:t>
            </a:r>
            <a:r>
              <a:rPr lang="de-CH" dirty="0" err="1" smtClean="0"/>
              <a:t>strand</a:t>
            </a:r>
            <a:r>
              <a:rPr lang="de-CH" dirty="0"/>
              <a:t> </a:t>
            </a:r>
            <a:r>
              <a:rPr lang="de-CH" dirty="0" smtClean="0"/>
              <a:t>(GRCh38.p12)</a:t>
            </a:r>
          </a:p>
          <a:p>
            <a:pPr lvl="1"/>
            <a:endParaRPr lang="de-CH" sz="2800" dirty="0" smtClean="0"/>
          </a:p>
          <a:p>
            <a:r>
              <a:rPr lang="de-CH" dirty="0" smtClean="0"/>
              <a:t>In </a:t>
            </a:r>
            <a:r>
              <a:rPr lang="de-CH" dirty="0" err="1"/>
              <a:t>l</a:t>
            </a:r>
            <a:r>
              <a:rPr lang="de-CH" dirty="0" err="1" smtClean="0"/>
              <a:t>iver</a:t>
            </a:r>
            <a:r>
              <a:rPr lang="de-CH" dirty="0" smtClean="0"/>
              <a:t> </a:t>
            </a:r>
            <a:r>
              <a:rPr lang="de-CH" dirty="0" err="1" smtClean="0"/>
              <a:t>cells</a:t>
            </a:r>
            <a:r>
              <a:rPr lang="de-CH" dirty="0" smtClean="0"/>
              <a:t>:</a:t>
            </a:r>
          </a:p>
          <a:p>
            <a:pPr lvl="1"/>
            <a:r>
              <a:rPr lang="de-CH" dirty="0" err="1" smtClean="0"/>
              <a:t>Nucleus</a:t>
            </a:r>
            <a:endParaRPr lang="de-CH" dirty="0" smtClean="0"/>
          </a:p>
          <a:p>
            <a:pPr lvl="1"/>
            <a:r>
              <a:rPr lang="de-CH" dirty="0" err="1" smtClean="0"/>
              <a:t>Cytosol</a:t>
            </a:r>
            <a:endParaRPr lang="de-CH" dirty="0" smtClean="0"/>
          </a:p>
          <a:p>
            <a:pPr lvl="1"/>
            <a:r>
              <a:rPr lang="de-CH" dirty="0" err="1" smtClean="0"/>
              <a:t>Extracellular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dirty="0" err="1" smtClean="0"/>
              <a:t>region</a:t>
            </a:r>
            <a:endParaRPr lang="de-CH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842" y="3140968"/>
            <a:ext cx="4615979" cy="330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6156685" y="6497960"/>
            <a:ext cx="2375755" cy="3600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kumimoji="0" lang="de-CH" sz="140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UniProt</a:t>
            </a:r>
            <a:r>
              <a:rPr kumimoji="0" lang="de-CH" sz="14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:</a:t>
            </a:r>
            <a:r>
              <a:rPr kumimoji="0" lang="de-CH" sz="14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</a:t>
            </a:r>
            <a:r>
              <a:rPr lang="de-CH" sz="1400" dirty="0" err="1"/>
              <a:t>Subcellular</a:t>
            </a:r>
            <a:r>
              <a:rPr lang="de-CH" sz="1400" dirty="0"/>
              <a:t> </a:t>
            </a:r>
            <a:r>
              <a:rPr lang="de-CH" sz="1400" dirty="0" smtClean="0"/>
              <a:t>Location</a:t>
            </a:r>
            <a:endParaRPr lang="de-CH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Protein </a:t>
            </a:r>
            <a:r>
              <a:rPr lang="de-CH" dirty="0" err="1" smtClean="0"/>
              <a:t>Function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29600" cy="4781128"/>
          </a:xfrm>
        </p:spPr>
        <p:txBody>
          <a:bodyPr>
            <a:normAutofit/>
          </a:bodyPr>
          <a:lstStyle/>
          <a:p>
            <a:r>
              <a:rPr lang="de-CH" dirty="0" err="1" smtClean="0"/>
              <a:t>Enzymatic</a:t>
            </a:r>
            <a:r>
              <a:rPr lang="de-CH" dirty="0" smtClean="0"/>
              <a:t>; </a:t>
            </a:r>
            <a:r>
              <a:rPr lang="de-CH" dirty="0" err="1" smtClean="0"/>
              <a:t>catalyzed</a:t>
            </a:r>
            <a:r>
              <a:rPr lang="de-CH" dirty="0" smtClean="0"/>
              <a:t> </a:t>
            </a:r>
            <a:r>
              <a:rPr lang="de-CH" dirty="0" err="1"/>
              <a:t>reaction</a:t>
            </a:r>
            <a:r>
              <a:rPr lang="de-CH" dirty="0"/>
              <a:t>: 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2400" b="1" dirty="0" smtClean="0"/>
              <a:t>2 </a:t>
            </a:r>
            <a:r>
              <a:rPr lang="de-CH" sz="2400" b="1" dirty="0"/>
              <a:t>5-aminolevulinate </a:t>
            </a:r>
            <a:r>
              <a:rPr lang="de-CH" sz="2400" b="1" dirty="0" smtClean="0"/>
              <a:t> →  </a:t>
            </a:r>
            <a:r>
              <a:rPr lang="de-CH" sz="2400" b="1" dirty="0" smtClean="0"/>
              <a:t>H</a:t>
            </a:r>
            <a:r>
              <a:rPr lang="de-CH" sz="2400" b="1" baseline="30000" dirty="0"/>
              <a:t>+</a:t>
            </a:r>
            <a:r>
              <a:rPr lang="de-CH" sz="2400" b="1" dirty="0" smtClean="0"/>
              <a:t>  +  </a:t>
            </a:r>
            <a:r>
              <a:rPr lang="de-CH" sz="2400" b="1" dirty="0"/>
              <a:t>2 </a:t>
            </a:r>
            <a:r>
              <a:rPr lang="de-CH" sz="2400" b="1" dirty="0"/>
              <a:t>H</a:t>
            </a:r>
            <a:r>
              <a:rPr lang="de-CH" sz="2400" b="1" baseline="-25000" dirty="0"/>
              <a:t>2</a:t>
            </a:r>
            <a:r>
              <a:rPr lang="de-CH" sz="2400" b="1" dirty="0"/>
              <a:t>O</a:t>
            </a:r>
            <a:r>
              <a:rPr lang="de-CH" sz="2400" b="1" dirty="0" smtClean="0"/>
              <a:t>  +  </a:t>
            </a:r>
            <a:r>
              <a:rPr lang="de-CH" sz="2400" b="1" dirty="0" err="1" smtClean="0"/>
              <a:t>porphobilinogen</a:t>
            </a:r>
            <a:endParaRPr lang="de-CH" sz="2400" b="1" dirty="0" smtClean="0"/>
          </a:p>
          <a:p>
            <a:endParaRPr lang="de-CH" sz="2400" b="1" dirty="0" smtClean="0"/>
          </a:p>
          <a:p>
            <a:endParaRPr lang="de-CH" sz="2400" b="1" dirty="0" smtClean="0"/>
          </a:p>
          <a:p>
            <a:endParaRPr lang="de-CH" sz="2400" b="1" dirty="0" smtClean="0"/>
          </a:p>
          <a:p>
            <a:endParaRPr lang="de-CH" sz="2400" b="1" dirty="0" smtClean="0"/>
          </a:p>
          <a:p>
            <a:endParaRPr lang="de-CH" sz="2400" b="1" dirty="0" smtClean="0"/>
          </a:p>
          <a:p>
            <a:pPr>
              <a:buNone/>
            </a:pPr>
            <a:r>
              <a:rPr lang="de-CH" sz="1200" b="1" dirty="0" smtClean="0"/>
              <a:t>  </a:t>
            </a:r>
            <a:endParaRPr lang="de-CH" sz="2400" b="1" dirty="0" smtClean="0"/>
          </a:p>
          <a:p>
            <a:pPr>
              <a:buFont typeface="Symbol" panose="05050102010706020507" pitchFamily="18" charset="2"/>
              <a:buChar char="-"/>
            </a:pPr>
            <a:r>
              <a:rPr lang="de-CH" sz="2400" dirty="0" smtClean="0"/>
              <a:t>5-aminolevulinate: N</a:t>
            </a:r>
            <a:r>
              <a:rPr lang="en-US" sz="2400" dirty="0" smtClean="0"/>
              <a:t>on-</a:t>
            </a:r>
            <a:r>
              <a:rPr lang="en-US" sz="2400" dirty="0" err="1" smtClean="0"/>
              <a:t>proteinogenic</a:t>
            </a:r>
            <a:r>
              <a:rPr lang="en-US" sz="2400" dirty="0" smtClean="0"/>
              <a:t> amino acid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en-US" sz="2400" dirty="0" err="1" smtClean="0"/>
              <a:t>Porphobilinogen</a:t>
            </a:r>
            <a:r>
              <a:rPr lang="en-US" sz="2400" dirty="0" smtClean="0"/>
              <a:t>: Intermediate in biosynthesis of </a:t>
            </a:r>
            <a:r>
              <a:rPr lang="en-US" sz="2400" dirty="0" err="1" smtClean="0"/>
              <a:t>porphyrins</a:t>
            </a:r>
            <a:r>
              <a:rPr lang="en-US" sz="2400" dirty="0" smtClean="0"/>
              <a:t> (ex. hemoglobin)</a:t>
            </a:r>
          </a:p>
          <a:p>
            <a:pPr>
              <a:buFontTx/>
              <a:buChar char="-"/>
            </a:pPr>
            <a:endParaRPr lang="de-CH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543" y="2636912"/>
            <a:ext cx="885645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s://cdn1.poz.com/70587_liver-iStock-853665982.jpg_b1daa7c2-c109-4caf-ad96-9f18f7645335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5640" y="3740831"/>
            <a:ext cx="5380148" cy="256848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95536" y="1600200"/>
            <a:ext cx="8147248" cy="4525963"/>
          </a:xfrm>
        </p:spPr>
        <p:txBody>
          <a:bodyPr>
            <a:normAutofit/>
          </a:bodyPr>
          <a:lstStyle/>
          <a:p>
            <a:r>
              <a:rPr lang="de-CH" sz="2800" dirty="0" err="1"/>
              <a:t>Acute</a:t>
            </a:r>
            <a:r>
              <a:rPr lang="de-CH" sz="2800" dirty="0"/>
              <a:t> </a:t>
            </a:r>
            <a:r>
              <a:rPr lang="de-CH" sz="2800" dirty="0" err="1"/>
              <a:t>hepatic</a:t>
            </a:r>
            <a:r>
              <a:rPr lang="de-CH" sz="2800" dirty="0"/>
              <a:t> </a:t>
            </a:r>
            <a:r>
              <a:rPr lang="de-CH" sz="2800" dirty="0" err="1"/>
              <a:t>porphyria</a:t>
            </a:r>
            <a:r>
              <a:rPr lang="de-CH" sz="2800" dirty="0"/>
              <a:t> (AHEPP</a:t>
            </a:r>
            <a:r>
              <a:rPr lang="de-CH" sz="2800" dirty="0" smtClean="0"/>
              <a:t>)</a:t>
            </a:r>
          </a:p>
          <a:p>
            <a:pPr lvl="1"/>
            <a:r>
              <a:rPr lang="de-CH" sz="2400" dirty="0" err="1" smtClean="0"/>
              <a:t>Caused</a:t>
            </a:r>
            <a:r>
              <a:rPr lang="de-CH" sz="2400" dirty="0" smtClean="0"/>
              <a:t> </a:t>
            </a:r>
            <a:r>
              <a:rPr lang="de-CH" sz="2400" dirty="0" err="1" smtClean="0"/>
              <a:t>by</a:t>
            </a:r>
            <a:r>
              <a:rPr lang="de-CH" sz="2400" dirty="0" smtClean="0"/>
              <a:t> </a:t>
            </a:r>
            <a:r>
              <a:rPr lang="de-CH" sz="2400" dirty="0" err="1" smtClean="0"/>
              <a:t>reduction</a:t>
            </a:r>
            <a:r>
              <a:rPr lang="de-CH" sz="2400" dirty="0" smtClean="0"/>
              <a:t> in </a:t>
            </a:r>
            <a:r>
              <a:rPr lang="de-CH" sz="2400" dirty="0" err="1"/>
              <a:t>o</a:t>
            </a:r>
            <a:r>
              <a:rPr lang="de-CH" sz="2400" dirty="0" err="1" smtClean="0"/>
              <a:t>ctamer</a:t>
            </a:r>
            <a:r>
              <a:rPr lang="de-CH" sz="2400" dirty="0" smtClean="0"/>
              <a:t> </a:t>
            </a:r>
            <a:r>
              <a:rPr lang="de-CH" sz="2400" dirty="0" err="1" smtClean="0"/>
              <a:t>population</a:t>
            </a:r>
            <a:r>
              <a:rPr lang="de-CH" sz="2400" dirty="0"/>
              <a:t> </a:t>
            </a:r>
            <a:r>
              <a:rPr lang="de-CH" sz="2400" dirty="0" err="1" smtClean="0"/>
              <a:t>and</a:t>
            </a:r>
            <a:r>
              <a:rPr lang="de-CH" sz="2400" dirty="0" smtClean="0"/>
              <a:t> </a:t>
            </a:r>
            <a:r>
              <a:rPr lang="de-CH" sz="2400" dirty="0" err="1" smtClean="0"/>
              <a:t>increase</a:t>
            </a:r>
            <a:r>
              <a:rPr lang="de-CH" sz="2400" dirty="0" smtClean="0"/>
              <a:t> in </a:t>
            </a:r>
            <a:r>
              <a:rPr lang="de-CH" sz="2400" dirty="0" err="1" smtClean="0"/>
              <a:t>hexamer</a:t>
            </a:r>
            <a:r>
              <a:rPr lang="de-CH" sz="2400" dirty="0" smtClean="0"/>
              <a:t> </a:t>
            </a:r>
            <a:r>
              <a:rPr lang="de-CH" sz="2400" dirty="0" err="1" smtClean="0"/>
              <a:t>population</a:t>
            </a:r>
            <a:r>
              <a:rPr lang="de-CH" sz="2400" dirty="0" smtClean="0"/>
              <a:t>, </a:t>
            </a:r>
            <a:r>
              <a:rPr lang="de-CH" sz="2400" dirty="0" err="1" smtClean="0"/>
              <a:t>reducing</a:t>
            </a:r>
            <a:r>
              <a:rPr lang="de-CH" sz="2400" dirty="0" smtClean="0"/>
              <a:t> ALAD </a:t>
            </a:r>
            <a:r>
              <a:rPr lang="de-CH" sz="2400" dirty="0" err="1" smtClean="0"/>
              <a:t>activity</a:t>
            </a:r>
            <a:endParaRPr lang="de-CH" sz="2400" dirty="0" smtClean="0"/>
          </a:p>
          <a:p>
            <a:pPr lvl="1"/>
            <a:r>
              <a:rPr lang="en-US" sz="2400" dirty="0" smtClean="0"/>
              <a:t>Accumulation </a:t>
            </a:r>
            <a:r>
              <a:rPr lang="en-US" sz="2400" dirty="0"/>
              <a:t>of </a:t>
            </a:r>
            <a:r>
              <a:rPr lang="en-US" sz="2400" dirty="0" smtClean="0"/>
              <a:t>precursors </a:t>
            </a:r>
            <a:r>
              <a:rPr lang="en-US" sz="2400" dirty="0"/>
              <a:t>of </a:t>
            </a:r>
            <a:r>
              <a:rPr lang="en-US" sz="2400" dirty="0" err="1" smtClean="0"/>
              <a:t>porphyrins</a:t>
            </a:r>
            <a:r>
              <a:rPr lang="en-US" sz="2400" dirty="0" smtClean="0"/>
              <a:t> in the liver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de-CH" sz="2400" dirty="0" smtClean="0"/>
          </a:p>
          <a:p>
            <a:pPr lvl="1"/>
            <a:r>
              <a:rPr lang="de-CH" sz="2400" dirty="0" err="1" smtClean="0"/>
              <a:t>Recessive</a:t>
            </a:r>
            <a:endParaRPr lang="de-CH" sz="2400" dirty="0" smtClean="0"/>
          </a:p>
          <a:p>
            <a:pPr lvl="1"/>
            <a:r>
              <a:rPr lang="de-CH" sz="2400" dirty="0" err="1" smtClean="0"/>
              <a:t>Very</a:t>
            </a:r>
            <a:r>
              <a:rPr lang="de-CH" sz="2400" dirty="0" smtClean="0"/>
              <a:t> rare: </a:t>
            </a:r>
            <a:r>
              <a:rPr lang="de-CH" sz="2400" dirty="0" err="1" smtClean="0"/>
              <a:t>prevalence</a:t>
            </a:r>
            <a:r>
              <a:rPr lang="de-CH" sz="2400" dirty="0" smtClean="0"/>
              <a:t/>
            </a:r>
            <a:br>
              <a:rPr lang="de-CH" sz="2400" dirty="0" smtClean="0"/>
            </a:br>
            <a:r>
              <a:rPr lang="de-CH" sz="2400" dirty="0" smtClean="0"/>
              <a:t>&lt;1/1'000'000,</a:t>
            </a:r>
            <a:br>
              <a:rPr lang="de-CH" sz="2400" dirty="0" smtClean="0"/>
            </a:br>
            <a:r>
              <a:rPr lang="de-CH" sz="2400" dirty="0" smtClean="0"/>
              <a:t>&lt;10 </a:t>
            </a:r>
            <a:r>
              <a:rPr lang="de-CH" sz="2400" dirty="0" err="1" smtClean="0"/>
              <a:t>described</a:t>
            </a:r>
            <a:r>
              <a:rPr lang="de-CH" sz="2400" dirty="0" smtClean="0"/>
              <a:t> </a:t>
            </a:r>
            <a:r>
              <a:rPr lang="de-CH" sz="2400" dirty="0" err="1" smtClean="0"/>
              <a:t>cases</a:t>
            </a:r>
            <a:endParaRPr lang="de-CH" sz="2400" dirty="0" smtClean="0"/>
          </a:p>
          <a:p>
            <a:endParaRPr lang="de-CH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 smtClean="0"/>
              <a:t>Disease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de-CH" dirty="0" smtClean="0"/>
              <a:t>Symptoms:</a:t>
            </a:r>
          </a:p>
          <a:p>
            <a:pPr lvl="1"/>
            <a:r>
              <a:rPr lang="de-CH" sz="2400" dirty="0" err="1" smtClean="0"/>
              <a:t>Acute</a:t>
            </a:r>
            <a:r>
              <a:rPr lang="de-CH" sz="2400" dirty="0" smtClean="0"/>
              <a:t> neuro-</a:t>
            </a:r>
            <a:r>
              <a:rPr lang="de-CH" sz="2400" dirty="0" err="1" smtClean="0"/>
              <a:t>visceral</a:t>
            </a:r>
            <a:r>
              <a:rPr lang="de-CH" sz="2400" dirty="0" smtClean="0"/>
              <a:t> </a:t>
            </a:r>
            <a:r>
              <a:rPr lang="de-CH" sz="2400" dirty="0" err="1" smtClean="0"/>
              <a:t>attacks</a:t>
            </a:r>
            <a:endParaRPr lang="de-CH" sz="2400" dirty="0" smtClean="0"/>
          </a:p>
          <a:p>
            <a:pPr lvl="1"/>
            <a:r>
              <a:rPr lang="de-CH" sz="2400" dirty="0" smtClean="0"/>
              <a:t>A</a:t>
            </a:r>
            <a:r>
              <a:rPr lang="en-US" sz="2400" dirty="0" err="1" smtClean="0"/>
              <a:t>ttacks</a:t>
            </a:r>
            <a:r>
              <a:rPr lang="en-US" sz="2400" dirty="0" smtClean="0"/>
              <a:t> </a:t>
            </a:r>
            <a:r>
              <a:rPr lang="en-US" sz="2400" dirty="0"/>
              <a:t>may be recurrent and </a:t>
            </a:r>
            <a:r>
              <a:rPr lang="en-US" sz="2400" dirty="0" smtClean="0"/>
              <a:t>incapacitating</a:t>
            </a:r>
          </a:p>
          <a:p>
            <a:pPr lvl="1"/>
            <a:r>
              <a:rPr lang="de-CH" sz="2400" dirty="0" err="1" smtClean="0"/>
              <a:t>Potentially</a:t>
            </a:r>
            <a:r>
              <a:rPr lang="de-CH" sz="2400" dirty="0" smtClean="0"/>
              <a:t>, </a:t>
            </a:r>
            <a:r>
              <a:rPr lang="de-CH" sz="2400" dirty="0" err="1" smtClean="0"/>
              <a:t>motor</a:t>
            </a:r>
            <a:r>
              <a:rPr lang="de-CH" sz="2400" dirty="0" smtClean="0"/>
              <a:t> </a:t>
            </a:r>
            <a:r>
              <a:rPr lang="de-CH" sz="2400" dirty="0" err="1" smtClean="0"/>
              <a:t>paralysis</a:t>
            </a:r>
            <a:r>
              <a:rPr lang="de-CH" sz="2400" dirty="0" smtClean="0"/>
              <a:t> </a:t>
            </a:r>
            <a:r>
              <a:rPr lang="de-CH" sz="2400" dirty="0" err="1" smtClean="0"/>
              <a:t>or</a:t>
            </a:r>
            <a:r>
              <a:rPr lang="de-CH" sz="2400" dirty="0" smtClean="0"/>
              <a:t> </a:t>
            </a:r>
            <a:r>
              <a:rPr lang="de-CH" sz="2400" dirty="0" err="1" smtClean="0"/>
              <a:t>death</a:t>
            </a:r>
            <a:endParaRPr lang="de-CH" sz="2400" dirty="0" smtClean="0"/>
          </a:p>
          <a:p>
            <a:pPr lvl="1"/>
            <a:r>
              <a:rPr lang="de-CH" sz="2400" dirty="0" err="1"/>
              <a:t>Impaired</a:t>
            </a:r>
            <a:r>
              <a:rPr lang="de-CH" sz="2400" dirty="0"/>
              <a:t> </a:t>
            </a:r>
            <a:r>
              <a:rPr lang="de-CH" sz="2400" dirty="0" err="1"/>
              <a:t>cellular</a:t>
            </a:r>
            <a:r>
              <a:rPr lang="de-CH" sz="2400" dirty="0"/>
              <a:t> </a:t>
            </a:r>
            <a:r>
              <a:rPr lang="de-CH" sz="2400" dirty="0" err="1"/>
              <a:t>response</a:t>
            </a:r>
            <a:r>
              <a:rPr lang="de-CH" sz="2400" dirty="0"/>
              <a:t>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lead</a:t>
            </a:r>
            <a:r>
              <a:rPr lang="de-CH" sz="2400" dirty="0"/>
              <a:t> </a:t>
            </a:r>
            <a:r>
              <a:rPr lang="de-CH" sz="2400" dirty="0" err="1" smtClean="0"/>
              <a:t>ions</a:t>
            </a:r>
            <a:r>
              <a:rPr lang="de-CH" sz="2400" dirty="0" smtClean="0"/>
              <a:t>: </a:t>
            </a:r>
            <a:r>
              <a:rPr lang="de-CH" sz="2400" dirty="0" err="1" smtClean="0"/>
              <a:t>Susceptibility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lead</a:t>
            </a:r>
            <a:r>
              <a:rPr lang="de-CH" sz="2400" dirty="0" smtClean="0"/>
              <a:t> </a:t>
            </a:r>
            <a:r>
              <a:rPr lang="de-CH" sz="2400" dirty="0" err="1" smtClean="0"/>
              <a:t>poisoning</a:t>
            </a:r>
            <a:r>
              <a:rPr lang="de-CH" sz="2400" dirty="0" smtClean="0"/>
              <a:t> </a:t>
            </a:r>
          </a:p>
          <a:p>
            <a:pPr lvl="1"/>
            <a:r>
              <a:rPr lang="en-US" sz="2400" dirty="0" smtClean="0"/>
              <a:t>Onset typically </a:t>
            </a:r>
            <a:r>
              <a:rPr lang="en-US" sz="2400" dirty="0"/>
              <a:t>in childhood or adolescence, </a:t>
            </a:r>
            <a:r>
              <a:rPr lang="en-US" sz="2400" dirty="0" smtClean="0"/>
              <a:t>progressive</a:t>
            </a:r>
          </a:p>
          <a:p>
            <a:pPr lvl="2"/>
            <a:endParaRPr lang="de-CH" sz="2000" dirty="0"/>
          </a:p>
          <a:p>
            <a:r>
              <a:rPr lang="de-CH" sz="2800" dirty="0" err="1" smtClean="0"/>
              <a:t>Disease-related</a:t>
            </a:r>
            <a:r>
              <a:rPr lang="de-CH" sz="2800" dirty="0" smtClean="0"/>
              <a:t> </a:t>
            </a:r>
            <a:r>
              <a:rPr lang="de-CH" sz="2800" dirty="0" err="1" smtClean="0"/>
              <a:t>variants</a:t>
            </a:r>
            <a:r>
              <a:rPr lang="de-CH" sz="2800" dirty="0" smtClean="0"/>
              <a:t>:</a:t>
            </a:r>
          </a:p>
          <a:p>
            <a:pPr lvl="1"/>
            <a:r>
              <a:rPr lang="de-CH" sz="2400" dirty="0" smtClean="0"/>
              <a:t>Most </a:t>
            </a:r>
            <a:r>
              <a:rPr lang="de-CH" sz="2400" dirty="0" err="1" smtClean="0"/>
              <a:t>are</a:t>
            </a:r>
            <a:r>
              <a:rPr lang="de-CH" sz="2400" dirty="0" smtClean="0"/>
              <a:t> </a:t>
            </a:r>
            <a:r>
              <a:rPr lang="de-CH" sz="2400" dirty="0" err="1" smtClean="0"/>
              <a:t>close</a:t>
            </a:r>
            <a:r>
              <a:rPr lang="de-CH" sz="2400" dirty="0" smtClean="0"/>
              <a:t> </a:t>
            </a:r>
            <a:r>
              <a:rPr lang="de-CH" sz="2400" dirty="0" err="1" smtClean="0"/>
              <a:t>to</a:t>
            </a:r>
            <a:r>
              <a:rPr lang="de-CH" sz="2400" dirty="0" smtClean="0"/>
              <a:t> </a:t>
            </a:r>
            <a:r>
              <a:rPr lang="de-CH" sz="2400" dirty="0" err="1" smtClean="0"/>
              <a:t>the</a:t>
            </a:r>
            <a:r>
              <a:rPr lang="de-CH" sz="2400" dirty="0" smtClean="0"/>
              <a:t> </a:t>
            </a:r>
            <a:r>
              <a:rPr lang="de-CH" sz="2400" dirty="0" err="1" smtClean="0"/>
              <a:t>active</a:t>
            </a:r>
            <a:r>
              <a:rPr lang="de-CH" sz="2400" dirty="0" smtClean="0"/>
              <a:t> </a:t>
            </a:r>
            <a:r>
              <a:rPr lang="de-CH" sz="2400" dirty="0" err="1" smtClean="0"/>
              <a:t>or</a:t>
            </a:r>
            <a:r>
              <a:rPr lang="de-CH" sz="2400" dirty="0" smtClean="0"/>
              <a:t> </a:t>
            </a:r>
            <a:r>
              <a:rPr lang="de-CH" sz="2400" dirty="0" err="1" smtClean="0"/>
              <a:t>metal</a:t>
            </a:r>
            <a:r>
              <a:rPr lang="de-CH" sz="2400" dirty="0" smtClean="0"/>
              <a:t> </a:t>
            </a:r>
            <a:r>
              <a:rPr lang="de-CH" sz="2400" dirty="0" err="1" smtClean="0"/>
              <a:t>binding</a:t>
            </a:r>
            <a:r>
              <a:rPr lang="de-CH" sz="2400" dirty="0" smtClean="0"/>
              <a:t> </a:t>
            </a:r>
            <a:r>
              <a:rPr lang="de-CH" sz="2400" dirty="0" err="1" smtClean="0"/>
              <a:t>sites</a:t>
            </a:r>
            <a:endParaRPr lang="de-CH" sz="2400" dirty="0" smtClean="0"/>
          </a:p>
          <a:p>
            <a:pPr lvl="1"/>
            <a:r>
              <a:rPr lang="de-CH" sz="2400" dirty="0" smtClean="0"/>
              <a:t>Single </a:t>
            </a:r>
            <a:r>
              <a:rPr lang="de-CH" sz="2400" dirty="0" err="1" smtClean="0"/>
              <a:t>nucleotide</a:t>
            </a:r>
            <a:r>
              <a:rPr lang="de-CH" sz="2400" dirty="0" smtClean="0"/>
              <a:t> </a:t>
            </a:r>
            <a:r>
              <a:rPr lang="de-CH" sz="2400" dirty="0" err="1" smtClean="0"/>
              <a:t>variants</a:t>
            </a:r>
            <a:endParaRPr lang="de-CH" sz="2400" dirty="0"/>
          </a:p>
        </p:txBody>
      </p:sp>
      <p:sp>
        <p:nvSpPr>
          <p:cNvPr id="4" name="Titel 1"/>
          <p:cNvSpPr txBox="1">
            <a:spLocks/>
          </p:cNvSpPr>
          <p:nvPr/>
        </p:nvSpPr>
        <p:spPr>
          <a:xfrm>
            <a:off x="452304" y="27588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dirty="0" err="1" smtClean="0"/>
              <a:t>Disease</a:t>
            </a:r>
            <a:endParaRPr lang="de-CH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UniProt_featureviewer_ALAD_variants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452008" y="0"/>
            <a:ext cx="5360352" cy="6877019"/>
          </a:xfrm>
        </p:spPr>
      </p:pic>
      <p:sp>
        <p:nvSpPr>
          <p:cNvPr id="3" name="Textfeld 2"/>
          <p:cNvSpPr txBox="1"/>
          <p:nvPr/>
        </p:nvSpPr>
        <p:spPr>
          <a:xfrm>
            <a:off x="251520" y="6453336"/>
            <a:ext cx="8784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 smtClean="0">
                <a:solidFill>
                  <a:schemeClr val="bg1">
                    <a:lumMod val="65000"/>
                  </a:schemeClr>
                </a:solidFill>
              </a:rPr>
              <a:t>https://www.uniprot.org/uniprot/P13716</a:t>
            </a:r>
            <a:endParaRPr lang="de-CH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236280" y="328464"/>
            <a:ext cx="2086277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4400" dirty="0" err="1" smtClean="0">
                <a:latin typeface="+mj-lt"/>
                <a:ea typeface="+mj-ea"/>
                <a:cs typeface="+mj-cs"/>
              </a:rPr>
              <a:t>Uniprot</a:t>
            </a:r>
            <a:r>
              <a:rPr lang="de-CH" sz="4400" dirty="0" smtClean="0">
                <a:latin typeface="+mj-lt"/>
                <a:ea typeface="+mj-ea"/>
                <a:cs typeface="+mj-cs"/>
              </a:rPr>
              <a:t>:</a:t>
            </a:r>
          </a:p>
          <a:p>
            <a:r>
              <a:rPr lang="de-CH" sz="2400" dirty="0" smtClean="0">
                <a:latin typeface="+mj-lt"/>
                <a:ea typeface="+mj-ea"/>
                <a:cs typeface="+mj-cs"/>
              </a:rPr>
              <a:t>Feature Viewer</a:t>
            </a:r>
            <a:endParaRPr lang="de-CH" sz="4400" dirty="0" smtClean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0931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289</Words>
  <Application>Microsoft Office PowerPoint</Application>
  <PresentationFormat>Bildschirmpräsentation (4:3)</PresentationFormat>
  <Paragraphs>92</Paragraphs>
  <Slides>13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4" baseType="lpstr">
      <vt:lpstr>Larissa-Design</vt:lpstr>
      <vt:lpstr>Protein: ALAD 5- Amino Laevulinic Acid Dehydratase</vt:lpstr>
      <vt:lpstr>Overview</vt:lpstr>
      <vt:lpstr>Protein Structure</vt:lpstr>
      <vt:lpstr>Protein</vt:lpstr>
      <vt:lpstr>Location</vt:lpstr>
      <vt:lpstr>Protein Function</vt:lpstr>
      <vt:lpstr>Disease</vt:lpstr>
      <vt:lpstr>Disease</vt:lpstr>
      <vt:lpstr>PowerPoint-Präsentation</vt:lpstr>
      <vt:lpstr>PowerPoint-Präsentation</vt:lpstr>
      <vt:lpstr>PowerPoint-Präsentation</vt:lpstr>
      <vt:lpstr>References</vt:lpstr>
      <vt:lpstr>PowerPoint-Präsentation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Protein ALAD 5- Amino Laevulinic Acid Dehydratase</dc:title>
  <dc:creator>sabrina</dc:creator>
  <cp:lastModifiedBy>LTH 2</cp:lastModifiedBy>
  <cp:revision>83</cp:revision>
  <dcterms:created xsi:type="dcterms:W3CDTF">2019-10-04T07:53:28Z</dcterms:created>
  <dcterms:modified xsi:type="dcterms:W3CDTF">2019-10-09T12:58:15Z</dcterms:modified>
</cp:coreProperties>
</file>