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3"/>
  </p:notesMasterIdLst>
  <p:sldIdLst>
    <p:sldId id="256" r:id="rId2"/>
    <p:sldId id="304" r:id="rId3"/>
    <p:sldId id="303" r:id="rId4"/>
    <p:sldId id="257" r:id="rId5"/>
    <p:sldId id="286" r:id="rId6"/>
    <p:sldId id="272" r:id="rId7"/>
    <p:sldId id="275" r:id="rId8"/>
    <p:sldId id="273" r:id="rId9"/>
    <p:sldId id="280" r:id="rId10"/>
    <p:sldId id="274" r:id="rId11"/>
    <p:sldId id="258" r:id="rId12"/>
    <p:sldId id="302" r:id="rId13"/>
    <p:sldId id="288" r:id="rId14"/>
    <p:sldId id="290" r:id="rId15"/>
    <p:sldId id="277" r:id="rId16"/>
    <p:sldId id="291" r:id="rId17"/>
    <p:sldId id="279" r:id="rId18"/>
    <p:sldId id="292" r:id="rId19"/>
    <p:sldId id="281" r:id="rId20"/>
    <p:sldId id="283" r:id="rId21"/>
    <p:sldId id="28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750C514-79BA-42DB-91E2-0AB5F1864B5B}">
          <p14:sldIdLst>
            <p14:sldId id="256"/>
            <p14:sldId id="304"/>
            <p14:sldId id="303"/>
            <p14:sldId id="257"/>
            <p14:sldId id="286"/>
            <p14:sldId id="272"/>
            <p14:sldId id="275"/>
            <p14:sldId id="273"/>
            <p14:sldId id="280"/>
            <p14:sldId id="274"/>
            <p14:sldId id="258"/>
            <p14:sldId id="302"/>
            <p14:sldId id="288"/>
            <p14:sldId id="290"/>
            <p14:sldId id="277"/>
            <p14:sldId id="291"/>
            <p14:sldId id="279"/>
            <p14:sldId id="292"/>
            <p14:sldId id="281"/>
            <p14:sldId id="283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59" autoAdjust="0"/>
  </p:normalViewPr>
  <p:slideViewPr>
    <p:cSldViewPr>
      <p:cViewPr varScale="1">
        <p:scale>
          <a:sx n="150" d="100"/>
          <a:sy n="150" d="100"/>
        </p:scale>
        <p:origin x="108" y="18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78FD48-7BBA-4787-8980-5DFB65E0734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B80D0-0163-4942-8F25-71DA65E50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37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how to ask question: Type I question and write “Q”</a:t>
            </a:r>
          </a:p>
          <a:p>
            <a:endParaRPr lang="en-US" dirty="0"/>
          </a:p>
          <a:p>
            <a:r>
              <a:rPr lang="zh-CN" altLang="en-US" dirty="0"/>
              <a:t>我的问题是怎么推出 </a:t>
            </a:r>
            <a:r>
              <a:rPr lang="en-US" altLang="zh-CN" dirty="0"/>
              <a:t>annotate?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B80D0-0163-4942-8F25-71DA65E500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03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Learn how to annotate</a:t>
            </a:r>
            <a:r>
              <a:rPr lang="en-US" dirty="0"/>
              <a:t>: put a dot or circle your school, or write your school if not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B80D0-0163-4942-8F25-71DA65E500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9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Why </a:t>
            </a:r>
            <a:r>
              <a:rPr lang="en-US" dirty="0"/>
              <a:t>poll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B80D0-0163-4942-8F25-71DA65E500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49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Programming Languages </a:t>
            </a:r>
            <a:r>
              <a:rPr lang="en-US" dirty="0"/>
              <a:t>poll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Background </a:t>
            </a:r>
            <a:r>
              <a:rPr lang="en-US" b="0" dirty="0"/>
              <a:t>poll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B80D0-0163-4942-8F25-71DA65E500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493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B80D0-0163-4942-8F25-71DA65E500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03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2D only: because of time limit. Learning in steps, learn the tools, know how to build, understand the challenges, then, increase the tool complexities to 3D, so, next class.</a:t>
            </a:r>
          </a:p>
          <a:p>
            <a:endParaRPr lang="en-US" dirty="0"/>
          </a:p>
          <a:p>
            <a:r>
              <a:rPr lang="en-US" dirty="0"/>
              <a:t>Games: subjectivity, an Art for others, TESTs + Feedback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DB80D0-0163-4942-8F25-71DA65E5004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43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07889"/>
            <a:ext cx="103632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105664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4962526"/>
            <a:ext cx="10513484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3462339"/>
            <a:ext cx="10513484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49784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1600200"/>
            <a:ext cx="49784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2209800"/>
            <a:ext cx="49784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2209800"/>
            <a:ext cx="49784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0"/>
            <a:ext cx="49784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600200"/>
            <a:ext cx="49784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283200" y="1447800"/>
            <a:ext cx="61976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1447800"/>
            <a:ext cx="39624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6864" y="2547892"/>
            <a:ext cx="39624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447800"/>
            <a:ext cx="39624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09792" y="1447800"/>
            <a:ext cx="4559808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547891"/>
            <a:ext cx="39624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1"/>
            <a:ext cx="10566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56351"/>
            <a:ext cx="132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ayCaLvrwF3Fiq4vCt3Lb0YHPUKF9bYBs/view" TargetMode="External"/><Relationship Id="rId2" Type="http://schemas.openxmlformats.org/officeDocument/2006/relationships/hyperlink" Target="https://docs.google.com/presentation/d/1Qlp3ValuMJZygDcaeGyFCV30F9GIuz14-8HoeiMxbNs/edit#slide=id.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google.com/presentation/d/1mCl2Q4feGbGX0g-K5uSEtyCUJ_yfhzhyri4SUYNkWkA/edit#slide=id.p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Kelvin Sung, </a:t>
            </a:r>
            <a:r>
              <a:rPr lang="zh-TW" altLang="en-US" dirty="0"/>
              <a:t>宋賢清</a:t>
            </a:r>
            <a:endParaRPr lang="en-US" dirty="0"/>
          </a:p>
          <a:p>
            <a:r>
              <a:rPr lang="en-US" dirty="0"/>
              <a:t>Computing and Software Systems</a:t>
            </a:r>
          </a:p>
          <a:p>
            <a:r>
              <a:rPr lang="en-US" dirty="0"/>
              <a:t>University of Washington Bothell</a:t>
            </a:r>
          </a:p>
          <a:p>
            <a:r>
              <a:rPr lang="en-US" dirty="0"/>
              <a:t>Summer 2021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Summer Fun: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Introduction to </a:t>
            </a:r>
            <a:br>
              <a:rPr lang="en-US" dirty="0"/>
            </a:br>
            <a:r>
              <a:rPr lang="en-US" dirty="0"/>
              <a:t>2D Game Development</a:t>
            </a:r>
          </a:p>
        </p:txBody>
      </p:sp>
    </p:spTree>
    <p:extLst>
      <p:ext uri="{BB962C8B-B14F-4D97-AF65-F5344CB8AC3E}">
        <p14:creationId xmlns:p14="http://schemas.microsoft.com/office/powerpoint/2010/main" val="1088758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about me …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600200"/>
            <a:ext cx="10160000" cy="4114800"/>
          </a:xfrm>
        </p:spPr>
        <p:txBody>
          <a:bodyPr>
            <a:normAutofit/>
          </a:bodyPr>
          <a:lstStyle/>
          <a:p>
            <a:r>
              <a:rPr lang="en-US" altLang="zh-TW" dirty="0"/>
              <a:t>Kelvin Sung, Shandong-ese from Taiwan province	</a:t>
            </a:r>
            <a:r>
              <a:rPr lang="zh-TW" altLang="en-US" dirty="0"/>
              <a:t>宋賢清</a:t>
            </a:r>
            <a:r>
              <a:rPr lang="en-US" altLang="zh-TW" dirty="0"/>
              <a:t>, </a:t>
            </a:r>
            <a:r>
              <a:rPr lang="zh-TW" altLang="en-US" dirty="0"/>
              <a:t>台灣省山東青島人，</a:t>
            </a:r>
            <a:endParaRPr lang="en-US" altLang="zh-TW" dirty="0"/>
          </a:p>
          <a:p>
            <a:pPr lvl="1"/>
            <a:r>
              <a:rPr lang="en-US" altLang="zh-TW" dirty="0"/>
              <a:t>Born in Taiwan, been back to Shandong … 	</a:t>
            </a:r>
            <a:r>
              <a:rPr lang="zh-TW" altLang="en-US" dirty="0"/>
              <a:t>台灣出生，到過山東，沒去過青島 </a:t>
            </a:r>
            <a:endParaRPr lang="en-US" dirty="0"/>
          </a:p>
          <a:p>
            <a:pPr lvl="1"/>
            <a:r>
              <a:rPr lang="en-US" altLang="zh-TW" dirty="0"/>
              <a:t>Grew up in Singapore (since 6)		</a:t>
            </a:r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在新加坡长大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altLang="zh-TW" dirty="0"/>
              <a:t>Education: in US since 16</a:t>
            </a:r>
          </a:p>
          <a:p>
            <a:pPr lvl="1"/>
            <a:r>
              <a:rPr lang="en-US" altLang="zh-TW" dirty="0"/>
              <a:t>BS in EE: University of Wisconsin-Madison</a:t>
            </a:r>
          </a:p>
          <a:p>
            <a:pPr lvl="1"/>
            <a:r>
              <a:rPr lang="en-US" altLang="zh-TW" dirty="0"/>
              <a:t>MS, PHD in CS: University of Illinois at Urbana-Champaign</a:t>
            </a:r>
          </a:p>
          <a:p>
            <a:r>
              <a:rPr lang="en-US" altLang="zh-TW" dirty="0"/>
              <a:t>Experience and Areas of Research</a:t>
            </a:r>
          </a:p>
          <a:p>
            <a:pPr lvl="1"/>
            <a:r>
              <a:rPr lang="en-US" altLang="zh-TW" dirty="0"/>
              <a:t>Computer graphics: image synthesis</a:t>
            </a:r>
          </a:p>
          <a:p>
            <a:pPr lvl="2"/>
            <a:r>
              <a:rPr lang="en-US" altLang="zh-TW" dirty="0"/>
              <a:t>Maya Renderer: one of the chief designers</a:t>
            </a:r>
          </a:p>
          <a:p>
            <a:pPr lvl="1"/>
            <a:r>
              <a:rPr lang="en-US" altLang="zh-TW" dirty="0"/>
              <a:t>More recently: Video games for non-entertainment purposes, AR/VR collaboration</a:t>
            </a:r>
          </a:p>
        </p:txBody>
      </p:sp>
    </p:spTree>
    <p:extLst>
      <p:ext uri="{BB962C8B-B14F-4D97-AF65-F5344CB8AC3E}">
        <p14:creationId xmlns:p14="http://schemas.microsoft.com/office/powerpoint/2010/main" val="4027672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this class: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1600200"/>
            <a:ext cx="10236200" cy="4114800"/>
          </a:xfrm>
        </p:spPr>
        <p:txBody>
          <a:bodyPr>
            <a:normAutofit/>
          </a:bodyPr>
          <a:lstStyle/>
          <a:p>
            <a:r>
              <a:rPr lang="en-US" dirty="0"/>
              <a:t>2D Videogame Development</a:t>
            </a:r>
          </a:p>
          <a:p>
            <a:pPr lvl="1"/>
            <a:r>
              <a:rPr lang="en-US" dirty="0"/>
              <a:t>Why limit to 2D? </a:t>
            </a:r>
          </a:p>
          <a:p>
            <a:r>
              <a:rPr lang="en-US" dirty="0"/>
              <a:t>What is the difference between building a game and other software systems?</a:t>
            </a:r>
          </a:p>
          <a:p>
            <a:r>
              <a:rPr lang="en-US" dirty="0"/>
              <a:t>We will learn …</a:t>
            </a:r>
          </a:p>
          <a:p>
            <a:pPr lvl="1"/>
            <a:r>
              <a:rPr lang="en-US" dirty="0"/>
              <a:t>The fundamental tool for building a videogame: the game engine</a:t>
            </a:r>
          </a:p>
          <a:p>
            <a:pPr lvl="2"/>
            <a:r>
              <a:rPr lang="en-US" dirty="0"/>
              <a:t>Conceptual and programming model of a game engine and game objects</a:t>
            </a:r>
          </a:p>
          <a:p>
            <a:pPr lvl="1"/>
            <a:r>
              <a:rPr lang="en-US" dirty="0"/>
              <a:t>Essentials of videogames</a:t>
            </a:r>
          </a:p>
          <a:p>
            <a:pPr lvl="2"/>
            <a:r>
              <a:rPr lang="en-US" dirty="0"/>
              <a:t>Fun, the world, UI, behavior, interaction (rigid bodies), effects (illumination, particle systems)</a:t>
            </a:r>
          </a:p>
          <a:p>
            <a:pPr lvl="1"/>
            <a:r>
              <a:rPr lang="en-US" dirty="0"/>
              <a:t>Fundamentals of building a game</a:t>
            </a:r>
          </a:p>
          <a:p>
            <a:pPr lvl="1"/>
            <a:r>
              <a:rPr lang="en-US" dirty="0"/>
              <a:t>Build a game!</a:t>
            </a:r>
          </a:p>
        </p:txBody>
      </p:sp>
    </p:spTree>
    <p:extLst>
      <p:ext uri="{BB962C8B-B14F-4D97-AF65-F5344CB8AC3E}">
        <p14:creationId xmlns:p14="http://schemas.microsoft.com/office/powerpoint/2010/main" val="38018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600200"/>
            <a:ext cx="10160000" cy="4114800"/>
          </a:xfrm>
        </p:spPr>
        <p:txBody>
          <a:bodyPr>
            <a:normAutofit/>
          </a:bodyPr>
          <a:lstStyle/>
          <a:p>
            <a:pPr lvl="0"/>
            <a:r>
              <a:rPr lang="en-US" sz="1800" dirty="0"/>
              <a:t>Part I (8</a:t>
            </a:r>
            <a:r>
              <a:rPr lang="en-US" sz="1800" baseline="30000" dirty="0"/>
              <a:t>th</a:t>
            </a:r>
            <a:r>
              <a:rPr lang="en-US" sz="1800" dirty="0"/>
              <a:t> May 2021): </a:t>
            </a:r>
          </a:p>
          <a:p>
            <a:pPr lvl="1"/>
            <a:r>
              <a:rPr lang="en-US" sz="1800" dirty="0"/>
              <a:t>I want to:  … teach …</a:t>
            </a:r>
          </a:p>
          <a:p>
            <a:pPr lvl="2"/>
            <a:r>
              <a:rPr lang="en-US" sz="1800" dirty="0"/>
              <a:t>elementary topics</a:t>
            </a:r>
          </a:p>
          <a:p>
            <a:pPr lvl="1"/>
            <a:r>
              <a:rPr lang="en-US" sz="1800" dirty="0"/>
              <a:t>You want to: … learn …</a:t>
            </a:r>
          </a:p>
          <a:p>
            <a:pPr lvl="2"/>
            <a:r>
              <a:rPr lang="en-US" sz="1800" dirty="0"/>
              <a:t>about yourself, your interests</a:t>
            </a:r>
          </a:p>
          <a:p>
            <a:r>
              <a:rPr lang="en-US" sz="1800" dirty="0"/>
              <a:t>Part II (July 2021): </a:t>
            </a:r>
          </a:p>
          <a:p>
            <a:pPr lvl="1"/>
            <a:r>
              <a:rPr lang="en-US" sz="1800" dirty="0"/>
              <a:t>We want to: </a:t>
            </a:r>
          </a:p>
          <a:p>
            <a:pPr lvl="2"/>
            <a:r>
              <a:rPr lang="en-US" sz="1800" dirty="0"/>
              <a:t>Build the </a:t>
            </a:r>
            <a:r>
              <a:rPr lang="en-US" sz="1800" b="1" dirty="0">
                <a:solidFill>
                  <a:srgbClr val="FFFF00"/>
                </a:solidFill>
              </a:rPr>
              <a:t>best game</a:t>
            </a:r>
            <a:r>
              <a:rPr lang="en-US" sz="1800" dirty="0"/>
              <a:t> ever</a:t>
            </a:r>
          </a:p>
        </p:txBody>
      </p:sp>
    </p:spTree>
    <p:extLst>
      <p:ext uri="{BB962C8B-B14F-4D97-AF65-F5344CB8AC3E}">
        <p14:creationId xmlns:p14="http://schemas.microsoft.com/office/powerpoint/2010/main" val="398719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600200"/>
            <a:ext cx="10160000" cy="4114800"/>
          </a:xfrm>
        </p:spPr>
        <p:txBody>
          <a:bodyPr>
            <a:normAutofit/>
          </a:bodyPr>
          <a:lstStyle/>
          <a:p>
            <a:pPr lvl="0"/>
            <a:r>
              <a:rPr lang="en-US" sz="1800" dirty="0"/>
              <a:t>Part I (8</a:t>
            </a:r>
            <a:r>
              <a:rPr lang="en-US" sz="1800" baseline="30000" dirty="0"/>
              <a:t>th</a:t>
            </a:r>
            <a:r>
              <a:rPr lang="en-US" sz="1800" dirty="0"/>
              <a:t> May 2021): </a:t>
            </a:r>
          </a:p>
          <a:p>
            <a:pPr lvl="1"/>
            <a:r>
              <a:rPr lang="en-US" sz="1800" dirty="0"/>
              <a:t>I want to:  … teach …</a:t>
            </a:r>
          </a:p>
          <a:p>
            <a:pPr lvl="2"/>
            <a:r>
              <a:rPr lang="en-US" sz="1800" dirty="0"/>
              <a:t>elementary topics</a:t>
            </a:r>
          </a:p>
          <a:p>
            <a:pPr lvl="1"/>
            <a:r>
              <a:rPr lang="en-US" sz="1800" dirty="0"/>
              <a:t>You want to: … learn …</a:t>
            </a:r>
          </a:p>
          <a:p>
            <a:pPr lvl="2"/>
            <a:r>
              <a:rPr lang="en-US" sz="1800" dirty="0"/>
              <a:t>about yourself, your interests</a:t>
            </a:r>
          </a:p>
          <a:p>
            <a:r>
              <a:rPr lang="en-US" sz="1800" dirty="0"/>
              <a:t>Part II (July 2021): </a:t>
            </a:r>
          </a:p>
          <a:p>
            <a:pPr lvl="1"/>
            <a:r>
              <a:rPr lang="en-US" sz="1800" dirty="0"/>
              <a:t>We want to: </a:t>
            </a:r>
          </a:p>
          <a:p>
            <a:pPr lvl="2"/>
            <a:r>
              <a:rPr lang="en-US" sz="1800" dirty="0"/>
              <a:t>Build the </a:t>
            </a:r>
            <a:r>
              <a:rPr lang="en-US" sz="1800" b="1" dirty="0">
                <a:solidFill>
                  <a:srgbClr val="FFFF00"/>
                </a:solidFill>
              </a:rPr>
              <a:t>best game</a:t>
            </a:r>
            <a:r>
              <a:rPr lang="en-US" sz="1800" dirty="0"/>
              <a:t> ever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43BB52E-F5B1-4209-90AD-9EA4B1276942}"/>
              </a:ext>
            </a:extLst>
          </p:cNvPr>
          <p:cNvSpPr txBox="1">
            <a:spLocks/>
          </p:cNvSpPr>
          <p:nvPr/>
        </p:nvSpPr>
        <p:spPr>
          <a:xfrm>
            <a:off x="5715000" y="1524000"/>
            <a:ext cx="5105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My style</a:t>
            </a:r>
          </a:p>
          <a:p>
            <a:pPr lvl="1"/>
            <a:r>
              <a:rPr lang="en-US" sz="1800" dirty="0"/>
              <a:t>Fast pace</a:t>
            </a:r>
          </a:p>
          <a:p>
            <a:pPr lvl="1"/>
            <a:r>
              <a:rPr lang="en-US" sz="1800" dirty="0"/>
              <a:t>Passionate</a:t>
            </a:r>
          </a:p>
          <a:p>
            <a:pPr lvl="1"/>
            <a:r>
              <a:rPr lang="en-US" sz="1800" dirty="0"/>
              <a:t>Work hard with everyone in class</a:t>
            </a:r>
          </a:p>
        </p:txBody>
      </p:sp>
    </p:spTree>
    <p:extLst>
      <p:ext uri="{BB962C8B-B14F-4D97-AF65-F5344CB8AC3E}">
        <p14:creationId xmlns:p14="http://schemas.microsoft.com/office/powerpoint/2010/main" val="411216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Taking this class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Learning:  </a:t>
            </a:r>
          </a:p>
          <a:p>
            <a:pPr lvl="1"/>
            <a:r>
              <a:rPr lang="en-US" sz="1800" dirty="0"/>
              <a:t>Fun: design, program, debug, play videogames, compete(?)</a:t>
            </a:r>
          </a:p>
          <a:p>
            <a:pPr lvl="1"/>
            <a:r>
              <a:rPr lang="en-US" sz="1800" dirty="0"/>
              <a:t>Less fun: no time to sleep, deadlines, compete(?)</a:t>
            </a:r>
          </a:p>
          <a:p>
            <a:pPr lvl="1"/>
            <a:r>
              <a:rPr lang="en-US" sz="1800" dirty="0"/>
              <a:t>Not much time to:</a:t>
            </a:r>
          </a:p>
          <a:p>
            <a:pPr lvl="2"/>
            <a:r>
              <a:rPr lang="en-US" sz="1800" dirty="0"/>
              <a:t>Shop, hike, explore, swim, chat</a:t>
            </a:r>
          </a:p>
          <a:p>
            <a:r>
              <a:rPr lang="en-US" sz="1800" dirty="0"/>
              <a:t>Team work: </a:t>
            </a:r>
          </a:p>
          <a:p>
            <a:pPr lvl="2"/>
            <a:r>
              <a:rPr lang="en-US" sz="1800" dirty="0"/>
              <a:t>about yourself, and </a:t>
            </a:r>
          </a:p>
          <a:p>
            <a:pPr lvl="2"/>
            <a:r>
              <a:rPr lang="en-US" sz="1800" dirty="0"/>
              <a:t>who you want to work with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30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 (8</a:t>
            </a:r>
            <a:r>
              <a:rPr lang="en-US" baseline="30000" dirty="0"/>
              <a:t>th</a:t>
            </a:r>
            <a:r>
              <a:rPr lang="en-US" dirty="0"/>
              <a:t> May): Game Engine and Game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Session 1 (today, AM)</a:t>
            </a:r>
            <a:r>
              <a:rPr lang="en-US" dirty="0"/>
              <a:t>: Game Engine and Game Objects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b="1" dirty="0"/>
              <a:t>Learn</a:t>
            </a:r>
            <a:r>
              <a:rPr lang="en-US" dirty="0"/>
              <a:t>: Intro + Environment + Game Engine/Objects Programming Model</a:t>
            </a:r>
          </a:p>
          <a:p>
            <a:pPr lvl="1"/>
            <a:r>
              <a:rPr lang="en-US" dirty="0"/>
              <a:t>Assignment</a:t>
            </a:r>
            <a:r>
              <a:rPr lang="en-US" b="1" dirty="0">
                <a:solidFill>
                  <a:srgbClr val="FFFF00"/>
                </a:solidFill>
              </a:rPr>
              <a:t> + Short Quiz: </a:t>
            </a:r>
            <a:r>
              <a:rPr lang="en-US" dirty="0"/>
              <a:t>Hands-on with the Game Engine, due for PM class</a:t>
            </a:r>
          </a:p>
          <a:p>
            <a:pPr lvl="2"/>
            <a:r>
              <a:rPr lang="en-US" dirty="0"/>
              <a:t>If you don’t practice, you won’t learn, really!</a:t>
            </a:r>
          </a:p>
          <a:p>
            <a:r>
              <a:rPr lang="en-US" b="1" dirty="0"/>
              <a:t>Session 2 (today, PM)</a:t>
            </a:r>
            <a:r>
              <a:rPr lang="en-US" dirty="0"/>
              <a:t>: Components in a Videogame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Due: </a:t>
            </a:r>
            <a:r>
              <a:rPr lang="en-US" dirty="0"/>
              <a:t>programming assignment (not graded) + </a:t>
            </a:r>
            <a:r>
              <a:rPr lang="en-US" b="1" dirty="0">
                <a:solidFill>
                  <a:srgbClr val="FFFF00"/>
                </a:solidFill>
              </a:rPr>
              <a:t>Quiz (graded)</a:t>
            </a:r>
          </a:p>
          <a:p>
            <a:pPr lvl="1"/>
            <a:r>
              <a:rPr lang="en-US" b="1" dirty="0"/>
              <a:t>Learn</a:t>
            </a:r>
            <a:r>
              <a:rPr lang="en-US" dirty="0"/>
              <a:t>: My solution to assignment 1</a:t>
            </a:r>
          </a:p>
          <a:p>
            <a:pPr lvl="1"/>
            <a:r>
              <a:rPr lang="en-US" b="1" dirty="0"/>
              <a:t>Learn:</a:t>
            </a:r>
            <a:r>
              <a:rPr lang="en-US" dirty="0"/>
              <a:t> The World, Behaviors and Interactions</a:t>
            </a:r>
            <a:endParaRPr lang="en-US" dirty="0">
              <a:solidFill>
                <a:srgbClr val="FFFF00"/>
              </a:solidFill>
            </a:endParaRP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Assignment: </a:t>
            </a:r>
            <a:r>
              <a:rPr lang="en-US" dirty="0"/>
              <a:t>Programming Exercise 2 </a:t>
            </a:r>
          </a:p>
          <a:p>
            <a:pPr lvl="2"/>
            <a:r>
              <a:rPr lang="en-US" b="1" dirty="0">
                <a:solidFill>
                  <a:srgbClr val="FFFF00"/>
                </a:solidFill>
              </a:rPr>
              <a:t>Due: coming Monday at 5am [</a:t>
            </a:r>
            <a:r>
              <a:rPr lang="en-US" dirty="0">
                <a:solidFill>
                  <a:srgbClr val="FFFF00"/>
                </a:solidFill>
                <a:highlight>
                  <a:srgbClr val="FF0000"/>
                </a:highlight>
              </a:rPr>
              <a:t>Submit: EXE build</a:t>
            </a:r>
            <a:r>
              <a:rPr lang="en-US" dirty="0">
                <a:solidFill>
                  <a:srgbClr val="FFFF00"/>
                </a:solidFill>
              </a:rPr>
              <a:t>]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01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 (July 2021): Build an Awesome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Meetings: </a:t>
            </a:r>
            <a:r>
              <a:rPr lang="en-US" dirty="0"/>
              <a:t>Every day at 9:00am, until we are done.</a:t>
            </a:r>
            <a:endParaRPr lang="en-US" b="1" dirty="0"/>
          </a:p>
          <a:p>
            <a:r>
              <a:rPr lang="en-US" b="1" dirty="0"/>
              <a:t>Top priority: </a:t>
            </a:r>
            <a:r>
              <a:rPr lang="en-US" b="1" dirty="0">
                <a:solidFill>
                  <a:srgbClr val="FFFF00"/>
                </a:solidFill>
              </a:rPr>
              <a:t>Form your groups!! </a:t>
            </a:r>
            <a:r>
              <a:rPr lang="en-US" dirty="0"/>
              <a:t>thinking about your game and final game requirements</a:t>
            </a:r>
          </a:p>
          <a:p>
            <a:pPr lvl="1"/>
            <a:r>
              <a:rPr lang="en-US" dirty="0"/>
              <a:t>Intro to yourself and your interests for forming groups (e.g., from 2019: </a:t>
            </a:r>
            <a:r>
              <a:rPr lang="en-US" dirty="0">
                <a:hlinkClick r:id="rId2"/>
              </a:rPr>
              <a:t>Student-1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Student-2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Student-3</a:t>
            </a:r>
            <a:r>
              <a:rPr lang="en-US" dirty="0"/>
              <a:t>)</a:t>
            </a:r>
            <a:endParaRPr lang="en-US" b="1" dirty="0">
              <a:solidFill>
                <a:srgbClr val="FFFF00"/>
              </a:solidFill>
            </a:endParaRPr>
          </a:p>
          <a:p>
            <a:r>
              <a:rPr lang="en-US" b="1" dirty="0"/>
              <a:t>Learn:</a:t>
            </a:r>
            <a:endParaRPr lang="en-US" dirty="0"/>
          </a:p>
          <a:p>
            <a:pPr lvl="1"/>
            <a:r>
              <a:rPr lang="en-US" b="1" dirty="0"/>
              <a:t>Learn</a:t>
            </a:r>
            <a:r>
              <a:rPr lang="en-US" dirty="0"/>
              <a:t>: Camera, UI, Game Manager, Effects, Autonomous Behaviors (AI)</a:t>
            </a:r>
          </a:p>
          <a:p>
            <a:pPr lvl="1"/>
            <a:r>
              <a:rPr lang="en-US" dirty="0"/>
              <a:t>Practice: build a simple game (group project)</a:t>
            </a:r>
          </a:p>
          <a:p>
            <a:r>
              <a:rPr lang="en-US" b="1" dirty="0"/>
              <a:t>Last 10 days</a:t>
            </a:r>
            <a:r>
              <a:rPr lang="en-US" dirty="0"/>
              <a:t>: Final Project Development and Progress Demo</a:t>
            </a:r>
          </a:p>
          <a:p>
            <a:pPr lvl="1"/>
            <a:r>
              <a:rPr lang="en-US" dirty="0"/>
              <a:t>How to brainstorm + what is a fun game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Presentation: </a:t>
            </a:r>
            <a:r>
              <a:rPr lang="en-US" dirty="0"/>
              <a:t>Your final game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Presentation: </a:t>
            </a:r>
            <a:r>
              <a:rPr lang="en-US" dirty="0"/>
              <a:t>Game prototype demo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Presentation + Everyone plays everyone else’s games</a:t>
            </a:r>
            <a:r>
              <a:rPr lang="en-US" dirty="0"/>
              <a:t>: Alpha game playtest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Presentation + Everyone plays everyone else’s games: </a:t>
            </a:r>
            <a:r>
              <a:rPr lang="en-US" dirty="0"/>
              <a:t>Beta game playtest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Presentation + Whole class plays!</a:t>
            </a:r>
          </a:p>
        </p:txBody>
      </p:sp>
    </p:spTree>
    <p:extLst>
      <p:ext uri="{BB962C8B-B14F-4D97-AF65-F5344CB8AC3E}">
        <p14:creationId xmlns:p14="http://schemas.microsoft.com/office/powerpoint/2010/main" val="119193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Teaching and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66800" y="1600200"/>
            <a:ext cx="10312400" cy="4114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 teach based on: </a:t>
            </a:r>
          </a:p>
          <a:p>
            <a:pPr lvl="1"/>
            <a:r>
              <a:rPr lang="en-US" dirty="0"/>
              <a:t>Showing and demonstrating examples (</a:t>
            </a:r>
            <a:r>
              <a:rPr lang="en-US" dirty="0" err="1"/>
              <a:t>ppts</a:t>
            </a:r>
            <a:r>
              <a:rPr lang="en-US" dirty="0"/>
              <a:t> when appropriate)</a:t>
            </a:r>
          </a:p>
          <a:p>
            <a:pPr lvl="1"/>
            <a:r>
              <a:rPr lang="en-US" dirty="0"/>
              <a:t>Referring to lecture notes explaining the examples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Receiving questions/comments from you</a:t>
            </a:r>
            <a:r>
              <a:rPr lang="en-US" dirty="0"/>
              <a:t>!!</a:t>
            </a:r>
          </a:p>
          <a:p>
            <a:r>
              <a:rPr lang="en-US" dirty="0"/>
              <a:t>You are responsible to learn by:</a:t>
            </a:r>
          </a:p>
          <a:p>
            <a:pPr lvl="1"/>
            <a:r>
              <a:rPr lang="en-US" dirty="0"/>
              <a:t>Following the examples in class [</a:t>
            </a:r>
            <a:r>
              <a:rPr lang="en-US" b="1" dirty="0">
                <a:solidFill>
                  <a:srgbClr val="FFFF00"/>
                </a:solidFill>
              </a:rPr>
              <a:t>ASK questions</a:t>
            </a:r>
            <a:r>
              <a:rPr lang="en-US" b="1" dirty="0"/>
              <a:t>]</a:t>
            </a:r>
            <a:endParaRPr lang="en-US" dirty="0"/>
          </a:p>
          <a:p>
            <a:pPr lvl="1"/>
            <a:r>
              <a:rPr lang="en-US" dirty="0"/>
              <a:t>Understanding the concepts behind the examples</a:t>
            </a:r>
          </a:p>
          <a:p>
            <a:pPr lvl="1"/>
            <a:r>
              <a:rPr lang="en-US" dirty="0"/>
              <a:t>Practicing and reviewing the concepts/skills by hands-on exercises</a:t>
            </a:r>
          </a:p>
          <a:p>
            <a:pPr lvl="1"/>
            <a:r>
              <a:rPr lang="en-US" dirty="0"/>
              <a:t>Remember to ask questions: </a:t>
            </a:r>
          </a:p>
          <a:p>
            <a:pPr lvl="2"/>
            <a:r>
              <a:rPr lang="en-US" dirty="0"/>
              <a:t>Unmute and speak!</a:t>
            </a:r>
          </a:p>
          <a:p>
            <a:pPr lvl="2"/>
            <a:r>
              <a:rPr lang="en-US" dirty="0"/>
              <a:t>Type in Chat and annotate “Q” (anywhere)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51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/>
              <a:t>you Will be </a:t>
            </a:r>
            <a:r>
              <a:rPr lang="en-US" dirty="0"/>
              <a:t>Evaluated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813497-7DE2-40BB-B746-735C2B2B1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600200"/>
            <a:ext cx="6981825" cy="479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24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dirty="0"/>
              <a:t>Questions?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0D93341-7C0E-4E7C-9045-A7415A69B793}"/>
              </a:ext>
            </a:extLst>
          </p:cNvPr>
          <p:cNvSpPr txBox="1">
            <a:spLocks/>
          </p:cNvSpPr>
          <p:nvPr/>
        </p:nvSpPr>
        <p:spPr>
          <a:xfrm>
            <a:off x="1524000" y="3625850"/>
            <a:ext cx="8382000" cy="236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r>
              <a:rPr lang="en-US" dirty="0"/>
              <a:t>My questions for you: … so far in our class …</a:t>
            </a:r>
          </a:p>
          <a:p>
            <a:pPr marL="0" indent="0">
              <a:buFont typeface="Arial" pitchFamily="34" charset="0"/>
              <a:buNone/>
            </a:pPr>
            <a:r>
              <a:rPr lang="en-US" dirty="0"/>
              <a:t>	What have you learned? </a:t>
            </a:r>
          </a:p>
          <a:p>
            <a:pPr marL="0" indent="0">
              <a:buFont typeface="Arial" pitchFamily="34" charset="0"/>
              <a:buNone/>
            </a:pPr>
            <a:r>
              <a:rPr lang="en-US" dirty="0"/>
              <a:t>	What is the single most important thing you have learned?</a:t>
            </a:r>
          </a:p>
        </p:txBody>
      </p:sp>
    </p:spTree>
    <p:extLst>
      <p:ext uri="{BB962C8B-B14F-4D97-AF65-F5344CB8AC3E}">
        <p14:creationId xmlns:p14="http://schemas.microsoft.com/office/powerpoint/2010/main" val="158663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E614A-3F43-4E5C-8378-0F630C48F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D3616-09CD-4092-9DB8-E73ABBB5252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Begin recording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must check in</a:t>
            </a:r>
          </a:p>
          <a:p>
            <a:pPr lvl="1"/>
            <a:r>
              <a:rPr lang="en-US" dirty="0"/>
              <a:t>Type your name in </a:t>
            </a:r>
            <a:r>
              <a:rPr lang="en-US" b="1" dirty="0">
                <a:solidFill>
                  <a:srgbClr val="FF0000"/>
                </a:solidFill>
              </a:rPr>
              <a:t>Chat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(in Chinese is fine)</a:t>
            </a:r>
          </a:p>
          <a:p>
            <a:pPr lvl="1"/>
            <a:endParaRPr lang="en-US" dirty="0"/>
          </a:p>
          <a:p>
            <a:r>
              <a:rPr lang="en-US" dirty="0"/>
              <a:t>Make sure to mute yourself</a:t>
            </a:r>
          </a:p>
          <a:p>
            <a:pPr lvl="1"/>
            <a:r>
              <a:rPr lang="en-US" dirty="0"/>
              <a:t>Unless you have questions</a:t>
            </a:r>
            <a:br>
              <a:rPr lang="en-US" dirty="0"/>
            </a:br>
            <a:r>
              <a:rPr lang="en-US" dirty="0"/>
              <a:t>(which are welcomed!)</a:t>
            </a:r>
          </a:p>
          <a:p>
            <a:r>
              <a:rPr lang="en-US" dirty="0"/>
              <a:t>You are welcome to share video</a:t>
            </a:r>
          </a:p>
          <a:p>
            <a:pPr lvl="1"/>
            <a:r>
              <a:rPr lang="en-US" dirty="0"/>
              <a:t>But not compulsory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D3EA6B-C87A-4F57-A2B9-AA4D3126A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1752600"/>
            <a:ext cx="7409199" cy="24697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8551408-5688-462A-A6F9-278BDF8613ED}"/>
              </a:ext>
            </a:extLst>
          </p:cNvPr>
          <p:cNvSpPr/>
          <p:nvPr/>
        </p:nvSpPr>
        <p:spPr>
          <a:xfrm>
            <a:off x="7590798" y="3621447"/>
            <a:ext cx="457201" cy="4927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B1FA1F-F603-4A4A-B002-274D066E0CA9}"/>
              </a:ext>
            </a:extLst>
          </p:cNvPr>
          <p:cNvSpPr/>
          <p:nvPr/>
        </p:nvSpPr>
        <p:spPr>
          <a:xfrm>
            <a:off x="4157351" y="3634332"/>
            <a:ext cx="457201" cy="4927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B7184-EB3A-479F-93A9-9A9E91F68220}"/>
              </a:ext>
            </a:extLst>
          </p:cNvPr>
          <p:cNvSpPr/>
          <p:nvPr/>
        </p:nvSpPr>
        <p:spPr>
          <a:xfrm>
            <a:off x="4724400" y="3634332"/>
            <a:ext cx="457201" cy="4927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dirty="0"/>
              <a:t>… Let us begin …</a:t>
            </a:r>
          </a:p>
        </p:txBody>
      </p:sp>
    </p:spTree>
    <p:extLst>
      <p:ext uri="{BB962C8B-B14F-4D97-AF65-F5344CB8AC3E}">
        <p14:creationId xmlns:p14="http://schemas.microsoft.com/office/powerpoint/2010/main" val="370134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200" dirty="0"/>
              <a:t>https://myuwbclasses.github.io/IntroGameDevelopment/</a:t>
            </a:r>
          </a:p>
        </p:txBody>
      </p:sp>
    </p:spTree>
    <p:extLst>
      <p:ext uri="{BB962C8B-B14F-4D97-AF65-F5344CB8AC3E}">
        <p14:creationId xmlns:p14="http://schemas.microsoft.com/office/powerpoint/2010/main" val="1945664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BDF45-BF86-4824-8D4D-ADAE32DE8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… Zoom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7F8CB5-AE6D-46A5-A3B9-E5041368D31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to annotate</a:t>
            </a:r>
          </a:p>
          <a:p>
            <a:pPr lvl="1"/>
            <a:r>
              <a:rPr lang="en-US" dirty="0"/>
              <a:t>Change draw color</a:t>
            </a:r>
          </a:p>
          <a:p>
            <a:pPr lvl="1"/>
            <a:r>
              <a:rPr lang="en-US" dirty="0"/>
              <a:t>Change draw size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Now annotate on this slide by drawing a check mark in your </a:t>
            </a:r>
            <a:r>
              <a:rPr lang="en-US" dirty="0" err="1"/>
              <a:t>favorate</a:t>
            </a:r>
            <a:r>
              <a:rPr lang="en-US" dirty="0"/>
              <a:t> color:</a:t>
            </a:r>
            <a:endParaRPr lang="en-US" sz="4000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It’s OK … I can clear everything!</a:t>
            </a:r>
          </a:p>
          <a:p>
            <a:r>
              <a:rPr lang="en-US" dirty="0"/>
              <a:t>Suggestion on asking question (you can simply un-mute and ask!), or … </a:t>
            </a:r>
            <a:endParaRPr lang="en-US" b="1" dirty="0"/>
          </a:p>
          <a:p>
            <a:pPr lvl="1"/>
            <a:r>
              <a:rPr lang="en-US" dirty="0"/>
              <a:t>Type in your questions in </a:t>
            </a:r>
            <a:r>
              <a:rPr lang="en-US" b="1" dirty="0"/>
              <a:t>Chat</a:t>
            </a:r>
            <a:r>
              <a:rPr lang="en-US" dirty="0"/>
              <a:t> (Chinese is ok), and </a:t>
            </a:r>
          </a:p>
          <a:p>
            <a:pPr lvl="1"/>
            <a:r>
              <a:rPr lang="en-US" dirty="0"/>
              <a:t>Write/Annotate a “Q” on share screen (Anywhere is fine) so that I won’t miss your question</a:t>
            </a:r>
          </a:p>
          <a:p>
            <a:r>
              <a:rPr lang="en-US" dirty="0"/>
              <a:t>How to exit from annotation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9FF073-51DE-45E9-B39F-A7E52856B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762000"/>
            <a:ext cx="7658100" cy="25197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6CC5C9-E961-4439-AA84-8211B656F6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80" t="50000" r="7168" b="25000"/>
          <a:stretch/>
        </p:blipFill>
        <p:spPr>
          <a:xfrm>
            <a:off x="4742574" y="2048773"/>
            <a:ext cx="5791200" cy="381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A19DF7F-6BF0-4857-AF06-DF4C5F7D9AAA}"/>
              </a:ext>
            </a:extLst>
          </p:cNvPr>
          <p:cNvSpPr/>
          <p:nvPr/>
        </p:nvSpPr>
        <p:spPr>
          <a:xfrm>
            <a:off x="7866774" y="838199"/>
            <a:ext cx="1582026" cy="10280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5E5BBD-A04F-42CF-A072-CC11586FBFD8}"/>
              </a:ext>
            </a:extLst>
          </p:cNvPr>
          <p:cNvSpPr/>
          <p:nvPr/>
        </p:nvSpPr>
        <p:spPr>
          <a:xfrm>
            <a:off x="7942974" y="1344019"/>
            <a:ext cx="1447800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6D295F-0B5D-4619-BAD6-30D07C8415D5}"/>
              </a:ext>
            </a:extLst>
          </p:cNvPr>
          <p:cNvSpPr/>
          <p:nvPr/>
        </p:nvSpPr>
        <p:spPr>
          <a:xfrm>
            <a:off x="10134599" y="2021881"/>
            <a:ext cx="457201" cy="4927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560C1C-895D-488C-9D19-EAFBE7F006CC}"/>
              </a:ext>
            </a:extLst>
          </p:cNvPr>
          <p:cNvSpPr/>
          <p:nvPr/>
        </p:nvSpPr>
        <p:spPr>
          <a:xfrm>
            <a:off x="7357702" y="3495194"/>
            <a:ext cx="6890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</a:rPr>
              <a:t>√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B40076-87D2-4A18-BE36-E1E1D0A734D2}"/>
              </a:ext>
            </a:extLst>
          </p:cNvPr>
          <p:cNvSpPr/>
          <p:nvPr/>
        </p:nvSpPr>
        <p:spPr>
          <a:xfrm>
            <a:off x="7800536" y="2013537"/>
            <a:ext cx="457201" cy="4927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A4C009-ADC1-4040-B0B6-C413E873E54F}"/>
              </a:ext>
            </a:extLst>
          </p:cNvPr>
          <p:cNvSpPr/>
          <p:nvPr/>
        </p:nvSpPr>
        <p:spPr>
          <a:xfrm>
            <a:off x="5801162" y="2021880"/>
            <a:ext cx="457201" cy="4927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38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1" grpId="0" uiExpand="1" animBg="1"/>
      <p:bldP spid="12" grpId="0" uiExpand="1" animBg="1"/>
      <p:bldP spid="13" grpId="0" animBg="1"/>
      <p:bldP spid="14" grpId="0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52400"/>
            <a:ext cx="10566400" cy="1143000"/>
          </a:xfrm>
        </p:spPr>
        <p:txBody>
          <a:bodyPr/>
          <a:lstStyle/>
          <a:p>
            <a:r>
              <a:rPr lang="en-US" dirty="0"/>
              <a:t>Most Importantly: You?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76302" y="1600200"/>
            <a:ext cx="2743199" cy="3962400"/>
          </a:xfrm>
        </p:spPr>
        <p:txBody>
          <a:bodyPr>
            <a:normAutofit/>
          </a:bodyPr>
          <a:lstStyle/>
          <a:p>
            <a:r>
              <a:rPr lang="en-US" altLang="zh-CN" b="1" dirty="0"/>
              <a:t>From Korea</a:t>
            </a:r>
            <a:r>
              <a:rPr lang="en-US" altLang="zh-CN" dirty="0"/>
              <a:t>: </a:t>
            </a:r>
            <a:r>
              <a:rPr lang="zh-CN" altLang="en-US" dirty="0"/>
              <a:t>东国大学</a:t>
            </a:r>
            <a:br>
              <a:rPr lang="en-US" altLang="zh-CN" dirty="0"/>
            </a:b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山东大学          </a:t>
            </a:r>
            <a:b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四川大学</a:t>
            </a:r>
            <a:b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武汉大学</a:t>
            </a:r>
            <a:b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浙江大学</a:t>
            </a:r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876800" y="1600200"/>
            <a:ext cx="25908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华东师范大学</a:t>
            </a:r>
            <a:b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华中农业大学 </a:t>
            </a:r>
            <a:b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华中科技大学</a:t>
            </a:r>
            <a:b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南方科技大学</a:t>
            </a:r>
            <a:b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电子科技大学</a:t>
            </a:r>
            <a:b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西南交通大学    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991599" y="1600200"/>
            <a:ext cx="2895599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西安交通大学</a:t>
            </a:r>
            <a:b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北京邮电大学</a:t>
            </a:r>
            <a:b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上海交通大学</a:t>
            </a:r>
            <a:b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哈尔滨工业大学  </a:t>
            </a:r>
            <a:b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中国科学技术大学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85800" y="5450865"/>
            <a:ext cx="103632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dirty="0">
                <a:solidFill>
                  <a:srgbClr val="FFFF00"/>
                </a:solidFill>
              </a:rPr>
              <a:t>Did I miss anyone?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FFFF00"/>
                </a:solidFill>
              </a:rPr>
              <a:t>Put a mark (annotate) besides your school, or write your school’s name if I missed you!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9180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Importantly: You?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600200"/>
            <a:ext cx="8839200" cy="4876800"/>
          </a:xfrm>
        </p:spPr>
        <p:txBody>
          <a:bodyPr>
            <a:normAutofit/>
          </a:bodyPr>
          <a:lstStyle/>
          <a:p>
            <a:r>
              <a:rPr lang="en-US" dirty="0"/>
              <a:t>Where are we from what language do we speak?</a:t>
            </a:r>
          </a:p>
          <a:p>
            <a:pPr lvl="1"/>
            <a:r>
              <a:rPr lang="ko-KR" altLang="en-US" dirty="0">
                <a:latin typeface="+mn-ea"/>
                <a:cs typeface="FreesiaUPC" panose="020B0604020202020204" pitchFamily="34" charset="-34"/>
              </a:rPr>
              <a:t>대한민국 </a:t>
            </a:r>
            <a:r>
              <a:rPr lang="en-US" altLang="ko-KR" dirty="0">
                <a:latin typeface="+mn-ea"/>
                <a:cs typeface="FreesiaUPC" panose="020B0604020202020204" pitchFamily="34" charset="-34"/>
              </a:rPr>
              <a:t>(</a:t>
            </a:r>
            <a:r>
              <a:rPr lang="ko-KR" altLang="en-US" dirty="0">
                <a:latin typeface="+mn-ea"/>
                <a:cs typeface="FreesiaUPC" panose="020B0604020202020204" pitchFamily="34" charset="-34"/>
              </a:rPr>
              <a:t>大韓民國</a:t>
            </a:r>
            <a:r>
              <a:rPr lang="en-US" altLang="ko-KR" dirty="0">
                <a:latin typeface="+mn-ea"/>
                <a:cs typeface="FreesiaUPC" panose="020B0604020202020204" pitchFamily="34" charset="-34"/>
              </a:rPr>
              <a:t>)  </a:t>
            </a:r>
            <a:r>
              <a:rPr lang="en-US" altLang="ko-KR" dirty="0">
                <a:latin typeface="+mn-ea"/>
                <a:cs typeface="FreesiaUPC" panose="020B0604020202020204" pitchFamily="34" charset="-34"/>
                <a:sym typeface="Wingdings" panose="05000000000000000000" pitchFamily="2" charset="2"/>
              </a:rPr>
              <a:t> </a:t>
            </a:r>
            <a:r>
              <a:rPr lang="ko-KR" altLang="en-US" dirty="0">
                <a:latin typeface="+mn-ea"/>
                <a:cs typeface="FreesiaUPC" panose="020B0604020202020204" pitchFamily="34" charset="-34"/>
              </a:rPr>
              <a:t>한국어 </a:t>
            </a:r>
            <a:r>
              <a:rPr lang="en-US" altLang="ko-KR" dirty="0">
                <a:latin typeface="+mn-ea"/>
                <a:cs typeface="FreesiaUPC" panose="020B0604020202020204" pitchFamily="34" charset="-34"/>
              </a:rPr>
              <a:t>(</a:t>
            </a:r>
            <a:r>
              <a:rPr lang="ko-KR" altLang="en-US" dirty="0">
                <a:latin typeface="+mn-ea"/>
                <a:cs typeface="FreesiaUPC" panose="020B0604020202020204" pitchFamily="34" charset="-34"/>
              </a:rPr>
              <a:t>韓國語</a:t>
            </a:r>
            <a:r>
              <a:rPr lang="en-US" altLang="ko-KR" dirty="0">
                <a:latin typeface="+mn-ea"/>
                <a:cs typeface="FreesiaUPC" panose="020B0604020202020204" pitchFamily="34" charset="-34"/>
              </a:rPr>
              <a:t>)</a:t>
            </a:r>
          </a:p>
          <a:p>
            <a:pPr lvl="1"/>
            <a:r>
              <a:rPr lang="zh-CN" altLang="en-US" dirty="0">
                <a:latin typeface="+mn-ea"/>
                <a:cs typeface="FreesiaUPC" panose="020B0604020202020204" pitchFamily="34" charset="-34"/>
              </a:rPr>
              <a:t>中国 </a:t>
            </a:r>
            <a:r>
              <a:rPr lang="en-US" altLang="zh-CN" dirty="0">
                <a:latin typeface="+mn-ea"/>
                <a:cs typeface="FreesiaUPC" panose="020B0604020202020204" pitchFamily="34" charset="-34"/>
                <a:sym typeface="Wingdings" panose="05000000000000000000" pitchFamily="2" charset="2"/>
              </a:rPr>
              <a:t></a:t>
            </a:r>
            <a:r>
              <a:rPr lang="zh-CN" altLang="en-US" dirty="0">
                <a:latin typeface="+mn-ea"/>
                <a:cs typeface="FreesiaUPC" panose="020B0604020202020204" pitchFamily="34" charset="-34"/>
              </a:rPr>
              <a:t>中文 </a:t>
            </a:r>
            <a:r>
              <a:rPr lang="en-US" altLang="zh-CN" dirty="0">
                <a:latin typeface="+mn-ea"/>
                <a:cs typeface="FreesiaUPC" panose="020B0604020202020204" pitchFamily="34" charset="-34"/>
              </a:rPr>
              <a:t>(</a:t>
            </a:r>
            <a:r>
              <a:rPr lang="zh-TW" altLang="en-US" dirty="0">
                <a:latin typeface="+mn-ea"/>
                <a:cs typeface="FreesiaUPC" panose="020B0604020202020204" pitchFamily="34" charset="-34"/>
              </a:rPr>
              <a:t>普通话</a:t>
            </a:r>
            <a:r>
              <a:rPr lang="en-US" altLang="zh-TW" dirty="0">
                <a:latin typeface="+mn-ea"/>
                <a:cs typeface="FreesiaUPC" panose="020B0604020202020204" pitchFamily="34" charset="-34"/>
              </a:rPr>
              <a:t>)</a:t>
            </a:r>
          </a:p>
          <a:p>
            <a:pPr lvl="1"/>
            <a:r>
              <a:rPr lang="en-US" altLang="zh-CN" dirty="0">
                <a:latin typeface="+mn-ea"/>
                <a:cs typeface="FreesiaUPC" panose="020B0604020202020204" pitchFamily="34" charset="-34"/>
              </a:rPr>
              <a:t>Anything other languages? </a:t>
            </a:r>
            <a:r>
              <a:rPr lang="zh-CN" altLang="en-US" dirty="0">
                <a:latin typeface="+mn-ea"/>
                <a:cs typeface="FreesiaUPC" panose="020B0604020202020204" pitchFamily="34" charset="-34"/>
              </a:rPr>
              <a:t>维吾尔语？ 藏语？</a:t>
            </a:r>
            <a:endParaRPr lang="en-US" altLang="zh-CN" dirty="0">
              <a:latin typeface="+mn-ea"/>
              <a:cs typeface="FreesiaUPC" panose="020B0604020202020204" pitchFamily="34" charset="-34"/>
            </a:endParaRPr>
          </a:p>
          <a:p>
            <a:r>
              <a:rPr lang="en-US" b="1" dirty="0"/>
              <a:t>Me</a:t>
            </a:r>
            <a:r>
              <a:rPr lang="en-US" dirty="0"/>
              <a:t>: University of Washington Bothell: </a:t>
            </a:r>
            <a:r>
              <a:rPr lang="zh-TW" altLang="en-US" dirty="0"/>
              <a:t>华盛顿</a:t>
            </a:r>
            <a:r>
              <a:rPr lang="zh-CN" altLang="en-US" dirty="0">
                <a:latin typeface="FreesiaUPC" panose="020B0604020202020204" pitchFamily="34" charset="-34"/>
                <a:cs typeface="FreesiaUPC" panose="020B0604020202020204" pitchFamily="34" charset="-34"/>
              </a:rPr>
              <a:t>大学  </a:t>
            </a:r>
            <a:r>
              <a:rPr lang="en-US" altLang="zh-CN" dirty="0">
                <a:latin typeface="FreesiaUPC" panose="020B0604020202020204" pitchFamily="34" charset="-34"/>
                <a:cs typeface="FreesiaUPC" panose="020B0604020202020204" pitchFamily="34" charset="-34"/>
              </a:rPr>
              <a:t>(</a:t>
            </a:r>
            <a:r>
              <a:rPr lang="zh-TW" altLang="en-US" dirty="0"/>
              <a:t>华</a:t>
            </a:r>
            <a:r>
              <a:rPr lang="zh-CN" altLang="en-US" dirty="0">
                <a:latin typeface="FreesiaUPC" panose="020B0604020202020204" pitchFamily="34" charset="-34"/>
                <a:cs typeface="FreesiaUPC" panose="020B0604020202020204" pitchFamily="34" charset="-34"/>
              </a:rPr>
              <a:t>大</a:t>
            </a:r>
            <a:r>
              <a:rPr lang="en-US" altLang="zh-CN" dirty="0">
                <a:latin typeface="FreesiaUPC" panose="020B0604020202020204" pitchFamily="34" charset="-34"/>
                <a:cs typeface="FreesiaUPC" panose="020B0604020202020204" pitchFamily="34" charset="-34"/>
              </a:rPr>
              <a:t>) </a:t>
            </a:r>
            <a:r>
              <a:rPr lang="en-US" dirty="0"/>
              <a:t>Bothell</a:t>
            </a:r>
            <a:r>
              <a:rPr lang="zh-TW" altLang="en-US" dirty="0">
                <a:latin typeface="FreesiaUPC" panose="020B0604020202020204" pitchFamily="34" charset="-34"/>
                <a:cs typeface="FreesiaUPC" panose="020B0604020202020204" pitchFamily="34" charset="-34"/>
              </a:rPr>
              <a:t>分校</a:t>
            </a:r>
            <a:endParaRPr lang="en-US" altLang="zh-TW" dirty="0"/>
          </a:p>
          <a:p>
            <a:pPr lvl="1"/>
            <a:r>
              <a:rPr lang="en-US" altLang="zh-TW" dirty="0"/>
              <a:t>Do not confuse with the UW Seattle Campus</a:t>
            </a:r>
          </a:p>
          <a:p>
            <a:pPr lvl="1"/>
            <a:r>
              <a:rPr lang="en-US" altLang="zh-TW" dirty="0"/>
              <a:t>Countries: China (Taiwan), Singapore, Canada, US  [</a:t>
            </a:r>
            <a:r>
              <a:rPr lang="zh-CN" altLang="en-US" dirty="0">
                <a:latin typeface="+mn-ea"/>
                <a:cs typeface="FreesiaUPC" panose="020B0604020202020204" pitchFamily="34" charset="-34"/>
              </a:rPr>
              <a:t>中国</a:t>
            </a:r>
            <a:r>
              <a:rPr lang="en-US" altLang="zh-CN" dirty="0">
                <a:latin typeface="+mn-ea"/>
                <a:cs typeface="FreesiaUPC" panose="020B0604020202020204" pitchFamily="34" charset="-34"/>
              </a:rPr>
              <a:t>(</a:t>
            </a:r>
            <a:r>
              <a:rPr lang="zh-TW" altLang="en-US" dirty="0"/>
              <a:t>台灣</a:t>
            </a:r>
            <a:r>
              <a:rPr lang="en-US" altLang="zh-TW" dirty="0"/>
              <a:t>), </a:t>
            </a:r>
            <a:r>
              <a:rPr lang="zh-TW" altLang="en-US" dirty="0"/>
              <a:t>新加坡</a:t>
            </a:r>
            <a:r>
              <a:rPr lang="en-US" altLang="zh-TW" dirty="0"/>
              <a:t>, </a:t>
            </a:r>
            <a:r>
              <a:rPr lang="zh-TW" altLang="en-US" dirty="0"/>
              <a:t>加拿大</a:t>
            </a:r>
            <a:r>
              <a:rPr lang="en-US" altLang="zh-TW" dirty="0"/>
              <a:t>, </a:t>
            </a:r>
            <a:r>
              <a:rPr lang="zh-TW" altLang="en-US" dirty="0"/>
              <a:t>美国</a:t>
            </a:r>
            <a:r>
              <a:rPr lang="en-US" altLang="zh-TW" dirty="0"/>
              <a:t>]</a:t>
            </a:r>
          </a:p>
          <a:p>
            <a:pPr lvl="1"/>
            <a:r>
              <a:rPr lang="en-US" altLang="zh-TW" dirty="0"/>
              <a:t>Languages: </a:t>
            </a:r>
          </a:p>
          <a:p>
            <a:pPr lvl="2"/>
            <a:r>
              <a:rPr lang="en-US" altLang="zh-TW" dirty="0"/>
              <a:t>A little Chinese [</a:t>
            </a:r>
            <a:r>
              <a:rPr lang="zh-TW" altLang="en-US" dirty="0"/>
              <a:t>一点儿</a:t>
            </a:r>
            <a:r>
              <a:rPr lang="zh-TW" altLang="en-US" dirty="0">
                <a:latin typeface="+mn-ea"/>
                <a:cs typeface="FreesiaUPC" panose="020B0604020202020204" pitchFamily="34" charset="-34"/>
              </a:rPr>
              <a:t>普通话</a:t>
            </a:r>
            <a:r>
              <a:rPr lang="zh-CN" altLang="en-US" dirty="0">
                <a:latin typeface="+mn-ea"/>
                <a:cs typeface="FreesiaUPC" panose="020B0604020202020204" pitchFamily="34" charset="-34"/>
              </a:rPr>
              <a:t>，</a:t>
            </a:r>
            <a:r>
              <a:rPr lang="zh-TW" altLang="en-US" dirty="0"/>
              <a:t>一点儿广东话</a:t>
            </a:r>
            <a:r>
              <a:rPr lang="en-US" altLang="zh-TW" dirty="0">
                <a:latin typeface="+mn-ea"/>
                <a:cs typeface="FreesiaUPC" panose="020B0604020202020204" pitchFamily="34" charset="-34"/>
              </a:rPr>
              <a:t>]</a:t>
            </a:r>
            <a:endParaRPr lang="en-US" altLang="zh-CN" dirty="0">
              <a:latin typeface="+mn-ea"/>
            </a:endParaRPr>
          </a:p>
          <a:p>
            <a:pPr lvl="2"/>
            <a:r>
              <a:rPr lang="en-US" altLang="zh-TW" dirty="0"/>
              <a:t>A little English [</a:t>
            </a:r>
            <a:r>
              <a:rPr lang="zh-TW" altLang="en-US" dirty="0"/>
              <a:t>一点儿英语</a:t>
            </a:r>
            <a:r>
              <a:rPr lang="en-US" altLang="zh-TW" dirty="0"/>
              <a:t>]</a:t>
            </a:r>
          </a:p>
          <a:p>
            <a:pPr lvl="2"/>
            <a:r>
              <a:rPr lang="en-US" altLang="zh-TW" dirty="0">
                <a:cs typeface="FreesiaUPC" panose="020B0604020202020204" pitchFamily="34" charset="-34"/>
              </a:rPr>
              <a:t>Sorry, no Korean</a:t>
            </a:r>
            <a:r>
              <a:rPr lang="en-US" altLang="zh-TW" dirty="0">
                <a:latin typeface="+mn-ea"/>
                <a:cs typeface="FreesiaUPC" panose="020B0604020202020204" pitchFamily="34" charset="-34"/>
              </a:rPr>
              <a:t> [</a:t>
            </a:r>
            <a:r>
              <a:rPr lang="ko-KR" altLang="en-US" dirty="0">
                <a:latin typeface="+mn-ea"/>
                <a:cs typeface="FreesiaUPC" panose="020B0604020202020204" pitchFamily="34" charset="-34"/>
              </a:rPr>
              <a:t>미안 나는 한국어를 못해</a:t>
            </a:r>
            <a:r>
              <a:rPr lang="en-US" altLang="ko-KR" dirty="0">
                <a:latin typeface="+mn-ea"/>
                <a:cs typeface="FreesiaUPC" panose="020B0604020202020204" pitchFamily="34" charset="-34"/>
              </a:rPr>
              <a:t>]     </a:t>
            </a:r>
            <a:r>
              <a:rPr lang="en-US" altLang="ko-KR" dirty="0">
                <a:latin typeface="+mn-ea"/>
                <a:cs typeface="FreesiaUPC" panose="020B0604020202020204" pitchFamily="34" charset="-34"/>
                <a:sym typeface="Wingdings" panose="05000000000000000000" pitchFamily="2" charset="2"/>
              </a:rPr>
              <a:t> Wish I did, sorry.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097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Most Important: 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600200"/>
            <a:ext cx="10160000" cy="4114800"/>
          </a:xfrm>
        </p:spPr>
        <p:txBody>
          <a:bodyPr>
            <a:normAutofit/>
          </a:bodyPr>
          <a:lstStyle/>
          <a:p>
            <a:r>
              <a:rPr lang="en-US" dirty="0"/>
              <a:t>Why are you here?</a:t>
            </a:r>
          </a:p>
          <a:p>
            <a:pPr lvl="1"/>
            <a:r>
              <a:rPr lang="en-US" altLang="zh-TW" dirty="0"/>
              <a:t>For fun?  … FUN? heard of Beaches? Or Swimming Pools?</a:t>
            </a:r>
          </a:p>
          <a:p>
            <a:pPr lvl="1"/>
            <a:r>
              <a:rPr lang="en-US" altLang="zh-TW" dirty="0"/>
              <a:t>To learn? </a:t>
            </a:r>
          </a:p>
          <a:p>
            <a:r>
              <a:rPr lang="en-US" dirty="0"/>
              <a:t>WHAT do you want to learn?</a:t>
            </a:r>
          </a:p>
          <a:p>
            <a:pPr lvl="1"/>
            <a:r>
              <a:rPr lang="en-US" dirty="0"/>
              <a:t>Singapore culture?</a:t>
            </a:r>
          </a:p>
          <a:p>
            <a:pPr lvl="1"/>
            <a:r>
              <a:rPr lang="en-US" dirty="0"/>
              <a:t>English?</a:t>
            </a:r>
          </a:p>
          <a:p>
            <a:pPr lvl="1"/>
            <a:r>
              <a:rPr lang="en-US" dirty="0"/>
              <a:t>Videogames and game engine development?</a:t>
            </a:r>
          </a:p>
          <a:p>
            <a:pPr lvl="1"/>
            <a:r>
              <a:rPr lang="en-US" dirty="0"/>
              <a:t>Software development?</a:t>
            </a:r>
          </a:p>
          <a:p>
            <a:pPr lvl="1"/>
            <a:r>
              <a:rPr lang="en-US" dirty="0"/>
              <a:t>How </a:t>
            </a:r>
            <a:r>
              <a:rPr lang="en-US" b="1" dirty="0">
                <a:solidFill>
                  <a:srgbClr val="FFFF00"/>
                </a:solidFill>
              </a:rPr>
              <a:t>other cultures teach and learn</a:t>
            </a:r>
            <a:r>
              <a:rPr lang="en-US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9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about Culture: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66800" y="1600200"/>
            <a:ext cx="10312400" cy="4114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FF00"/>
                </a:solidFill>
              </a:rPr>
              <a:t>HELP ME: </a:t>
            </a:r>
            <a:r>
              <a:rPr lang="en-US" sz="2800" dirty="0"/>
              <a:t>Take charge of your learning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b="1" u="sng" dirty="0"/>
              <a:t>Actively</a:t>
            </a:r>
            <a:r>
              <a:rPr lang="en-US" sz="2800" dirty="0"/>
              <a:t>!</a:t>
            </a:r>
            <a:endParaRPr lang="en-US" sz="2800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Single most important </a:t>
            </a:r>
            <a:r>
              <a:rPr lang="en-US" dirty="0"/>
              <a:t>responsibility as a student: Ask me questions!! </a:t>
            </a:r>
          </a:p>
          <a:p>
            <a:pPr lvl="1"/>
            <a:r>
              <a:rPr lang="en-US" b="1" u="sng" dirty="0"/>
              <a:t>YES </a:t>
            </a:r>
            <a:r>
              <a:rPr lang="en-US" dirty="0"/>
              <a:t>I mean during class, interrupt me and ask any questions you may have!</a:t>
            </a:r>
          </a:p>
          <a:p>
            <a:pPr lvl="1"/>
            <a:r>
              <a:rPr lang="en-US" dirty="0"/>
              <a:t>!!PLEASE!!</a:t>
            </a:r>
          </a:p>
          <a:p>
            <a:r>
              <a:rPr lang="en-US" dirty="0"/>
              <a:t>Answer my questions in class, unmute and answer, or type in Chat</a:t>
            </a:r>
          </a:p>
          <a:p>
            <a:r>
              <a:rPr lang="en-US" dirty="0"/>
              <a:t>Stop me:</a:t>
            </a:r>
          </a:p>
          <a:p>
            <a:pPr lvl="1"/>
            <a:r>
              <a:rPr lang="en-US" dirty="0"/>
              <a:t>When I go too fast!</a:t>
            </a:r>
          </a:p>
          <a:p>
            <a:pPr lvl="1"/>
            <a:r>
              <a:rPr lang="en-US" dirty="0"/>
              <a:t>When I teach things you already know!</a:t>
            </a:r>
          </a:p>
          <a:p>
            <a:r>
              <a:rPr lang="en-US" dirty="0"/>
              <a:t>Guide me!</a:t>
            </a:r>
          </a:p>
          <a:p>
            <a:r>
              <a:rPr lang="en-US" dirty="0"/>
              <a:t>You and I: we are here to have fun! </a:t>
            </a:r>
          </a:p>
          <a:p>
            <a:r>
              <a:rPr lang="en-US" dirty="0"/>
              <a:t>Let’s learn together!</a:t>
            </a:r>
          </a:p>
        </p:txBody>
      </p:sp>
    </p:spTree>
    <p:extLst>
      <p:ext uri="{BB962C8B-B14F-4D97-AF65-F5344CB8AC3E}">
        <p14:creationId xmlns:p14="http://schemas.microsoft.com/office/powerpoint/2010/main" val="201201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Most Important: your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66800" y="1600200"/>
            <a:ext cx="10312400" cy="4114800"/>
          </a:xfrm>
        </p:spPr>
        <p:txBody>
          <a:bodyPr>
            <a:normAutofit/>
          </a:bodyPr>
          <a:lstStyle/>
          <a:p>
            <a:r>
              <a:rPr lang="en-US" dirty="0"/>
              <a:t>Programming Languages</a:t>
            </a:r>
          </a:p>
          <a:p>
            <a:pPr lvl="1"/>
            <a:r>
              <a:rPr lang="en-US" dirty="0"/>
              <a:t>C++? C#? Java? PHP? Ruby?</a:t>
            </a:r>
          </a:p>
          <a:p>
            <a:r>
              <a:rPr lang="en-US" dirty="0"/>
              <a:t>Foundational computer science background?</a:t>
            </a:r>
          </a:p>
          <a:p>
            <a:pPr lvl="1"/>
            <a:r>
              <a:rPr lang="en-US" dirty="0"/>
              <a:t>Object Oriented Programming? Data structures? Operating Systems? </a:t>
            </a:r>
          </a:p>
          <a:p>
            <a:r>
              <a:rPr lang="en-US" dirty="0"/>
              <a:t>Graphics User Interface (GUI) Programming? </a:t>
            </a:r>
          </a:p>
          <a:p>
            <a:pPr lvl="1"/>
            <a:r>
              <a:rPr lang="en-US" dirty="0"/>
              <a:t>Swing? WPF?</a:t>
            </a:r>
          </a:p>
          <a:p>
            <a:r>
              <a:rPr lang="en-US" dirty="0"/>
              <a:t>Computer Graphics?</a:t>
            </a:r>
          </a:p>
          <a:p>
            <a:pPr lvl="1"/>
            <a:r>
              <a:rPr lang="en-US" dirty="0"/>
              <a:t>D3D? OpenGL? WebGL?</a:t>
            </a:r>
          </a:p>
        </p:txBody>
      </p:sp>
    </p:spTree>
    <p:extLst>
      <p:ext uri="{BB962C8B-B14F-4D97-AF65-F5344CB8AC3E}">
        <p14:creationId xmlns:p14="http://schemas.microsoft.com/office/powerpoint/2010/main" val="56249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background: my expectations/Hope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1600200"/>
            <a:ext cx="10236200" cy="4114800"/>
          </a:xfrm>
        </p:spPr>
        <p:txBody>
          <a:bodyPr>
            <a:normAutofit/>
          </a:bodyPr>
          <a:lstStyle/>
          <a:p>
            <a:r>
              <a:rPr lang="en-US" dirty="0"/>
              <a:t>Programming Languages </a:t>
            </a:r>
            <a:r>
              <a:rPr lang="en-US" dirty="0">
                <a:solidFill>
                  <a:srgbClr val="FFFF00"/>
                </a:solidFill>
              </a:rPr>
              <a:t>… one of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C++    C#    Java</a:t>
            </a:r>
            <a:endParaRPr lang="en-US" dirty="0"/>
          </a:p>
          <a:p>
            <a:r>
              <a:rPr lang="en-US" dirty="0"/>
              <a:t>Foundational computer science background?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YES</a:t>
            </a:r>
            <a:r>
              <a:rPr lang="en-US" dirty="0"/>
              <a:t>: Object Oriented Programming and Data structures 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A little or not much</a:t>
            </a:r>
            <a:r>
              <a:rPr lang="en-US" dirty="0"/>
              <a:t>: Operating Systems? </a:t>
            </a:r>
          </a:p>
          <a:p>
            <a:r>
              <a:rPr lang="en-US" dirty="0"/>
              <a:t>GUI and Computer Graphics?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A little or not much</a:t>
            </a:r>
            <a:endParaRPr lang="en-US" dirty="0"/>
          </a:p>
          <a:p>
            <a:pPr marL="342900" lvl="1" indent="-342900"/>
            <a:r>
              <a:rPr lang="en-US" b="1" dirty="0">
                <a:solidFill>
                  <a:srgbClr val="FFFF00"/>
                </a:solidFill>
              </a:rPr>
              <a:t>LET ME KNOW if you have very different background for the above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00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3611</TotalTime>
  <Words>1581</Words>
  <Application>Microsoft Office PowerPoint</Application>
  <PresentationFormat>Widescreen</PresentationFormat>
  <Paragraphs>224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方正姚体</vt:lpstr>
      <vt:lpstr>HY얕은샘물M</vt:lpstr>
      <vt:lpstr>微軟正黑體</vt:lpstr>
      <vt:lpstr>微軟正黑體</vt:lpstr>
      <vt:lpstr>Microsoft YaHei</vt:lpstr>
      <vt:lpstr>宋体</vt:lpstr>
      <vt:lpstr>Arial</vt:lpstr>
      <vt:lpstr>Arial Narrow</vt:lpstr>
      <vt:lpstr>Calibri</vt:lpstr>
      <vt:lpstr>FreesiaUPC</vt:lpstr>
      <vt:lpstr>Wingdings</vt:lpstr>
      <vt:lpstr>Horizon</vt:lpstr>
      <vt:lpstr>Summer Fun:   Introduction to  2D Game Development</vt:lpstr>
      <vt:lpstr>Reminder</vt:lpstr>
      <vt:lpstr>Technology … Zoom</vt:lpstr>
      <vt:lpstr>Most Importantly: You?</vt:lpstr>
      <vt:lpstr>Most Importantly: You?</vt:lpstr>
      <vt:lpstr>Second Most Important: WHY?</vt:lpstr>
      <vt:lpstr>A Word about Culture:</vt:lpstr>
      <vt:lpstr>Third Most Important: your background</vt:lpstr>
      <vt:lpstr>your background: my expectations/Hope</vt:lpstr>
      <vt:lpstr>A Word about me … </vt:lpstr>
      <vt:lpstr>Now this class:</vt:lpstr>
      <vt:lpstr>THIS CLASS</vt:lpstr>
      <vt:lpstr>THIS CLASS</vt:lpstr>
      <vt:lpstr>While Taking this class …</vt:lpstr>
      <vt:lpstr>Part I (8th May): Game Engine and Game Components</vt:lpstr>
      <vt:lpstr>Part II (July 2021): Build an Awesome Game</vt:lpstr>
      <vt:lpstr>Teaching and Learning</vt:lpstr>
      <vt:lpstr>How you Will be Evaluated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Fun:   Introdu ction to  2D Game Engine Development</dc:title>
  <dc:creator>Kelvin Sung</dc:creator>
  <cp:lastModifiedBy>Kelvin Sung</cp:lastModifiedBy>
  <cp:revision>557</cp:revision>
  <dcterms:created xsi:type="dcterms:W3CDTF">2006-08-16T00:00:00Z</dcterms:created>
  <dcterms:modified xsi:type="dcterms:W3CDTF">2021-05-07T14:12:21Z</dcterms:modified>
</cp:coreProperties>
</file>