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1"/>
  </p:notesMasterIdLst>
  <p:sldIdLst>
    <p:sldId id="256" r:id="rId2"/>
    <p:sldId id="257" r:id="rId3"/>
    <p:sldId id="286" r:id="rId4"/>
    <p:sldId id="272" r:id="rId5"/>
    <p:sldId id="275" r:id="rId6"/>
    <p:sldId id="273" r:id="rId7"/>
    <p:sldId id="280" r:id="rId8"/>
    <p:sldId id="274" r:id="rId9"/>
    <p:sldId id="258" r:id="rId10"/>
    <p:sldId id="302" r:id="rId11"/>
    <p:sldId id="288" r:id="rId12"/>
    <p:sldId id="290" r:id="rId13"/>
    <p:sldId id="277" r:id="rId14"/>
    <p:sldId id="291" r:id="rId15"/>
    <p:sldId id="279" r:id="rId16"/>
    <p:sldId id="292" r:id="rId17"/>
    <p:sldId id="281" r:id="rId18"/>
    <p:sldId id="283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50C514-79BA-42DB-91E2-0AB5F1864B5B}">
          <p14:sldIdLst>
            <p14:sldId id="256"/>
            <p14:sldId id="257"/>
            <p14:sldId id="286"/>
            <p14:sldId id="272"/>
            <p14:sldId id="275"/>
            <p14:sldId id="273"/>
            <p14:sldId id="280"/>
            <p14:sldId id="274"/>
            <p14:sldId id="258"/>
            <p14:sldId id="302"/>
            <p14:sldId id="288"/>
            <p14:sldId id="290"/>
            <p14:sldId id="277"/>
            <p14:sldId id="291"/>
            <p14:sldId id="279"/>
            <p14:sldId id="292"/>
            <p14:sldId id="281"/>
            <p14:sldId id="28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59" autoAdjust="0"/>
  </p:normalViewPr>
  <p:slideViewPr>
    <p:cSldViewPr>
      <p:cViewPr varScale="1">
        <p:scale>
          <a:sx n="163" d="100"/>
          <a:sy n="163" d="100"/>
        </p:scale>
        <p:origin x="174" y="3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8FD48-7BBA-4787-8980-5DFB65E0734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B80D0-0163-4942-8F25-71DA65E50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3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Learn how to annotate</a:t>
            </a:r>
            <a:r>
              <a:rPr lang="en-US" dirty="0"/>
              <a:t>: put a dot or circle your school, or write your school if not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9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dirty="0"/>
              <a:t>poll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4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 only: because of time limit. Learning in steps, learn the tools, know how to build, understand the challenges, then, increase the tool complexities to 3D, so, next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4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ayCaLvrwF3Fiq4vCt3Lb0YHPUKF9bYBs/view" TargetMode="External"/><Relationship Id="rId2" Type="http://schemas.openxmlformats.org/officeDocument/2006/relationships/hyperlink" Target="https://docs.google.com/presentation/d/1Qlp3ValuMJZygDcaeGyFCV30F9GIuz14-8HoeiMxbNs/edit#slide=id.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presentation/d/1mCl2Q4feGbGX0g-K5uSEtyCUJ_yfhzhyri4SUYNkWkA/edit#slide=id.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Kelvin Sung, </a:t>
            </a:r>
            <a:r>
              <a:rPr lang="zh-TW" altLang="en-US" dirty="0"/>
              <a:t>宋賢清</a:t>
            </a:r>
            <a:endParaRPr lang="en-US" dirty="0"/>
          </a:p>
          <a:p>
            <a:r>
              <a:rPr lang="en-US" dirty="0"/>
              <a:t>Computing and Software Systems</a:t>
            </a:r>
          </a:p>
          <a:p>
            <a:r>
              <a:rPr lang="en-US" dirty="0"/>
              <a:t>University of Washington Bothell</a:t>
            </a:r>
          </a:p>
          <a:p>
            <a:r>
              <a:rPr lang="en-US" dirty="0"/>
              <a:t>Summer 2021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Summer Fun: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2D Game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8875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Part I (8</a:t>
            </a:r>
            <a:r>
              <a:rPr lang="en-US" sz="1800" baseline="30000" dirty="0"/>
              <a:t>th</a:t>
            </a:r>
            <a:r>
              <a:rPr lang="en-US" sz="1800" dirty="0"/>
              <a:t> May 2021): </a:t>
            </a:r>
          </a:p>
          <a:p>
            <a:pPr lvl="1"/>
            <a:r>
              <a:rPr lang="en-US" sz="1800" dirty="0"/>
              <a:t>I want to:  … teach …</a:t>
            </a:r>
          </a:p>
          <a:p>
            <a:pPr lvl="2"/>
            <a:r>
              <a:rPr lang="en-US" sz="1800" dirty="0"/>
              <a:t>elementary topics</a:t>
            </a:r>
          </a:p>
          <a:p>
            <a:pPr lvl="1"/>
            <a:r>
              <a:rPr lang="en-US" sz="1800" dirty="0"/>
              <a:t>You want to: … learn …</a:t>
            </a:r>
          </a:p>
          <a:p>
            <a:pPr lvl="2"/>
            <a:r>
              <a:rPr lang="en-US" sz="1800" dirty="0"/>
              <a:t>about yourself, your interests</a:t>
            </a:r>
          </a:p>
          <a:p>
            <a:r>
              <a:rPr lang="en-US" sz="1800" dirty="0"/>
              <a:t>Part II (July 2021): </a:t>
            </a:r>
          </a:p>
          <a:p>
            <a:pPr lvl="1"/>
            <a:r>
              <a:rPr lang="en-US" sz="1800" dirty="0"/>
              <a:t>We want to: </a:t>
            </a:r>
          </a:p>
          <a:p>
            <a:pPr lvl="2"/>
            <a:r>
              <a:rPr lang="en-US" sz="1800" dirty="0"/>
              <a:t>Build the </a:t>
            </a:r>
            <a:r>
              <a:rPr lang="en-US" sz="1800" b="1" dirty="0">
                <a:solidFill>
                  <a:srgbClr val="FFFF00"/>
                </a:solidFill>
              </a:rPr>
              <a:t>best game</a:t>
            </a:r>
            <a:r>
              <a:rPr lang="en-US" sz="1800" dirty="0"/>
              <a:t> ever</a:t>
            </a:r>
          </a:p>
        </p:txBody>
      </p:sp>
    </p:spTree>
    <p:extLst>
      <p:ext uri="{BB962C8B-B14F-4D97-AF65-F5344CB8AC3E}">
        <p14:creationId xmlns:p14="http://schemas.microsoft.com/office/powerpoint/2010/main" val="39871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Part I (8</a:t>
            </a:r>
            <a:r>
              <a:rPr lang="en-US" sz="1800" baseline="30000" dirty="0"/>
              <a:t>th</a:t>
            </a:r>
            <a:r>
              <a:rPr lang="en-US" sz="1800" dirty="0"/>
              <a:t> May 2021): </a:t>
            </a:r>
          </a:p>
          <a:p>
            <a:pPr lvl="1"/>
            <a:r>
              <a:rPr lang="en-US" sz="1800" dirty="0"/>
              <a:t>I want to:  … teach …</a:t>
            </a:r>
          </a:p>
          <a:p>
            <a:pPr lvl="2"/>
            <a:r>
              <a:rPr lang="en-US" sz="1800" dirty="0"/>
              <a:t>elementary topics</a:t>
            </a:r>
          </a:p>
          <a:p>
            <a:pPr lvl="1"/>
            <a:r>
              <a:rPr lang="en-US" sz="1800" dirty="0"/>
              <a:t>You want to: … learn …</a:t>
            </a:r>
          </a:p>
          <a:p>
            <a:pPr lvl="2"/>
            <a:r>
              <a:rPr lang="en-US" sz="1800" dirty="0"/>
              <a:t>about yourself, your interests</a:t>
            </a:r>
          </a:p>
          <a:p>
            <a:r>
              <a:rPr lang="en-US" sz="1800" dirty="0"/>
              <a:t>Part II (July 2021): </a:t>
            </a:r>
          </a:p>
          <a:p>
            <a:pPr lvl="1"/>
            <a:r>
              <a:rPr lang="en-US" sz="1800" dirty="0"/>
              <a:t>We want to: </a:t>
            </a:r>
          </a:p>
          <a:p>
            <a:pPr lvl="2"/>
            <a:r>
              <a:rPr lang="en-US" sz="1800" dirty="0"/>
              <a:t>Build the </a:t>
            </a:r>
            <a:r>
              <a:rPr lang="en-US" sz="1800" b="1" dirty="0">
                <a:solidFill>
                  <a:srgbClr val="FFFF00"/>
                </a:solidFill>
              </a:rPr>
              <a:t>best game</a:t>
            </a:r>
            <a:r>
              <a:rPr lang="en-US" sz="1800" dirty="0"/>
              <a:t> ever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3BB52E-F5B1-4209-90AD-9EA4B1276942}"/>
              </a:ext>
            </a:extLst>
          </p:cNvPr>
          <p:cNvSpPr txBox="1">
            <a:spLocks/>
          </p:cNvSpPr>
          <p:nvPr/>
        </p:nvSpPr>
        <p:spPr>
          <a:xfrm>
            <a:off x="5715000" y="1524000"/>
            <a:ext cx="5105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My style</a:t>
            </a:r>
          </a:p>
          <a:p>
            <a:pPr lvl="1"/>
            <a:r>
              <a:rPr lang="en-US" sz="1800" dirty="0"/>
              <a:t>Fast pace</a:t>
            </a:r>
          </a:p>
          <a:p>
            <a:pPr lvl="1"/>
            <a:r>
              <a:rPr lang="en-US" sz="1800" dirty="0"/>
              <a:t>Passionate</a:t>
            </a:r>
          </a:p>
          <a:p>
            <a:pPr lvl="1"/>
            <a:r>
              <a:rPr lang="en-US" sz="1800" dirty="0"/>
              <a:t>Work hard with everyone in class</a:t>
            </a:r>
          </a:p>
        </p:txBody>
      </p:sp>
    </p:spTree>
    <p:extLst>
      <p:ext uri="{BB962C8B-B14F-4D97-AF65-F5344CB8AC3E}">
        <p14:creationId xmlns:p14="http://schemas.microsoft.com/office/powerpoint/2010/main" val="41121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Taking this class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Learning:  </a:t>
            </a:r>
          </a:p>
          <a:p>
            <a:pPr lvl="1"/>
            <a:r>
              <a:rPr lang="en-US" sz="1800" dirty="0"/>
              <a:t>Fun: design, program, debug, play videogames, compete(?)</a:t>
            </a:r>
          </a:p>
          <a:p>
            <a:pPr lvl="1"/>
            <a:r>
              <a:rPr lang="en-US" sz="1800" dirty="0"/>
              <a:t>Less fun: no time to sleep, deadlines, compete(?)</a:t>
            </a:r>
          </a:p>
          <a:p>
            <a:pPr lvl="1"/>
            <a:r>
              <a:rPr lang="en-US" sz="1800" dirty="0"/>
              <a:t>Not much time to:</a:t>
            </a:r>
          </a:p>
          <a:p>
            <a:pPr lvl="2"/>
            <a:r>
              <a:rPr lang="en-US" sz="1800" dirty="0"/>
              <a:t>Shop, hike, explore, swim, chat</a:t>
            </a:r>
          </a:p>
          <a:p>
            <a:r>
              <a:rPr lang="en-US" sz="1800" dirty="0"/>
              <a:t>Team work: </a:t>
            </a:r>
          </a:p>
          <a:p>
            <a:pPr lvl="2"/>
            <a:r>
              <a:rPr lang="en-US" sz="1800" dirty="0"/>
              <a:t>about yourself, and </a:t>
            </a:r>
          </a:p>
          <a:p>
            <a:pPr lvl="2"/>
            <a:r>
              <a:rPr lang="en-US" sz="1800" dirty="0"/>
              <a:t>who you want to work with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0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 (8</a:t>
            </a:r>
            <a:r>
              <a:rPr lang="en-US" baseline="30000" dirty="0"/>
              <a:t>th</a:t>
            </a:r>
            <a:r>
              <a:rPr lang="en-US" dirty="0"/>
              <a:t> May): Game Engine and Game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Session 1 (today, AM)</a:t>
            </a:r>
            <a:r>
              <a:rPr lang="en-US" dirty="0"/>
              <a:t>: Game Engine and Game Objects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/>
              <a:t>Learn</a:t>
            </a:r>
            <a:r>
              <a:rPr lang="en-US" dirty="0"/>
              <a:t>: Intro + Environment + Game Engine/Objects Programming Model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Assignment + Short Quiz: </a:t>
            </a:r>
            <a:r>
              <a:rPr lang="en-US" dirty="0"/>
              <a:t>Hands-on with the Game Engine, due for PM class</a:t>
            </a:r>
          </a:p>
          <a:p>
            <a:pPr lvl="2"/>
            <a:r>
              <a:rPr lang="en-US" dirty="0"/>
              <a:t>If you don’t practice, you won’t learn, really!</a:t>
            </a:r>
          </a:p>
          <a:p>
            <a:r>
              <a:rPr lang="en-US" b="1" dirty="0"/>
              <a:t>Session 2 (today, PM)</a:t>
            </a:r>
            <a:r>
              <a:rPr lang="en-US" dirty="0"/>
              <a:t>: Components in a Videogame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Due: </a:t>
            </a:r>
            <a:r>
              <a:rPr lang="en-US" dirty="0"/>
              <a:t>programming assignment</a:t>
            </a:r>
          </a:p>
          <a:p>
            <a:pPr lvl="1"/>
            <a:r>
              <a:rPr lang="en-US" b="1" dirty="0"/>
              <a:t>Learn</a:t>
            </a:r>
            <a:r>
              <a:rPr lang="en-US" dirty="0"/>
              <a:t>: My solution to assignment 1</a:t>
            </a:r>
          </a:p>
          <a:p>
            <a:pPr lvl="1"/>
            <a:r>
              <a:rPr lang="en-US" b="1" dirty="0"/>
              <a:t>Learn:</a:t>
            </a:r>
            <a:r>
              <a:rPr lang="en-US" dirty="0"/>
              <a:t> The World, Behaviors and Interactions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Assignment: </a:t>
            </a:r>
            <a:r>
              <a:rPr lang="en-US" dirty="0"/>
              <a:t>Programming Exercise 2 </a:t>
            </a:r>
          </a:p>
          <a:p>
            <a:pPr lvl="2"/>
            <a:r>
              <a:rPr lang="en-US" b="1" dirty="0">
                <a:solidFill>
                  <a:srgbClr val="FFFF00"/>
                </a:solidFill>
              </a:rPr>
              <a:t>Due: coming Monday at 5am [</a:t>
            </a:r>
            <a:r>
              <a:rPr lang="en-US" dirty="0">
                <a:solidFill>
                  <a:srgbClr val="FFFF00"/>
                </a:solidFill>
                <a:highlight>
                  <a:srgbClr val="FF0000"/>
                </a:highlight>
              </a:rPr>
              <a:t>Submit: EXE build</a:t>
            </a:r>
            <a:r>
              <a:rPr lang="en-US" dirty="0">
                <a:solidFill>
                  <a:srgbClr val="FFFF00"/>
                </a:solidFill>
              </a:rPr>
              <a:t>]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01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 (July 2021): Build an Awesome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Meetings: </a:t>
            </a:r>
            <a:r>
              <a:rPr lang="en-US" dirty="0"/>
              <a:t>Every day at 9:00am, until we are done.</a:t>
            </a:r>
            <a:endParaRPr lang="en-US" b="1" dirty="0"/>
          </a:p>
          <a:p>
            <a:r>
              <a:rPr lang="en-US" b="1" dirty="0"/>
              <a:t>Top priority: </a:t>
            </a:r>
            <a:r>
              <a:rPr lang="en-US" b="1" dirty="0">
                <a:solidFill>
                  <a:srgbClr val="FFFF00"/>
                </a:solidFill>
              </a:rPr>
              <a:t>Form your groups!! </a:t>
            </a:r>
            <a:r>
              <a:rPr lang="en-US" dirty="0"/>
              <a:t>thinking about your game and final game requirements</a:t>
            </a:r>
          </a:p>
          <a:p>
            <a:pPr lvl="1"/>
            <a:r>
              <a:rPr lang="en-US" dirty="0"/>
              <a:t>Intro to yourself and your interests for forming groups (e.g., from 2019: </a:t>
            </a:r>
            <a:r>
              <a:rPr lang="en-US" dirty="0">
                <a:hlinkClick r:id="rId2"/>
              </a:rPr>
              <a:t>Student-1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Student-2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Student-3</a:t>
            </a:r>
            <a:r>
              <a:rPr lang="en-US" dirty="0"/>
              <a:t>)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/>
              <a:t>Learn:</a:t>
            </a:r>
            <a:endParaRPr lang="en-US" dirty="0"/>
          </a:p>
          <a:p>
            <a:pPr lvl="1"/>
            <a:r>
              <a:rPr lang="en-US" b="1" dirty="0"/>
              <a:t>Learn</a:t>
            </a:r>
            <a:r>
              <a:rPr lang="en-US" dirty="0"/>
              <a:t>: Camera, UI, Game Manager, Effects, Autonomous Behaviors (AI)</a:t>
            </a:r>
          </a:p>
          <a:p>
            <a:pPr lvl="1"/>
            <a:r>
              <a:rPr lang="en-US" dirty="0"/>
              <a:t>Practice: build a simple game (group project)</a:t>
            </a:r>
          </a:p>
          <a:p>
            <a:r>
              <a:rPr lang="en-US" b="1" dirty="0"/>
              <a:t>Last 10 days</a:t>
            </a:r>
            <a:r>
              <a:rPr lang="en-US" dirty="0"/>
              <a:t>: Final Project Development and Progress Demo</a:t>
            </a:r>
          </a:p>
          <a:p>
            <a:pPr lvl="1"/>
            <a:r>
              <a:rPr lang="en-US" dirty="0"/>
              <a:t>How to brainstorm + what is a fun game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Your final game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Game prototype demo: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Everyone plays everyone else’s games</a:t>
            </a:r>
            <a:r>
              <a:rPr lang="en-US" dirty="0"/>
              <a:t>: Alpha game playtest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Everyone plays everyone else’s games: </a:t>
            </a:r>
            <a:r>
              <a:rPr lang="en-US" dirty="0"/>
              <a:t>Beta game playtest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Whole class plays!</a:t>
            </a:r>
          </a:p>
        </p:txBody>
      </p:sp>
    </p:spTree>
    <p:extLst>
      <p:ext uri="{BB962C8B-B14F-4D97-AF65-F5344CB8AC3E}">
        <p14:creationId xmlns:p14="http://schemas.microsoft.com/office/powerpoint/2010/main" val="119193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and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/>
          <a:lstStyle/>
          <a:p>
            <a:r>
              <a:rPr lang="en-US" dirty="0"/>
              <a:t>I teach based on: </a:t>
            </a:r>
          </a:p>
          <a:p>
            <a:pPr lvl="1"/>
            <a:r>
              <a:rPr lang="en-US" dirty="0"/>
              <a:t>Showing and demonstrating examples (</a:t>
            </a:r>
            <a:r>
              <a:rPr lang="en-US" dirty="0" err="1"/>
              <a:t>ppts</a:t>
            </a:r>
            <a:r>
              <a:rPr lang="en-US" dirty="0"/>
              <a:t> when appropriate)</a:t>
            </a:r>
          </a:p>
          <a:p>
            <a:pPr lvl="1"/>
            <a:r>
              <a:rPr lang="en-US" dirty="0"/>
              <a:t>Referring to lecture notes explaining the examples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Receiving questions/comments from you</a:t>
            </a:r>
            <a:r>
              <a:rPr lang="en-US" dirty="0"/>
              <a:t>!!</a:t>
            </a:r>
          </a:p>
          <a:p>
            <a:r>
              <a:rPr lang="en-US" dirty="0"/>
              <a:t>You are responsible to learn by:</a:t>
            </a:r>
          </a:p>
          <a:p>
            <a:pPr lvl="1"/>
            <a:r>
              <a:rPr lang="en-US" dirty="0"/>
              <a:t>Following the examples in class</a:t>
            </a:r>
          </a:p>
          <a:p>
            <a:pPr lvl="1"/>
            <a:r>
              <a:rPr lang="en-US" dirty="0"/>
              <a:t>Understanding the concepts behind the examples</a:t>
            </a:r>
          </a:p>
          <a:p>
            <a:pPr lvl="1"/>
            <a:r>
              <a:rPr lang="en-US" dirty="0"/>
              <a:t>Practicing and reviewing the concepts/skills by hands-on exercises</a:t>
            </a:r>
          </a:p>
          <a:p>
            <a:r>
              <a:rPr lang="en-US" dirty="0"/>
              <a:t>Remember: We will have one exercise everyday!</a:t>
            </a:r>
          </a:p>
          <a:p>
            <a:pPr lvl="1"/>
            <a:r>
              <a:rPr lang="en-US" dirty="0"/>
              <a:t>Due before class on the following morning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1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you be Evaluated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23999"/>
            <a:ext cx="6019800" cy="448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4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/>
              <a:t>Questions?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8663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… Let us begin …</a:t>
            </a:r>
          </a:p>
        </p:txBody>
      </p:sp>
    </p:spTree>
    <p:extLst>
      <p:ext uri="{BB962C8B-B14F-4D97-AF65-F5344CB8AC3E}">
        <p14:creationId xmlns:p14="http://schemas.microsoft.com/office/powerpoint/2010/main" val="370134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https://myuwbclasses.github.io/IntroGameDevelopment/</a:t>
            </a:r>
          </a:p>
        </p:txBody>
      </p:sp>
    </p:spTree>
    <p:extLst>
      <p:ext uri="{BB962C8B-B14F-4D97-AF65-F5344CB8AC3E}">
        <p14:creationId xmlns:p14="http://schemas.microsoft.com/office/powerpoint/2010/main" val="194566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Importantly: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76401" y="1600200"/>
            <a:ext cx="2743199" cy="39624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From Korea</a:t>
            </a:r>
            <a:r>
              <a:rPr lang="en-US" altLang="zh-CN" dirty="0"/>
              <a:t>: </a:t>
            </a:r>
            <a:r>
              <a:rPr lang="zh-CN" altLang="en-US" dirty="0"/>
              <a:t>东国大学</a:t>
            </a:r>
          </a:p>
          <a:p>
            <a:endParaRPr lang="en-US" altLang="zh-CN" dirty="0"/>
          </a:p>
          <a:p>
            <a:r>
              <a:rPr lang="zh-CN" altLang="en-US" dirty="0"/>
              <a:t>山东大学          </a:t>
            </a:r>
            <a:endParaRPr lang="en-US" altLang="zh-CN" dirty="0"/>
          </a:p>
          <a:p>
            <a:r>
              <a:rPr lang="zh-CN" altLang="en-US" dirty="0"/>
              <a:t>四川大学</a:t>
            </a:r>
            <a:endParaRPr lang="en-US" altLang="zh-CN" dirty="0"/>
          </a:p>
          <a:p>
            <a:r>
              <a:rPr lang="zh-TW" altLang="en-US" dirty="0"/>
              <a:t>武汉大学</a:t>
            </a:r>
            <a:endParaRPr lang="en-US" altLang="zh-TW" dirty="0"/>
          </a:p>
          <a:p>
            <a:r>
              <a:rPr lang="zh-TW" altLang="en-US" dirty="0"/>
              <a:t>浙江大学</a:t>
            </a:r>
            <a:endParaRPr lang="en-US" altLang="zh-TW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19456"/>
            <a:ext cx="11222" cy="18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42849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00" dirty="0"/>
              <a:t>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76401" y="264135"/>
            <a:ext cx="65" cy="2337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42849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67200" y="1600200"/>
            <a:ext cx="2133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华东师范大学</a:t>
            </a:r>
            <a:endParaRPr lang="en-US" altLang="zh-CN" dirty="0"/>
          </a:p>
          <a:p>
            <a:r>
              <a:rPr lang="zh-CN" altLang="en-US" dirty="0"/>
              <a:t>华中农业大学 </a:t>
            </a:r>
            <a:endParaRPr lang="en-US" altLang="zh-CN" dirty="0"/>
          </a:p>
          <a:p>
            <a:r>
              <a:rPr lang="zh-CN" altLang="en-US" dirty="0"/>
              <a:t>华中科技大学</a:t>
            </a:r>
            <a:endParaRPr lang="en-US" altLang="zh-CN" dirty="0"/>
          </a:p>
          <a:p>
            <a:r>
              <a:rPr lang="zh-CN" altLang="en-US" dirty="0"/>
              <a:t>南方科技大学</a:t>
            </a:r>
            <a:endParaRPr lang="en-US" altLang="zh-CN" dirty="0"/>
          </a:p>
          <a:p>
            <a:r>
              <a:rPr lang="zh-CN" altLang="en-US" dirty="0"/>
              <a:t>电子科技大学</a:t>
            </a:r>
            <a:endParaRPr lang="en-US" altLang="zh-CN" dirty="0"/>
          </a:p>
          <a:p>
            <a:r>
              <a:rPr lang="zh-CN" altLang="en-US" dirty="0"/>
              <a:t>西南交通大学</a:t>
            </a:r>
            <a:endParaRPr lang="en-US" altLang="zh-CN" dirty="0"/>
          </a:p>
          <a:p>
            <a:r>
              <a:rPr lang="zh-CN" altLang="en-US" dirty="0"/>
              <a:t>西安交通大学</a:t>
            </a:r>
            <a:endParaRPr lang="en-US" altLang="zh-CN" dirty="0"/>
          </a:p>
          <a:p>
            <a:r>
              <a:rPr lang="zh-CN" altLang="en-US" dirty="0"/>
              <a:t>北京邮电大学    </a:t>
            </a:r>
            <a:endParaRPr lang="en-US" altLang="zh-CN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58002" y="1600200"/>
            <a:ext cx="2895599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上海交通大学</a:t>
            </a:r>
            <a:endParaRPr lang="en-US" altLang="zh-CN" dirty="0"/>
          </a:p>
          <a:p>
            <a:r>
              <a:rPr lang="zh-CN" altLang="en-US" dirty="0"/>
              <a:t>中国科学技术大学</a:t>
            </a:r>
            <a:endParaRPr lang="en-US" altLang="zh-CN" dirty="0"/>
          </a:p>
          <a:p>
            <a:r>
              <a:rPr lang="zh-CN" altLang="en-US" dirty="0"/>
              <a:t>哈尔滨工业大学  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95800" y="5029200"/>
            <a:ext cx="4038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sz="2800" dirty="0">
                <a:solidFill>
                  <a:srgbClr val="FFFF00"/>
                </a:solidFill>
              </a:rPr>
              <a:t>Did I miss anyone?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918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  <p:bldP spid="8" grpId="0" build="p"/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Importantly: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8839200" cy="4876800"/>
          </a:xfrm>
        </p:spPr>
        <p:txBody>
          <a:bodyPr>
            <a:normAutofit/>
          </a:bodyPr>
          <a:lstStyle/>
          <a:p>
            <a:r>
              <a:rPr lang="en-US" dirty="0"/>
              <a:t>Where are we from what language do we speak?</a:t>
            </a:r>
          </a:p>
          <a:p>
            <a:pPr lvl="1"/>
            <a:r>
              <a:rPr lang="ko-KR" altLang="en-US" dirty="0">
                <a:latin typeface="+mn-ea"/>
                <a:cs typeface="FreesiaUPC" panose="020B0604020202020204" pitchFamily="34" charset="-34"/>
              </a:rPr>
              <a:t>대한민국 </a:t>
            </a:r>
            <a:r>
              <a:rPr lang="en-US" altLang="ko-KR" dirty="0">
                <a:latin typeface="+mn-ea"/>
                <a:cs typeface="FreesiaUPC" panose="020B0604020202020204" pitchFamily="34" charset="-34"/>
              </a:rPr>
              <a:t>(</a:t>
            </a:r>
            <a:r>
              <a:rPr lang="ko-KR" altLang="en-US" dirty="0">
                <a:latin typeface="+mn-ea"/>
                <a:cs typeface="FreesiaUPC" panose="020B0604020202020204" pitchFamily="34" charset="-34"/>
              </a:rPr>
              <a:t>大韓民國</a:t>
            </a:r>
            <a:r>
              <a:rPr lang="en-US" altLang="ko-KR" dirty="0">
                <a:latin typeface="+mn-ea"/>
                <a:cs typeface="FreesiaUPC" panose="020B0604020202020204" pitchFamily="34" charset="-34"/>
              </a:rPr>
              <a:t>)  </a:t>
            </a:r>
            <a:r>
              <a:rPr lang="en-US" altLang="ko-KR" dirty="0">
                <a:latin typeface="+mn-ea"/>
                <a:cs typeface="FreesiaUPC" panose="020B0604020202020204" pitchFamily="34" charset="-34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cs typeface="FreesiaUPC" panose="020B0604020202020204" pitchFamily="34" charset="-34"/>
              </a:rPr>
              <a:t>한국어 </a:t>
            </a:r>
            <a:r>
              <a:rPr lang="en-US" altLang="ko-KR" dirty="0">
                <a:latin typeface="+mn-ea"/>
                <a:cs typeface="FreesiaUPC" panose="020B0604020202020204" pitchFamily="34" charset="-34"/>
              </a:rPr>
              <a:t>(</a:t>
            </a:r>
            <a:r>
              <a:rPr lang="ko-KR" altLang="en-US" dirty="0">
                <a:latin typeface="+mn-ea"/>
                <a:cs typeface="FreesiaUPC" panose="020B0604020202020204" pitchFamily="34" charset="-34"/>
              </a:rPr>
              <a:t>韓國語</a:t>
            </a:r>
            <a:r>
              <a:rPr lang="en-US" altLang="ko-KR" dirty="0">
                <a:latin typeface="+mn-ea"/>
                <a:cs typeface="FreesiaUPC" panose="020B0604020202020204" pitchFamily="34" charset="-34"/>
              </a:rPr>
              <a:t>)</a:t>
            </a:r>
          </a:p>
          <a:p>
            <a:pPr lvl="1"/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 </a:t>
            </a:r>
            <a:r>
              <a:rPr lang="en-US" altLang="zh-CN" dirty="0">
                <a:latin typeface="+mn-ea"/>
                <a:cs typeface="FreesiaUPC" panose="020B0604020202020204" pitchFamily="34" charset="-34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中文 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)</a:t>
            </a:r>
          </a:p>
          <a:p>
            <a:pPr lvl="1"/>
            <a:r>
              <a:rPr lang="en-US" altLang="zh-CN" dirty="0">
                <a:latin typeface="+mn-ea"/>
                <a:cs typeface="FreesiaUPC" panose="020B0604020202020204" pitchFamily="34" charset="-34"/>
              </a:rPr>
              <a:t>Anything else?</a:t>
            </a:r>
          </a:p>
          <a:p>
            <a:r>
              <a:rPr lang="en-US" b="1" dirty="0"/>
              <a:t>Me</a:t>
            </a:r>
            <a:r>
              <a:rPr lang="en-US" dirty="0"/>
              <a:t>: University of Washington Bothell: </a:t>
            </a:r>
            <a:r>
              <a:rPr lang="zh-TW" altLang="en-US" dirty="0"/>
              <a:t>华盛顿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大学  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华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) </a:t>
            </a:r>
            <a:r>
              <a:rPr lang="en-US" dirty="0"/>
              <a:t>Bothell</a:t>
            </a:r>
            <a:r>
              <a:rPr lang="zh-TW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分校</a:t>
            </a:r>
            <a:endParaRPr lang="en-US" altLang="zh-TW" dirty="0"/>
          </a:p>
          <a:p>
            <a:pPr lvl="1"/>
            <a:r>
              <a:rPr lang="en-US" altLang="zh-TW" dirty="0"/>
              <a:t>Do not confuse with the UW Seattle Campus</a:t>
            </a:r>
          </a:p>
          <a:p>
            <a:pPr lvl="1"/>
            <a:r>
              <a:rPr lang="en-US" altLang="zh-TW" dirty="0"/>
              <a:t>Countries: China (Taiwan), Singapore, Canada, US  [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台灣</a:t>
            </a:r>
            <a:r>
              <a:rPr lang="en-US" altLang="zh-TW" dirty="0"/>
              <a:t>), </a:t>
            </a:r>
            <a:r>
              <a:rPr lang="zh-TW" altLang="en-US" dirty="0"/>
              <a:t>新加坡</a:t>
            </a:r>
            <a:r>
              <a:rPr lang="en-US" altLang="zh-TW" dirty="0"/>
              <a:t>, </a:t>
            </a:r>
            <a:r>
              <a:rPr lang="zh-TW" altLang="en-US" dirty="0"/>
              <a:t>加拿大</a:t>
            </a:r>
            <a:r>
              <a:rPr lang="en-US" altLang="zh-TW" dirty="0"/>
              <a:t>, </a:t>
            </a:r>
            <a:r>
              <a:rPr lang="zh-TW" altLang="en-US" dirty="0"/>
              <a:t>美国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Languages: </a:t>
            </a:r>
          </a:p>
          <a:p>
            <a:pPr lvl="2"/>
            <a:r>
              <a:rPr lang="en-US" altLang="zh-TW" dirty="0"/>
              <a:t>A little Chinese [</a:t>
            </a:r>
            <a:r>
              <a:rPr lang="zh-TW" altLang="en-US" dirty="0"/>
              <a:t>一点儿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中文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)]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TW" dirty="0"/>
              <a:t>A little English [</a:t>
            </a:r>
            <a:r>
              <a:rPr lang="zh-TW" altLang="en-US" dirty="0"/>
              <a:t>一点儿英语</a:t>
            </a:r>
            <a:r>
              <a:rPr lang="en-US" altLang="zh-TW" dirty="0"/>
              <a:t>]</a:t>
            </a:r>
          </a:p>
          <a:p>
            <a:pPr lvl="2"/>
            <a:r>
              <a:rPr lang="en-US" altLang="zh-TW" dirty="0">
                <a:cs typeface="FreesiaUPC" panose="020B0604020202020204" pitchFamily="34" charset="-34"/>
              </a:rPr>
              <a:t>Sorry, no Korean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 [</a:t>
            </a:r>
            <a:r>
              <a:rPr lang="ko-KR" altLang="en-US" dirty="0">
                <a:latin typeface="+mn-ea"/>
                <a:cs typeface="FreesiaUPC" panose="020B0604020202020204" pitchFamily="34" charset="-34"/>
              </a:rPr>
              <a:t>미안 나는 한국어를 못해</a:t>
            </a:r>
            <a:r>
              <a:rPr lang="en-US" altLang="ko-KR" dirty="0">
                <a:latin typeface="+mn-ea"/>
                <a:cs typeface="FreesiaUPC" panose="020B0604020202020204" pitchFamily="34" charset="-34"/>
              </a:rPr>
              <a:t>]     </a:t>
            </a:r>
            <a:r>
              <a:rPr lang="en-US" altLang="ko-KR" dirty="0">
                <a:latin typeface="+mn-ea"/>
                <a:cs typeface="FreesiaUPC" panose="020B0604020202020204" pitchFamily="34" charset="-34"/>
                <a:sym typeface="Wingdings" panose="05000000000000000000" pitchFamily="2" charset="2"/>
              </a:rPr>
              <a:t> Wish I did, sorry.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09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Most Important: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dirty="0"/>
              <a:t>Why are you here?</a:t>
            </a:r>
          </a:p>
          <a:p>
            <a:pPr lvl="1"/>
            <a:r>
              <a:rPr lang="en-US" altLang="zh-TW" dirty="0"/>
              <a:t>For fun?  … FUN? heard of Beaches? Or Swimming Pools?</a:t>
            </a:r>
          </a:p>
          <a:p>
            <a:pPr lvl="1"/>
            <a:r>
              <a:rPr lang="en-US" altLang="zh-TW" dirty="0"/>
              <a:t>To learn? </a:t>
            </a:r>
          </a:p>
          <a:p>
            <a:r>
              <a:rPr lang="en-US" dirty="0"/>
              <a:t>WHAT do you want to learn?</a:t>
            </a:r>
          </a:p>
          <a:p>
            <a:pPr lvl="1"/>
            <a:r>
              <a:rPr lang="en-US" dirty="0"/>
              <a:t>Singapore culture?</a:t>
            </a:r>
          </a:p>
          <a:p>
            <a:pPr lvl="1"/>
            <a:r>
              <a:rPr lang="en-US" dirty="0"/>
              <a:t>English?</a:t>
            </a:r>
          </a:p>
          <a:p>
            <a:pPr lvl="1"/>
            <a:r>
              <a:rPr lang="en-US" dirty="0"/>
              <a:t>Videogames and game engine development?</a:t>
            </a:r>
          </a:p>
          <a:p>
            <a:pPr lvl="1"/>
            <a:r>
              <a:rPr lang="en-US" dirty="0"/>
              <a:t>Software development?</a:t>
            </a:r>
          </a:p>
          <a:p>
            <a:pPr lvl="1"/>
            <a:r>
              <a:rPr lang="en-US" dirty="0"/>
              <a:t>How </a:t>
            </a:r>
            <a:r>
              <a:rPr lang="en-US" b="1" dirty="0">
                <a:solidFill>
                  <a:srgbClr val="FFFF00"/>
                </a:solidFill>
              </a:rPr>
              <a:t>other cultures teach and learn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Culture: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HELP ME: </a:t>
            </a:r>
            <a:r>
              <a:rPr lang="en-US" sz="2800" dirty="0"/>
              <a:t>Take charge of your learning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b="1" u="sng" dirty="0"/>
              <a:t>Actively</a:t>
            </a:r>
            <a:r>
              <a:rPr lang="en-US" sz="2800" dirty="0"/>
              <a:t>!</a:t>
            </a:r>
            <a:endParaRPr lang="en-US" sz="2800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Single most important </a:t>
            </a:r>
            <a:r>
              <a:rPr lang="en-US" dirty="0"/>
              <a:t>responsibility as a student: Ask me questions!! </a:t>
            </a:r>
          </a:p>
          <a:p>
            <a:pPr lvl="1"/>
            <a:r>
              <a:rPr lang="en-US" b="1" u="sng" dirty="0"/>
              <a:t>YES </a:t>
            </a:r>
            <a:r>
              <a:rPr lang="en-US" dirty="0"/>
              <a:t>I mean during class, interrupt me and ask any questions you may have!</a:t>
            </a:r>
          </a:p>
          <a:p>
            <a:pPr lvl="1"/>
            <a:r>
              <a:rPr lang="en-US" dirty="0"/>
              <a:t>!!PLEASE!!</a:t>
            </a:r>
          </a:p>
          <a:p>
            <a:r>
              <a:rPr lang="en-US" dirty="0"/>
              <a:t>Answer my questions in class, just yell out your answers!</a:t>
            </a:r>
          </a:p>
          <a:p>
            <a:r>
              <a:rPr lang="en-US" dirty="0"/>
              <a:t>Stop me:</a:t>
            </a:r>
          </a:p>
          <a:p>
            <a:pPr lvl="1"/>
            <a:r>
              <a:rPr lang="en-US" dirty="0"/>
              <a:t>When I go too fast!</a:t>
            </a:r>
          </a:p>
          <a:p>
            <a:pPr lvl="1"/>
            <a:r>
              <a:rPr lang="en-US" dirty="0"/>
              <a:t>When I teach things you already know!</a:t>
            </a:r>
          </a:p>
          <a:p>
            <a:r>
              <a:rPr lang="en-US" dirty="0"/>
              <a:t>Guide me!</a:t>
            </a:r>
          </a:p>
          <a:p>
            <a:r>
              <a:rPr lang="en-US" dirty="0"/>
              <a:t>You and I: we are here to have fun! </a:t>
            </a:r>
          </a:p>
          <a:p>
            <a:r>
              <a:rPr lang="en-US" dirty="0"/>
              <a:t>Let’s learn together!</a:t>
            </a:r>
          </a:p>
        </p:txBody>
      </p:sp>
    </p:spTree>
    <p:extLst>
      <p:ext uri="{BB962C8B-B14F-4D97-AF65-F5344CB8AC3E}">
        <p14:creationId xmlns:p14="http://schemas.microsoft.com/office/powerpoint/2010/main" val="20120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Most Important: your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C++? C#? Java? PHP? Ruby?</a:t>
            </a:r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dirty="0"/>
              <a:t>Object Oriented Programming? Data structures? Operating Systems? </a:t>
            </a:r>
          </a:p>
          <a:p>
            <a:r>
              <a:rPr lang="en-US" dirty="0"/>
              <a:t>Graphics User Interface (GUI) Programming? Computer Graphics?</a:t>
            </a:r>
          </a:p>
          <a:p>
            <a:pPr lvl="1"/>
            <a:r>
              <a:rPr lang="en-US" dirty="0"/>
              <a:t>Swing? WPF? D3D? OpenGL? </a:t>
            </a:r>
            <a:r>
              <a:rPr lang="en-US" dirty="0" err="1"/>
              <a:t>WebGL</a:t>
            </a:r>
            <a:r>
              <a:rPr lang="en-US" dirty="0"/>
              <a:t>?</a:t>
            </a:r>
          </a:p>
          <a:p>
            <a:r>
              <a:rPr lang="en-US" dirty="0"/>
              <a:t>Web Programming?</a:t>
            </a:r>
          </a:p>
          <a:p>
            <a:pPr lvl="1"/>
            <a:r>
              <a:rPr lang="en-US" dirty="0"/>
              <a:t>Front end? </a:t>
            </a:r>
            <a:r>
              <a:rPr lang="en-US" dirty="0" err="1"/>
              <a:t>jQurey</a:t>
            </a:r>
            <a:r>
              <a:rPr lang="en-US" dirty="0"/>
              <a:t>? Back end?</a:t>
            </a:r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background: my expectations/Hope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/>
          </a:bodyPr>
          <a:lstStyle/>
          <a:p>
            <a:r>
              <a:rPr lang="en-US" dirty="0"/>
              <a:t>Programming Languages </a:t>
            </a:r>
            <a:r>
              <a:rPr lang="en-US" dirty="0">
                <a:solidFill>
                  <a:srgbClr val="FFFF00"/>
                </a:solidFill>
              </a:rPr>
              <a:t>… one of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C++    C#    Java</a:t>
            </a:r>
            <a:endParaRPr lang="en-US" dirty="0"/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YES</a:t>
            </a:r>
            <a:r>
              <a:rPr lang="en-US" dirty="0"/>
              <a:t>: Object Oriented Programming and Data structures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r>
              <a:rPr lang="en-US" dirty="0"/>
              <a:t>: Operating Systems? </a:t>
            </a:r>
          </a:p>
          <a:p>
            <a:r>
              <a:rPr lang="en-US" dirty="0"/>
              <a:t>Computer Graphics?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endParaRPr lang="en-US" dirty="0"/>
          </a:p>
          <a:p>
            <a:r>
              <a:rPr lang="en-US" dirty="0"/>
              <a:t>Web Programming?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 </a:t>
            </a:r>
          </a:p>
          <a:p>
            <a:pPr marL="342900" lvl="1" indent="-342900"/>
            <a:r>
              <a:rPr lang="en-US" b="1" dirty="0">
                <a:solidFill>
                  <a:srgbClr val="FFFF00"/>
                </a:solidFill>
              </a:rPr>
              <a:t>LET ME KNOW if you have very different background for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0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me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altLang="zh-TW" dirty="0"/>
              <a:t>Kelvin Sung</a:t>
            </a:r>
            <a:r>
              <a:rPr lang="en-US" altLang="zh-TW"/>
              <a:t>, Shandong-ese </a:t>
            </a:r>
            <a:r>
              <a:rPr lang="en-US" altLang="zh-TW" dirty="0"/>
              <a:t>from Taiwan province	</a:t>
            </a:r>
            <a:r>
              <a:rPr lang="zh-TW" altLang="en-US" dirty="0"/>
              <a:t>宋賢清</a:t>
            </a:r>
            <a:r>
              <a:rPr lang="en-US" altLang="zh-TW" dirty="0"/>
              <a:t>, </a:t>
            </a:r>
            <a:r>
              <a:rPr lang="zh-TW" altLang="en-US" dirty="0"/>
              <a:t>山東台灣省青島人，</a:t>
            </a:r>
            <a:endParaRPr lang="en-US" altLang="zh-TW" dirty="0"/>
          </a:p>
          <a:p>
            <a:pPr lvl="1"/>
            <a:r>
              <a:rPr lang="en-US" altLang="zh-TW" dirty="0"/>
              <a:t>Born in Taiwan, been back to Shandong … 	</a:t>
            </a:r>
            <a:r>
              <a:rPr lang="zh-TW" altLang="en-US" dirty="0"/>
              <a:t>台灣出生，到過山東，沒去過青島 </a:t>
            </a:r>
            <a:endParaRPr lang="en-US" dirty="0"/>
          </a:p>
          <a:p>
            <a:pPr lvl="1"/>
            <a:r>
              <a:rPr lang="en-US" altLang="zh-TW" dirty="0"/>
              <a:t>Grew up in Singapore (since 6)</a:t>
            </a:r>
          </a:p>
          <a:p>
            <a:r>
              <a:rPr lang="en-US" altLang="zh-TW" dirty="0"/>
              <a:t>Education: in US since 16</a:t>
            </a:r>
          </a:p>
          <a:p>
            <a:pPr lvl="1"/>
            <a:r>
              <a:rPr lang="en-US" altLang="zh-TW" dirty="0"/>
              <a:t>BS in EE: University of Wisconsin-Madison</a:t>
            </a:r>
          </a:p>
          <a:p>
            <a:pPr lvl="1"/>
            <a:r>
              <a:rPr lang="en-US" altLang="zh-TW" dirty="0"/>
              <a:t>MS, PHD in CS: University of Illinois at Urbana-Champaign</a:t>
            </a:r>
          </a:p>
          <a:p>
            <a:r>
              <a:rPr lang="en-US" altLang="zh-TW" dirty="0"/>
              <a:t>Experience and Areas of Research</a:t>
            </a:r>
          </a:p>
          <a:p>
            <a:pPr lvl="1"/>
            <a:r>
              <a:rPr lang="en-US" altLang="zh-TW" dirty="0"/>
              <a:t>Computer graphics: image synthesis</a:t>
            </a:r>
          </a:p>
          <a:p>
            <a:pPr lvl="2"/>
            <a:r>
              <a:rPr lang="en-US" altLang="zh-TW" dirty="0"/>
              <a:t>Maya Renderer: one of the chief designers</a:t>
            </a:r>
          </a:p>
          <a:p>
            <a:pPr lvl="1"/>
            <a:r>
              <a:rPr lang="en-US" altLang="zh-TW" dirty="0"/>
              <a:t>More recently: Video Games for non-entertainment purposes, AR/VR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402767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this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/>
          </a:bodyPr>
          <a:lstStyle/>
          <a:p>
            <a:r>
              <a:rPr lang="en-US" dirty="0"/>
              <a:t>2D Videogame Development</a:t>
            </a:r>
          </a:p>
          <a:p>
            <a:pPr lvl="1"/>
            <a:r>
              <a:rPr lang="en-US" dirty="0"/>
              <a:t>Why limit to 2D? </a:t>
            </a:r>
          </a:p>
          <a:p>
            <a:r>
              <a:rPr lang="en-US" dirty="0"/>
              <a:t>What is the difference between building a game and an other software system?</a:t>
            </a:r>
          </a:p>
          <a:p>
            <a:r>
              <a:rPr lang="en-US" dirty="0"/>
              <a:t>We will learn …</a:t>
            </a:r>
          </a:p>
          <a:p>
            <a:pPr lvl="1"/>
            <a:r>
              <a:rPr lang="en-US" dirty="0"/>
              <a:t>The fundamental tool for building a videogame: the game engine</a:t>
            </a:r>
          </a:p>
          <a:p>
            <a:pPr lvl="2"/>
            <a:r>
              <a:rPr lang="en-US" dirty="0"/>
              <a:t>Conceptual and programming model of a game engine and game objects</a:t>
            </a:r>
          </a:p>
          <a:p>
            <a:pPr lvl="1"/>
            <a:r>
              <a:rPr lang="en-US" dirty="0"/>
              <a:t>Essentials of videogames</a:t>
            </a:r>
          </a:p>
          <a:p>
            <a:pPr lvl="2"/>
            <a:r>
              <a:rPr lang="en-US" dirty="0"/>
              <a:t>Fun, the world, UI, behavior, interaction (rigid bodies), effects (illumination, particle systems)</a:t>
            </a:r>
          </a:p>
          <a:p>
            <a:pPr lvl="1"/>
            <a:r>
              <a:rPr lang="en-US" dirty="0"/>
              <a:t>Fundamentals of building a game</a:t>
            </a:r>
          </a:p>
          <a:p>
            <a:pPr lvl="1"/>
            <a:r>
              <a:rPr lang="en-US" dirty="0"/>
              <a:t>Build a game!</a:t>
            </a:r>
          </a:p>
        </p:txBody>
      </p:sp>
    </p:spTree>
    <p:extLst>
      <p:ext uri="{BB962C8B-B14F-4D97-AF65-F5344CB8AC3E}">
        <p14:creationId xmlns:p14="http://schemas.microsoft.com/office/powerpoint/2010/main" val="38018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3053</TotalTime>
  <Words>1322</Words>
  <Application>Microsoft Office PowerPoint</Application>
  <PresentationFormat>Widescreen</PresentationFormat>
  <Paragraphs>189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方正姚体</vt:lpstr>
      <vt:lpstr>HY얕은샘물M</vt:lpstr>
      <vt:lpstr>微軟正黑體</vt:lpstr>
      <vt:lpstr>Arial</vt:lpstr>
      <vt:lpstr>Arial Narrow</vt:lpstr>
      <vt:lpstr>Calibri</vt:lpstr>
      <vt:lpstr>FreesiaUPC</vt:lpstr>
      <vt:lpstr>Wingdings</vt:lpstr>
      <vt:lpstr>Horizon</vt:lpstr>
      <vt:lpstr>Summer Fun:   Introduction to  2D Game Development</vt:lpstr>
      <vt:lpstr>Most Importantly: You?</vt:lpstr>
      <vt:lpstr>Most Importantly: You?</vt:lpstr>
      <vt:lpstr>Second Most Important: WHY?</vt:lpstr>
      <vt:lpstr>A Word about Culture:</vt:lpstr>
      <vt:lpstr>Third Most Important: your background</vt:lpstr>
      <vt:lpstr>your background: my expectations/Hope</vt:lpstr>
      <vt:lpstr>A Word about me … </vt:lpstr>
      <vt:lpstr>Now this class:</vt:lpstr>
      <vt:lpstr>These Course</vt:lpstr>
      <vt:lpstr>These Course</vt:lpstr>
      <vt:lpstr>While Taking this class …</vt:lpstr>
      <vt:lpstr>Part I (8th May): Game Engine and Game Components</vt:lpstr>
      <vt:lpstr>Part II (July 2021): Build an Awesome Game</vt:lpstr>
      <vt:lpstr>Teaching and Learning</vt:lpstr>
      <vt:lpstr>How will you be Evaluated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Fun:   Introdu ction to  2D Game Engine Development</dc:title>
  <dc:creator>Kelvin Sung</dc:creator>
  <cp:lastModifiedBy>Kelvin Sung</cp:lastModifiedBy>
  <cp:revision>509</cp:revision>
  <dcterms:created xsi:type="dcterms:W3CDTF">2006-08-16T00:00:00Z</dcterms:created>
  <dcterms:modified xsi:type="dcterms:W3CDTF">2021-04-25T17:52:55Z</dcterms:modified>
</cp:coreProperties>
</file>