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1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6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2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0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7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4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7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A6079-6627-46F4-A616-9A8481D7935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7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55" y="1160483"/>
            <a:ext cx="461483" cy="3549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8166" y="1064589"/>
            <a:ext cx="9844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FluvialGeomorph</a:t>
            </a:r>
            <a:r>
              <a:rPr lang="en-US" sz="3200" b="1" dirty="0" smtClean="0"/>
              <a:t>-Level 1:</a:t>
            </a:r>
            <a:endParaRPr lang="en-US" sz="3200" b="1" dirty="0"/>
          </a:p>
          <a:p>
            <a:r>
              <a:rPr lang="en-US" sz="3200" b="1" dirty="0" smtClean="0"/>
              <a:t>Channel Slope and Cross-Section Analysis: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750128" y="2730196"/>
            <a:ext cx="1117394" cy="184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 smtClean="0"/>
              <a:t>Plot Longitudinal Profile</a:t>
            </a:r>
            <a:endParaRPr lang="en-US" sz="1200" b="1" u="sng" dirty="0"/>
          </a:p>
          <a:p>
            <a:r>
              <a:rPr lang="en-US" sz="1000" dirty="0" smtClean="0"/>
              <a:t>- Spacing of points  is critical for assessing channel</a:t>
            </a:r>
            <a:endParaRPr lang="en-US" sz="1000" dirty="0"/>
          </a:p>
          <a:p>
            <a:r>
              <a:rPr lang="en-US" sz="1000" dirty="0" smtClean="0"/>
              <a:t>- Recommended options of 1 </a:t>
            </a:r>
            <a:r>
              <a:rPr lang="en-US" sz="1000" dirty="0" err="1" smtClean="0"/>
              <a:t>ft</a:t>
            </a:r>
            <a:r>
              <a:rPr lang="en-US" sz="1000" dirty="0" smtClean="0"/>
              <a:t> to 50 </a:t>
            </a:r>
            <a:r>
              <a:rPr lang="en-US" sz="1000" dirty="0" err="1" smtClean="0"/>
              <a:t>ft</a:t>
            </a:r>
            <a:r>
              <a:rPr lang="en-US" sz="1000" dirty="0" smtClean="0"/>
              <a:t> depending on analysis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0876" y="2730196"/>
            <a:ext cx="1154281" cy="184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 smtClean="0"/>
              <a:t>Assess Longitudinal Profile</a:t>
            </a:r>
            <a:endParaRPr lang="en-US" sz="1200" b="1" u="sng" dirty="0"/>
          </a:p>
          <a:p>
            <a:r>
              <a:rPr lang="en-US" sz="1000" dirty="0" smtClean="0"/>
              <a:t>- Identify locations where channel slopes change dramatically</a:t>
            </a:r>
          </a:p>
          <a:p>
            <a:r>
              <a:rPr lang="en-US" sz="1000" dirty="0" smtClean="0"/>
              <a:t>- Compare to existing </a:t>
            </a:r>
            <a:r>
              <a:rPr lang="en-US" sz="1000" dirty="0" err="1" smtClean="0"/>
              <a:t>LiDAR</a:t>
            </a:r>
            <a:r>
              <a:rPr lang="en-US" sz="1000" dirty="0" smtClean="0"/>
              <a:t> or channel surveys</a:t>
            </a:r>
            <a:endParaRPr lang="en-US" sz="1000" dirty="0"/>
          </a:p>
        </p:txBody>
      </p:sp>
      <p:cxnSp>
        <p:nvCxnSpPr>
          <p:cNvPr id="22" name="Straight Arrow Connector 21"/>
          <p:cNvCxnSpPr>
            <a:stCxn id="6" idx="3"/>
            <a:endCxn id="16" idx="1"/>
          </p:cNvCxnSpPr>
          <p:nvPr/>
        </p:nvCxnSpPr>
        <p:spPr>
          <a:xfrm>
            <a:off x="2867522" y="3654933"/>
            <a:ext cx="4333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35" idx="1"/>
          </p:cNvCxnSpPr>
          <p:nvPr/>
        </p:nvCxnSpPr>
        <p:spPr>
          <a:xfrm>
            <a:off x="4455157" y="3654933"/>
            <a:ext cx="520902" cy="8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76059" y="2738663"/>
            <a:ext cx="1194675" cy="184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Layout Cross Sections</a:t>
            </a:r>
          </a:p>
          <a:p>
            <a:r>
              <a:rPr lang="en-US" sz="1000" dirty="0" smtClean="0"/>
              <a:t>- Layout </a:t>
            </a:r>
            <a:r>
              <a:rPr lang="en-US" sz="1000" dirty="0"/>
              <a:t>regularly spaced cross sections for </a:t>
            </a:r>
            <a:r>
              <a:rPr lang="en-US" sz="1000" dirty="0" smtClean="0"/>
              <a:t>reach</a:t>
            </a:r>
          </a:p>
          <a:p>
            <a:r>
              <a:rPr lang="en-US" sz="1000" dirty="0" smtClean="0"/>
              <a:t>- Recommended </a:t>
            </a:r>
            <a:r>
              <a:rPr lang="en-US" sz="1000" dirty="0"/>
              <a:t>options of </a:t>
            </a:r>
            <a:r>
              <a:rPr lang="en-US" sz="1000" dirty="0" smtClean="0"/>
              <a:t>50 </a:t>
            </a:r>
            <a:r>
              <a:rPr lang="en-US" sz="1000" dirty="0" err="1"/>
              <a:t>ft</a:t>
            </a:r>
            <a:r>
              <a:rPr lang="en-US" sz="1000" dirty="0"/>
              <a:t> depending on analysis </a:t>
            </a:r>
          </a:p>
          <a:p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6689296" y="2732465"/>
            <a:ext cx="1160160" cy="184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 smtClean="0"/>
              <a:t>Assess Cross </a:t>
            </a:r>
            <a:r>
              <a:rPr lang="en-US" sz="1200" b="1" u="sng" dirty="0"/>
              <a:t>Section Geometry</a:t>
            </a:r>
          </a:p>
          <a:p>
            <a:r>
              <a:rPr lang="en-US" sz="1000" dirty="0" smtClean="0"/>
              <a:t>- Extract </a:t>
            </a:r>
            <a:r>
              <a:rPr lang="en-US" sz="1000" dirty="0"/>
              <a:t>cross section elevation values </a:t>
            </a:r>
            <a:r>
              <a:rPr lang="en-US" sz="1000" dirty="0" smtClean="0"/>
              <a:t>for profile plot analysis.</a:t>
            </a:r>
          </a:p>
          <a:p>
            <a:r>
              <a:rPr lang="en-US" sz="1000" dirty="0" smtClean="0"/>
              <a:t>- Compare cross-section longitudinal profile locations 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3593693" y="4899305"/>
            <a:ext cx="2376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Repeat for each </a:t>
            </a:r>
            <a:r>
              <a:rPr lang="en-US" sz="1200" b="1" dirty="0" smtClean="0"/>
              <a:t>Study Area Extent</a:t>
            </a:r>
            <a:endParaRPr lang="en-US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8370358" y="2738663"/>
            <a:ext cx="1179619" cy="184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 smtClean="0"/>
              <a:t>Level 1: FG Reports </a:t>
            </a:r>
            <a:endParaRPr lang="en-US" sz="1200" b="1" u="sng" dirty="0"/>
          </a:p>
          <a:p>
            <a:r>
              <a:rPr lang="en-US" sz="1000" dirty="0" smtClean="0"/>
              <a:t>- Reach reports for profile and cross-section analysis.</a:t>
            </a:r>
          </a:p>
          <a:p>
            <a:r>
              <a:rPr lang="en-US" sz="1000" dirty="0" smtClean="0"/>
              <a:t>- Single or Multi-year analysis comparisons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10067371" y="2732465"/>
            <a:ext cx="1287902" cy="184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 smtClean="0"/>
              <a:t>Determine Appropriate Next Steps</a:t>
            </a:r>
            <a:endParaRPr lang="en-US" sz="1200" b="1" u="sng" dirty="0"/>
          </a:p>
          <a:p>
            <a:r>
              <a:rPr lang="en-US" sz="1000" dirty="0" smtClean="0"/>
              <a:t>- Proceed to Level 2 FG analysis</a:t>
            </a:r>
          </a:p>
          <a:p>
            <a:r>
              <a:rPr lang="en-US" sz="1000" dirty="0" smtClean="0"/>
              <a:t>- Proceed with Other Geomorphic Analysis</a:t>
            </a:r>
          </a:p>
          <a:p>
            <a:r>
              <a:rPr lang="en-US" sz="1000" dirty="0" smtClean="0"/>
              <a:t>- Focused Further </a:t>
            </a:r>
            <a:r>
              <a:rPr lang="en-US" sz="1000" dirty="0" smtClean="0"/>
              <a:t>Analysis of identified reaches</a:t>
            </a:r>
            <a:endParaRPr lang="en-US" sz="10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173074" y="3638369"/>
            <a:ext cx="5162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854136" y="3616252"/>
            <a:ext cx="5162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551149" y="3616252"/>
            <a:ext cx="5162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9380" y="2730197"/>
            <a:ext cx="1117394" cy="18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Select </a:t>
            </a:r>
            <a:r>
              <a:rPr lang="en-US" sz="1200" b="1" u="sng" dirty="0" smtClean="0"/>
              <a:t>Study Area Extent</a:t>
            </a:r>
            <a:endParaRPr lang="en-US" sz="12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Single Reach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Small Watershed (HUC &lt; 12)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Large Watershed (HUC &gt; 12)</a:t>
            </a:r>
            <a:endParaRPr lang="en-US" sz="1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316774" y="3644169"/>
            <a:ext cx="4333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29" idx="2"/>
            <a:endCxn id="17" idx="2"/>
          </p:cNvCxnSpPr>
          <p:nvPr/>
        </p:nvCxnSpPr>
        <p:spPr>
          <a:xfrm rot="5400000" flipH="1">
            <a:off x="4856024" y="483993"/>
            <a:ext cx="6198" cy="8202091"/>
          </a:xfrm>
          <a:prstGeom prst="bentConnector3">
            <a:avLst>
              <a:gd name="adj1" fmla="val -36882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152164" y="150920"/>
            <a:ext cx="2317792" cy="400110"/>
            <a:chOff x="6628164" y="150920"/>
            <a:chExt cx="2317792" cy="4001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418" y="206326"/>
              <a:ext cx="370538" cy="2850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28164" y="150920"/>
              <a:ext cx="2014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FluvialGeomorph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67074" y="398726"/>
            <a:ext cx="849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Workflow:</a:t>
            </a:r>
          </a:p>
          <a:p>
            <a:r>
              <a:rPr lang="en-US" sz="3200" b="1" dirty="0"/>
              <a:t>Develop Regional Curves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6726" y="1491893"/>
            <a:ext cx="1117394" cy="150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Collect Gage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USGS-NWIS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Gage datum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Gage descriptions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Rating tables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65503" y="1497263"/>
            <a:ext cx="1154281" cy="149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Create Terrain</a:t>
            </a:r>
          </a:p>
          <a:p>
            <a:r>
              <a:rPr lang="en-US" sz="1000" dirty="0"/>
              <a:t>Create a DEM for each gage site.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92152" y="1503443"/>
            <a:ext cx="1174101" cy="148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Detrend DEM</a:t>
            </a:r>
          </a:p>
          <a:p>
            <a:r>
              <a:rPr lang="en-US" sz="1000" dirty="0"/>
              <a:t>Remove stream slope from terrain.</a:t>
            </a:r>
          </a:p>
          <a:p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4702463" y="3287538"/>
            <a:ext cx="1186878" cy="147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Define Channel Extent</a:t>
            </a:r>
          </a:p>
          <a:p>
            <a:r>
              <a:rPr lang="en-US" sz="1000" dirty="0"/>
              <a:t>Use detrended terrain to define channel extent.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12793" y="3287538"/>
            <a:ext cx="1159158" cy="1476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Map Riffles</a:t>
            </a:r>
          </a:p>
          <a:p>
            <a:r>
              <a:rPr lang="en-US" sz="1000" dirty="0"/>
              <a:t>Identify location of riffle cross sections.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85018" y="3287537"/>
            <a:ext cx="1155540" cy="147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Calculate Riffle Geometry</a:t>
            </a:r>
          </a:p>
          <a:p>
            <a:r>
              <a:rPr lang="en-US" sz="1000" dirty="0"/>
              <a:t>Extract cross section elevation values and calculate hydraulic dimensions.</a:t>
            </a:r>
          </a:p>
        </p:txBody>
      </p:sp>
      <p:cxnSp>
        <p:nvCxnSpPr>
          <p:cNvPr id="22" name="Straight Arrow Connector 21"/>
          <p:cNvCxnSpPr>
            <a:stCxn id="6" idx="3"/>
            <a:endCxn id="34" idx="1"/>
          </p:cNvCxnSpPr>
          <p:nvPr/>
        </p:nvCxnSpPr>
        <p:spPr>
          <a:xfrm>
            <a:off x="5824120" y="2243684"/>
            <a:ext cx="293550" cy="2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</p:cNvCxnSpPr>
          <p:nvPr/>
        </p:nvCxnSpPr>
        <p:spPr>
          <a:xfrm>
            <a:off x="8719783" y="2246368"/>
            <a:ext cx="272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91887" y="1489548"/>
            <a:ext cx="1117394" cy="150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Select Region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Hydro-physiographic regions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Ecoregions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95781" y="1489548"/>
            <a:ext cx="1117394" cy="150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Identify Gage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&gt; 10 year period of record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Active gages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Discontinued gages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17671" y="1497263"/>
            <a:ext cx="1154281" cy="149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Define Reach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Based on gage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Determine reach extent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Reach length 20-30 bankfull widths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995962" y="3287536"/>
            <a:ext cx="1155540" cy="147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Use Hydraulic</a:t>
            </a:r>
          </a:p>
          <a:p>
            <a:r>
              <a:rPr lang="en-US" sz="1200" b="1" u="sng" dirty="0"/>
              <a:t>Equations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Mannings</a:t>
            </a:r>
            <a:r>
              <a:rPr lang="en-US" sz="1000" dirty="0"/>
              <a:t> or other equations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Compare cross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Average</a:t>
            </a:r>
          </a:p>
        </p:txBody>
      </p:sp>
      <p:cxnSp>
        <p:nvCxnSpPr>
          <p:cNvPr id="13" name="Elbow Connector 12"/>
          <p:cNvCxnSpPr/>
          <p:nvPr/>
        </p:nvCxnSpPr>
        <p:spPr>
          <a:xfrm rot="5400000" flipH="1">
            <a:off x="5818027" y="1018414"/>
            <a:ext cx="1769824" cy="5719254"/>
          </a:xfrm>
          <a:prstGeom prst="bentConnector3">
            <a:avLst>
              <a:gd name="adj1" fmla="val -129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29273" y="4329557"/>
            <a:ext cx="887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Repeat for </a:t>
            </a:r>
          </a:p>
          <a:p>
            <a:r>
              <a:rPr lang="en-US" sz="1200" b="1" dirty="0"/>
              <a:t>each gage</a:t>
            </a:r>
          </a:p>
          <a:p>
            <a:r>
              <a:rPr lang="en-US" sz="1200" b="1" dirty="0"/>
              <a:t>site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12822" y="2220834"/>
            <a:ext cx="293550" cy="2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3"/>
            <a:endCxn id="6" idx="1"/>
          </p:cNvCxnSpPr>
          <p:nvPr/>
        </p:nvCxnSpPr>
        <p:spPr>
          <a:xfrm>
            <a:off x="4413176" y="2241339"/>
            <a:ext cx="293551" cy="2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6" idx="1"/>
          </p:cNvCxnSpPr>
          <p:nvPr/>
        </p:nvCxnSpPr>
        <p:spPr>
          <a:xfrm>
            <a:off x="7261290" y="2246368"/>
            <a:ext cx="3042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8" idx="3"/>
            <a:endCxn id="19" idx="1"/>
          </p:cNvCxnSpPr>
          <p:nvPr/>
        </p:nvCxnSpPr>
        <p:spPr>
          <a:xfrm flipH="1">
            <a:off x="4702464" y="2243684"/>
            <a:ext cx="5463789" cy="1781563"/>
          </a:xfrm>
          <a:prstGeom prst="bentConnector5">
            <a:avLst>
              <a:gd name="adj1" fmla="val -4184"/>
              <a:gd name="adj2" fmla="val 50071"/>
              <a:gd name="adj3" fmla="val 10418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3"/>
            <a:endCxn id="20" idx="1"/>
          </p:cNvCxnSpPr>
          <p:nvPr/>
        </p:nvCxnSpPr>
        <p:spPr>
          <a:xfrm>
            <a:off x="5889341" y="4025247"/>
            <a:ext cx="223452" cy="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271951" y="4025246"/>
            <a:ext cx="3042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7" idx="1"/>
          </p:cNvCxnSpPr>
          <p:nvPr/>
        </p:nvCxnSpPr>
        <p:spPr>
          <a:xfrm flipV="1">
            <a:off x="8740558" y="4025244"/>
            <a:ext cx="25540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992012" y="5174739"/>
            <a:ext cx="1159491" cy="150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Develop Hydraulic Geometry Relationships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Calculate bankfull channel dimensions</a:t>
            </a:r>
          </a:p>
        </p:txBody>
      </p:sp>
      <p:cxnSp>
        <p:nvCxnSpPr>
          <p:cNvPr id="60" name="Elbow Connector 59"/>
          <p:cNvCxnSpPr>
            <a:stCxn id="37" idx="3"/>
            <a:endCxn id="59" idx="3"/>
          </p:cNvCxnSpPr>
          <p:nvPr/>
        </p:nvCxnSpPr>
        <p:spPr>
          <a:xfrm>
            <a:off x="10151502" y="4025245"/>
            <a:ext cx="12700" cy="1901285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560293" y="5174739"/>
            <a:ext cx="1159491" cy="150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Develop Regional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Plot bankfull channel dimensions versus drainage area</a:t>
            </a:r>
          </a:p>
        </p:txBody>
      </p:sp>
      <p:cxnSp>
        <p:nvCxnSpPr>
          <p:cNvPr id="75" name="Straight Arrow Connector 74"/>
          <p:cNvCxnSpPr>
            <a:stCxn id="59" idx="1"/>
            <a:endCxn id="74" idx="3"/>
          </p:cNvCxnSpPr>
          <p:nvPr/>
        </p:nvCxnSpPr>
        <p:spPr>
          <a:xfrm flipH="1">
            <a:off x="8719783" y="5926529"/>
            <a:ext cx="272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4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7032</TotalTime>
  <Words>295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Dougherty, Michael P CIV USARMY CEMVR (US)</dc:creator>
  <cp:lastModifiedBy>Haring, Christopher P CIV (US)</cp:lastModifiedBy>
  <cp:revision>14</cp:revision>
  <dcterms:created xsi:type="dcterms:W3CDTF">2020-04-16T12:30:38Z</dcterms:created>
  <dcterms:modified xsi:type="dcterms:W3CDTF">2020-05-12T18:14:21Z</dcterms:modified>
</cp:coreProperties>
</file>