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1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079-6627-46F4-A616-9A8481D7935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F953-8BEA-4820-9F60-A8429D49C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1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079-6627-46F4-A616-9A8481D7935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F953-8BEA-4820-9F60-A8429D49C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079-6627-46F4-A616-9A8481D7935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F953-8BEA-4820-9F60-A8429D49C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6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079-6627-46F4-A616-9A8481D7935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F953-8BEA-4820-9F60-A8429D49C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079-6627-46F4-A616-9A8481D7935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F953-8BEA-4820-9F60-A8429D49C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2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079-6627-46F4-A616-9A8481D7935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F953-8BEA-4820-9F60-A8429D49C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6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079-6627-46F4-A616-9A8481D7935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F953-8BEA-4820-9F60-A8429D49C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0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079-6627-46F4-A616-9A8481D7935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F953-8BEA-4820-9F60-A8429D49C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6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079-6627-46F4-A616-9A8481D7935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F953-8BEA-4820-9F60-A8429D49C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7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079-6627-46F4-A616-9A8481D7935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F953-8BEA-4820-9F60-A8429D49C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4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A6079-6627-46F4-A616-9A8481D7935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F953-8BEA-4820-9F60-A8429D49C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7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A6079-6627-46F4-A616-9A8481D7935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F953-8BEA-4820-9F60-A8429D49C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7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152164" y="150920"/>
            <a:ext cx="2317792" cy="400110"/>
            <a:chOff x="6628164" y="150920"/>
            <a:chExt cx="2317792" cy="4001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5418" y="206326"/>
              <a:ext cx="370538" cy="2850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628164" y="150920"/>
              <a:ext cx="2014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FluvialGeomorph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67074" y="398726"/>
            <a:ext cx="849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Workflow:</a:t>
            </a:r>
          </a:p>
          <a:p>
            <a:r>
              <a:rPr lang="en-US" sz="3200" b="1" dirty="0"/>
              <a:t>Rapid Watershed Assessment for Un-Gaged Streams</a:t>
            </a:r>
          </a:p>
        </p:txBody>
      </p:sp>
      <p:sp>
        <p:nvSpPr>
          <p:cNvPr id="6" name="Rectangle 5"/>
          <p:cNvSpPr/>
          <p:nvPr/>
        </p:nvSpPr>
        <p:spPr>
          <a:xfrm>
            <a:off x="1867074" y="2143726"/>
            <a:ext cx="1117394" cy="150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Create Terrain</a:t>
            </a:r>
          </a:p>
          <a:p>
            <a:r>
              <a:rPr lang="en-US" sz="1000" dirty="0"/>
              <a:t>Create a DEM for </a:t>
            </a:r>
            <a:r>
              <a:rPr lang="en-US" sz="1000" dirty="0"/>
              <a:t>study </a:t>
            </a:r>
            <a:r>
              <a:rPr lang="en-US" sz="1000" dirty="0"/>
              <a:t>area</a:t>
            </a:r>
            <a:r>
              <a:rPr lang="en-US" sz="1000" dirty="0"/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58188" y="2149096"/>
            <a:ext cx="1154281" cy="1498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Define Watershed </a:t>
            </a:r>
            <a:r>
              <a:rPr lang="en-US" sz="1200" b="1" u="sng" dirty="0"/>
              <a:t>Reaches</a:t>
            </a:r>
            <a:endParaRPr lang="en-US" sz="1200" b="1" u="sng" dirty="0"/>
          </a:p>
          <a:p>
            <a:r>
              <a:rPr lang="en-US" sz="1000" dirty="0"/>
              <a:t>Segment </a:t>
            </a:r>
            <a:r>
              <a:rPr lang="en-US" sz="1000" dirty="0"/>
              <a:t>network </a:t>
            </a:r>
            <a:r>
              <a:rPr lang="en-US" sz="1000" dirty="0"/>
              <a:t>into reaches with homogeneous </a:t>
            </a:r>
            <a:r>
              <a:rPr lang="en-US" sz="1000" dirty="0"/>
              <a:t>drainage </a:t>
            </a:r>
            <a:r>
              <a:rPr lang="en-US" sz="1000" dirty="0"/>
              <a:t>area.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84696" y="2149096"/>
            <a:ext cx="1163956" cy="1498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Detrend DEM</a:t>
            </a:r>
          </a:p>
          <a:p>
            <a:r>
              <a:rPr lang="en-US" sz="1000" dirty="0"/>
              <a:t>Remove </a:t>
            </a:r>
            <a:r>
              <a:rPr lang="en-US" sz="1000" dirty="0"/>
              <a:t>the stream slope from the terrain.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42979" y="2152590"/>
            <a:ext cx="1174101" cy="148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Define Channel Extent</a:t>
            </a:r>
          </a:p>
          <a:p>
            <a:r>
              <a:rPr lang="en-US" sz="1000" dirty="0"/>
              <a:t>Use the detrended terrain to define the channel extent.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06674" y="2158578"/>
            <a:ext cx="1186878" cy="147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Map Riffles</a:t>
            </a:r>
          </a:p>
          <a:p>
            <a:r>
              <a:rPr lang="en-US" sz="1000" dirty="0"/>
              <a:t>Identify the location of riffle cross sections.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83147" y="2156172"/>
            <a:ext cx="1171048" cy="1476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Calculate Riffle Geometry</a:t>
            </a:r>
          </a:p>
          <a:p>
            <a:r>
              <a:rPr lang="en-US" sz="1000" dirty="0"/>
              <a:t>Extract elevation values for cross sections and calculate hydraulic dimensions.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86187" y="3947420"/>
            <a:ext cx="1155540" cy="142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Estimate Bankfull</a:t>
            </a:r>
          </a:p>
          <a:p>
            <a:r>
              <a:rPr lang="en-US" sz="1000" dirty="0"/>
              <a:t>Compare current cross section to regional curve values to select bankfull elevation. </a:t>
            </a:r>
          </a:p>
        </p:txBody>
      </p:sp>
      <p:cxnSp>
        <p:nvCxnSpPr>
          <p:cNvPr id="22" name="Straight Arrow Connector 21"/>
          <p:cNvCxnSpPr>
            <a:stCxn id="6" idx="3"/>
            <a:endCxn id="16" idx="1"/>
          </p:cNvCxnSpPr>
          <p:nvPr/>
        </p:nvCxnSpPr>
        <p:spPr>
          <a:xfrm>
            <a:off x="2984469" y="2895517"/>
            <a:ext cx="273719" cy="2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  <a:endCxn id="17" idx="1"/>
          </p:cNvCxnSpPr>
          <p:nvPr/>
        </p:nvCxnSpPr>
        <p:spPr>
          <a:xfrm>
            <a:off x="4412468" y="2898201"/>
            <a:ext cx="272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8" idx="1"/>
          </p:cNvCxnSpPr>
          <p:nvPr/>
        </p:nvCxnSpPr>
        <p:spPr>
          <a:xfrm flipV="1">
            <a:off x="5848652" y="2892831"/>
            <a:ext cx="294326" cy="53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3"/>
            <a:endCxn id="19" idx="1"/>
          </p:cNvCxnSpPr>
          <p:nvPr/>
        </p:nvCxnSpPr>
        <p:spPr>
          <a:xfrm>
            <a:off x="7317080" y="2892830"/>
            <a:ext cx="289595" cy="3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9" idx="3"/>
            <a:endCxn id="20" idx="1"/>
          </p:cNvCxnSpPr>
          <p:nvPr/>
        </p:nvCxnSpPr>
        <p:spPr>
          <a:xfrm flipV="1">
            <a:off x="8793553" y="2894622"/>
            <a:ext cx="289595" cy="1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21" idx="1"/>
          </p:cNvCxnSpPr>
          <p:nvPr/>
        </p:nvCxnSpPr>
        <p:spPr>
          <a:xfrm rot="5400000">
            <a:off x="6664053" y="1655204"/>
            <a:ext cx="1026752" cy="4982484"/>
          </a:xfrm>
          <a:prstGeom prst="bentConnector4">
            <a:avLst>
              <a:gd name="adj1" fmla="val 15308"/>
              <a:gd name="adj2" fmla="val 10458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125462" y="3947420"/>
            <a:ext cx="1156628" cy="142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Layout Cross Sections</a:t>
            </a:r>
          </a:p>
          <a:p>
            <a:r>
              <a:rPr lang="en-US" sz="1000" dirty="0"/>
              <a:t>Layout regularly spaced cross sections for reach. 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839376" y="4618696"/>
            <a:ext cx="289527" cy="4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7285325" y="4614496"/>
            <a:ext cx="289527" cy="4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588865" y="3937696"/>
            <a:ext cx="1169078" cy="1434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Calculate Cross Section Geometry</a:t>
            </a:r>
          </a:p>
          <a:p>
            <a:r>
              <a:rPr lang="en-US" sz="1000" dirty="0"/>
              <a:t>Extract </a:t>
            </a:r>
            <a:r>
              <a:rPr lang="en-US" sz="1000" dirty="0"/>
              <a:t>cross section elevation </a:t>
            </a:r>
            <a:r>
              <a:rPr lang="en-US" sz="1000" dirty="0"/>
              <a:t>values </a:t>
            </a:r>
            <a:r>
              <a:rPr lang="en-US" sz="1000" dirty="0"/>
              <a:t>and </a:t>
            </a:r>
            <a:r>
              <a:rPr lang="en-US" sz="1000" dirty="0"/>
              <a:t>calculate hydraulic dimensions. 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8744406" y="4610296"/>
            <a:ext cx="289527" cy="4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9052269" y="3947420"/>
            <a:ext cx="1186878" cy="1424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Calculate Planform Geometry</a:t>
            </a:r>
          </a:p>
          <a:p>
            <a:r>
              <a:rPr lang="en-US" sz="1000" dirty="0"/>
              <a:t>Calculate planform metrics for reach.</a:t>
            </a:r>
          </a:p>
        </p:txBody>
      </p:sp>
      <p:cxnSp>
        <p:nvCxnSpPr>
          <p:cNvPr id="51" name="Straight Arrow Connector 27"/>
          <p:cNvCxnSpPr>
            <a:stCxn id="49" idx="2"/>
            <a:endCxn id="16" idx="2"/>
          </p:cNvCxnSpPr>
          <p:nvPr/>
        </p:nvCxnSpPr>
        <p:spPr>
          <a:xfrm rot="5400000" flipH="1">
            <a:off x="5878059" y="1604575"/>
            <a:ext cx="1724918" cy="5810380"/>
          </a:xfrm>
          <a:prstGeom prst="bentConnector3">
            <a:avLst>
              <a:gd name="adj1" fmla="val -1325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758637" y="5594287"/>
            <a:ext cx="2282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Repeat for each watershed reach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732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152164" y="150920"/>
            <a:ext cx="2317792" cy="400110"/>
            <a:chOff x="6628164" y="150920"/>
            <a:chExt cx="2317792" cy="4001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5418" y="206326"/>
              <a:ext cx="370538" cy="2850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628164" y="150920"/>
              <a:ext cx="2014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FluvialGeomorph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67074" y="398726"/>
            <a:ext cx="8490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Workflow:</a:t>
            </a:r>
          </a:p>
          <a:p>
            <a:r>
              <a:rPr lang="en-US" sz="3200" b="1" dirty="0"/>
              <a:t>Develop Regional Curves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706726" y="1491893"/>
            <a:ext cx="1117394" cy="150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Collect Gage Data</a:t>
            </a:r>
            <a:endParaRPr lang="en-US" sz="12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USGS-NWIS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Gage datum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Gage descriptions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Rating tables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7565503" y="1497263"/>
            <a:ext cx="1154281" cy="1498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Create Terrain</a:t>
            </a:r>
          </a:p>
          <a:p>
            <a:r>
              <a:rPr lang="en-US" sz="1000" dirty="0"/>
              <a:t>Create a DEM for each gage site.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992152" y="1503443"/>
            <a:ext cx="1174101" cy="1480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Detrend DEM</a:t>
            </a:r>
          </a:p>
          <a:p>
            <a:r>
              <a:rPr lang="en-US" sz="1000" dirty="0"/>
              <a:t>Remove stream slope from terrain</a:t>
            </a:r>
            <a:r>
              <a:rPr lang="en-US" sz="1000" dirty="0"/>
              <a:t>.</a:t>
            </a:r>
          </a:p>
          <a:p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4702463" y="3287538"/>
            <a:ext cx="1186878" cy="147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Define Channel Extent</a:t>
            </a:r>
          </a:p>
          <a:p>
            <a:r>
              <a:rPr lang="en-US" sz="1000" dirty="0"/>
              <a:t>Use detrended terrain to define channel extent.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12793" y="3287538"/>
            <a:ext cx="1159158" cy="1476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Map Riffles</a:t>
            </a:r>
          </a:p>
          <a:p>
            <a:r>
              <a:rPr lang="en-US" sz="1000" dirty="0"/>
              <a:t>Identify location of riffle cross sections.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85018" y="3287537"/>
            <a:ext cx="1155540" cy="147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Calculate Riffle Geometry</a:t>
            </a:r>
          </a:p>
          <a:p>
            <a:r>
              <a:rPr lang="en-US" sz="1000" dirty="0"/>
              <a:t>Extract cross section elevation values and calculate hydraulic dimensions.</a:t>
            </a:r>
          </a:p>
        </p:txBody>
      </p:sp>
      <p:cxnSp>
        <p:nvCxnSpPr>
          <p:cNvPr id="22" name="Straight Arrow Connector 21"/>
          <p:cNvCxnSpPr>
            <a:stCxn id="6" idx="3"/>
            <a:endCxn id="34" idx="1"/>
          </p:cNvCxnSpPr>
          <p:nvPr/>
        </p:nvCxnSpPr>
        <p:spPr>
          <a:xfrm>
            <a:off x="5824120" y="2243684"/>
            <a:ext cx="293550" cy="2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6" idx="3"/>
          </p:cNvCxnSpPr>
          <p:nvPr/>
        </p:nvCxnSpPr>
        <p:spPr>
          <a:xfrm>
            <a:off x="8719783" y="2246368"/>
            <a:ext cx="272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891887" y="1489548"/>
            <a:ext cx="1117394" cy="150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Select Region</a:t>
            </a:r>
            <a:endParaRPr lang="en-US" sz="12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Hydro-physiographic regions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Ecoregions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295781" y="1489548"/>
            <a:ext cx="1117394" cy="150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Identify </a:t>
            </a:r>
            <a:r>
              <a:rPr lang="en-US" sz="1200" b="1" u="sng" dirty="0"/>
              <a:t>Gage</a:t>
            </a:r>
            <a:endParaRPr lang="en-US" sz="12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&gt; 10 year period of record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Active gages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Discontinued gages</a:t>
            </a:r>
            <a:endParaRPr lang="en-US" sz="1000" dirty="0"/>
          </a:p>
        </p:txBody>
      </p:sp>
      <p:sp>
        <p:nvSpPr>
          <p:cNvPr id="34" name="Rectangle 33"/>
          <p:cNvSpPr/>
          <p:nvPr/>
        </p:nvSpPr>
        <p:spPr>
          <a:xfrm>
            <a:off x="6117671" y="1497263"/>
            <a:ext cx="1154281" cy="1498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Define Reach</a:t>
            </a:r>
            <a:endParaRPr lang="en-US" sz="12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Based on gage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Determine reach extent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Reach length 20-30 bankfull widths</a:t>
            </a:r>
            <a:endParaRPr lang="en-US" sz="1000" dirty="0"/>
          </a:p>
        </p:txBody>
      </p:sp>
      <p:sp>
        <p:nvSpPr>
          <p:cNvPr id="37" name="Rectangle 36"/>
          <p:cNvSpPr/>
          <p:nvPr/>
        </p:nvSpPr>
        <p:spPr>
          <a:xfrm>
            <a:off x="8995962" y="3287536"/>
            <a:ext cx="1155540" cy="1475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Use Hydraulic</a:t>
            </a:r>
          </a:p>
          <a:p>
            <a:r>
              <a:rPr lang="en-US" sz="1200" b="1" u="sng" dirty="0"/>
              <a:t>Equations </a:t>
            </a:r>
            <a:endParaRPr lang="en-US" sz="12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Mannings</a:t>
            </a:r>
            <a:r>
              <a:rPr lang="en-US" sz="1000" dirty="0"/>
              <a:t> or other equations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Compare cross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Average</a:t>
            </a:r>
            <a:endParaRPr lang="en-US" sz="1000" dirty="0"/>
          </a:p>
        </p:txBody>
      </p:sp>
      <p:cxnSp>
        <p:nvCxnSpPr>
          <p:cNvPr id="13" name="Elbow Connector 12"/>
          <p:cNvCxnSpPr/>
          <p:nvPr/>
        </p:nvCxnSpPr>
        <p:spPr>
          <a:xfrm rot="5400000" flipH="1">
            <a:off x="5818027" y="1018414"/>
            <a:ext cx="1769824" cy="5719254"/>
          </a:xfrm>
          <a:prstGeom prst="bentConnector3">
            <a:avLst>
              <a:gd name="adj1" fmla="val -129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29273" y="4329557"/>
            <a:ext cx="887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Repeat for </a:t>
            </a:r>
          </a:p>
          <a:p>
            <a:r>
              <a:rPr lang="en-US" sz="1200" b="1" dirty="0"/>
              <a:t>each gage</a:t>
            </a:r>
          </a:p>
          <a:p>
            <a:r>
              <a:rPr lang="en-US" sz="1200" b="1" dirty="0"/>
              <a:t>site</a:t>
            </a:r>
            <a:endParaRPr lang="en-US" sz="12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3012822" y="2220834"/>
            <a:ext cx="293550" cy="2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3"/>
            <a:endCxn id="6" idx="1"/>
          </p:cNvCxnSpPr>
          <p:nvPr/>
        </p:nvCxnSpPr>
        <p:spPr>
          <a:xfrm>
            <a:off x="4413176" y="2241339"/>
            <a:ext cx="293551" cy="2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6" idx="1"/>
          </p:cNvCxnSpPr>
          <p:nvPr/>
        </p:nvCxnSpPr>
        <p:spPr>
          <a:xfrm>
            <a:off x="7261290" y="2246368"/>
            <a:ext cx="3042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8" idx="3"/>
            <a:endCxn id="19" idx="1"/>
          </p:cNvCxnSpPr>
          <p:nvPr/>
        </p:nvCxnSpPr>
        <p:spPr>
          <a:xfrm flipH="1">
            <a:off x="4702464" y="2243684"/>
            <a:ext cx="5463789" cy="1781563"/>
          </a:xfrm>
          <a:prstGeom prst="bentConnector5">
            <a:avLst>
              <a:gd name="adj1" fmla="val -4184"/>
              <a:gd name="adj2" fmla="val 50071"/>
              <a:gd name="adj3" fmla="val 104184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9" idx="3"/>
            <a:endCxn id="20" idx="1"/>
          </p:cNvCxnSpPr>
          <p:nvPr/>
        </p:nvCxnSpPr>
        <p:spPr>
          <a:xfrm>
            <a:off x="5889341" y="4025247"/>
            <a:ext cx="223452" cy="7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7271951" y="4025246"/>
            <a:ext cx="3042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7" idx="1"/>
          </p:cNvCxnSpPr>
          <p:nvPr/>
        </p:nvCxnSpPr>
        <p:spPr>
          <a:xfrm flipV="1">
            <a:off x="8740558" y="4025244"/>
            <a:ext cx="25540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8992012" y="5174739"/>
            <a:ext cx="1159491" cy="150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Develop Hydraulic Geometry Relationships</a:t>
            </a:r>
            <a:endParaRPr lang="en-US" sz="12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Calculate bankfull channel dimensions</a:t>
            </a:r>
          </a:p>
        </p:txBody>
      </p:sp>
      <p:cxnSp>
        <p:nvCxnSpPr>
          <p:cNvPr id="60" name="Elbow Connector 59"/>
          <p:cNvCxnSpPr>
            <a:stCxn id="37" idx="3"/>
            <a:endCxn id="59" idx="3"/>
          </p:cNvCxnSpPr>
          <p:nvPr/>
        </p:nvCxnSpPr>
        <p:spPr>
          <a:xfrm>
            <a:off x="10151502" y="4025245"/>
            <a:ext cx="12700" cy="1901285"/>
          </a:xfrm>
          <a:prstGeom prst="bentConnector3">
            <a:avLst>
              <a:gd name="adj1" fmla="val 180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560293" y="5174739"/>
            <a:ext cx="1159491" cy="150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u="sng" dirty="0"/>
              <a:t>Develop Regional Curve</a:t>
            </a:r>
            <a:endParaRPr lang="en-US" sz="12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Plot bankfull channel dimensions versus drainage area</a:t>
            </a:r>
          </a:p>
        </p:txBody>
      </p:sp>
      <p:cxnSp>
        <p:nvCxnSpPr>
          <p:cNvPr id="75" name="Straight Arrow Connector 74"/>
          <p:cNvCxnSpPr>
            <a:stCxn id="59" idx="1"/>
            <a:endCxn id="74" idx="3"/>
          </p:cNvCxnSpPr>
          <p:nvPr/>
        </p:nvCxnSpPr>
        <p:spPr>
          <a:xfrm flipH="1">
            <a:off x="8719783" y="5926529"/>
            <a:ext cx="272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47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263</Words>
  <Application>Microsoft Office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Dougherty, Michael P CIV USARMY CEMVR (US)</dc:creator>
  <cp:lastModifiedBy>Dougherty, Michael P CIV USARMY CEMVR (US)</cp:lastModifiedBy>
  <cp:revision>1</cp:revision>
  <dcterms:created xsi:type="dcterms:W3CDTF">2020-04-16T12:30:38Z</dcterms:created>
  <dcterms:modified xsi:type="dcterms:W3CDTF">2020-04-16T12:35:16Z</dcterms:modified>
</cp:coreProperties>
</file>