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4F4A70-E8E4-A949-BEB3-BFCF33CA5F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6EDB82D-D79D-9041-BE42-0A24FC272BD0}" type="datetimeFigureOut">
              <a:rPr lang="en-US" smtClean="0"/>
              <a:pPr/>
              <a:t>5/30/13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Kundera</a:t>
            </a:r>
            <a:r>
              <a:rPr lang="en-US" dirty="0" smtClean="0"/>
              <a:t> Spring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6334" y="22311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Spring supports JPA and </a:t>
            </a:r>
            <a:r>
              <a:rPr lang="en-US" dirty="0" err="1" smtClean="0"/>
              <a:t>Kundera</a:t>
            </a:r>
            <a:r>
              <a:rPr lang="en-US" dirty="0" smtClean="0"/>
              <a:t> is built on top of JPA, this combination works smooth and seamlessly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1922"/>
            <a:ext cx="7620000" cy="1143000"/>
          </a:xfrm>
        </p:spPr>
        <p:txBody>
          <a:bodyPr/>
          <a:lstStyle/>
          <a:p>
            <a:r>
              <a:rPr lang="en-US" dirty="0" err="1" smtClean="0"/>
              <a:t>Kundera</a:t>
            </a:r>
            <a:r>
              <a:rPr lang="en-US" dirty="0" smtClean="0"/>
              <a:t> Spring Cassandra Demo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Cassandra Client APIs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Thrift RPC Based API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Cassandra-</a:t>
            </a:r>
            <a:r>
              <a:rPr lang="en-US" dirty="0" err="1" smtClean="0"/>
              <a:t>cli</a:t>
            </a:r>
            <a:r>
              <a:rPr lang="en-US" dirty="0" smtClean="0"/>
              <a:t> : for DDL , DML and data exploration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CQL: syntax </a:t>
            </a:r>
            <a:r>
              <a:rPr lang="en-US" dirty="0"/>
              <a:t>based on SQL. No support for </a:t>
            </a:r>
            <a:r>
              <a:rPr lang="en-US" dirty="0" err="1"/>
              <a:t>JOINs</a:t>
            </a:r>
            <a:r>
              <a:rPr lang="en-US" dirty="0"/>
              <a:t>. Will be the future client </a:t>
            </a:r>
            <a:r>
              <a:rPr lang="en-US" dirty="0" smtClean="0"/>
              <a:t>API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Java: Hector API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Recent versions of hector use CQL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Connection pooling , failover , </a:t>
            </a:r>
            <a:r>
              <a:rPr lang="en-US" dirty="0" err="1" smtClean="0"/>
              <a:t>jmx</a:t>
            </a:r>
            <a:endParaRPr lang="en-US" dirty="0" smtClean="0"/>
          </a:p>
          <a:p>
            <a:pPr lvl="1">
              <a:lnSpc>
                <a:spcPct val="20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lvl="1">
              <a:lnSpc>
                <a:spcPct val="200000"/>
              </a:lnSpc>
              <a:buNone/>
            </a:pPr>
            <a:endParaRPr lang="en-US" dirty="0" smtClean="0"/>
          </a:p>
        </p:txBody>
      </p:sp>
      <p:pic>
        <p:nvPicPr>
          <p:cNvPr id="4" name="Picture 2" descr="C:\Users\Vishnu\Documents\FLUX7\Flux 7 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5311" b="32344"/>
          <a:stretch/>
        </p:blipFill>
        <p:spPr bwMode="auto">
          <a:xfrm>
            <a:off x="-162233" y="6351409"/>
            <a:ext cx="1884651" cy="50659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Cassandra Client APIs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6236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Java  : </a:t>
            </a:r>
            <a:r>
              <a:rPr lang="en-US" b="1" dirty="0" err="1" smtClean="0">
                <a:solidFill>
                  <a:srgbClr val="0070C0"/>
                </a:solidFill>
              </a:rPr>
              <a:t>Astyanax</a:t>
            </a:r>
            <a:r>
              <a:rPr lang="en-US" b="1" dirty="0" smtClean="0">
                <a:solidFill>
                  <a:srgbClr val="0070C0"/>
                </a:solidFill>
              </a:rPr>
              <a:t> from </a:t>
            </a:r>
            <a:r>
              <a:rPr lang="en-US" b="1" dirty="0" err="1" smtClean="0">
                <a:solidFill>
                  <a:srgbClr val="0070C0"/>
                </a:solidFill>
              </a:rPr>
              <a:t>netflix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dirty="0" smtClean="0"/>
              <a:t>Object Oriented interface to </a:t>
            </a:r>
            <a:r>
              <a:rPr lang="en-US" dirty="0" err="1" smtClean="0"/>
              <a:t>cassandra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Complete encapsulation of the underlying Thrift API and </a:t>
            </a:r>
            <a:r>
              <a:rPr lang="en-US" dirty="0" err="1" smtClean="0"/>
              <a:t>structs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70C0"/>
                </a:solidFill>
              </a:rPr>
              <a:t>Python: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Pycassa</a:t>
            </a:r>
            <a:r>
              <a:rPr lang="en-US" b="1" dirty="0" smtClean="0">
                <a:solidFill>
                  <a:srgbClr val="0070C0"/>
                </a:solidFill>
              </a:rPr>
              <a:t> Client API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Connection Pooling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PHP : </a:t>
            </a:r>
            <a:r>
              <a:rPr lang="en-US" b="1" dirty="0" err="1" smtClean="0">
                <a:solidFill>
                  <a:srgbClr val="0070C0"/>
                </a:solidFill>
              </a:rPr>
              <a:t>PHPCassa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client </a:t>
            </a:r>
            <a:r>
              <a:rPr lang="en-US" b="1" dirty="0" err="1" smtClean="0">
                <a:solidFill>
                  <a:srgbClr val="0070C0"/>
                </a:solidFill>
              </a:rPr>
              <a:t>api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dirty="0" smtClean="0"/>
              <a:t>Connection Pooling , method for Counting Rows</a:t>
            </a:r>
          </a:p>
        </p:txBody>
      </p:sp>
      <p:pic>
        <p:nvPicPr>
          <p:cNvPr id="4" name="Picture 2" descr="C:\Users\Vishnu\Documents\FLUX7\Flux 7 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5311" b="32344"/>
          <a:stretch/>
        </p:blipFill>
        <p:spPr bwMode="auto">
          <a:xfrm>
            <a:off x="-162233" y="6351409"/>
            <a:ext cx="1884651" cy="50659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884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274638"/>
            <a:ext cx="7620000" cy="1143000"/>
          </a:xfrm>
        </p:spPr>
        <p:txBody>
          <a:bodyPr/>
          <a:lstStyle/>
          <a:p>
            <a:r>
              <a:rPr lang="en-US" b="1" dirty="0" smtClean="0"/>
              <a:t>Hector API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53958" y="1358640"/>
            <a:ext cx="82449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 level, simple object oriented interface to </a:t>
            </a:r>
            <a:r>
              <a:rPr lang="en-US" dirty="0"/>
              <a:t>C</a:t>
            </a:r>
            <a:r>
              <a:rPr lang="en-US" dirty="0" smtClean="0"/>
              <a:t>assandra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ailover behavior on the client side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onnection pooling for improved performance and scalability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JMX counters for monitoring and management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onfigurable and extensible load balancing (round robin (the default), least active, and a phi-</a:t>
            </a:r>
            <a:r>
              <a:rPr lang="en-US" dirty="0" err="1" smtClean="0"/>
              <a:t>accrural</a:t>
            </a:r>
            <a:r>
              <a:rPr lang="en-US" dirty="0" smtClean="0"/>
              <a:t> style response time detector)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Complete encapsulation of the underlying Thrift API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utomatic retry of downed hosts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utomatic discovery of additional hosts in the cluster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Suspension of hosts for a short period of time after several timeouts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imple ORM layer that works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type-safe approach to dealing with Apache Cassandra’s data model</a:t>
            </a:r>
            <a:endParaRPr lang="en-US" dirty="0"/>
          </a:p>
        </p:txBody>
      </p:sp>
      <p:pic>
        <p:nvPicPr>
          <p:cNvPr id="5" name="Picture 2" descr="C:\Users\Vishnu\Documents\FLUX7\Flux 7 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5311" b="32344"/>
          <a:stretch/>
        </p:blipFill>
        <p:spPr bwMode="auto">
          <a:xfrm>
            <a:off x="-162233" y="6351409"/>
            <a:ext cx="1884651" cy="50659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29" y="156651"/>
            <a:ext cx="7620000" cy="1143000"/>
          </a:xfrm>
        </p:spPr>
        <p:txBody>
          <a:bodyPr/>
          <a:lstStyle/>
          <a:p>
            <a:r>
              <a:rPr lang="en-US" b="1" dirty="0" smtClean="0"/>
              <a:t>Hector Connection Pooling</a:t>
            </a:r>
            <a:endParaRPr lang="en-US" b="1" dirty="0"/>
          </a:p>
        </p:txBody>
      </p:sp>
      <p:pic>
        <p:nvPicPr>
          <p:cNvPr id="4" name="Content Placeholder 3" descr="HectorPoolOfPoo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529" y="1600199"/>
            <a:ext cx="6701071" cy="5025803"/>
          </a:xfrm>
        </p:spPr>
      </p:pic>
      <p:sp>
        <p:nvSpPr>
          <p:cNvPr id="5" name="TextBox 4"/>
          <p:cNvSpPr txBox="1"/>
          <p:nvPr/>
        </p:nvSpPr>
        <p:spPr>
          <a:xfrm>
            <a:off x="457200" y="1415533"/>
            <a:ext cx="788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Hector manages a pool of the connection pools towards Cassandra nodes</a:t>
            </a:r>
            <a:endParaRPr lang="en-US" dirty="0"/>
          </a:p>
        </p:txBody>
      </p:sp>
      <p:pic>
        <p:nvPicPr>
          <p:cNvPr id="6" name="Picture 2" descr="C:\Users\Vishnu\Documents\FLUX7\Flux 7 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5311" b="32344"/>
          <a:stretch/>
        </p:blipFill>
        <p:spPr bwMode="auto">
          <a:xfrm>
            <a:off x="-162233" y="6351409"/>
            <a:ext cx="1884651" cy="50659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2236925"/>
            <a:ext cx="8229600" cy="1143000"/>
          </a:xfrm>
        </p:spPr>
        <p:txBody>
          <a:bodyPr/>
          <a:lstStyle/>
          <a:p>
            <a:r>
              <a:rPr lang="en-US" b="1" dirty="0" smtClean="0"/>
              <a:t>Hector Insert and Query Demo</a:t>
            </a:r>
            <a:endParaRPr lang="en-US" b="1" dirty="0"/>
          </a:p>
        </p:txBody>
      </p:sp>
      <p:sp>
        <p:nvSpPr>
          <p:cNvPr id="3" name="AutoShape 2" descr="http://blog.talentguard.com/files/2012/07/How_To_Do_Succession_Planning_Webcast.jpe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http://blog.talentguard.com/files/2012/07/How_To_Do_Succession_Planning_Webca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524768" y="3525161"/>
            <a:ext cx="3516773" cy="31760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onnectwise.com/includes/images/cw-live-demo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928272" y="293209"/>
            <a:ext cx="2709767" cy="194371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shnu\Documents\FLUX7\Flux 7 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5311" b="32344"/>
          <a:stretch/>
        </p:blipFill>
        <p:spPr bwMode="auto">
          <a:xfrm>
            <a:off x="-162233" y="6366157"/>
            <a:ext cx="1884651" cy="50659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Batch Insertion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9" y="2219209"/>
            <a:ext cx="8229600" cy="1482413"/>
          </a:xfrm>
        </p:spPr>
        <p:txBody>
          <a:bodyPr/>
          <a:lstStyle/>
          <a:p>
            <a:r>
              <a:rPr lang="en-US" dirty="0" smtClean="0"/>
              <a:t>Hector can batch records for insertion saving database hits</a:t>
            </a:r>
          </a:p>
        </p:txBody>
      </p:sp>
      <p:pic>
        <p:nvPicPr>
          <p:cNvPr id="4" name="Picture 2" descr="C:\Users\Vishnu\Documents\FLUX7\Flux 7 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35311" b="32344"/>
          <a:stretch/>
        </p:blipFill>
        <p:spPr bwMode="auto">
          <a:xfrm>
            <a:off x="-162233" y="6351409"/>
            <a:ext cx="1884651" cy="50659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Kundera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4552" y="1807823"/>
            <a:ext cx="715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make working with </a:t>
            </a:r>
            <a:r>
              <a:rPr lang="en-US" dirty="0" err="1" smtClean="0"/>
              <a:t>NoSQL</a:t>
            </a:r>
            <a:r>
              <a:rPr lang="en-US" dirty="0" smtClean="0"/>
              <a:t> as simple as working with 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4553" y="2782669"/>
            <a:ext cx="7152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serve as JPA Compliant mapping solution for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Datastores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4552" y="3730065"/>
            <a:ext cx="7015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help developers, forget the complexity of </a:t>
            </a:r>
            <a:r>
              <a:rPr lang="en-US" dirty="0" err="1" smtClean="0"/>
              <a:t>NoSQL</a:t>
            </a:r>
            <a:r>
              <a:rPr lang="en-US" dirty="0" smtClean="0"/>
              <a:t> stores and focus on Domain Model.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553" y="5034444"/>
            <a:ext cx="7015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make switching across data-stores as easy as changing a configuration.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Kundera</a:t>
            </a:r>
            <a:r>
              <a:rPr lang="en-US" dirty="0" smtClean="0"/>
              <a:t> : Supported </a:t>
            </a:r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673" y="220829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Cassandra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OracleNoSQL</a:t>
            </a:r>
            <a:endParaRPr lang="en-US" dirty="0" smtClean="0"/>
          </a:p>
          <a:p>
            <a:r>
              <a:rPr lang="en-US" dirty="0" smtClean="0"/>
              <a:t>Neo4j</a:t>
            </a:r>
          </a:p>
          <a:p>
            <a:r>
              <a:rPr lang="en-US" dirty="0" smtClean="0"/>
              <a:t>Relational databases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y font">
      <a:majorFont>
        <a:latin typeface="Calisto MT"/>
        <a:ea typeface=""/>
        <a:cs typeface=""/>
      </a:majorFont>
      <a:minorFont>
        <a:latin typeface="Century Schoolbook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190</TotalTime>
  <Words>329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LAB III</vt:lpstr>
      <vt:lpstr> Cassandra Client APIs </vt:lpstr>
      <vt:lpstr> Cassandra Client APIs </vt:lpstr>
      <vt:lpstr>Hector API</vt:lpstr>
      <vt:lpstr>Hector Connection Pooling</vt:lpstr>
      <vt:lpstr>Hector Insert and Query Demo</vt:lpstr>
      <vt:lpstr>Batch Insertion</vt:lpstr>
      <vt:lpstr>Kundera</vt:lpstr>
      <vt:lpstr>Kundera : Supported Datasources</vt:lpstr>
      <vt:lpstr>Kundera Spring </vt:lpstr>
      <vt:lpstr>Kundera Spring Cassandra Demo </vt:lpstr>
    </vt:vector>
  </TitlesOfParts>
  <Company>NSN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Rizwan Sharif</dc:creator>
  <cp:lastModifiedBy>Rizwan Sharif</cp:lastModifiedBy>
  <cp:revision>7</cp:revision>
  <dcterms:created xsi:type="dcterms:W3CDTF">2013-05-31T02:28:36Z</dcterms:created>
  <dcterms:modified xsi:type="dcterms:W3CDTF">2013-05-31T02:28:45Z</dcterms:modified>
</cp:coreProperties>
</file>