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554" autoAdjust="0"/>
  </p:normalViewPr>
  <p:slideViewPr>
    <p:cSldViewPr snapToGrid="0">
      <p:cViewPr>
        <p:scale>
          <a:sx n="110" d="100"/>
          <a:sy n="110" d="100"/>
        </p:scale>
        <p:origin x="1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10/9/17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5570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10/9/17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19" y="192367"/>
            <a:ext cx="1280746" cy="518746"/>
          </a:xfrm>
        </p:spPr>
        <p:txBody>
          <a:bodyPr>
            <a:normAutofit fontScale="92500"/>
          </a:bodyPr>
          <a:lstStyle/>
          <a:p>
            <a:pPr marL="0" indent="0">
              <a:buNone/>
            </a:pPr>
            <a:r>
              <a:rPr lang="en-US" dirty="0"/>
              <a:t>Toxicity:</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a:p>
            <a:pPr marL="0" indent="0">
              <a:buFont typeface="Arial" panose="020B0604020202020204" pitchFamily="34" charset="0"/>
              <a:buNone/>
            </a:pPr>
            <a:endParaRPr lang="en-US" sz="1100" dirty="0"/>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46990" y="843496"/>
            <a:ext cx="1260389"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642"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r>
              <a:rPr lang="en-US" sz="1100" dirty="0"/>
              <a:t/>
            </a: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04" y="192367"/>
            <a:ext cx="2175163" cy="518746"/>
          </a:xfrm>
        </p:spPr>
        <p:txBody>
          <a:bodyPr>
            <a:noAutofit/>
          </a:bodyPr>
          <a:lstStyle/>
          <a:p>
            <a:pPr marL="0" indent="0">
              <a:buNone/>
            </a:pPr>
            <a:r>
              <a:rPr lang="en-US" sz="2600" dirty="0"/>
              <a:t>Disease status:</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r>
              <a:rPr lang="en-US" sz="1100" dirty="0"/>
              <a:t/>
            </a: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1280746" cy="518746"/>
          </a:xfrm>
        </p:spPr>
        <p:txBody>
          <a:bodyPr>
            <a:normAutofit fontScale="92500"/>
          </a:bodyPr>
          <a:lstStyle/>
          <a:p>
            <a:pPr marL="0" indent="0">
              <a:buNone/>
            </a:pPr>
            <a:r>
              <a:rPr lang="en-US"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r>
              <a:rPr lang="en-US" sz="1100" dirty="0">
                <a:highlight>
                  <a:srgbClr val="CCECFF"/>
                </a:highlight>
              </a:rPr>
              <a:t/>
            </a: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2273666" cy="518746"/>
          </a:xfrm>
        </p:spPr>
        <p:txBody>
          <a:bodyPr>
            <a:normAutofit/>
          </a:bodyPr>
          <a:lstStyle/>
          <a:p>
            <a:pPr marL="0" indent="0">
              <a:buNone/>
            </a:pPr>
            <a:r>
              <a:rPr lang="en-US" dirty="0" smtClean="0"/>
              <a:t>Clinical Trial:</a:t>
            </a:r>
            <a:endParaRPr lang="en-US" dirty="0"/>
          </a:p>
        </p:txBody>
      </p:sp>
      <p:sp>
        <p:nvSpPr>
          <p:cNvPr id="4" name="Content Placeholder 2"/>
          <p:cNvSpPr txBox="1">
            <a:spLocks/>
          </p:cNvSpPr>
          <p:nvPr/>
        </p:nvSpPr>
        <p:spPr>
          <a:xfrm>
            <a:off x="2888974" y="192367"/>
            <a:ext cx="8984371"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smtClean="0"/>
              <a:t>Enrollment in a clinical trial.</a:t>
            </a:r>
            <a:endParaRPr lang="en-US" sz="1100" dirty="0"/>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Patient in </a:t>
            </a:r>
            <a:r>
              <a:rPr lang="en-US" sz="2000" dirty="0" smtClean="0">
                <a:highlight>
                  <a:srgbClr val="CCECFF"/>
                </a:highlight>
              </a:rPr>
              <a:t>#clinical trial</a:t>
            </a:r>
            <a:r>
              <a:rPr lang="en-US" sz="2000" dirty="0" smtClean="0"/>
              <a:t> </a:t>
            </a:r>
            <a:r>
              <a:rPr lang="en-US" sz="2000" dirty="0" smtClean="0">
                <a:highlight>
                  <a:srgbClr val="CCECFF"/>
                </a:highlight>
              </a:rPr>
              <a:t>#&lt;trial name&gt;</a:t>
            </a:r>
            <a:r>
              <a:rPr lang="en-US" sz="2000" dirty="0" smtClean="0"/>
              <a:t> </a:t>
            </a:r>
            <a:r>
              <a:rPr lang="en-US" sz="2000" dirty="0" smtClean="0">
                <a:highlight>
                  <a:srgbClr val="CCECFF"/>
                </a:highlight>
              </a:rPr>
              <a:t>#enrolled on</a:t>
            </a:r>
            <a:r>
              <a:rPr lang="en-US" sz="2000" dirty="0" smtClean="0"/>
              <a:t> </a:t>
            </a:r>
            <a:r>
              <a:rPr lang="en-US" sz="2000" dirty="0" smtClean="0">
                <a:highlight>
                  <a:srgbClr val="CCECFF"/>
                </a:highlight>
              </a:rPr>
              <a:t>#01/01/2017</a:t>
            </a:r>
            <a:r>
              <a:rPr lang="en-US" sz="2000" dirty="0" smtClean="0"/>
              <a:t> and </a:t>
            </a:r>
            <a:r>
              <a:rPr lang="en-US" sz="2000" dirty="0" smtClean="0">
                <a:highlight>
                  <a:srgbClr val="CCECFF"/>
                </a:highlight>
              </a:rPr>
              <a:t>#ended on</a:t>
            </a:r>
            <a:r>
              <a:rPr lang="en-US" sz="2000" dirty="0" smtClean="0"/>
              <a:t> </a:t>
            </a:r>
            <a:r>
              <a:rPr lang="en-US" sz="2000" dirty="0" smtClean="0">
                <a:highlight>
                  <a:srgbClr val="CCECFF"/>
                </a:highlight>
              </a:rPr>
              <a:t>#10/10/2017</a:t>
            </a:r>
            <a:endParaRPr lang="en-US" sz="2000" dirty="0">
              <a:highlight>
                <a:srgbClr val="CCECFF"/>
              </a:highlight>
            </a:endParaRPr>
          </a:p>
        </p:txBody>
      </p:sp>
      <p:sp>
        <p:nvSpPr>
          <p:cNvPr id="7" name="Content Placeholder 2"/>
          <p:cNvSpPr txBox="1">
            <a:spLocks/>
          </p:cNvSpPr>
          <p:nvPr/>
        </p:nvSpPr>
        <p:spPr>
          <a:xfrm>
            <a:off x="2166487" y="5401367"/>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smtClean="0">
                <a:highlight>
                  <a:srgbClr val="CCECFF"/>
                </a:highlight>
              </a:rPr>
              <a:t>#clinical trial</a:t>
            </a:r>
            <a:r>
              <a:rPr lang="en-US" sz="1100" dirty="0" smtClean="0"/>
              <a:t> tag </a:t>
            </a:r>
            <a:r>
              <a:rPr lang="en-US" sz="1100" dirty="0"/>
              <a:t>can vary</a:t>
            </a:r>
            <a:r>
              <a:rPr lang="en-US" sz="1100" dirty="0" smtClean="0"/>
              <a:t>.</a:t>
            </a:r>
            <a:endParaRPr lang="en-US" sz="1100" dirty="0"/>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3350717"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#clinical trial</a:t>
            </a:r>
            <a:r>
              <a:rPr lang="en-US" sz="1100" dirty="0"/>
              <a:t> tag.</a:t>
            </a:r>
          </a:p>
        </p:txBody>
      </p:sp>
      <p:sp>
        <p:nvSpPr>
          <p:cNvPr id="12" name="Content Placeholder 2"/>
          <p:cNvSpPr txBox="1">
            <a:spLocks/>
          </p:cNvSpPr>
          <p:nvPr/>
        </p:nvSpPr>
        <p:spPr>
          <a:xfrm>
            <a:off x="4738579" y="1713815"/>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a:t>
            </a:r>
            <a:r>
              <a:rPr lang="en-US" sz="1100" dirty="0" smtClean="0"/>
              <a:t>one clinical trial name</a:t>
            </a:r>
            <a:endParaRPr lang="en-US" sz="1100" dirty="0">
              <a:highlight>
                <a:srgbClr val="CCECFF"/>
              </a:highlight>
            </a:endParaRPr>
          </a:p>
        </p:txBody>
      </p:sp>
      <p:sp>
        <p:nvSpPr>
          <p:cNvPr id="13" name="Content Placeholder 2"/>
          <p:cNvSpPr txBox="1">
            <a:spLocks/>
          </p:cNvSpPr>
          <p:nvPr/>
        </p:nvSpPr>
        <p:spPr>
          <a:xfrm>
            <a:off x="6098837"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t>
            </a:r>
            <a:r>
              <a:rPr lang="en-US" sz="1100" dirty="0" smtClean="0"/>
              <a:t>The </a:t>
            </a:r>
            <a:r>
              <a:rPr lang="en-US" sz="1100" dirty="0">
                <a:highlight>
                  <a:srgbClr val="CCECFF"/>
                </a:highlight>
              </a:rPr>
              <a:t>#enrolled on</a:t>
            </a:r>
            <a:r>
              <a:rPr lang="en-US" sz="1100" dirty="0"/>
              <a:t> </a:t>
            </a:r>
            <a:r>
              <a:rPr lang="en-US" sz="1100" dirty="0" smtClean="0"/>
              <a:t>date is the date the patient was enrolled in the specified clinical trial.</a:t>
            </a:r>
            <a:endParaRPr lang="pt-BR" sz="1100" dirty="0">
              <a:highlight>
                <a:srgbClr val="CCECFF"/>
              </a:highlight>
            </a:endParaRPr>
          </a:p>
        </p:txBody>
      </p:sp>
      <p:sp>
        <p:nvSpPr>
          <p:cNvPr id="14" name="Content Placeholder 2"/>
          <p:cNvSpPr txBox="1">
            <a:spLocks/>
          </p:cNvSpPr>
          <p:nvPr/>
        </p:nvSpPr>
        <p:spPr>
          <a:xfrm>
            <a:off x="9129522"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t>
            </a:r>
            <a:r>
              <a:rPr lang="en-US" sz="1100" dirty="0" smtClean="0"/>
              <a:t>The </a:t>
            </a:r>
            <a:r>
              <a:rPr lang="en-US" sz="1100" dirty="0">
                <a:highlight>
                  <a:srgbClr val="CCECFF"/>
                </a:highlight>
              </a:rPr>
              <a:t>#ended on</a:t>
            </a:r>
            <a:r>
              <a:rPr lang="en-US" sz="1100" dirty="0"/>
              <a:t> </a:t>
            </a:r>
            <a:r>
              <a:rPr lang="en-US" sz="1100" dirty="0" smtClean="0"/>
              <a:t> date is the date the patient ended or left the specified clinical trial.</a:t>
            </a:r>
            <a:endParaRPr lang="en-US" sz="1100" dirty="0"/>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smtClean="0"/>
              <a:t>The </a:t>
            </a:r>
            <a:r>
              <a:rPr lang="de-DE" sz="1600" dirty="0" err="1" smtClean="0"/>
              <a:t>patient</a:t>
            </a:r>
            <a:r>
              <a:rPr lang="de-DE" sz="1600" dirty="0" smtClean="0"/>
              <a:t> </a:t>
            </a:r>
            <a:r>
              <a:rPr lang="de-DE" sz="1600" dirty="0" err="1" smtClean="0"/>
              <a:t>is</a:t>
            </a:r>
            <a:r>
              <a:rPr lang="de-DE" sz="1600" dirty="0" smtClean="0"/>
              <a:t> </a:t>
            </a:r>
            <a:r>
              <a:rPr lang="de-DE" sz="1600" dirty="0" err="1" smtClean="0"/>
              <a:t>enrolled</a:t>
            </a:r>
            <a:r>
              <a:rPr lang="de-DE" sz="1600" dirty="0" smtClean="0"/>
              <a:t> in </a:t>
            </a:r>
            <a:r>
              <a:rPr lang="en-US" sz="1600" dirty="0" smtClean="0">
                <a:highlight>
                  <a:srgbClr val="CCECFF"/>
                </a:highlight>
              </a:rPr>
              <a:t>#clinical </a:t>
            </a:r>
            <a:r>
              <a:rPr lang="en-US" sz="1600" dirty="0">
                <a:highlight>
                  <a:srgbClr val="CCECFF"/>
                </a:highlight>
              </a:rPr>
              <a:t>trial</a:t>
            </a:r>
            <a:r>
              <a:rPr lang="en-US" sz="1600" dirty="0"/>
              <a:t> </a:t>
            </a:r>
            <a:r>
              <a:rPr lang="en-US" sz="1600" dirty="0" smtClean="0">
                <a:highlight>
                  <a:srgbClr val="CCECFF"/>
                </a:highlight>
              </a:rPr>
              <a:t>#PATINA</a:t>
            </a:r>
            <a:r>
              <a:rPr lang="de-DE" sz="1600" dirty="0" smtClean="0"/>
              <a:t> </a:t>
            </a:r>
            <a:r>
              <a:rPr lang="de-DE" sz="1600" dirty="0" err="1" smtClean="0"/>
              <a:t>and</a:t>
            </a:r>
            <a:r>
              <a:rPr lang="de-DE" sz="1600" dirty="0" smtClean="0"/>
              <a:t> </a:t>
            </a:r>
            <a:r>
              <a:rPr lang="en-US" sz="1600" dirty="0" smtClean="0">
                <a:highlight>
                  <a:srgbClr val="CCECFF"/>
                </a:highlight>
              </a:rPr>
              <a:t> </a:t>
            </a:r>
            <a:r>
              <a:rPr lang="en-US" sz="1600" dirty="0">
                <a:highlight>
                  <a:srgbClr val="CCECFF"/>
                </a:highlight>
              </a:rPr>
              <a:t>#enrolled on</a:t>
            </a:r>
            <a:r>
              <a:rPr lang="de-DE" sz="1600" dirty="0" smtClean="0"/>
              <a:t> </a:t>
            </a:r>
            <a:r>
              <a:rPr lang="en-US" sz="1600" dirty="0">
                <a:highlight>
                  <a:srgbClr val="CCECFF"/>
                </a:highlight>
              </a:rPr>
              <a:t>#</a:t>
            </a:r>
            <a:r>
              <a:rPr lang="en-US" sz="1600" dirty="0" smtClean="0">
                <a:highlight>
                  <a:srgbClr val="CCECFF"/>
                </a:highlight>
              </a:rPr>
              <a:t>01/01/2017</a:t>
            </a:r>
            <a:r>
              <a:rPr lang="de-DE" sz="1600" dirty="0" smtClean="0"/>
              <a:t>.</a:t>
            </a:r>
          </a:p>
          <a:p>
            <a:pPr marL="0" indent="0">
              <a:buNone/>
            </a:pPr>
            <a:r>
              <a:rPr lang="en-US" sz="1600" dirty="0" smtClean="0">
                <a:highlight>
                  <a:srgbClr val="CCECFF"/>
                </a:highlight>
              </a:rPr>
              <a:t>#Clinical trial</a:t>
            </a:r>
            <a:r>
              <a:rPr lang="de-DE" sz="1600" dirty="0" smtClean="0"/>
              <a:t> </a:t>
            </a:r>
            <a:r>
              <a:rPr lang="de-DE" sz="1600" dirty="0" err="1" smtClean="0"/>
              <a:t>for</a:t>
            </a:r>
            <a:r>
              <a:rPr lang="de-DE" sz="1600" dirty="0" smtClean="0"/>
              <a:t> </a:t>
            </a:r>
            <a:r>
              <a:rPr lang="de-DE" sz="1600" dirty="0" err="1" smtClean="0"/>
              <a:t>the</a:t>
            </a:r>
            <a:r>
              <a:rPr lang="de-DE" sz="1600" dirty="0" smtClean="0"/>
              <a:t> </a:t>
            </a:r>
            <a:r>
              <a:rPr lang="de-DE" sz="1600" dirty="0" err="1" smtClean="0"/>
              <a:t>patient</a:t>
            </a:r>
            <a:r>
              <a:rPr lang="de-DE" sz="1600" dirty="0" smtClean="0"/>
              <a:t> </a:t>
            </a:r>
            <a:r>
              <a:rPr lang="en-US" sz="1600" dirty="0" smtClean="0">
                <a:highlight>
                  <a:srgbClr val="CCECFF"/>
                </a:highlight>
              </a:rPr>
              <a:t>#ended on</a:t>
            </a:r>
            <a:r>
              <a:rPr lang="en-US" sz="1600" dirty="0" smtClean="0"/>
              <a:t> </a:t>
            </a:r>
            <a:r>
              <a:rPr lang="en-US" sz="1600" dirty="0" smtClean="0">
                <a:highlight>
                  <a:srgbClr val="CCECFF"/>
                </a:highlight>
              </a:rPr>
              <a:t>#10/10/2017</a:t>
            </a:r>
            <a:r>
              <a:rPr lang="en-US" sz="1600" dirty="0" smtClean="0"/>
              <a:t> due to surgery. The </a:t>
            </a:r>
            <a:r>
              <a:rPr lang="en-US" sz="1600" dirty="0" smtClean="0">
                <a:highlight>
                  <a:srgbClr val="CCECFF"/>
                </a:highlight>
              </a:rPr>
              <a:t>#PATINA</a:t>
            </a:r>
            <a:r>
              <a:rPr lang="en-US" sz="1600" dirty="0" smtClean="0"/>
              <a:t> clinical trial was </a:t>
            </a:r>
            <a:r>
              <a:rPr lang="en-US" sz="1600" dirty="0" smtClean="0">
                <a:highlight>
                  <a:srgbClr val="CCECFF"/>
                </a:highlight>
              </a:rPr>
              <a:t>#enrolled on</a:t>
            </a:r>
            <a:r>
              <a:rPr lang="en-US" sz="1600" dirty="0" smtClean="0"/>
              <a:t> </a:t>
            </a:r>
            <a:r>
              <a:rPr lang="en-US" sz="1600" dirty="0" smtClean="0">
                <a:highlight>
                  <a:srgbClr val="CCECFF"/>
                </a:highlight>
              </a:rPr>
              <a:t>#01/01/2017</a:t>
            </a:r>
            <a:r>
              <a:rPr lang="en-US" sz="1600" dirty="0" smtClean="0"/>
              <a:t>. </a:t>
            </a:r>
            <a:endParaRPr lang="de-DE" sz="1600" dirty="0"/>
          </a:p>
        </p:txBody>
      </p:sp>
      <p:sp>
        <p:nvSpPr>
          <p:cNvPr id="16" name="Content Placeholder 2"/>
          <p:cNvSpPr txBox="1">
            <a:spLocks/>
          </p:cNvSpPr>
          <p:nvPr/>
        </p:nvSpPr>
        <p:spPr>
          <a:xfrm>
            <a:off x="3444963" y="5529013"/>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smtClean="0"/>
              <a:t>Trial name, </a:t>
            </a:r>
            <a:r>
              <a:rPr lang="en-US" sz="1100" dirty="0">
                <a:highlight>
                  <a:srgbClr val="CCECFF"/>
                </a:highlight>
              </a:rPr>
              <a:t>#</a:t>
            </a:r>
            <a:r>
              <a:rPr lang="en-US" sz="1100" dirty="0" smtClean="0">
                <a:highlight>
                  <a:srgbClr val="CCECFF"/>
                </a:highlight>
              </a:rPr>
              <a:t>enrolled on</a:t>
            </a:r>
            <a:r>
              <a:rPr lang="en-US" sz="1100" dirty="0" smtClean="0"/>
              <a:t>, and </a:t>
            </a:r>
            <a:r>
              <a:rPr lang="en-US" sz="1100" dirty="0">
                <a:highlight>
                  <a:srgbClr val="CCECFF"/>
                </a:highlight>
              </a:rPr>
              <a:t>#ended on</a:t>
            </a:r>
            <a:r>
              <a:rPr lang="en-US" sz="1100" dirty="0" smtClean="0"/>
              <a:t> dates can be specified in any order.   </a:t>
            </a:r>
            <a:endParaRPr lang="en-US" sz="1100" dirty="0"/>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227903"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440236"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85925" y="492012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63239" y="49938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731559" y="4358017"/>
            <a:ext cx="1368" cy="834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8526895" y="5401367"/>
            <a:ext cx="2049280" cy="720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smtClean="0"/>
              <a:t>The </a:t>
            </a:r>
            <a:r>
              <a:rPr lang="en-US" sz="1100" dirty="0">
                <a:highlight>
                  <a:srgbClr val="CCECFF"/>
                </a:highlight>
              </a:rPr>
              <a:t>#ended </a:t>
            </a:r>
            <a:r>
              <a:rPr lang="en-US" sz="1100" dirty="0" smtClean="0">
                <a:highlight>
                  <a:srgbClr val="CCECFF"/>
                </a:highlight>
              </a:rPr>
              <a:t>on</a:t>
            </a:r>
            <a:r>
              <a:rPr lang="en-US" sz="1100" dirty="0" smtClean="0"/>
              <a:t> date does not need to be specified if a patient is still enrolled in the clinical trial.</a:t>
            </a:r>
            <a:endParaRPr lang="en-US" sz="1100" dirty="0"/>
          </a:p>
        </p:txBody>
      </p:sp>
    </p:spTree>
    <p:extLst>
      <p:ext uri="{BB962C8B-B14F-4D97-AF65-F5344CB8AC3E}">
        <p14:creationId xmlns:p14="http://schemas.microsoft.com/office/powerpoint/2010/main" val="97941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788</Words>
  <Application>Microsoft Macintosh PowerPoint</Application>
  <PresentationFormat>Widescreen</PresentationFormat>
  <Paragraphs>68</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Flux Notes Structured Phrases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Afeltra, Julia K.</cp:lastModifiedBy>
  <cp:revision>34</cp:revision>
  <dcterms:created xsi:type="dcterms:W3CDTF">2017-09-18T20:34:12Z</dcterms:created>
  <dcterms:modified xsi:type="dcterms:W3CDTF">2017-10-09T19:19:37Z</dcterms:modified>
</cp:coreProperties>
</file>