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554" autoAdjust="0"/>
  </p:normalViewPr>
  <p:slideViewPr>
    <p:cSldViewPr snapToGrid="0">
      <p:cViewPr>
        <p:scale>
          <a:sx n="132" d="100"/>
          <a:sy n="132" d="100"/>
        </p:scale>
        <p:origin x="-1176"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10/17/17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253097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6</a:t>
            </a:fld>
            <a:endParaRPr lang="en-US"/>
          </a:p>
        </p:txBody>
      </p:sp>
    </p:spTree>
    <p:extLst>
      <p:ext uri="{BB962C8B-B14F-4D97-AF65-F5344CB8AC3E}">
        <p14:creationId xmlns:p14="http://schemas.microsoft.com/office/powerpoint/2010/main" val="141147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10/17/17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10/17/17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10/17/17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10/17/17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10/17/17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519" y="192367"/>
            <a:ext cx="1280746" cy="518746"/>
          </a:xfrm>
        </p:spPr>
        <p:txBody>
          <a:bodyPr>
            <a:normAutofit fontScale="92500"/>
          </a:bodyPr>
          <a:lstStyle/>
          <a:p>
            <a:pPr marL="0" indent="0">
              <a:buNone/>
            </a:pPr>
            <a:r>
              <a:rPr lang="en-US" dirty="0"/>
              <a:t>Toxicity:</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a:p>
            <a:pPr marL="0" indent="0">
              <a:buFont typeface="Arial" panose="020B0604020202020204" pitchFamily="34" charset="0"/>
              <a:buNone/>
            </a:pPr>
            <a:endParaRPr lang="en-US" sz="1100" dirty="0"/>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t>
            </a:r>
          </a:p>
        </p:txBody>
      </p:sp>
      <p:sp>
        <p:nvSpPr>
          <p:cNvPr id="6" name="Content Placeholder 2"/>
          <p:cNvSpPr txBox="1">
            <a:spLocks/>
          </p:cNvSpPr>
          <p:nvPr/>
        </p:nvSpPr>
        <p:spPr>
          <a:xfrm>
            <a:off x="6345195" y="528826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46990" y="843496"/>
            <a:ext cx="1260389"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642"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r>
              <a:rPr lang="en-US" sz="1100" dirty="0"/>
              <a:t/>
            </a: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307015"/>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04" y="192367"/>
            <a:ext cx="2175163" cy="518746"/>
          </a:xfrm>
        </p:spPr>
        <p:txBody>
          <a:bodyPr>
            <a:noAutofit/>
          </a:bodyPr>
          <a:lstStyle/>
          <a:p>
            <a:pPr marL="0" indent="0">
              <a:buNone/>
            </a:pPr>
            <a:r>
              <a:rPr lang="en-US" sz="2600" dirty="0"/>
              <a:t>Disease status:</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8" name="Content Placeholder 2"/>
          <p:cNvSpPr txBox="1">
            <a:spLocks/>
          </p:cNvSpPr>
          <p:nvPr/>
        </p:nvSpPr>
        <p:spPr>
          <a:xfrm>
            <a:off x="843115" y="843991"/>
            <a:ext cx="1260389" cy="450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760" y="1691894"/>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r>
              <a:rPr lang="en-US" sz="1100" dirty="0"/>
              <a:t/>
            </a: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848" y="192367"/>
            <a:ext cx="1280746" cy="518746"/>
          </a:xfrm>
        </p:spPr>
        <p:txBody>
          <a:bodyPr>
            <a:normAutofit fontScale="92500"/>
          </a:bodyPr>
          <a:lstStyle/>
          <a:p>
            <a:pPr marL="0" indent="0">
              <a:buNone/>
            </a:pPr>
            <a:r>
              <a:rPr lang="en-US"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8" name="Content Placeholder 2"/>
          <p:cNvSpPr txBox="1">
            <a:spLocks/>
          </p:cNvSpPr>
          <p:nvPr/>
        </p:nvSpPr>
        <p:spPr>
          <a:xfrm>
            <a:off x="842254" y="844058"/>
            <a:ext cx="1260389" cy="439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88651"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r>
              <a:rPr lang="en-US" sz="1100" dirty="0">
                <a:highlight>
                  <a:srgbClr val="CCECFF"/>
                </a:highlight>
              </a:rPr>
              <a:t/>
            </a: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848" y="192367"/>
            <a:ext cx="2273666" cy="518746"/>
          </a:xfrm>
        </p:spPr>
        <p:txBody>
          <a:bodyPr>
            <a:normAutofit/>
          </a:bodyPr>
          <a:lstStyle/>
          <a:p>
            <a:pPr marL="0" indent="0">
              <a:buNone/>
            </a:pPr>
            <a:r>
              <a:rPr lang="en-US" dirty="0"/>
              <a:t>Clinical Trial:</a:t>
            </a:r>
          </a:p>
        </p:txBody>
      </p:sp>
      <p:sp>
        <p:nvSpPr>
          <p:cNvPr id="4" name="Content Placeholder 2"/>
          <p:cNvSpPr txBox="1">
            <a:spLocks/>
          </p:cNvSpPr>
          <p:nvPr/>
        </p:nvSpPr>
        <p:spPr>
          <a:xfrm>
            <a:off x="2888974" y="192367"/>
            <a:ext cx="8984371"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Enrollment in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in </a:t>
            </a:r>
            <a:r>
              <a:rPr lang="en-US" sz="2000" dirty="0">
                <a:highlight>
                  <a:srgbClr val="CCECFF"/>
                </a:highlight>
              </a:rPr>
              <a:t>#clinical trial</a:t>
            </a:r>
            <a:r>
              <a:rPr lang="en-US" sz="2000" dirty="0"/>
              <a:t> </a:t>
            </a:r>
            <a:r>
              <a:rPr lang="en-US" sz="2000" dirty="0">
                <a:highlight>
                  <a:srgbClr val="CCECFF"/>
                </a:highlight>
              </a:rPr>
              <a:t>#&lt;trial name&gt;</a:t>
            </a:r>
            <a:r>
              <a:rPr lang="en-US" sz="2000" dirty="0"/>
              <a:t> </a:t>
            </a:r>
            <a:r>
              <a:rPr lang="en-US" sz="2000" dirty="0">
                <a:highlight>
                  <a:srgbClr val="CCECFF"/>
                </a:highlight>
              </a:rPr>
              <a:t>#enrolled on</a:t>
            </a:r>
            <a:r>
              <a:rPr lang="en-US" sz="2000" dirty="0"/>
              <a:t> </a:t>
            </a:r>
            <a:r>
              <a:rPr lang="en-US" sz="2000" dirty="0">
                <a:highlight>
                  <a:srgbClr val="CCECFF"/>
                </a:highlight>
              </a:rPr>
              <a:t>#</a:t>
            </a:r>
            <a:r>
              <a:rPr lang="en-US" sz="2000" dirty="0" smtClean="0">
                <a:highlight>
                  <a:srgbClr val="CCECFF"/>
                </a:highlight>
              </a:rPr>
              <a:t>01/01/2017</a:t>
            </a:r>
            <a:r>
              <a:rPr lang="en-US" sz="2000" dirty="0" smtClean="0"/>
              <a:t>.</a:t>
            </a:r>
            <a:endParaRPr lang="en-US" sz="2000" dirty="0">
              <a:highlight>
                <a:srgbClr val="CCECFF"/>
              </a:highlight>
            </a:endParaRPr>
          </a:p>
        </p:txBody>
      </p:sp>
      <p:sp>
        <p:nvSpPr>
          <p:cNvPr id="8" name="Content Placeholder 2"/>
          <p:cNvSpPr txBox="1">
            <a:spLocks/>
          </p:cNvSpPr>
          <p:nvPr/>
        </p:nvSpPr>
        <p:spPr>
          <a:xfrm>
            <a:off x="842254" y="844058"/>
            <a:ext cx="1260389" cy="439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88651"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a:t>
            </a:r>
            <a:r>
              <a:rPr lang="en-US" sz="2200" dirty="0" smtClean="0">
                <a:solidFill>
                  <a:schemeClr val="bg1">
                    <a:lumMod val="65000"/>
                  </a:schemeClr>
                </a:solidFill>
              </a:rPr>
              <a:t>example:</a:t>
            </a:r>
            <a:endParaRPr lang="en-US" sz="2200" dirty="0">
              <a:solidFill>
                <a:schemeClr val="bg1">
                  <a:lumMod val="65000"/>
                </a:schemeClr>
              </a:solidFill>
            </a:endParaRPr>
          </a:p>
        </p:txBody>
      </p:sp>
      <p:sp>
        <p:nvSpPr>
          <p:cNvPr id="11" name="Content Placeholder 2"/>
          <p:cNvSpPr txBox="1">
            <a:spLocks/>
          </p:cNvSpPr>
          <p:nvPr/>
        </p:nvSpPr>
        <p:spPr>
          <a:xfrm>
            <a:off x="3260779"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#clinical trial</a:t>
            </a:r>
            <a:r>
              <a:rPr lang="en-US" sz="1100" dirty="0"/>
              <a:t> tag.</a:t>
            </a:r>
          </a:p>
        </p:txBody>
      </p:sp>
      <p:sp>
        <p:nvSpPr>
          <p:cNvPr id="12" name="Content Placeholder 2"/>
          <p:cNvSpPr txBox="1">
            <a:spLocks/>
          </p:cNvSpPr>
          <p:nvPr/>
        </p:nvSpPr>
        <p:spPr>
          <a:xfrm>
            <a:off x="4659067"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6098837"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#enrolled on</a:t>
            </a:r>
            <a:r>
              <a:rPr lang="en-US" sz="1100" dirty="0"/>
              <a:t> date is the date the patient was enrolled in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a:t>
            </a:r>
            <a:r>
              <a:rPr lang="de-DE" sz="1600" dirty="0" err="1"/>
              <a:t>patient</a:t>
            </a:r>
            <a:r>
              <a:rPr lang="de-DE" sz="1600" dirty="0"/>
              <a:t> </a:t>
            </a:r>
            <a:r>
              <a:rPr lang="de-DE" sz="1600" dirty="0" smtClean="0"/>
              <a:t>in </a:t>
            </a:r>
            <a:r>
              <a:rPr lang="en-US" sz="1600" dirty="0">
                <a:highlight>
                  <a:srgbClr val="CCECFF"/>
                </a:highlight>
              </a:rPr>
              <a:t>#clinical trial</a:t>
            </a:r>
            <a:r>
              <a:rPr lang="en-US" sz="1600" dirty="0"/>
              <a:t> </a:t>
            </a:r>
            <a:r>
              <a:rPr lang="en-US" sz="1600" dirty="0">
                <a:highlight>
                  <a:srgbClr val="CCECFF"/>
                </a:highlight>
              </a:rPr>
              <a:t>#PATINA</a:t>
            </a:r>
            <a:r>
              <a:rPr lang="de-DE" sz="1600" dirty="0"/>
              <a:t> </a:t>
            </a:r>
            <a:r>
              <a:rPr lang="en-US" sz="1600" dirty="0" smtClean="0">
                <a:highlight>
                  <a:srgbClr val="CCECFF"/>
                </a:highlight>
              </a:rPr>
              <a:t>#ended </a:t>
            </a:r>
            <a:r>
              <a:rPr lang="en-US" sz="1600" dirty="0">
                <a:highlight>
                  <a:srgbClr val="CCECFF"/>
                </a:highlight>
              </a:rPr>
              <a:t>on</a:t>
            </a:r>
            <a:r>
              <a:rPr lang="de-DE" sz="1600" dirty="0"/>
              <a:t> </a:t>
            </a:r>
            <a:r>
              <a:rPr lang="en-US" sz="1600" dirty="0" smtClean="0">
                <a:highlight>
                  <a:srgbClr val="CCECFF"/>
                </a:highlight>
              </a:rPr>
              <a:t>#10/10/2017</a:t>
            </a:r>
            <a:r>
              <a:rPr lang="de-DE" sz="1600" dirty="0" smtClean="0"/>
              <a:t>.</a:t>
            </a:r>
            <a:endParaRPr lang="de-DE" sz="1600" dirty="0"/>
          </a:p>
        </p:txBody>
      </p:sp>
      <p:sp>
        <p:nvSpPr>
          <p:cNvPr id="16" name="Content Placeholder 2"/>
          <p:cNvSpPr txBox="1">
            <a:spLocks/>
          </p:cNvSpPr>
          <p:nvPr/>
        </p:nvSpPr>
        <p:spPr>
          <a:xfrm>
            <a:off x="2888974"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t>
            </a:r>
            <a:r>
              <a:rPr lang="en-US" sz="1100" dirty="0">
                <a:highlight>
                  <a:srgbClr val="CCECFF"/>
                </a:highlight>
              </a:rPr>
              <a:t>#enrolled on</a:t>
            </a:r>
            <a:r>
              <a:rPr lang="en-US" sz="1100" dirty="0"/>
              <a:t>, and </a:t>
            </a:r>
            <a:r>
              <a:rPr lang="en-US" sz="1100" dirty="0">
                <a:highlight>
                  <a:srgbClr val="CCECFF"/>
                </a:highlight>
              </a:rPr>
              <a:t>#ended on</a:t>
            </a:r>
            <a:r>
              <a:rPr lang="en-US" sz="1100" dirty="0"/>
              <a:t> dates can be specified in any order.   </a:t>
            </a:r>
          </a:p>
        </p:txBody>
      </p:sp>
      <p:cxnSp>
        <p:nvCxnSpPr>
          <p:cNvPr id="24" name="Straight Connector 23"/>
          <p:cNvCxnSpPr/>
          <p:nvPr/>
        </p:nvCxnSpPr>
        <p:spPr>
          <a:xfrm flipH="1" flipV="1">
            <a:off x="4700155"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347979"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299440"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5173738" y="4951301"/>
            <a:ext cx="2049280" cy="720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a:t>
            </a:r>
            <a:r>
              <a:rPr lang="en-US" sz="1100" dirty="0">
                <a:highlight>
                  <a:srgbClr val="CCECFF"/>
                </a:highlight>
              </a:rPr>
              <a:t>#ended on</a:t>
            </a:r>
            <a:r>
              <a:rPr lang="en-US" sz="1100" dirty="0"/>
              <a:t>  date is the date the patient ended or left the specified clinical trial</a:t>
            </a:r>
            <a:r>
              <a:rPr lang="en-US" sz="1100" dirty="0" smtClean="0"/>
              <a:t>.</a:t>
            </a:r>
            <a:endParaRPr lang="en-US" sz="1100" dirty="0"/>
          </a:p>
        </p:txBody>
      </p:sp>
      <p:cxnSp>
        <p:nvCxnSpPr>
          <p:cNvPr id="26" name="Straight Connector 25"/>
          <p:cNvCxnSpPr/>
          <p:nvPr/>
        </p:nvCxnSpPr>
        <p:spPr>
          <a:xfrm flipV="1">
            <a:off x="4509927"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7119696" y="4951301"/>
            <a:ext cx="2049280" cy="837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smtClean="0"/>
              <a:t>Either </a:t>
            </a:r>
            <a:r>
              <a:rPr lang="en-US" sz="1100" dirty="0">
                <a:highlight>
                  <a:srgbClr val="CCECFF"/>
                </a:highlight>
              </a:rPr>
              <a:t>#</a:t>
            </a:r>
            <a:r>
              <a:rPr lang="en-US" sz="1100" dirty="0" smtClean="0">
                <a:highlight>
                  <a:srgbClr val="CCECFF"/>
                </a:highlight>
              </a:rPr>
              <a:t>enrolled </a:t>
            </a:r>
            <a:r>
              <a:rPr lang="en-US" sz="1100" dirty="0">
                <a:highlight>
                  <a:srgbClr val="CCECFF"/>
                </a:highlight>
              </a:rPr>
              <a:t>on</a:t>
            </a:r>
            <a:r>
              <a:rPr lang="en-US" sz="1100" dirty="0" smtClean="0"/>
              <a:t> or </a:t>
            </a:r>
            <a:r>
              <a:rPr lang="en-US" sz="1100" dirty="0" smtClean="0">
                <a:highlight>
                  <a:srgbClr val="CCECFF"/>
                </a:highlight>
              </a:rPr>
              <a:t>#ended on</a:t>
            </a:r>
            <a:r>
              <a:rPr lang="en-US" sz="1100" dirty="0" smtClean="0"/>
              <a:t>  date can be specified. Both </a:t>
            </a:r>
            <a:r>
              <a:rPr lang="en-US" sz="1100" smtClean="0"/>
              <a:t>dates </a:t>
            </a:r>
            <a:r>
              <a:rPr lang="en-US" sz="1100" smtClean="0"/>
              <a:t>cannot </a:t>
            </a:r>
            <a:r>
              <a:rPr lang="en-US" sz="1100" dirty="0" smtClean="0"/>
              <a:t>be specified within the same </a:t>
            </a:r>
            <a:r>
              <a:rPr lang="en-US" sz="1100" dirty="0" smtClean="0">
                <a:highlight>
                  <a:srgbClr val="CCECFF"/>
                </a:highlight>
              </a:rPr>
              <a:t>#clinical trial</a:t>
            </a:r>
            <a:r>
              <a:rPr lang="en-US" sz="1100" dirty="0" smtClean="0"/>
              <a:t> structured phrase.</a:t>
            </a:r>
            <a:endParaRPr lang="en-US" sz="1100" dirty="0"/>
          </a:p>
        </p:txBody>
      </p:sp>
      <p:cxnSp>
        <p:nvCxnSpPr>
          <p:cNvPr id="20" name="Straight Connector 19"/>
          <p:cNvCxnSpPr/>
          <p:nvPr/>
        </p:nvCxnSpPr>
        <p:spPr>
          <a:xfrm flipV="1">
            <a:off x="7224621"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7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999" y="192367"/>
            <a:ext cx="1646304" cy="518746"/>
          </a:xfrm>
        </p:spPr>
        <p:txBody>
          <a:bodyPr>
            <a:noAutofit/>
          </a:bodyPr>
          <a:lstStyle/>
          <a:p>
            <a:pPr marL="0" indent="0">
              <a:buNone/>
            </a:pPr>
            <a:r>
              <a:rPr lang="en-US" sz="2600" dirty="0"/>
              <a:t>Deceased:</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indication that the person is no longer living, given by a date, time of death, or a Boolean value which, when true, indicates the person is deceased.</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#deceased</a:t>
            </a:r>
            <a:r>
              <a:rPr lang="en-US" sz="2000" dirty="0"/>
              <a:t> </a:t>
            </a:r>
            <a:r>
              <a:rPr lang="en-US" sz="2000" dirty="0">
                <a:highlight>
                  <a:srgbClr val="CCECFF"/>
                </a:highlight>
              </a:rPr>
              <a:t>#06/06/2016 </a:t>
            </a:r>
            <a:r>
              <a:rPr lang="en-US" sz="2000" dirty="0"/>
              <a:t>.</a:t>
            </a:r>
          </a:p>
        </p:txBody>
      </p:sp>
      <p:sp>
        <p:nvSpPr>
          <p:cNvPr id="7" name="Content Placeholder 2"/>
          <p:cNvSpPr txBox="1">
            <a:spLocks/>
          </p:cNvSpPr>
          <p:nvPr/>
        </p:nvSpPr>
        <p:spPr>
          <a:xfrm>
            <a:off x="2197399" y="5063206"/>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#deceased</a:t>
            </a:r>
            <a:r>
              <a:rPr lang="en-US" dirty="0"/>
              <a:t> tag can vary.</a:t>
            </a:r>
          </a:p>
        </p:txBody>
      </p:sp>
      <p:sp>
        <p:nvSpPr>
          <p:cNvPr id="8" name="Content Placeholder 2"/>
          <p:cNvSpPr txBox="1">
            <a:spLocks/>
          </p:cNvSpPr>
          <p:nvPr/>
        </p:nvSpPr>
        <p:spPr>
          <a:xfrm>
            <a:off x="843115" y="843991"/>
            <a:ext cx="1260389" cy="450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760" y="1691894"/>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#deceased</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a:t>
            </a:r>
            <a:r>
              <a:rPr lang="en-US" sz="1600" dirty="0">
                <a:highlight>
                  <a:srgbClr val="CCECFF"/>
                </a:highlight>
              </a:rPr>
              <a:t>#deceased</a:t>
            </a:r>
            <a:r>
              <a:rPr lang="en-US" sz="1600" dirty="0"/>
              <a:t> on </a:t>
            </a:r>
            <a:r>
              <a:rPr lang="en-US" sz="1600" dirty="0">
                <a:highlight>
                  <a:srgbClr val="CCECFF"/>
                </a:highlight>
              </a:rPr>
              <a:t>#06/06/2016</a:t>
            </a:r>
            <a:endParaRPr lang="en-US" sz="1600" dirty="0"/>
          </a:p>
        </p:txBody>
      </p:sp>
      <p:sp>
        <p:nvSpPr>
          <p:cNvPr id="16" name="Content Placeholder 2"/>
          <p:cNvSpPr txBox="1">
            <a:spLocks/>
          </p:cNvSpPr>
          <p:nvPr/>
        </p:nvSpPr>
        <p:spPr>
          <a:xfrm>
            <a:off x="3785620" y="5075908"/>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#deceased</a:t>
            </a:r>
            <a:r>
              <a:rPr lang="en-US" sz="1100" dirty="0"/>
              <a:t> and date value.</a:t>
            </a:r>
          </a:p>
        </p:txBody>
      </p:sp>
      <p:cxnSp>
        <p:nvCxnSpPr>
          <p:cNvPr id="30" name="Straight Connector 29"/>
          <p:cNvCxnSpPr>
            <a:cxnSpLocks/>
          </p:cNvCxnSpPr>
          <p:nvPr/>
        </p:nvCxnSpPr>
        <p:spPr>
          <a:xfrm flipV="1">
            <a:off x="2840752" y="443991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3879941" y="4433464"/>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090292" y="1725899"/>
            <a:ext cx="1885023" cy="52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The </a:t>
            </a:r>
            <a:r>
              <a:rPr lang="en-US" sz="1100" dirty="0">
                <a:highlight>
                  <a:srgbClr val="CCECFF"/>
                </a:highlight>
              </a:rPr>
              <a:t>#date of death</a:t>
            </a:r>
            <a:r>
              <a:rPr lang="en-US" sz="1100" dirty="0"/>
              <a:t> is the date of the patient’s death</a:t>
            </a:r>
          </a:p>
        </p:txBody>
      </p:sp>
      <p:cxnSp>
        <p:nvCxnSpPr>
          <p:cNvPr id="27" name="Straight Connector 26">
            <a:extLst>
              <a:ext uri="{FF2B5EF4-FFF2-40B4-BE49-F238E27FC236}">
                <a16:creationId xmlns:a16="http://schemas.microsoft.com/office/drawing/2014/main" xmlns="" id="{F081D646-8E70-4571-833F-95121A6EED88}"/>
              </a:ext>
            </a:extLst>
          </p:cNvPr>
          <p:cNvCxnSpPr>
            <a:cxnSpLocks/>
          </p:cNvCxnSpPr>
          <p:nvPr/>
        </p:nvCxnSpPr>
        <p:spPr>
          <a:xfrm flipV="1">
            <a:off x="3027477" y="1139125"/>
            <a:ext cx="0" cy="516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2C709E46-1A75-4F73-9179-2035ABA4163C}"/>
              </a:ext>
            </a:extLst>
          </p:cNvPr>
          <p:cNvCxnSpPr>
            <a:cxnSpLocks/>
          </p:cNvCxnSpPr>
          <p:nvPr/>
        </p:nvCxnSpPr>
        <p:spPr>
          <a:xfrm flipV="1">
            <a:off x="4141841" y="1139124"/>
            <a:ext cx="0" cy="516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3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847</Words>
  <Application>Microsoft Macintosh PowerPoint</Application>
  <PresentationFormat>Widescreen</PresentationFormat>
  <Paragraphs>78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Flux Notes Structured Phrases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Afeltra, Julia K.</cp:lastModifiedBy>
  <cp:revision>40</cp:revision>
  <dcterms:created xsi:type="dcterms:W3CDTF">2017-09-18T20:34:12Z</dcterms:created>
  <dcterms:modified xsi:type="dcterms:W3CDTF">2017-10-17T15:42:24Z</dcterms:modified>
</cp:coreProperties>
</file>