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12" autoAdjust="0"/>
  </p:normalViewPr>
  <p:slideViewPr>
    <p:cSldViewPr snapToGrid="0">
      <p:cViewPr varScale="1">
        <p:scale>
          <a:sx n="101" d="100"/>
          <a:sy n="101" d="100"/>
        </p:scale>
        <p:origin x="1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10/11/2017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141147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10/11/2017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519" y="192367"/>
            <a:ext cx="1280746" cy="518746"/>
          </a:xfrm>
        </p:spPr>
        <p:txBody>
          <a:bodyPr>
            <a:normAutofit fontScale="92500"/>
          </a:bodyPr>
          <a:lstStyle/>
          <a:p>
            <a:pPr marL="0" indent="0">
              <a:buNone/>
            </a:pPr>
            <a:r>
              <a:rPr lang="en-US" dirty="0"/>
              <a:t>Toxicity:</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a:p>
            <a:pPr marL="0" indent="0">
              <a:buFont typeface="Arial" panose="020B0604020202020204" pitchFamily="34" charset="0"/>
              <a:buNone/>
            </a:pPr>
            <a:endParaRPr lang="en-US" sz="1100" dirty="0"/>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46990" y="843496"/>
            <a:ext cx="1260389"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642"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04" y="192367"/>
            <a:ext cx="2175163" cy="518746"/>
          </a:xfrm>
        </p:spPr>
        <p:txBody>
          <a:bodyPr>
            <a:noAutofit/>
          </a:bodyPr>
          <a:lstStyle/>
          <a:p>
            <a:pPr marL="0" indent="0">
              <a:buNone/>
            </a:pPr>
            <a:r>
              <a:rPr lang="en-US" sz="2600" dirty="0"/>
              <a:t>Disease status:</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1280746" cy="518746"/>
          </a:xfrm>
        </p:spPr>
        <p:txBody>
          <a:bodyPr>
            <a:normAutofit fontScale="92500"/>
          </a:bodyPr>
          <a:lstStyle/>
          <a:p>
            <a:pPr marL="0" indent="0">
              <a:buNone/>
            </a:pPr>
            <a:r>
              <a:rPr lang="en-US"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848" y="192367"/>
            <a:ext cx="2273666" cy="518746"/>
          </a:xfrm>
        </p:spPr>
        <p:txBody>
          <a:bodyPr>
            <a:normAutofit/>
          </a:bodyPr>
          <a:lstStyle/>
          <a:p>
            <a:pPr marL="0" indent="0">
              <a:buNone/>
            </a:pPr>
            <a:r>
              <a:rPr lang="en-US" dirty="0"/>
              <a:t>Clinical Trial:</a:t>
            </a:r>
          </a:p>
        </p:txBody>
      </p:sp>
      <p:sp>
        <p:nvSpPr>
          <p:cNvPr id="4" name="Content Placeholder 2"/>
          <p:cNvSpPr txBox="1">
            <a:spLocks/>
          </p:cNvSpPr>
          <p:nvPr/>
        </p:nvSpPr>
        <p:spPr>
          <a:xfrm>
            <a:off x="2888974" y="192367"/>
            <a:ext cx="8984371"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in </a:t>
            </a:r>
            <a:r>
              <a:rPr lang="en-US" sz="2000" dirty="0">
                <a:highlight>
                  <a:srgbClr val="CCECFF"/>
                </a:highlight>
              </a:rPr>
              <a:t>#clinical trial</a:t>
            </a:r>
            <a:r>
              <a:rPr lang="en-US" sz="2000" dirty="0"/>
              <a:t> </a:t>
            </a:r>
            <a:r>
              <a:rPr lang="en-US" sz="2000" dirty="0">
                <a:highlight>
                  <a:srgbClr val="CCECFF"/>
                </a:highlight>
              </a:rPr>
              <a:t>#&lt;trial name&gt;</a:t>
            </a:r>
            <a:r>
              <a:rPr lang="en-US" sz="2000" dirty="0"/>
              <a:t> </a:t>
            </a:r>
            <a:r>
              <a:rPr lang="en-US" sz="2000" dirty="0">
                <a:highlight>
                  <a:srgbClr val="CCECFF"/>
                </a:highlight>
              </a:rPr>
              <a:t>#enrolled on</a:t>
            </a:r>
            <a:r>
              <a:rPr lang="en-US" sz="2000" dirty="0"/>
              <a:t> </a:t>
            </a:r>
            <a:r>
              <a:rPr lang="en-US" sz="2000" dirty="0">
                <a:highlight>
                  <a:srgbClr val="CCECFF"/>
                </a:highlight>
              </a:rPr>
              <a:t>#01/01/2017</a:t>
            </a:r>
            <a:r>
              <a:rPr lang="en-US" sz="2000" dirty="0"/>
              <a:t> and </a:t>
            </a:r>
            <a:r>
              <a:rPr lang="en-US" sz="2000" dirty="0">
                <a:highlight>
                  <a:srgbClr val="CCECFF"/>
                </a:highlight>
              </a:rPr>
              <a:t>#ended on</a:t>
            </a:r>
            <a:r>
              <a:rPr lang="en-US" sz="2000" dirty="0"/>
              <a:t> </a:t>
            </a:r>
            <a:r>
              <a:rPr lang="en-US" sz="2000" dirty="0">
                <a:highlight>
                  <a:srgbClr val="CCECFF"/>
                </a:highlight>
              </a:rPr>
              <a:t>#10/10/2017</a:t>
            </a:r>
          </a:p>
        </p:txBody>
      </p:sp>
      <p:sp>
        <p:nvSpPr>
          <p:cNvPr id="7" name="Content Placeholder 2"/>
          <p:cNvSpPr txBox="1">
            <a:spLocks/>
          </p:cNvSpPr>
          <p:nvPr/>
        </p:nvSpPr>
        <p:spPr>
          <a:xfrm>
            <a:off x="2166487" y="5401367"/>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#clinical trial</a:t>
            </a:r>
            <a:r>
              <a:rPr lang="en-US" sz="1100" dirty="0"/>
              <a:t> tag can vary.</a:t>
            </a:r>
          </a:p>
        </p:txBody>
      </p:sp>
      <p:sp>
        <p:nvSpPr>
          <p:cNvPr id="8" name="Content Placeholder 2"/>
          <p:cNvSpPr txBox="1">
            <a:spLocks/>
          </p:cNvSpPr>
          <p:nvPr/>
        </p:nvSpPr>
        <p:spPr>
          <a:xfrm>
            <a:off x="842254" y="844058"/>
            <a:ext cx="1260389" cy="439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88651" y="1692198"/>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3350717"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#clinical trial</a:t>
            </a:r>
            <a:r>
              <a:rPr lang="en-US" sz="1100" dirty="0"/>
              <a:t> tag.</a:t>
            </a:r>
          </a:p>
        </p:txBody>
      </p:sp>
      <p:sp>
        <p:nvSpPr>
          <p:cNvPr id="12" name="Content Placeholder 2"/>
          <p:cNvSpPr txBox="1">
            <a:spLocks/>
          </p:cNvSpPr>
          <p:nvPr/>
        </p:nvSpPr>
        <p:spPr>
          <a:xfrm>
            <a:off x="4738579" y="1713815"/>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098837"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#enrolled on</a:t>
            </a:r>
            <a:r>
              <a:rPr lang="en-US" sz="1100" dirty="0"/>
              <a:t> date is the date the patient was enrolled in the specified clinical trial.</a:t>
            </a:r>
            <a:endParaRPr lang="pt-BR" sz="1100" dirty="0">
              <a:highlight>
                <a:srgbClr val="CCECFF"/>
              </a:highlight>
            </a:endParaRPr>
          </a:p>
        </p:txBody>
      </p:sp>
      <p:sp>
        <p:nvSpPr>
          <p:cNvPr id="14" name="Content Placeholder 2"/>
          <p:cNvSpPr txBox="1">
            <a:spLocks/>
          </p:cNvSpPr>
          <p:nvPr/>
        </p:nvSpPr>
        <p:spPr>
          <a:xfrm>
            <a:off x="9129522"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#ended on</a:t>
            </a:r>
            <a:r>
              <a:rPr lang="en-US" sz="1100" dirty="0"/>
              <a:t>  date is the date the patient ended or left the specified clinical trial.</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a:t>
            </a:r>
            <a:r>
              <a:rPr lang="de-DE" sz="1600" dirty="0" err="1"/>
              <a:t>patient</a:t>
            </a:r>
            <a:r>
              <a:rPr lang="de-DE" sz="1600" dirty="0"/>
              <a:t> </a:t>
            </a:r>
            <a:r>
              <a:rPr lang="de-DE" sz="1600" dirty="0" err="1"/>
              <a:t>is</a:t>
            </a:r>
            <a:r>
              <a:rPr lang="de-DE" sz="1600" dirty="0"/>
              <a:t> </a:t>
            </a:r>
            <a:r>
              <a:rPr lang="de-DE" sz="1600" dirty="0" err="1"/>
              <a:t>enrolled</a:t>
            </a:r>
            <a:r>
              <a:rPr lang="de-DE" sz="1600" dirty="0"/>
              <a:t> in </a:t>
            </a:r>
            <a:r>
              <a:rPr lang="en-US" sz="1600" dirty="0">
                <a:highlight>
                  <a:srgbClr val="CCECFF"/>
                </a:highlight>
              </a:rPr>
              <a:t>#clinical trial</a:t>
            </a:r>
            <a:r>
              <a:rPr lang="en-US" sz="1600" dirty="0"/>
              <a:t> </a:t>
            </a:r>
            <a:r>
              <a:rPr lang="en-US" sz="1600" dirty="0">
                <a:highlight>
                  <a:srgbClr val="CCECFF"/>
                </a:highlight>
              </a:rPr>
              <a:t>#PATINA</a:t>
            </a:r>
            <a:r>
              <a:rPr lang="de-DE" sz="1600" dirty="0"/>
              <a:t> </a:t>
            </a:r>
            <a:r>
              <a:rPr lang="de-DE" sz="1600" dirty="0" err="1"/>
              <a:t>and</a:t>
            </a:r>
            <a:r>
              <a:rPr lang="de-DE" sz="1600" dirty="0"/>
              <a:t> </a:t>
            </a:r>
            <a:r>
              <a:rPr lang="en-US" sz="1600" dirty="0">
                <a:highlight>
                  <a:srgbClr val="CCECFF"/>
                </a:highlight>
              </a:rPr>
              <a:t> #enrolled on</a:t>
            </a:r>
            <a:r>
              <a:rPr lang="de-DE" sz="1600" dirty="0"/>
              <a:t> </a:t>
            </a:r>
            <a:r>
              <a:rPr lang="en-US" sz="1600" dirty="0">
                <a:highlight>
                  <a:srgbClr val="CCECFF"/>
                </a:highlight>
              </a:rPr>
              <a:t>#01/01/2017</a:t>
            </a:r>
            <a:r>
              <a:rPr lang="de-DE" sz="1600" dirty="0"/>
              <a:t>.</a:t>
            </a:r>
          </a:p>
          <a:p>
            <a:pPr marL="0" indent="0">
              <a:buNone/>
            </a:pPr>
            <a:r>
              <a:rPr lang="en-US" sz="1600" dirty="0">
                <a:highlight>
                  <a:srgbClr val="CCECFF"/>
                </a:highlight>
              </a:rPr>
              <a:t>#Clinical trial</a:t>
            </a:r>
            <a:r>
              <a:rPr lang="de-DE" sz="1600" dirty="0"/>
              <a:t> </a:t>
            </a:r>
            <a:r>
              <a:rPr lang="de-DE" sz="1600" dirty="0" err="1"/>
              <a:t>for</a:t>
            </a:r>
            <a:r>
              <a:rPr lang="de-DE" sz="1600" dirty="0"/>
              <a:t> </a:t>
            </a:r>
            <a:r>
              <a:rPr lang="de-DE" sz="1600" dirty="0" err="1"/>
              <a:t>the</a:t>
            </a:r>
            <a:r>
              <a:rPr lang="de-DE" sz="1600" dirty="0"/>
              <a:t> </a:t>
            </a:r>
            <a:r>
              <a:rPr lang="de-DE" sz="1600" dirty="0" err="1"/>
              <a:t>patient</a:t>
            </a:r>
            <a:r>
              <a:rPr lang="de-DE" sz="1600" dirty="0"/>
              <a:t> </a:t>
            </a:r>
            <a:r>
              <a:rPr lang="en-US" sz="1600" dirty="0">
                <a:highlight>
                  <a:srgbClr val="CCECFF"/>
                </a:highlight>
              </a:rPr>
              <a:t>#ended on</a:t>
            </a:r>
            <a:r>
              <a:rPr lang="en-US" sz="1600" dirty="0"/>
              <a:t> </a:t>
            </a:r>
            <a:r>
              <a:rPr lang="en-US" sz="1600" dirty="0">
                <a:highlight>
                  <a:srgbClr val="CCECFF"/>
                </a:highlight>
              </a:rPr>
              <a:t>#10/10/2017</a:t>
            </a:r>
            <a:r>
              <a:rPr lang="en-US" sz="1600" dirty="0"/>
              <a:t> due to surgery. The </a:t>
            </a:r>
            <a:r>
              <a:rPr lang="en-US" sz="1600" dirty="0">
                <a:highlight>
                  <a:srgbClr val="CCECFF"/>
                </a:highlight>
              </a:rPr>
              <a:t>#PATINA</a:t>
            </a:r>
            <a:r>
              <a:rPr lang="en-US" sz="1600" dirty="0"/>
              <a:t> clinical trial was </a:t>
            </a:r>
            <a:r>
              <a:rPr lang="en-US" sz="1600" dirty="0">
                <a:highlight>
                  <a:srgbClr val="CCECFF"/>
                </a:highlight>
              </a:rPr>
              <a:t>#enrolled on</a:t>
            </a:r>
            <a:r>
              <a:rPr lang="en-US" sz="1600" dirty="0"/>
              <a:t> </a:t>
            </a:r>
            <a:r>
              <a:rPr lang="en-US" sz="1600" dirty="0">
                <a:highlight>
                  <a:srgbClr val="CCECFF"/>
                </a:highlight>
              </a:rPr>
              <a:t>#01/01/2017</a:t>
            </a:r>
            <a:r>
              <a:rPr lang="en-US" sz="1600" dirty="0"/>
              <a:t>. </a:t>
            </a:r>
            <a:endParaRPr lang="de-DE" sz="1600" dirty="0"/>
          </a:p>
        </p:txBody>
      </p:sp>
      <p:sp>
        <p:nvSpPr>
          <p:cNvPr id="16" name="Content Placeholder 2"/>
          <p:cNvSpPr txBox="1">
            <a:spLocks/>
          </p:cNvSpPr>
          <p:nvPr/>
        </p:nvSpPr>
        <p:spPr>
          <a:xfrm>
            <a:off x="3444963" y="5529013"/>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t>
            </a:r>
            <a:r>
              <a:rPr lang="en-US" sz="1100" dirty="0">
                <a:highlight>
                  <a:srgbClr val="CCECFF"/>
                </a:highlight>
              </a:rPr>
              <a:t>#enrolled on</a:t>
            </a:r>
            <a:r>
              <a:rPr lang="en-US" sz="1100" dirty="0"/>
              <a:t>, and </a:t>
            </a:r>
            <a:r>
              <a:rPr lang="en-US" sz="1100" dirty="0">
                <a:highlight>
                  <a:srgbClr val="CCECFF"/>
                </a:highlight>
              </a:rPr>
              <a:t>#ended on</a:t>
            </a:r>
            <a:r>
              <a:rPr lang="en-US" sz="1100" dirty="0"/>
              <a:t> dates can be specified in any order.   </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227903"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440236"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85925" y="492012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63239" y="4993801"/>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731559" y="4358017"/>
            <a:ext cx="1368" cy="834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8526895" y="5401367"/>
            <a:ext cx="2049280" cy="720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a:t>
            </a:r>
            <a:r>
              <a:rPr lang="en-US" sz="1100" dirty="0">
                <a:highlight>
                  <a:srgbClr val="CCECFF"/>
                </a:highlight>
              </a:rPr>
              <a:t>#ended on</a:t>
            </a:r>
            <a:r>
              <a:rPr lang="en-US" sz="1100" dirty="0"/>
              <a:t> date does not need to be specified if a patient is still enrolled in the clinical trial.</a:t>
            </a:r>
          </a:p>
        </p:txBody>
      </p: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999" y="192367"/>
            <a:ext cx="1646304" cy="518746"/>
          </a:xfrm>
        </p:spPr>
        <p:txBody>
          <a:bodyPr>
            <a:noAutofit/>
          </a:bodyPr>
          <a:lstStyle/>
          <a:p>
            <a:pPr marL="0" indent="0">
              <a:buNone/>
            </a:pPr>
            <a:r>
              <a:rPr lang="en-US" sz="2600" dirty="0"/>
              <a:t>Deceased:</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8" name="Content Placeholder 2"/>
          <p:cNvSpPr txBox="1">
            <a:spLocks/>
          </p:cNvSpPr>
          <p:nvPr/>
        </p:nvSpPr>
        <p:spPr>
          <a:xfrm>
            <a:off x="843115" y="843991"/>
            <a:ext cx="1260389" cy="4505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Example</a:t>
            </a:r>
            <a:r>
              <a:rPr lang="en-US" sz="2600" dirty="0">
                <a:solidFill>
                  <a:schemeClr val="bg1">
                    <a:lumMod val="65000"/>
                  </a:schemeClr>
                </a:solidFill>
              </a:rPr>
              <a:t>:</a:t>
            </a:r>
          </a:p>
        </p:txBody>
      </p:sp>
      <p:sp>
        <p:nvSpPr>
          <p:cNvPr id="9" name="Content Placeholder 2"/>
          <p:cNvSpPr txBox="1">
            <a:spLocks/>
          </p:cNvSpPr>
          <p:nvPr/>
        </p:nvSpPr>
        <p:spPr>
          <a:xfrm>
            <a:off x="891760" y="1691894"/>
            <a:ext cx="1280746" cy="5187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solidFill>
                  <a:schemeClr val="bg1">
                    <a:lumMod val="75000"/>
                  </a:schemeClr>
                </a:solidFill>
              </a:rPr>
              <a:t>Process</a:t>
            </a:r>
            <a:r>
              <a:rPr lang="en-US" dirty="0">
                <a:solidFill>
                  <a:schemeClr val="bg1">
                    <a:lumMod val="75000"/>
                  </a:schemeClr>
                </a:solidFill>
              </a:rPr>
              <a:t>:</a:t>
            </a:r>
          </a:p>
        </p:txBody>
      </p:sp>
      <p:sp>
        <p:nvSpPr>
          <p:cNvPr id="10" name="Content Placeholder 2"/>
          <p:cNvSpPr txBox="1">
            <a:spLocks/>
          </p:cNvSpPr>
          <p:nvPr/>
        </p:nvSpPr>
        <p:spPr>
          <a:xfrm>
            <a:off x="549876" y="4100815"/>
            <a:ext cx="1437452"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139125"/>
            <a:ext cx="0" cy="51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709E46-1A75-4F73-9179-2035ABA4163C}"/>
              </a:ext>
            </a:extLst>
          </p:cNvPr>
          <p:cNvCxnSpPr>
            <a:cxnSpLocks/>
          </p:cNvCxnSpPr>
          <p:nvPr/>
        </p:nvCxnSpPr>
        <p:spPr>
          <a:xfrm flipV="1">
            <a:off x="4141841" y="1139124"/>
            <a:ext cx="0" cy="5166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889</Words>
  <Application>Microsoft Office PowerPoint</Application>
  <PresentationFormat>Widescreen</PresentationFormat>
  <Paragraphs>80</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Ng, Nicole</cp:lastModifiedBy>
  <cp:revision>37</cp:revision>
  <dcterms:created xsi:type="dcterms:W3CDTF">2017-09-18T20:34:12Z</dcterms:created>
  <dcterms:modified xsi:type="dcterms:W3CDTF">2017-10-11T15:52:09Z</dcterms:modified>
</cp:coreProperties>
</file>