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5"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554" autoAdjust="0"/>
  </p:normalViewPr>
  <p:slideViewPr>
    <p:cSldViewPr snapToGrid="0">
      <p:cViewPr varScale="1">
        <p:scale>
          <a:sx n="92" d="100"/>
          <a:sy n="92" d="100"/>
        </p:scale>
        <p:origin x="72"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21771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7</a:t>
            </a:fld>
            <a:endParaRPr lang="en-US"/>
          </a:p>
        </p:txBody>
      </p:sp>
    </p:spTree>
    <p:extLst>
      <p:ext uri="{BB962C8B-B14F-4D97-AF65-F5344CB8AC3E}">
        <p14:creationId xmlns:p14="http://schemas.microsoft.com/office/powerpoint/2010/main" val="14114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8</a:t>
            </a:fld>
            <a:endParaRPr lang="en-US"/>
          </a:p>
        </p:txBody>
      </p:sp>
    </p:spTree>
    <p:extLst>
      <p:ext uri="{BB962C8B-B14F-4D97-AF65-F5344CB8AC3E}">
        <p14:creationId xmlns:p14="http://schemas.microsoft.com/office/powerpoint/2010/main" val="115022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9</a:t>
            </a:fld>
            <a:endParaRPr lang="en-US"/>
          </a:p>
        </p:txBody>
      </p:sp>
    </p:spTree>
    <p:extLst>
      <p:ext uri="{BB962C8B-B14F-4D97-AF65-F5344CB8AC3E}">
        <p14:creationId xmlns:p14="http://schemas.microsoft.com/office/powerpoint/2010/main" val="311987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10</a:t>
            </a:fld>
            <a:endParaRPr lang="en-US"/>
          </a:p>
        </p:txBody>
      </p:sp>
    </p:spTree>
    <p:extLst>
      <p:ext uri="{BB962C8B-B14F-4D97-AF65-F5344CB8AC3E}">
        <p14:creationId xmlns:p14="http://schemas.microsoft.com/office/powerpoint/2010/main" val="13924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HER2:</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Human epidermal growth factor receptor 2 (HER2) is a protein involved in normal cell growth. It is found on some types of cancer cells (HER2 positive), including breast and ovarian. Cancer cells removed from the body may be tested for the presence of human epidermal growth factor receptor 2 to help decide the best type of treatment.</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#HER2</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#HER2</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#HER2</a:t>
            </a:r>
            <a:r>
              <a:rPr lang="en-US" sz="1600" dirty="0"/>
              <a:t> is </a:t>
            </a:r>
            <a:r>
              <a:rPr lang="en-US" sz="1600" dirty="0">
                <a:highlight>
                  <a:srgbClr val="CCECFF"/>
                </a:highlight>
              </a:rPr>
              <a:t>#Positive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#HER2</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#HER2</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#her2</a:t>
            </a:r>
            <a:r>
              <a:rPr lang="en-US" dirty="0"/>
              <a:t> tag can vary.</a:t>
            </a:r>
          </a:p>
        </p:txBody>
      </p:sp>
    </p:spTree>
    <p:extLst>
      <p:ext uri="{BB962C8B-B14F-4D97-AF65-F5344CB8AC3E}">
        <p14:creationId xmlns:p14="http://schemas.microsoft.com/office/powerpoint/2010/main" val="197322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818" y="197715"/>
            <a:ext cx="1184678" cy="518746"/>
          </a:xfrm>
        </p:spPr>
        <p:txBody>
          <a:bodyPr anchor="ctr">
            <a:normAutofit/>
          </a:bodyPr>
          <a:lstStyle/>
          <a:p>
            <a:pPr marL="0" indent="0">
              <a:buNone/>
            </a:pPr>
            <a:r>
              <a:rPr lang="en-US" sz="2400" dirty="0"/>
              <a:t>Toxicity:</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9" name="Content Placeholder 2"/>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0" name="Content Placeholder 2"/>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7715"/>
            <a:ext cx="2023607" cy="518746"/>
          </a:xfrm>
        </p:spPr>
        <p:txBody>
          <a:bodyPr anchor="ctr">
            <a:noAutofit/>
          </a:bodyPr>
          <a:lstStyle/>
          <a:p>
            <a:pPr marL="0" indent="0">
              <a:buNone/>
            </a:pPr>
            <a:r>
              <a:rPr lang="en-US" sz="2400" dirty="0"/>
              <a:t>Disease status:</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FB79C59-DF2B-4B87-8264-E94125397541}"/>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6" name="Content Placeholder 2">
            <a:extLst>
              <a:ext uri="{FF2B5EF4-FFF2-40B4-BE49-F238E27FC236}">
                <a16:creationId xmlns:a16="http://schemas.microsoft.com/office/drawing/2014/main" id="{58AD810A-09E7-4E01-BA98-54A48AD27F1A}"/>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7" name="Content Placeholder 2">
            <a:extLst>
              <a:ext uri="{FF2B5EF4-FFF2-40B4-BE49-F238E27FC236}">
                <a16:creationId xmlns:a16="http://schemas.microsoft.com/office/drawing/2014/main" id="{82707059-ECF7-4F5E-A767-736037986AC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6" y="192367"/>
            <a:ext cx="1214910" cy="518746"/>
          </a:xfrm>
        </p:spPr>
        <p:txBody>
          <a:bodyPr anchor="ctr">
            <a:normAutofit/>
          </a:bodyPr>
          <a:lstStyle/>
          <a:p>
            <a:pPr marL="0" indent="0">
              <a:buNone/>
            </a:pPr>
            <a:r>
              <a:rPr lang="en-US" sz="2400"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819EC8-453E-4EF4-B548-05E7952E7CF4}"/>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2" name="Content Placeholder 2">
            <a:extLst>
              <a:ext uri="{FF2B5EF4-FFF2-40B4-BE49-F238E27FC236}">
                <a16:creationId xmlns:a16="http://schemas.microsoft.com/office/drawing/2014/main" id="{AC371CCD-6BD9-45D3-995B-28E0AEE5BBA6}"/>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3" name="Content Placeholder 2">
            <a:extLst>
              <a:ext uri="{FF2B5EF4-FFF2-40B4-BE49-F238E27FC236}">
                <a16:creationId xmlns:a16="http://schemas.microsoft.com/office/drawing/2014/main" id="{2B241963-72A9-4F48-A701-207107D8FD52}"/>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Enrollment:</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Informed consent was obtained for </a:t>
            </a:r>
            <a:r>
              <a:rPr lang="en-US" sz="2000" dirty="0">
                <a:highlight>
                  <a:srgbClr val="CCECFF"/>
                </a:highlight>
              </a:rPr>
              <a:t>#enrollment</a:t>
            </a:r>
            <a:r>
              <a:rPr lang="en-US" sz="2000" dirty="0"/>
              <a:t> in </a:t>
            </a:r>
            <a:r>
              <a:rPr lang="en-US" sz="2000" dirty="0">
                <a:highlight>
                  <a:srgbClr val="CCECFF"/>
                </a:highlight>
              </a:rPr>
              <a:t>#&lt;trial name&gt;</a:t>
            </a:r>
            <a:r>
              <a:rPr lang="en-US" sz="2000" dirty="0"/>
              <a:t> </a:t>
            </a:r>
            <a:r>
              <a:rPr lang="en-US" sz="2000" dirty="0">
                <a:highlight>
                  <a:srgbClr val="CCECFF"/>
                </a:highlight>
              </a:rPr>
              <a:t>#on</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5821101"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#enrollment</a:t>
            </a:r>
            <a:r>
              <a:rPr lang="en-US" sz="1100" dirty="0"/>
              <a:t> tag.</a:t>
            </a:r>
          </a:p>
        </p:txBody>
      </p:sp>
      <p:sp>
        <p:nvSpPr>
          <p:cNvPr id="12" name="Content Placeholder 2"/>
          <p:cNvSpPr txBox="1">
            <a:spLocks/>
          </p:cNvSpPr>
          <p:nvPr/>
        </p:nvSpPr>
        <p:spPr>
          <a:xfrm>
            <a:off x="7443826"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8866970"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#on</a:t>
            </a:r>
            <a:r>
              <a:rPr lang="en-US" sz="1100" dirty="0"/>
              <a:t> date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consented to </a:t>
            </a:r>
            <a:r>
              <a:rPr lang="en-US" sz="1600" dirty="0">
                <a:highlight>
                  <a:srgbClr val="CCECFF"/>
                </a:highlight>
              </a:rPr>
              <a:t>#enrollment</a:t>
            </a:r>
            <a:r>
              <a:rPr lang="en-US" sz="1600" dirty="0"/>
              <a:t> </a:t>
            </a:r>
            <a:r>
              <a:rPr lang="en-US" sz="1600" dirty="0">
                <a:highlight>
                  <a:srgbClr val="CCECFF"/>
                </a:highlight>
              </a:rPr>
              <a:t>#PATINA</a:t>
            </a:r>
            <a:r>
              <a:rPr lang="de-DE" sz="1600" dirty="0"/>
              <a:t> </a:t>
            </a:r>
            <a:r>
              <a:rPr lang="en-US" sz="1600" dirty="0">
                <a:highlight>
                  <a:srgbClr val="CCECFF"/>
                </a:highlight>
              </a:rPr>
              <a:t>#on</a:t>
            </a:r>
            <a:r>
              <a:rPr lang="de-DE" sz="1600" dirty="0"/>
              <a:t> </a:t>
            </a:r>
            <a:r>
              <a:rPr lang="en-US" sz="1600" dirty="0">
                <a:highlight>
                  <a:srgbClr val="CCECFF"/>
                </a:highlight>
              </a:rPr>
              <a:t>#01/01/2017</a:t>
            </a:r>
            <a:r>
              <a:rPr lang="de-DE" sz="1600" dirty="0"/>
              <a:t>.</a:t>
            </a:r>
          </a:p>
        </p:txBody>
      </p:sp>
      <p:sp>
        <p:nvSpPr>
          <p:cNvPr id="16" name="Content Placeholder 2"/>
          <p:cNvSpPr txBox="1">
            <a:spLocks/>
          </p:cNvSpPr>
          <p:nvPr/>
        </p:nvSpPr>
        <p:spPr>
          <a:xfrm>
            <a:off x="5274731"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#on</a:t>
            </a:r>
            <a:r>
              <a:rPr lang="en-US" sz="1100" dirty="0"/>
              <a:t> date can be specified in any order.   </a:t>
            </a:r>
          </a:p>
        </p:txBody>
      </p:sp>
      <p:cxnSp>
        <p:nvCxnSpPr>
          <p:cNvPr id="24" name="Straight Connector 23"/>
          <p:cNvCxnSpPr/>
          <p:nvPr/>
        </p:nvCxnSpPr>
        <p:spPr>
          <a:xfrm flipH="1" flipV="1">
            <a:off x="7484914"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5908301"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82764"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30" name="Straight Connector 29">
            <a:extLst>
              <a:ext uri="{FF2B5EF4-FFF2-40B4-BE49-F238E27FC236}">
                <a16:creationId xmlns:a16="http://schemas.microsoft.com/office/drawing/2014/main" id="{141BDA21-ECA5-4DFD-94E0-8C9AF7ECC92B}"/>
              </a:ext>
            </a:extLst>
          </p:cNvPr>
          <p:cNvCxnSpPr/>
          <p:nvPr/>
        </p:nvCxnSpPr>
        <p:spPr>
          <a:xfrm flipH="1" flipV="1">
            <a:off x="8971438" y="128433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Unenrolled:</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Unenrollment from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#unenrolled</a:t>
            </a:r>
            <a:r>
              <a:rPr lang="en-US" sz="2000" dirty="0"/>
              <a:t> from </a:t>
            </a:r>
            <a:r>
              <a:rPr lang="en-US" sz="2000" dirty="0">
                <a:highlight>
                  <a:srgbClr val="CCECFF"/>
                </a:highlight>
              </a:rPr>
              <a:t>#&lt;trial name&gt;</a:t>
            </a:r>
            <a:r>
              <a:rPr lang="en-US" sz="2000" dirty="0"/>
              <a:t> </a:t>
            </a:r>
            <a:r>
              <a:rPr lang="en-US" sz="2000" dirty="0">
                <a:highlight>
                  <a:srgbClr val="CCECFF"/>
                </a:highlight>
              </a:rPr>
              <a:t>#on</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2919957"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#unenrolled</a:t>
            </a:r>
            <a:r>
              <a:rPr lang="en-US" sz="1100" dirty="0"/>
              <a:t> tag.</a:t>
            </a:r>
          </a:p>
        </p:txBody>
      </p:sp>
      <p:sp>
        <p:nvSpPr>
          <p:cNvPr id="12" name="Content Placeholder 2"/>
          <p:cNvSpPr txBox="1">
            <a:spLocks/>
          </p:cNvSpPr>
          <p:nvPr/>
        </p:nvSpPr>
        <p:spPr>
          <a:xfrm>
            <a:off x="4841947"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281716"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 on</a:t>
            </a:r>
            <a:r>
              <a:rPr lang="en-US" sz="1100" dirty="0"/>
              <a:t> date is the date the patient was unenrolled from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a:t>
            </a:r>
            <a:r>
              <a:rPr lang="en-US" sz="1600" dirty="0">
                <a:highlight>
                  <a:srgbClr val="CCECFF"/>
                </a:highlight>
              </a:rPr>
              <a:t>#unenrolled</a:t>
            </a:r>
            <a:r>
              <a:rPr lang="en-US" sz="1600" dirty="0"/>
              <a:t> </a:t>
            </a:r>
            <a:r>
              <a:rPr lang="en-US" sz="1600" dirty="0">
                <a:highlight>
                  <a:srgbClr val="CCECFF"/>
                </a:highlight>
              </a:rPr>
              <a:t>#PATINA</a:t>
            </a:r>
            <a:r>
              <a:rPr lang="de-DE" sz="1600" dirty="0"/>
              <a:t> </a:t>
            </a:r>
            <a:r>
              <a:rPr lang="en-US" sz="1600" dirty="0">
                <a:highlight>
                  <a:srgbClr val="CCECFF"/>
                </a:highlight>
              </a:rPr>
              <a:t>#on</a:t>
            </a:r>
            <a:r>
              <a:rPr lang="de-DE" sz="1600" dirty="0"/>
              <a:t> </a:t>
            </a:r>
            <a:r>
              <a:rPr lang="en-US" sz="1600" dirty="0">
                <a:highlight>
                  <a:srgbClr val="CCECFF"/>
                </a:highlight>
              </a:rPr>
              <a:t>#10/10/2017</a:t>
            </a:r>
            <a:r>
              <a:rPr lang="de-DE" sz="1600" dirty="0"/>
              <a:t>.</a:t>
            </a:r>
          </a:p>
        </p:txBody>
      </p:sp>
      <p:sp>
        <p:nvSpPr>
          <p:cNvPr id="16" name="Content Placeholder 2"/>
          <p:cNvSpPr txBox="1">
            <a:spLocks/>
          </p:cNvSpPr>
          <p:nvPr/>
        </p:nvSpPr>
        <p:spPr>
          <a:xfrm>
            <a:off x="3088479"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#on</a:t>
            </a:r>
            <a:r>
              <a:rPr lang="en-US" sz="1100" dirty="0"/>
              <a:t> date can be specified in any order.   </a:t>
            </a:r>
          </a:p>
        </p:txBody>
      </p:sp>
      <p:cxnSp>
        <p:nvCxnSpPr>
          <p:cNvPr id="24" name="Straight Connector 23"/>
          <p:cNvCxnSpPr/>
          <p:nvPr/>
        </p:nvCxnSpPr>
        <p:spPr>
          <a:xfrm flipH="1" flipV="1">
            <a:off x="488303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381257"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007157"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179891" y="4477812"/>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96713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Deceased:</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4566938"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ER: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Estrogen receptors (ERs) are a group of proteins found inside cells. They are receptors that are activated by the hormone estrogen. Estrogen receptors may be found in breast cancer cells (ER positive). Cancer cells with these receptors depend on estrogen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#ER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#ER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#ER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#ER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#ER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er</a:t>
            </a:r>
            <a:r>
              <a:rPr lang="en-US" dirty="0"/>
              <a:t> tag can vary.</a:t>
            </a:r>
          </a:p>
        </p:txBody>
      </p:sp>
    </p:spTree>
    <p:extLst>
      <p:ext uri="{BB962C8B-B14F-4D97-AF65-F5344CB8AC3E}">
        <p14:creationId xmlns:p14="http://schemas.microsoft.com/office/powerpoint/2010/main" val="17904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PR: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progesterone receptor (PR) is a protein found inside cells. It is activated by the steroid hormone progesterone. Progesterone receptors may be found in breast cancer cells (PR positive). Cancer cells with these receptors depend on progesterone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#PR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#PR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#PR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#PR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#PR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pr</a:t>
            </a:r>
            <a:r>
              <a:rPr lang="en-US" dirty="0"/>
              <a:t> tag can vary.</a:t>
            </a:r>
          </a:p>
        </p:txBody>
      </p:sp>
    </p:spTree>
    <p:extLst>
      <p:ext uri="{BB962C8B-B14F-4D97-AF65-F5344CB8AC3E}">
        <p14:creationId xmlns:p14="http://schemas.microsoft.com/office/powerpoint/2010/main" val="356418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1223</Words>
  <Application>Microsoft Office PowerPoint</Application>
  <PresentationFormat>Widescreen</PresentationFormat>
  <Paragraphs>124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Nicole Ng</cp:lastModifiedBy>
  <cp:revision>53</cp:revision>
  <dcterms:created xsi:type="dcterms:W3CDTF">2017-09-18T20:34:12Z</dcterms:created>
  <dcterms:modified xsi:type="dcterms:W3CDTF">2018-02-15T17:59:02Z</dcterms:modified>
</cp:coreProperties>
</file>