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12" autoAdjust="0"/>
  </p:normalViewPr>
  <p:slideViewPr>
    <p:cSldViewPr snapToGrid="0">
      <p:cViewPr varScale="1">
        <p:scale>
          <a:sx n="108" d="100"/>
          <a:sy n="108"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832DA-B4D8-4D11-8E14-97F9DC272DA8}" type="datetimeFigureOut">
              <a:rPr lang="en-US" smtClean="0"/>
              <a:t>10/6/2017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F1AE5-394A-478E-8827-A9DAEC6D2B91}" type="slidenum">
              <a:rPr lang="en-US" smtClean="0"/>
              <a:t>‹#›</a:t>
            </a:fld>
            <a:endParaRPr lang="en-US"/>
          </a:p>
        </p:txBody>
      </p:sp>
    </p:spTree>
    <p:extLst>
      <p:ext uri="{BB962C8B-B14F-4D97-AF65-F5344CB8AC3E}">
        <p14:creationId xmlns:p14="http://schemas.microsoft.com/office/powerpoint/2010/main" val="3371019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2</a:t>
            </a:fld>
            <a:endParaRPr lang="en-US"/>
          </a:p>
        </p:txBody>
      </p:sp>
    </p:spTree>
    <p:extLst>
      <p:ext uri="{BB962C8B-B14F-4D97-AF65-F5344CB8AC3E}">
        <p14:creationId xmlns:p14="http://schemas.microsoft.com/office/powerpoint/2010/main" val="3886985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3</a:t>
            </a:fld>
            <a:endParaRPr lang="en-US"/>
          </a:p>
        </p:txBody>
      </p:sp>
    </p:spTree>
    <p:extLst>
      <p:ext uri="{BB962C8B-B14F-4D97-AF65-F5344CB8AC3E}">
        <p14:creationId xmlns:p14="http://schemas.microsoft.com/office/powerpoint/2010/main" val="384334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4</a:t>
            </a:fld>
            <a:endParaRPr lang="en-US"/>
          </a:p>
        </p:txBody>
      </p:sp>
    </p:spTree>
    <p:extLst>
      <p:ext uri="{BB962C8B-B14F-4D97-AF65-F5344CB8AC3E}">
        <p14:creationId xmlns:p14="http://schemas.microsoft.com/office/powerpoint/2010/main" val="895854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5</a:t>
            </a:fld>
            <a:endParaRPr lang="en-US"/>
          </a:p>
        </p:txBody>
      </p:sp>
    </p:spTree>
    <p:extLst>
      <p:ext uri="{BB962C8B-B14F-4D97-AF65-F5344CB8AC3E}">
        <p14:creationId xmlns:p14="http://schemas.microsoft.com/office/powerpoint/2010/main" val="1411472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B9FD00-C173-4304-AF07-4E0E5F6E2284}"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77307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100304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70097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24810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B9FD00-C173-4304-AF07-4E0E5F6E2284}"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241153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B9FD00-C173-4304-AF07-4E0E5F6E2284}"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059502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B9FD00-C173-4304-AF07-4E0E5F6E2284}" type="datetimeFigureOut">
              <a:rPr lang="en-US" smtClean="0"/>
              <a:t>10/6/2017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4440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B9FD00-C173-4304-AF07-4E0E5F6E2284}" type="datetimeFigureOut">
              <a:rPr lang="en-US" smtClean="0"/>
              <a:t>10/6/2017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04742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9FD00-C173-4304-AF07-4E0E5F6E2284}" type="datetimeFigureOut">
              <a:rPr lang="en-US" smtClean="0"/>
              <a:t>10/6/2017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22763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9FD00-C173-4304-AF07-4E0E5F6E2284}"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067683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9FD00-C173-4304-AF07-4E0E5F6E2284}"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16406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9FD00-C173-4304-AF07-4E0E5F6E2284}" type="datetimeFigureOut">
              <a:rPr lang="en-US" smtClean="0"/>
              <a:t>10/6/2017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4FED4-EC50-48C6-812B-4B4183AB2C2D}" type="slidenum">
              <a:rPr lang="en-US" smtClean="0"/>
              <a:t>‹#›</a:t>
            </a:fld>
            <a:endParaRPr lang="en-US"/>
          </a:p>
        </p:txBody>
      </p:sp>
    </p:spTree>
    <p:extLst>
      <p:ext uri="{BB962C8B-B14F-4D97-AF65-F5344CB8AC3E}">
        <p14:creationId xmlns:p14="http://schemas.microsoft.com/office/powerpoint/2010/main" val="1023652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541" y="1122363"/>
            <a:ext cx="10212859" cy="2387600"/>
          </a:xfrm>
        </p:spPr>
        <p:txBody>
          <a:bodyPr/>
          <a:lstStyle/>
          <a:p>
            <a:r>
              <a:rPr lang="en-US" dirty="0"/>
              <a:t>Flux Notes Structured Phrases</a:t>
            </a:r>
          </a:p>
        </p:txBody>
      </p:sp>
    </p:spTree>
    <p:extLst>
      <p:ext uri="{BB962C8B-B14F-4D97-AF65-F5344CB8AC3E}">
        <p14:creationId xmlns:p14="http://schemas.microsoft.com/office/powerpoint/2010/main" val="1126651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519" y="192367"/>
            <a:ext cx="1280746" cy="518746"/>
          </a:xfrm>
        </p:spPr>
        <p:txBody>
          <a:bodyPr>
            <a:normAutofit fontScale="92500"/>
          </a:bodyPr>
          <a:lstStyle/>
          <a:p>
            <a:pPr marL="0" indent="0">
              <a:buNone/>
            </a:pPr>
            <a:r>
              <a:rPr lang="en-US" dirty="0"/>
              <a:t>Toxicity:</a:t>
            </a:r>
          </a:p>
        </p:txBody>
      </p:sp>
      <p:sp>
        <p:nvSpPr>
          <p:cNvPr id="4" name="Content Placeholder 2"/>
          <p:cNvSpPr txBox="1">
            <a:spLocks/>
          </p:cNvSpPr>
          <p:nvPr/>
        </p:nvSpPr>
        <p:spPr>
          <a:xfrm>
            <a:off x="2119745" y="192367"/>
            <a:ext cx="975360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Side effects to treatment, important for effective evaluation of disease and treatment, based on the Common Terminology Criteria for Adverse Events (CTCAE). Based on the evaluation of the patient or patient reported symptoms, did the patient have a Grade III or Grade IV toxicity.</a:t>
            </a:r>
          </a:p>
          <a:p>
            <a:pPr marL="0" indent="0">
              <a:buFont typeface="Arial" panose="020B0604020202020204" pitchFamily="34" charset="0"/>
              <a:buNone/>
            </a:pPr>
            <a:endParaRPr lang="en-US" sz="1100" dirty="0"/>
          </a:p>
        </p:txBody>
      </p:sp>
      <p:sp>
        <p:nvSpPr>
          <p:cNvPr id="5" name="Content Placeholder 2"/>
          <p:cNvSpPr txBox="1">
            <a:spLocks/>
          </p:cNvSpPr>
          <p:nvPr/>
        </p:nvSpPr>
        <p:spPr>
          <a:xfrm>
            <a:off x="2122809" y="913335"/>
            <a:ext cx="94318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#toxicity</a:t>
            </a:r>
            <a:r>
              <a:rPr lang="en-US" sz="2000" dirty="0"/>
              <a:t> for the patient is </a:t>
            </a:r>
            <a:r>
              <a:rPr lang="en-US" sz="2000" dirty="0">
                <a:highlight>
                  <a:srgbClr val="CCECFF"/>
                </a:highlight>
              </a:rPr>
              <a:t>#&lt;grade&gt;</a:t>
            </a:r>
            <a:r>
              <a:rPr lang="en-US" sz="2000" dirty="0"/>
              <a:t> with </a:t>
            </a:r>
            <a:r>
              <a:rPr lang="en-US" sz="2000" dirty="0">
                <a:highlight>
                  <a:srgbClr val="CCECFF"/>
                </a:highlight>
              </a:rPr>
              <a:t>#&lt;adverse event&gt;</a:t>
            </a:r>
            <a:r>
              <a:rPr lang="en-US" sz="2000" dirty="0"/>
              <a:t> likely from </a:t>
            </a:r>
            <a:r>
              <a:rPr lang="en-US" sz="2000" dirty="0">
                <a:highlight>
                  <a:srgbClr val="CCECFF"/>
                </a:highlight>
              </a:rPr>
              <a:t>#&lt;attribution&gt;</a:t>
            </a:r>
            <a:r>
              <a:rPr lang="en-US" sz="2000" dirty="0"/>
              <a:t>. </a:t>
            </a:r>
          </a:p>
        </p:txBody>
      </p:sp>
      <p:sp>
        <p:nvSpPr>
          <p:cNvPr id="6" name="Content Placeholder 2"/>
          <p:cNvSpPr txBox="1">
            <a:spLocks/>
          </p:cNvSpPr>
          <p:nvPr/>
        </p:nvSpPr>
        <p:spPr>
          <a:xfrm>
            <a:off x="6345195" y="5288268"/>
            <a:ext cx="181161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Grade, adverse event, and attribution can be speciﬁed in any order.</a:t>
            </a:r>
          </a:p>
        </p:txBody>
      </p:sp>
      <p:sp>
        <p:nvSpPr>
          <p:cNvPr id="7" name="Content Placeholder 2"/>
          <p:cNvSpPr txBox="1">
            <a:spLocks/>
          </p:cNvSpPr>
          <p:nvPr/>
        </p:nvSpPr>
        <p:spPr>
          <a:xfrm>
            <a:off x="2118265" y="5308672"/>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#toxicity</a:t>
            </a:r>
            <a:r>
              <a:rPr lang="en-US" dirty="0"/>
              <a:t> tag can vary.</a:t>
            </a:r>
          </a:p>
        </p:txBody>
      </p:sp>
      <p:sp>
        <p:nvSpPr>
          <p:cNvPr id="8" name="Content Placeholder 2"/>
          <p:cNvSpPr txBox="1">
            <a:spLocks/>
          </p:cNvSpPr>
          <p:nvPr/>
        </p:nvSpPr>
        <p:spPr>
          <a:xfrm>
            <a:off x="846990" y="843496"/>
            <a:ext cx="1260389"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Example</a:t>
            </a:r>
            <a:r>
              <a:rPr lang="en-US" sz="2600" dirty="0">
                <a:solidFill>
                  <a:schemeClr val="bg1">
                    <a:lumMod val="65000"/>
                  </a:schemeClr>
                </a:solidFill>
              </a:rPr>
              <a:t>:</a:t>
            </a:r>
          </a:p>
        </p:txBody>
      </p:sp>
      <p:sp>
        <p:nvSpPr>
          <p:cNvPr id="9" name="Content Placeholder 2"/>
          <p:cNvSpPr txBox="1">
            <a:spLocks/>
          </p:cNvSpPr>
          <p:nvPr/>
        </p:nvSpPr>
        <p:spPr>
          <a:xfrm>
            <a:off x="891642" y="1692198"/>
            <a:ext cx="1280746" cy="5187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solidFill>
                  <a:schemeClr val="bg1">
                    <a:lumMod val="75000"/>
                  </a:schemeClr>
                </a:solidFill>
              </a:rPr>
              <a:t>Process</a:t>
            </a:r>
            <a:r>
              <a:rPr lang="en-US" dirty="0">
                <a:solidFill>
                  <a:schemeClr val="bg1">
                    <a:lumMod val="75000"/>
                  </a:schemeClr>
                </a:solidFill>
              </a:rPr>
              <a:t>:</a:t>
            </a:r>
          </a:p>
        </p:txBody>
      </p:sp>
      <p:sp>
        <p:nvSpPr>
          <p:cNvPr id="10" name="Content Placeholder 2"/>
          <p:cNvSpPr txBox="1">
            <a:spLocks/>
          </p:cNvSpPr>
          <p:nvPr/>
        </p:nvSpPr>
        <p:spPr>
          <a:xfrm>
            <a:off x="549876" y="4100815"/>
            <a:ext cx="1437452"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#toxicity</a:t>
            </a:r>
            <a:r>
              <a:rPr lang="en-US" sz="1100" dirty="0"/>
              <a:t> tag.</a:t>
            </a:r>
          </a:p>
        </p:txBody>
      </p:sp>
      <p:sp>
        <p:nvSpPr>
          <p:cNvPr id="12" name="Content Placeholder 2"/>
          <p:cNvSpPr txBox="1">
            <a:spLocks/>
          </p:cNvSpPr>
          <p:nvPr/>
        </p:nvSpPr>
        <p:spPr>
          <a:xfrm>
            <a:off x="4738579" y="1634303"/>
            <a:ext cx="1280746"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#toxicity</a:t>
            </a:r>
            <a:r>
              <a:rPr lang="en-US" sz="1100" dirty="0"/>
              <a:t>, specify one grade value:</a:t>
            </a:r>
            <a:br>
              <a:rPr lang="en-US" sz="1100" dirty="0"/>
            </a:br>
            <a:br>
              <a:rPr lang="en-US" sz="1100" dirty="0"/>
            </a:br>
            <a:r>
              <a:rPr lang="en-US" sz="1100" dirty="0">
                <a:highlight>
                  <a:srgbClr val="CCECFF"/>
                </a:highlight>
              </a:rPr>
              <a:t>#Grade 1</a:t>
            </a:r>
            <a:br>
              <a:rPr lang="en-US" sz="1100" dirty="0">
                <a:highlight>
                  <a:srgbClr val="CCECFF"/>
                </a:highlight>
              </a:rPr>
            </a:br>
            <a:r>
              <a:rPr lang="en-US" sz="1100" dirty="0">
                <a:highlight>
                  <a:srgbClr val="CCECFF"/>
                </a:highlight>
              </a:rPr>
              <a:t>#Grade 2</a:t>
            </a:r>
            <a:br>
              <a:rPr lang="en-US" sz="1100" dirty="0">
                <a:highlight>
                  <a:srgbClr val="CCECFF"/>
                </a:highlight>
              </a:rPr>
            </a:br>
            <a:r>
              <a:rPr lang="en-US" sz="1100" dirty="0">
                <a:highlight>
                  <a:srgbClr val="CCECFF"/>
                </a:highlight>
              </a:rPr>
              <a:t>#Grade 3</a:t>
            </a:r>
            <a:br>
              <a:rPr lang="en-US" sz="1100" dirty="0">
                <a:highlight>
                  <a:srgbClr val="CCECFF"/>
                </a:highlight>
              </a:rPr>
            </a:br>
            <a:r>
              <a:rPr lang="en-US" sz="1100" dirty="0">
                <a:highlight>
                  <a:srgbClr val="CCECFF"/>
                </a:highlight>
              </a:rPr>
              <a:t>#Grade 4</a:t>
            </a:r>
            <a:br>
              <a:rPr lang="en-US" sz="1100" dirty="0">
                <a:highlight>
                  <a:srgbClr val="CCECFF"/>
                </a:highlight>
              </a:rPr>
            </a:br>
            <a:r>
              <a:rPr lang="en-US" sz="1100" dirty="0">
                <a:highlight>
                  <a:srgbClr val="CCECFF"/>
                </a:highlight>
              </a:rPr>
              <a:t>#Grade 5</a:t>
            </a:r>
          </a:p>
        </p:txBody>
      </p:sp>
      <p:sp>
        <p:nvSpPr>
          <p:cNvPr id="13" name="Content Placeholder 2"/>
          <p:cNvSpPr txBox="1">
            <a:spLocks/>
          </p:cNvSpPr>
          <p:nvPr/>
        </p:nvSpPr>
        <p:spPr>
          <a:xfrm>
            <a:off x="6610627" y="1675869"/>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After </a:t>
            </a:r>
            <a:r>
              <a:rPr lang="en-US" sz="1100" dirty="0">
                <a:highlight>
                  <a:srgbClr val="CCECFF"/>
                </a:highlight>
              </a:rPr>
              <a:t>#toxicity</a:t>
            </a:r>
            <a:r>
              <a:rPr lang="en-US" sz="1100" dirty="0"/>
              <a:t>, specify one adverse event. All possible values are deﬁned in CTCAE v4. Examples: </a:t>
            </a:r>
          </a:p>
          <a:p>
            <a:pPr marL="0" indent="0">
              <a:buNone/>
            </a:pPr>
            <a:r>
              <a:rPr lang="en-US" sz="1100" dirty="0">
                <a:highlight>
                  <a:srgbClr val="CCECFF"/>
                </a:highlight>
              </a:rPr>
              <a:t>#nausea #dyspepsia #anemia </a:t>
            </a:r>
            <a:br>
              <a:rPr lang="en-US" sz="1100" dirty="0">
                <a:highlight>
                  <a:srgbClr val="CCECFF"/>
                </a:highlight>
              </a:rPr>
            </a:br>
            <a:r>
              <a:rPr lang="en-US" sz="1100" dirty="0">
                <a:highlight>
                  <a:srgbClr val="CCECFF"/>
                </a:highlight>
              </a:rPr>
              <a:t>#eye pain </a:t>
            </a:r>
            <a:br>
              <a:rPr lang="en-US" sz="1100" dirty="0">
                <a:highlight>
                  <a:srgbClr val="CCECFF"/>
                </a:highlight>
              </a:rPr>
            </a:br>
            <a:r>
              <a:rPr lang="en-US" sz="1100" dirty="0">
                <a:highlight>
                  <a:srgbClr val="CCECFF"/>
                </a:highlight>
              </a:rPr>
              <a:t>#febrile #neutropenia</a:t>
            </a:r>
            <a:br>
              <a:rPr lang="en-US" sz="1100" dirty="0">
                <a:highlight>
                  <a:srgbClr val="CCECFF"/>
                </a:highlight>
              </a:rPr>
            </a:br>
            <a:r>
              <a:rPr lang="en-US" sz="1100" dirty="0">
                <a:highlight>
                  <a:srgbClr val="CCECFF"/>
                </a:highlight>
              </a:rPr>
              <a:t> . . .</a:t>
            </a:r>
          </a:p>
        </p:txBody>
      </p:sp>
      <p:sp>
        <p:nvSpPr>
          <p:cNvPr id="14" name="Content Placeholder 2"/>
          <p:cNvSpPr txBox="1">
            <a:spLocks/>
          </p:cNvSpPr>
          <p:nvPr/>
        </p:nvSpPr>
        <p:spPr>
          <a:xfrm>
            <a:off x="9551535" y="1675868"/>
            <a:ext cx="128074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After </a:t>
            </a:r>
            <a:r>
              <a:rPr lang="en-US" sz="1100" dirty="0">
                <a:highlight>
                  <a:srgbClr val="CCECFF"/>
                </a:highlight>
              </a:rPr>
              <a:t>#toxicity</a:t>
            </a:r>
            <a:r>
              <a:rPr lang="en-US" sz="1100" dirty="0"/>
              <a:t>, one attribution value must be speciﬁed:</a:t>
            </a:r>
          </a:p>
          <a:p>
            <a:pPr marL="0" indent="0">
              <a:buNone/>
            </a:pPr>
            <a:r>
              <a:rPr lang="en-US" sz="1100" dirty="0">
                <a:highlight>
                  <a:srgbClr val="CCECFF"/>
                </a:highlight>
              </a:rPr>
              <a:t>#treatment #disease </a:t>
            </a:r>
            <a:br>
              <a:rPr lang="en-US" sz="1100" dirty="0">
                <a:highlight>
                  <a:srgbClr val="CCECFF"/>
                </a:highlight>
              </a:rPr>
            </a:br>
            <a:r>
              <a:rPr lang="en-US" sz="1100" dirty="0">
                <a:highlight>
                  <a:srgbClr val="CCECFF"/>
                </a:highlight>
              </a:rPr>
              <a:t>#error </a:t>
            </a:r>
            <a:br>
              <a:rPr lang="en-US" sz="1100" dirty="0">
                <a:highlight>
                  <a:srgbClr val="CCECFF"/>
                </a:highlight>
              </a:rPr>
            </a:br>
            <a:r>
              <a:rPr lang="en-US" sz="1100" dirty="0">
                <a:highlight>
                  <a:srgbClr val="CCECFF"/>
                </a:highlight>
              </a:rPr>
              <a:t>#unrelated #unknown </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Patient reports </a:t>
            </a:r>
            <a:r>
              <a:rPr lang="en-US" sz="1600" dirty="0">
                <a:highlight>
                  <a:srgbClr val="CCECFF"/>
                </a:highlight>
              </a:rPr>
              <a:t>#toxicity</a:t>
            </a:r>
            <a:r>
              <a:rPr lang="en-US" sz="1600" dirty="0"/>
              <a:t> </a:t>
            </a:r>
            <a:r>
              <a:rPr lang="en-US" sz="1600" dirty="0">
                <a:highlight>
                  <a:srgbClr val="CCECFF"/>
                </a:highlight>
              </a:rPr>
              <a:t>#grade 1</a:t>
            </a:r>
            <a:r>
              <a:rPr lang="en-US" sz="1600" dirty="0"/>
              <a:t> </a:t>
            </a:r>
            <a:r>
              <a:rPr lang="en-US" sz="1600" dirty="0">
                <a:highlight>
                  <a:srgbClr val="CCECFF"/>
                </a:highlight>
              </a:rPr>
              <a:t>#nausea</a:t>
            </a:r>
            <a:r>
              <a:rPr lang="en-US" sz="1600" dirty="0"/>
              <a:t> attributed to </a:t>
            </a:r>
            <a:r>
              <a:rPr lang="en-US" sz="1600" dirty="0">
                <a:highlight>
                  <a:srgbClr val="CCECFF"/>
                </a:highlight>
              </a:rPr>
              <a:t>#treatment</a:t>
            </a:r>
            <a:r>
              <a:rPr lang="en-US" sz="1600" dirty="0"/>
              <a:t>.</a:t>
            </a:r>
          </a:p>
          <a:p>
            <a:pPr marL="0" indent="0">
              <a:buNone/>
            </a:pPr>
            <a:r>
              <a:rPr lang="en-US" sz="1600" dirty="0">
                <a:highlight>
                  <a:srgbClr val="CCECFF"/>
                </a:highlight>
              </a:rPr>
              <a:t>#Toxicity</a:t>
            </a:r>
            <a:r>
              <a:rPr lang="en-US" sz="1600" dirty="0"/>
              <a:t> </a:t>
            </a:r>
            <a:r>
              <a:rPr lang="en-US" sz="1600" dirty="0">
                <a:highlight>
                  <a:srgbClr val="CCECFF"/>
                </a:highlight>
              </a:rPr>
              <a:t>#eye pain</a:t>
            </a:r>
            <a:r>
              <a:rPr lang="en-US" sz="1600" dirty="0"/>
              <a:t> reported at </a:t>
            </a:r>
            <a:r>
              <a:rPr lang="en-US" sz="1600" dirty="0">
                <a:highlight>
                  <a:srgbClr val="CCECFF"/>
                </a:highlight>
              </a:rPr>
              <a:t>#grade 2</a:t>
            </a:r>
            <a:r>
              <a:rPr lang="en-US" sz="1600" dirty="0"/>
              <a:t>. Probably </a:t>
            </a:r>
            <a:r>
              <a:rPr lang="en-US" sz="1600" dirty="0">
                <a:highlight>
                  <a:srgbClr val="CCECFF"/>
                </a:highlight>
              </a:rPr>
              <a:t>#unrelated</a:t>
            </a:r>
            <a:r>
              <a:rPr lang="en-US" sz="1600" dirty="0"/>
              <a:t>.</a:t>
            </a:r>
          </a:p>
        </p:txBody>
      </p:sp>
      <p:sp>
        <p:nvSpPr>
          <p:cNvPr id="16" name="Content Placeholder 2"/>
          <p:cNvSpPr txBox="1">
            <a:spLocks/>
          </p:cNvSpPr>
          <p:nvPr/>
        </p:nvSpPr>
        <p:spPr>
          <a:xfrm>
            <a:off x="3563239" y="5307015"/>
            <a:ext cx="2049280" cy="72075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Adverse event and grade are deﬁned by Common Terminology Criteria for Adverse Events (CTCAE) version 4.03 (June 14, ,2010).</a:t>
            </a:r>
          </a:p>
        </p:txBody>
      </p:sp>
      <p:cxnSp>
        <p:nvCxnSpPr>
          <p:cNvPr id="24" name="Straight Connector 23"/>
          <p:cNvCxnSpPr/>
          <p:nvPr/>
        </p:nvCxnSpPr>
        <p:spPr>
          <a:xfrm flipH="1" flipV="1">
            <a:off x="4853469" y="12776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729635" y="1317308"/>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9676722" y="1311743"/>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247537" y="130824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46168" y="4773460"/>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677492" y="4773459"/>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6482477" y="4773459"/>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58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04" y="192367"/>
            <a:ext cx="2175163" cy="518746"/>
          </a:xfrm>
        </p:spPr>
        <p:txBody>
          <a:bodyPr>
            <a:noAutofit/>
          </a:bodyPr>
          <a:lstStyle/>
          <a:p>
            <a:pPr marL="0" indent="0">
              <a:buNone/>
            </a:pPr>
            <a:r>
              <a:rPr lang="en-US" sz="2600" dirty="0"/>
              <a:t>Disease status:</a:t>
            </a:r>
          </a:p>
        </p:txBody>
      </p:sp>
      <p:sp>
        <p:nvSpPr>
          <p:cNvPr id="4" name="Content Placeholder 2"/>
          <p:cNvSpPr txBox="1">
            <a:spLocks/>
          </p:cNvSpPr>
          <p:nvPr/>
        </p:nvSpPr>
        <p:spPr>
          <a:xfrm>
            <a:off x="2119745" y="192367"/>
            <a:ext cx="975360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Based on the data available to the clinician at the time of evaluation, categorize the patient’s disease extent. Determination of disease progression is based on a number of complex variables which include objective measures like tumor growth, symptomatic criteria, patient reported information, and subjective evaluations.</a:t>
            </a:r>
          </a:p>
        </p:txBody>
      </p:sp>
      <p:sp>
        <p:nvSpPr>
          <p:cNvPr id="5" name="Content Placeholder 2"/>
          <p:cNvSpPr txBox="1">
            <a:spLocks/>
          </p:cNvSpPr>
          <p:nvPr/>
        </p:nvSpPr>
        <p:spPr>
          <a:xfrm>
            <a:off x="2122809" y="803185"/>
            <a:ext cx="9844710" cy="6288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#Disease status</a:t>
            </a:r>
            <a:r>
              <a:rPr lang="en-US" sz="2000" dirty="0"/>
              <a:t> for the patient is </a:t>
            </a:r>
            <a:r>
              <a:rPr lang="en-US" sz="2000" dirty="0">
                <a:highlight>
                  <a:srgbClr val="CCECFF"/>
                </a:highlight>
              </a:rPr>
              <a:t>#&lt;status&gt;</a:t>
            </a:r>
            <a:r>
              <a:rPr lang="en-US" sz="2000" dirty="0"/>
              <a:t> </a:t>
            </a:r>
            <a:r>
              <a:rPr lang="en-US" sz="2000" dirty="0">
                <a:highlight>
                  <a:srgbClr val="CCECFF"/>
                </a:highlight>
              </a:rPr>
              <a:t>#as of</a:t>
            </a:r>
            <a:r>
              <a:rPr lang="en-US" sz="2000" dirty="0"/>
              <a:t> </a:t>
            </a:r>
            <a:r>
              <a:rPr lang="en-US" sz="2000" dirty="0">
                <a:highlight>
                  <a:srgbClr val="CCECFF"/>
                </a:highlight>
              </a:rPr>
              <a:t>#09/01/2017</a:t>
            </a:r>
            <a:r>
              <a:rPr lang="en-US" sz="2000" dirty="0"/>
              <a:t> based on </a:t>
            </a:r>
            <a:r>
              <a:rPr lang="en-US" sz="2000" dirty="0">
                <a:highlight>
                  <a:srgbClr val="CCECFF"/>
                </a:highlight>
              </a:rPr>
              <a:t>#&lt;reason&gt;</a:t>
            </a:r>
            <a:r>
              <a:rPr lang="en-US" sz="2000" dirty="0"/>
              <a:t> and </a:t>
            </a:r>
            <a:r>
              <a:rPr lang="en-US" sz="2000" dirty="0">
                <a:highlight>
                  <a:srgbClr val="CCECFF"/>
                </a:highlight>
              </a:rPr>
              <a:t>#&lt;reason&gt;</a:t>
            </a:r>
            <a:r>
              <a:rPr lang="en-US" sz="2000" dirty="0"/>
              <a:t> compared to her last visit on </a:t>
            </a:r>
            <a:r>
              <a:rPr lang="en-US" sz="2000" dirty="0">
                <a:highlight>
                  <a:srgbClr val="CCECFF"/>
                </a:highlight>
              </a:rPr>
              <a:t>#reference date</a:t>
            </a:r>
            <a:r>
              <a:rPr lang="en-US" sz="2000" dirty="0"/>
              <a:t> </a:t>
            </a:r>
            <a:r>
              <a:rPr lang="en-US" sz="2000" dirty="0">
                <a:highlight>
                  <a:srgbClr val="CCECFF"/>
                </a:highlight>
              </a:rPr>
              <a:t>#01/01/2010</a:t>
            </a:r>
            <a:r>
              <a:rPr lang="en-US" sz="2000" dirty="0"/>
              <a:t>.</a:t>
            </a:r>
          </a:p>
        </p:txBody>
      </p:sp>
      <p:sp>
        <p:nvSpPr>
          <p:cNvPr id="7" name="Content Placeholder 2"/>
          <p:cNvSpPr txBox="1">
            <a:spLocks/>
          </p:cNvSpPr>
          <p:nvPr/>
        </p:nvSpPr>
        <p:spPr>
          <a:xfrm>
            <a:off x="2118265" y="5308672"/>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#disease status</a:t>
            </a:r>
            <a:r>
              <a:rPr lang="en-US" dirty="0"/>
              <a:t> tag can vary.</a:t>
            </a:r>
          </a:p>
        </p:txBody>
      </p:sp>
      <p:sp>
        <p:nvSpPr>
          <p:cNvPr id="8" name="Content Placeholder 2"/>
          <p:cNvSpPr txBox="1">
            <a:spLocks/>
          </p:cNvSpPr>
          <p:nvPr/>
        </p:nvSpPr>
        <p:spPr>
          <a:xfrm>
            <a:off x="843115" y="843991"/>
            <a:ext cx="1260389" cy="450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Example</a:t>
            </a:r>
            <a:r>
              <a:rPr lang="en-US" sz="2600" dirty="0">
                <a:solidFill>
                  <a:schemeClr val="bg1">
                    <a:lumMod val="65000"/>
                  </a:schemeClr>
                </a:solidFill>
              </a:rPr>
              <a:t>:</a:t>
            </a:r>
          </a:p>
        </p:txBody>
      </p:sp>
      <p:sp>
        <p:nvSpPr>
          <p:cNvPr id="9" name="Content Placeholder 2"/>
          <p:cNvSpPr txBox="1">
            <a:spLocks/>
          </p:cNvSpPr>
          <p:nvPr/>
        </p:nvSpPr>
        <p:spPr>
          <a:xfrm>
            <a:off x="891760" y="1691894"/>
            <a:ext cx="1280746" cy="5187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solidFill>
                  <a:schemeClr val="bg1">
                    <a:lumMod val="75000"/>
                  </a:schemeClr>
                </a:solidFill>
              </a:rPr>
              <a:t>Process</a:t>
            </a:r>
            <a:r>
              <a:rPr lang="en-US" dirty="0">
                <a:solidFill>
                  <a:schemeClr val="bg1">
                    <a:lumMod val="75000"/>
                  </a:schemeClr>
                </a:solidFill>
              </a:rPr>
              <a:t>:</a:t>
            </a:r>
          </a:p>
        </p:txBody>
      </p:sp>
      <p:sp>
        <p:nvSpPr>
          <p:cNvPr id="10" name="Content Placeholder 2"/>
          <p:cNvSpPr txBox="1">
            <a:spLocks/>
          </p:cNvSpPr>
          <p:nvPr/>
        </p:nvSpPr>
        <p:spPr>
          <a:xfrm>
            <a:off x="549876" y="4100815"/>
            <a:ext cx="1437452"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#disease status</a:t>
            </a:r>
            <a:r>
              <a:rPr lang="en-US" sz="1100" dirty="0"/>
              <a:t> tag.</a:t>
            </a:r>
          </a:p>
        </p:txBody>
      </p:sp>
      <p:sp>
        <p:nvSpPr>
          <p:cNvPr id="12" name="Content Placeholder 2"/>
          <p:cNvSpPr txBox="1">
            <a:spLocks/>
          </p:cNvSpPr>
          <p:nvPr/>
        </p:nvSpPr>
        <p:spPr>
          <a:xfrm>
            <a:off x="4713446" y="1684565"/>
            <a:ext cx="1646364"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#disease status</a:t>
            </a:r>
            <a:r>
              <a:rPr lang="en-US" sz="1100" dirty="0"/>
              <a:t>, specify one status value:</a:t>
            </a:r>
            <a:br>
              <a:rPr lang="en-US" sz="1100" dirty="0"/>
            </a:br>
            <a:br>
              <a:rPr lang="en-US" sz="1100" dirty="0"/>
            </a:br>
            <a:r>
              <a:rPr lang="en-US" sz="1100" dirty="0">
                <a:highlight>
                  <a:srgbClr val="CCECFF"/>
                </a:highlight>
              </a:rPr>
              <a:t>#Complete Response #Complete Resection #Responding </a:t>
            </a:r>
            <a:br>
              <a:rPr lang="en-US" sz="1100" dirty="0">
                <a:highlight>
                  <a:srgbClr val="CCECFF"/>
                </a:highlight>
              </a:rPr>
            </a:br>
            <a:r>
              <a:rPr lang="en-US" sz="1100" dirty="0">
                <a:highlight>
                  <a:srgbClr val="CCECFF"/>
                </a:highlight>
              </a:rPr>
              <a:t>#Stable </a:t>
            </a:r>
            <a:br>
              <a:rPr lang="en-US" sz="1100" dirty="0">
                <a:highlight>
                  <a:srgbClr val="CCECFF"/>
                </a:highlight>
              </a:rPr>
            </a:br>
            <a:r>
              <a:rPr lang="en-US" sz="1100" dirty="0">
                <a:highlight>
                  <a:srgbClr val="CCECFF"/>
                </a:highlight>
              </a:rPr>
              <a:t>#Progressing #</a:t>
            </a:r>
            <a:r>
              <a:rPr lang="en-US" sz="1100" dirty="0" err="1">
                <a:highlight>
                  <a:srgbClr val="CCECFF"/>
                </a:highlight>
              </a:rPr>
              <a:t>Inevaluable</a:t>
            </a:r>
            <a:endParaRPr lang="en-US" sz="1100" dirty="0">
              <a:highlight>
                <a:srgbClr val="CCECFF"/>
              </a:highlight>
            </a:endParaRPr>
          </a:p>
        </p:txBody>
      </p:sp>
      <p:sp>
        <p:nvSpPr>
          <p:cNvPr id="14" name="Content Placeholder 2"/>
          <p:cNvSpPr txBox="1">
            <a:spLocks/>
          </p:cNvSpPr>
          <p:nvPr/>
        </p:nvSpPr>
        <p:spPr>
          <a:xfrm>
            <a:off x="8499212" y="1662216"/>
            <a:ext cx="290383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After </a:t>
            </a:r>
            <a:r>
              <a:rPr lang="en-US" sz="1100" dirty="0">
                <a:highlight>
                  <a:srgbClr val="CCECFF"/>
                </a:highlight>
              </a:rPr>
              <a:t>#disease status</a:t>
            </a:r>
            <a:r>
              <a:rPr lang="en-US" sz="1100" dirty="0"/>
              <a:t>, one or more (but only once each) reason values must be speciﬁed: </a:t>
            </a:r>
          </a:p>
          <a:p>
            <a:pPr marL="0" indent="0">
              <a:buNone/>
            </a:pPr>
            <a:r>
              <a:rPr lang="en-US" sz="1100" dirty="0">
                <a:highlight>
                  <a:srgbClr val="CCECFF"/>
                </a:highlight>
              </a:rPr>
              <a:t>#Pathology </a:t>
            </a:r>
            <a:br>
              <a:rPr lang="en-US" sz="1100" dirty="0">
                <a:highlight>
                  <a:srgbClr val="CCECFF"/>
                </a:highlight>
              </a:rPr>
            </a:br>
            <a:r>
              <a:rPr lang="en-US" sz="1100" dirty="0">
                <a:highlight>
                  <a:srgbClr val="CCECFF"/>
                </a:highlight>
              </a:rPr>
              <a:t>#Imaging </a:t>
            </a:r>
            <a:br>
              <a:rPr lang="en-US" sz="1100" dirty="0">
                <a:highlight>
                  <a:srgbClr val="CCECFF"/>
                </a:highlight>
              </a:rPr>
            </a:br>
            <a:r>
              <a:rPr lang="en-US" sz="1100" dirty="0">
                <a:highlight>
                  <a:srgbClr val="CCECFF"/>
                </a:highlight>
              </a:rPr>
              <a:t>#Symptoms </a:t>
            </a:r>
            <a:br>
              <a:rPr lang="en-US" sz="1100" dirty="0">
                <a:highlight>
                  <a:srgbClr val="CCECFF"/>
                </a:highlight>
              </a:rPr>
            </a:br>
            <a:r>
              <a:rPr lang="en-US" sz="1100" dirty="0">
                <a:highlight>
                  <a:srgbClr val="CCECFF"/>
                </a:highlight>
              </a:rPr>
              <a:t>#Physical Exam </a:t>
            </a:r>
            <a:br>
              <a:rPr lang="en-US" sz="1100" dirty="0">
                <a:highlight>
                  <a:srgbClr val="CCECFF"/>
                </a:highlight>
              </a:rPr>
            </a:br>
            <a:r>
              <a:rPr lang="en-US" sz="1100" dirty="0">
                <a:highlight>
                  <a:srgbClr val="CCECFF"/>
                </a:highlight>
              </a:rPr>
              <a:t>#Markers</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#Disease status</a:t>
            </a:r>
            <a:r>
              <a:rPr lang="en-US" sz="1600" dirty="0"/>
              <a:t> is </a:t>
            </a:r>
            <a:r>
              <a:rPr lang="en-US" sz="1600" dirty="0">
                <a:highlight>
                  <a:srgbClr val="CCECFF"/>
                </a:highlight>
              </a:rPr>
              <a:t>#stable</a:t>
            </a:r>
            <a:r>
              <a:rPr lang="en-US" sz="1600" dirty="0"/>
              <a:t> based on </a:t>
            </a:r>
            <a:r>
              <a:rPr lang="en-US" sz="1600" dirty="0">
                <a:highlight>
                  <a:srgbClr val="CCECFF"/>
                </a:highlight>
              </a:rPr>
              <a:t>#imaging</a:t>
            </a:r>
            <a:r>
              <a:rPr lang="en-US" sz="1600" dirty="0"/>
              <a:t>, </a:t>
            </a:r>
            <a:r>
              <a:rPr lang="en-US" sz="1600" dirty="0">
                <a:highlight>
                  <a:srgbClr val="CCECFF"/>
                </a:highlight>
              </a:rPr>
              <a:t>#symptoms</a:t>
            </a:r>
            <a:r>
              <a:rPr lang="en-US" sz="1600" dirty="0"/>
              <a:t>, and </a:t>
            </a:r>
            <a:r>
              <a:rPr lang="en-US" sz="1600" dirty="0">
                <a:highlight>
                  <a:srgbClr val="CCECFF"/>
                </a:highlight>
              </a:rPr>
              <a:t>#markers</a:t>
            </a:r>
            <a:r>
              <a:rPr lang="en-US" sz="1600" dirty="0"/>
              <a:t>.</a:t>
            </a:r>
          </a:p>
          <a:p>
            <a:pPr marL="0" indent="0">
              <a:buNone/>
            </a:pPr>
            <a:r>
              <a:rPr lang="en-US" sz="1600" dirty="0"/>
              <a:t>The </a:t>
            </a:r>
            <a:r>
              <a:rPr lang="en-US" sz="1600" dirty="0">
                <a:highlight>
                  <a:srgbClr val="CCECFF"/>
                </a:highlight>
              </a:rPr>
              <a:t>#disease status</a:t>
            </a:r>
            <a:r>
              <a:rPr lang="en-US" sz="1600" dirty="0"/>
              <a:t> (evidence is </a:t>
            </a:r>
            <a:r>
              <a:rPr lang="en-US" sz="1600" dirty="0">
                <a:highlight>
                  <a:srgbClr val="CCECFF"/>
                </a:highlight>
              </a:rPr>
              <a:t>#pathology</a:t>
            </a:r>
            <a:r>
              <a:rPr lang="en-US" sz="1600" dirty="0"/>
              <a:t> and </a:t>
            </a:r>
            <a:r>
              <a:rPr lang="en-US" sz="1600" dirty="0">
                <a:highlight>
                  <a:srgbClr val="CCECFF"/>
                </a:highlight>
              </a:rPr>
              <a:t>#markers</a:t>
            </a:r>
            <a:r>
              <a:rPr lang="en-US" sz="1600" dirty="0"/>
              <a:t>) is </a:t>
            </a:r>
            <a:r>
              <a:rPr lang="en-US" sz="1600" dirty="0">
                <a:highlight>
                  <a:srgbClr val="CCECFF"/>
                </a:highlight>
              </a:rPr>
              <a:t>#responding</a:t>
            </a:r>
            <a:r>
              <a:rPr lang="en-US" sz="1600" dirty="0"/>
              <a:t>.</a:t>
            </a:r>
          </a:p>
        </p:txBody>
      </p:sp>
      <p:sp>
        <p:nvSpPr>
          <p:cNvPr id="16" name="Content Placeholder 2"/>
          <p:cNvSpPr txBox="1">
            <a:spLocks/>
          </p:cNvSpPr>
          <p:nvPr/>
        </p:nvSpPr>
        <p:spPr>
          <a:xfrm>
            <a:off x="4141841" y="5308672"/>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highlight>
                  <a:srgbClr val="CCECFF"/>
                </a:highlight>
              </a:rPr>
              <a:t>#&lt;reason&gt;</a:t>
            </a:r>
            <a:r>
              <a:rPr lang="en-US" sz="1100" dirty="0"/>
              <a:t> values can appear before or after the </a:t>
            </a:r>
            <a:r>
              <a:rPr lang="en-US" sz="1100" dirty="0">
                <a:highlight>
                  <a:srgbClr val="CCECFF"/>
                </a:highlight>
              </a:rPr>
              <a:t>#&lt;status&gt;</a:t>
            </a:r>
            <a:r>
              <a:rPr lang="en-US" sz="1100" dirty="0"/>
              <a:t> value.</a:t>
            </a:r>
          </a:p>
        </p:txBody>
      </p:sp>
      <p:cxnSp>
        <p:nvCxnSpPr>
          <p:cNvPr id="24" name="Straight Connector 23"/>
          <p:cNvCxnSpPr/>
          <p:nvPr/>
        </p:nvCxnSpPr>
        <p:spPr>
          <a:xfrm flipH="1" flipV="1">
            <a:off x="5702643" y="1018284"/>
            <a:ext cx="12358" cy="640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10390626" y="1183600"/>
            <a:ext cx="1220" cy="4722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672476" y="4769416"/>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5166481" y="4725868"/>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6359808" y="2899017"/>
            <a:ext cx="1885023" cy="10154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The </a:t>
            </a:r>
            <a:r>
              <a:rPr lang="en-US" sz="1100" dirty="0">
                <a:highlight>
                  <a:srgbClr val="CCECFF"/>
                </a:highlight>
              </a:rPr>
              <a:t>#reference date</a:t>
            </a:r>
            <a:r>
              <a:rPr lang="en-US" sz="1100" dirty="0"/>
              <a:t> is the date previous evaluations were performed, against which current evaluations are compared</a:t>
            </a:r>
          </a:p>
        </p:txBody>
      </p:sp>
      <p:cxnSp>
        <p:nvCxnSpPr>
          <p:cNvPr id="32" name="Straight Connector 31"/>
          <p:cNvCxnSpPr/>
          <p:nvPr/>
        </p:nvCxnSpPr>
        <p:spPr>
          <a:xfrm flipV="1">
            <a:off x="7302319" y="1486169"/>
            <a:ext cx="0" cy="1280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or: Elbow 17"/>
          <p:cNvCxnSpPr/>
          <p:nvPr/>
        </p:nvCxnSpPr>
        <p:spPr>
          <a:xfrm rot="16200000" flipH="1">
            <a:off x="1921730" y="1216219"/>
            <a:ext cx="705836" cy="289014"/>
          </a:xfrm>
          <a:prstGeom prst="bentConnector3">
            <a:avLst>
              <a:gd name="adj1" fmla="val 89658"/>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97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3848" y="192367"/>
            <a:ext cx="1280746" cy="518746"/>
          </a:xfrm>
        </p:spPr>
        <p:txBody>
          <a:bodyPr>
            <a:normAutofit fontScale="92500"/>
          </a:bodyPr>
          <a:lstStyle/>
          <a:p>
            <a:pPr marL="0" indent="0">
              <a:buNone/>
            </a:pPr>
            <a:r>
              <a:rPr lang="en-US" dirty="0"/>
              <a:t>Staging:</a:t>
            </a:r>
          </a:p>
        </p:txBody>
      </p:sp>
      <p:sp>
        <p:nvSpPr>
          <p:cNvPr id="4" name="Content Placeholder 2"/>
          <p:cNvSpPr txBox="1">
            <a:spLocks/>
          </p:cNvSpPr>
          <p:nvPr/>
        </p:nvSpPr>
        <p:spPr>
          <a:xfrm>
            <a:off x="2119745" y="192367"/>
            <a:ext cx="975360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Extent of an individual’s cancer.</a:t>
            </a:r>
          </a:p>
        </p:txBody>
      </p:sp>
      <p:sp>
        <p:nvSpPr>
          <p:cNvPr id="5" name="Content Placeholder 2"/>
          <p:cNvSpPr txBox="1">
            <a:spLocks/>
          </p:cNvSpPr>
          <p:nvPr/>
        </p:nvSpPr>
        <p:spPr>
          <a:xfrm>
            <a:off x="2122809" y="913335"/>
            <a:ext cx="94318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#staging</a:t>
            </a:r>
            <a:r>
              <a:rPr lang="en-US" sz="2000" dirty="0"/>
              <a:t> for the patient is </a:t>
            </a:r>
            <a:r>
              <a:rPr lang="en-US" sz="2000" dirty="0">
                <a:highlight>
                  <a:srgbClr val="CCECFF"/>
                </a:highlight>
              </a:rPr>
              <a:t>#&lt;T&gt;</a:t>
            </a:r>
            <a:r>
              <a:rPr lang="en-US" sz="2000" dirty="0"/>
              <a:t> with </a:t>
            </a:r>
            <a:r>
              <a:rPr lang="en-US" sz="2000" dirty="0">
                <a:highlight>
                  <a:srgbClr val="CCECFF"/>
                </a:highlight>
              </a:rPr>
              <a:t>#&lt;N&gt;</a:t>
            </a:r>
            <a:r>
              <a:rPr lang="en-US" sz="2000" dirty="0"/>
              <a:t> and </a:t>
            </a:r>
            <a:r>
              <a:rPr lang="en-US" sz="2000" dirty="0">
                <a:highlight>
                  <a:srgbClr val="CCECFF"/>
                </a:highlight>
              </a:rPr>
              <a:t>#&lt;M&gt;</a:t>
            </a:r>
          </a:p>
        </p:txBody>
      </p:sp>
      <p:sp>
        <p:nvSpPr>
          <p:cNvPr id="7" name="Content Placeholder 2"/>
          <p:cNvSpPr txBox="1">
            <a:spLocks/>
          </p:cNvSpPr>
          <p:nvPr/>
        </p:nvSpPr>
        <p:spPr>
          <a:xfrm>
            <a:off x="2118265" y="5308672"/>
            <a:ext cx="1444974" cy="787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Case of the </a:t>
            </a:r>
            <a:r>
              <a:rPr lang="en-US" sz="1100" dirty="0">
                <a:highlight>
                  <a:srgbClr val="CCECFF"/>
                </a:highlight>
              </a:rPr>
              <a:t>#staging</a:t>
            </a:r>
            <a:r>
              <a:rPr lang="en-US" sz="1100" dirty="0"/>
              <a:t> tag can vary. </a:t>
            </a:r>
            <a:r>
              <a:rPr lang="en-US" sz="1100" dirty="0">
                <a:highlight>
                  <a:srgbClr val="CCECFF"/>
                </a:highlight>
              </a:rPr>
              <a:t>#Staging</a:t>
            </a:r>
            <a:r>
              <a:rPr lang="en-US" sz="1100" dirty="0"/>
              <a:t> only supports breast cancer currently</a:t>
            </a:r>
          </a:p>
        </p:txBody>
      </p:sp>
      <p:sp>
        <p:nvSpPr>
          <p:cNvPr id="8" name="Content Placeholder 2"/>
          <p:cNvSpPr txBox="1">
            <a:spLocks/>
          </p:cNvSpPr>
          <p:nvPr/>
        </p:nvSpPr>
        <p:spPr>
          <a:xfrm>
            <a:off x="842254" y="844058"/>
            <a:ext cx="1260389" cy="4394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Example</a:t>
            </a:r>
            <a:r>
              <a:rPr lang="en-US" sz="2600" dirty="0">
                <a:solidFill>
                  <a:schemeClr val="bg1">
                    <a:lumMod val="65000"/>
                  </a:schemeClr>
                </a:solidFill>
              </a:rPr>
              <a:t>:</a:t>
            </a:r>
          </a:p>
        </p:txBody>
      </p:sp>
      <p:sp>
        <p:nvSpPr>
          <p:cNvPr id="9" name="Content Placeholder 2"/>
          <p:cNvSpPr txBox="1">
            <a:spLocks/>
          </p:cNvSpPr>
          <p:nvPr/>
        </p:nvSpPr>
        <p:spPr>
          <a:xfrm>
            <a:off x="888651" y="1692198"/>
            <a:ext cx="1280746" cy="5187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solidFill>
                  <a:schemeClr val="bg1">
                    <a:lumMod val="75000"/>
                  </a:schemeClr>
                </a:solidFill>
              </a:rPr>
              <a:t>Process</a:t>
            </a:r>
            <a:r>
              <a:rPr lang="en-US" dirty="0">
                <a:solidFill>
                  <a:schemeClr val="bg1">
                    <a:lumMod val="75000"/>
                  </a:schemeClr>
                </a:solidFill>
              </a:rPr>
              <a:t>:</a:t>
            </a:r>
          </a:p>
        </p:txBody>
      </p:sp>
      <p:sp>
        <p:nvSpPr>
          <p:cNvPr id="10" name="Content Placeholder 2"/>
          <p:cNvSpPr txBox="1">
            <a:spLocks/>
          </p:cNvSpPr>
          <p:nvPr/>
        </p:nvSpPr>
        <p:spPr>
          <a:xfrm>
            <a:off x="549876" y="4100815"/>
            <a:ext cx="1437452"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#staging</a:t>
            </a:r>
            <a:r>
              <a:rPr lang="en-US" sz="1100" dirty="0"/>
              <a:t> tag.</a:t>
            </a:r>
          </a:p>
        </p:txBody>
      </p:sp>
      <p:sp>
        <p:nvSpPr>
          <p:cNvPr id="12" name="Content Placeholder 2"/>
          <p:cNvSpPr txBox="1">
            <a:spLocks/>
          </p:cNvSpPr>
          <p:nvPr/>
        </p:nvSpPr>
        <p:spPr>
          <a:xfrm>
            <a:off x="4738579" y="1634303"/>
            <a:ext cx="1280746"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Specify one T (tumor size) value:</a:t>
            </a:r>
            <a:br>
              <a:rPr lang="en-US" sz="1100" dirty="0"/>
            </a:br>
            <a:br>
              <a:rPr lang="en-US" sz="1100" dirty="0">
                <a:highlight>
                  <a:srgbClr val="CCECFF"/>
                </a:highlight>
              </a:rPr>
            </a:br>
            <a:r>
              <a:rPr lang="fr-FR" sz="1100" dirty="0">
                <a:highlight>
                  <a:srgbClr val="CCECFF"/>
                </a:highlight>
              </a:rPr>
              <a:t>#</a:t>
            </a:r>
            <a:r>
              <a:rPr lang="fr-FR" sz="1100" dirty="0" err="1">
                <a:highlight>
                  <a:srgbClr val="CCECFF"/>
                </a:highlight>
              </a:rPr>
              <a:t>Tis</a:t>
            </a:r>
            <a:r>
              <a:rPr lang="fr-FR" sz="1100" dirty="0">
                <a:highlight>
                  <a:srgbClr val="CCECFF"/>
                </a:highlight>
              </a:rPr>
              <a:t> </a:t>
            </a:r>
            <a:br>
              <a:rPr lang="fr-FR" sz="1100" dirty="0">
                <a:highlight>
                  <a:srgbClr val="CCECFF"/>
                </a:highlight>
              </a:rPr>
            </a:br>
            <a:r>
              <a:rPr lang="fr-FR" sz="1100" dirty="0">
                <a:highlight>
                  <a:srgbClr val="CCECFF"/>
                </a:highlight>
              </a:rPr>
              <a:t>#T0 </a:t>
            </a:r>
            <a:br>
              <a:rPr lang="fr-FR" sz="1100" dirty="0">
                <a:highlight>
                  <a:srgbClr val="CCECFF"/>
                </a:highlight>
              </a:rPr>
            </a:br>
            <a:r>
              <a:rPr lang="fr-FR" sz="1100" dirty="0">
                <a:highlight>
                  <a:srgbClr val="CCECFF"/>
                </a:highlight>
              </a:rPr>
              <a:t>#T1 </a:t>
            </a:r>
            <a:br>
              <a:rPr lang="fr-FR" sz="1100" dirty="0">
                <a:highlight>
                  <a:srgbClr val="CCECFF"/>
                </a:highlight>
              </a:rPr>
            </a:br>
            <a:r>
              <a:rPr lang="fr-FR" sz="1100" dirty="0">
                <a:highlight>
                  <a:srgbClr val="CCECFF"/>
                </a:highlight>
              </a:rPr>
              <a:t>#T2 </a:t>
            </a:r>
            <a:br>
              <a:rPr lang="fr-FR" sz="1100" dirty="0">
                <a:highlight>
                  <a:srgbClr val="CCECFF"/>
                </a:highlight>
              </a:rPr>
            </a:br>
            <a:r>
              <a:rPr lang="fr-FR" sz="1100" dirty="0">
                <a:highlight>
                  <a:srgbClr val="CCECFF"/>
                </a:highlight>
              </a:rPr>
              <a:t>#T3 </a:t>
            </a:r>
            <a:br>
              <a:rPr lang="fr-FR" sz="1100" dirty="0">
                <a:highlight>
                  <a:srgbClr val="CCECFF"/>
                </a:highlight>
              </a:rPr>
            </a:br>
            <a:r>
              <a:rPr lang="fr-FR" sz="1100" dirty="0">
                <a:highlight>
                  <a:srgbClr val="CCECFF"/>
                </a:highlight>
              </a:rPr>
              <a:t>#T4</a:t>
            </a:r>
            <a:endParaRPr lang="en-US" sz="1100" dirty="0">
              <a:highlight>
                <a:srgbClr val="CCECFF"/>
              </a:highlight>
            </a:endParaRPr>
          </a:p>
        </p:txBody>
      </p:sp>
      <p:sp>
        <p:nvSpPr>
          <p:cNvPr id="13" name="Content Placeholder 2"/>
          <p:cNvSpPr txBox="1">
            <a:spLocks/>
          </p:cNvSpPr>
          <p:nvPr/>
        </p:nvSpPr>
        <p:spPr>
          <a:xfrm>
            <a:off x="6019325" y="1677395"/>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Specify one N (nodes) value:</a:t>
            </a:r>
            <a:br>
              <a:rPr lang="en-US" sz="1100" dirty="0"/>
            </a:br>
            <a:endParaRPr lang="en-US" sz="1100" dirty="0">
              <a:highlight>
                <a:srgbClr val="CCECFF"/>
              </a:highlight>
            </a:endParaRPr>
          </a:p>
          <a:p>
            <a:pPr marL="0" indent="0">
              <a:buNone/>
            </a:pPr>
            <a:r>
              <a:rPr lang="pt-BR" sz="1100" dirty="0">
                <a:highlight>
                  <a:srgbClr val="CCECFF"/>
                </a:highlight>
              </a:rPr>
              <a:t>#N0 </a:t>
            </a:r>
            <a:br>
              <a:rPr lang="pt-BR" sz="1100" dirty="0">
                <a:highlight>
                  <a:srgbClr val="CCECFF"/>
                </a:highlight>
              </a:rPr>
            </a:br>
            <a:r>
              <a:rPr lang="pt-BR" sz="1100" dirty="0">
                <a:highlight>
                  <a:srgbClr val="CCECFF"/>
                </a:highlight>
              </a:rPr>
              <a:t>#N1mi </a:t>
            </a:r>
            <a:br>
              <a:rPr lang="pt-BR" sz="1100" dirty="0">
                <a:highlight>
                  <a:srgbClr val="CCECFF"/>
                </a:highlight>
              </a:rPr>
            </a:br>
            <a:r>
              <a:rPr lang="pt-BR" sz="1100" dirty="0">
                <a:highlight>
                  <a:srgbClr val="CCECFF"/>
                </a:highlight>
              </a:rPr>
              <a:t>#N1 </a:t>
            </a:r>
            <a:br>
              <a:rPr lang="pt-BR" sz="1100" dirty="0">
                <a:highlight>
                  <a:srgbClr val="CCECFF"/>
                </a:highlight>
              </a:rPr>
            </a:br>
            <a:r>
              <a:rPr lang="pt-BR" sz="1100" dirty="0">
                <a:highlight>
                  <a:srgbClr val="CCECFF"/>
                </a:highlight>
              </a:rPr>
              <a:t>#N2 </a:t>
            </a:r>
            <a:br>
              <a:rPr lang="pt-BR" sz="1100" dirty="0">
                <a:highlight>
                  <a:srgbClr val="CCECFF"/>
                </a:highlight>
              </a:rPr>
            </a:br>
            <a:r>
              <a:rPr lang="pt-BR" sz="1100" dirty="0">
                <a:highlight>
                  <a:srgbClr val="CCECFF"/>
                </a:highlight>
              </a:rPr>
              <a:t>#N3</a:t>
            </a:r>
          </a:p>
        </p:txBody>
      </p:sp>
      <p:sp>
        <p:nvSpPr>
          <p:cNvPr id="14" name="Content Placeholder 2"/>
          <p:cNvSpPr txBox="1">
            <a:spLocks/>
          </p:cNvSpPr>
          <p:nvPr/>
        </p:nvSpPr>
        <p:spPr>
          <a:xfrm>
            <a:off x="7419994" y="1675869"/>
            <a:ext cx="128074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Specify one M (metastases) value:</a:t>
            </a:r>
          </a:p>
          <a:p>
            <a:pPr marL="0" indent="0">
              <a:buNone/>
            </a:pPr>
            <a:r>
              <a:rPr lang="en-US" sz="1100" dirty="0">
                <a:highlight>
                  <a:srgbClr val="CCECFF"/>
                </a:highlight>
              </a:rPr>
              <a:t>#M0 </a:t>
            </a:r>
            <a:br>
              <a:rPr lang="en-US" sz="1100" dirty="0">
                <a:highlight>
                  <a:srgbClr val="CCECFF"/>
                </a:highlight>
              </a:rPr>
            </a:br>
            <a:r>
              <a:rPr lang="en-US" sz="1100" dirty="0">
                <a:highlight>
                  <a:srgbClr val="CCECFF"/>
                </a:highlight>
              </a:rPr>
              <a:t>#M1</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Tumor </a:t>
            </a:r>
            <a:r>
              <a:rPr lang="de-DE" sz="1600" dirty="0">
                <a:highlight>
                  <a:srgbClr val="CCECFF"/>
                </a:highlight>
              </a:rPr>
              <a:t>#staging</a:t>
            </a:r>
            <a:r>
              <a:rPr lang="de-DE" sz="1600" dirty="0"/>
              <a:t> </a:t>
            </a:r>
            <a:r>
              <a:rPr lang="de-DE" sz="1600" dirty="0">
                <a:highlight>
                  <a:srgbClr val="CCECFF"/>
                </a:highlight>
              </a:rPr>
              <a:t>#T2</a:t>
            </a:r>
            <a:r>
              <a:rPr lang="de-DE" sz="1600" dirty="0"/>
              <a:t> </a:t>
            </a:r>
            <a:r>
              <a:rPr lang="de-DE" sz="1600" dirty="0">
                <a:highlight>
                  <a:srgbClr val="CCECFF"/>
                </a:highlight>
              </a:rPr>
              <a:t>#N0</a:t>
            </a:r>
            <a:r>
              <a:rPr lang="de-DE" sz="1600" dirty="0"/>
              <a:t> </a:t>
            </a:r>
            <a:r>
              <a:rPr lang="de-DE" sz="1600" dirty="0">
                <a:highlight>
                  <a:srgbClr val="CCECFF"/>
                </a:highlight>
              </a:rPr>
              <a:t>#M0</a:t>
            </a:r>
            <a:r>
              <a:rPr lang="de-DE" sz="1600" dirty="0"/>
              <a:t>.</a:t>
            </a:r>
          </a:p>
          <a:p>
            <a:pPr marL="0" indent="0">
              <a:buNone/>
            </a:pPr>
            <a:r>
              <a:rPr lang="en-US" sz="1600" dirty="0">
                <a:highlight>
                  <a:srgbClr val="CCECFF"/>
                </a:highlight>
              </a:rPr>
              <a:t>#Staging</a:t>
            </a:r>
            <a:r>
              <a:rPr lang="en-US" sz="1600" dirty="0"/>
              <a:t> </a:t>
            </a:r>
            <a:r>
              <a:rPr lang="en-US" sz="1600" dirty="0">
                <a:highlight>
                  <a:srgbClr val="CCECFF"/>
                </a:highlight>
              </a:rPr>
              <a:t>#N1</a:t>
            </a:r>
            <a:r>
              <a:rPr lang="en-US" sz="1600" dirty="0"/>
              <a:t> with existing tumor size </a:t>
            </a:r>
            <a:r>
              <a:rPr lang="en-US" sz="1600" dirty="0">
                <a:highlight>
                  <a:srgbClr val="CCECFF"/>
                </a:highlight>
              </a:rPr>
              <a:t>#T2</a:t>
            </a:r>
            <a:r>
              <a:rPr lang="en-US" sz="1600" dirty="0"/>
              <a:t> and no metastases (</a:t>
            </a:r>
            <a:r>
              <a:rPr lang="en-US" sz="1600" dirty="0">
                <a:highlight>
                  <a:srgbClr val="CCECFF"/>
                </a:highlight>
              </a:rPr>
              <a:t>#M0</a:t>
            </a:r>
            <a:r>
              <a:rPr lang="en-US" sz="1600" dirty="0"/>
              <a:t>).</a:t>
            </a:r>
          </a:p>
        </p:txBody>
      </p:sp>
      <p:sp>
        <p:nvSpPr>
          <p:cNvPr id="16" name="Content Placeholder 2"/>
          <p:cNvSpPr txBox="1">
            <a:spLocks/>
          </p:cNvSpPr>
          <p:nvPr/>
        </p:nvSpPr>
        <p:spPr>
          <a:xfrm>
            <a:off x="3713939" y="5290482"/>
            <a:ext cx="2049280" cy="72075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 N, and M can be speciﬁed in any order. These values are deﬁned by American Joint Committee on Cancer (AJCC) 7th edition.</a:t>
            </a:r>
          </a:p>
        </p:txBody>
      </p:sp>
      <p:cxnSp>
        <p:nvCxnSpPr>
          <p:cNvPr id="24" name="Straight Connector 23"/>
          <p:cNvCxnSpPr/>
          <p:nvPr/>
        </p:nvCxnSpPr>
        <p:spPr>
          <a:xfrm flipH="1" flipV="1">
            <a:off x="4853469" y="12776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198378" y="1294405"/>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7531625" y="1294401"/>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247537" y="130824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46168" y="4773460"/>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5463043" y="4773458"/>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21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999" y="192367"/>
            <a:ext cx="1646304" cy="518746"/>
          </a:xfrm>
        </p:spPr>
        <p:txBody>
          <a:bodyPr>
            <a:noAutofit/>
          </a:bodyPr>
          <a:lstStyle/>
          <a:p>
            <a:pPr marL="0" indent="0">
              <a:buNone/>
            </a:pPr>
            <a:r>
              <a:rPr lang="en-US" sz="2600" dirty="0"/>
              <a:t>Deceased:</a:t>
            </a:r>
          </a:p>
        </p:txBody>
      </p:sp>
      <p:sp>
        <p:nvSpPr>
          <p:cNvPr id="4" name="Content Placeholder 2"/>
          <p:cNvSpPr txBox="1">
            <a:spLocks/>
          </p:cNvSpPr>
          <p:nvPr/>
        </p:nvSpPr>
        <p:spPr>
          <a:xfrm>
            <a:off x="2119745" y="192367"/>
            <a:ext cx="975360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An indication that the person is no longer living, given by a date, time of death, or a Boolean value which, when true, indicates the person is deceased.</a:t>
            </a:r>
          </a:p>
        </p:txBody>
      </p:sp>
      <p:sp>
        <p:nvSpPr>
          <p:cNvPr id="5" name="Content Placeholder 2"/>
          <p:cNvSpPr txBox="1">
            <a:spLocks/>
          </p:cNvSpPr>
          <p:nvPr/>
        </p:nvSpPr>
        <p:spPr>
          <a:xfrm>
            <a:off x="2122809" y="803185"/>
            <a:ext cx="9844710" cy="6288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Patient </a:t>
            </a:r>
            <a:r>
              <a:rPr lang="en-US" sz="2000" dirty="0">
                <a:highlight>
                  <a:srgbClr val="CCECFF"/>
                </a:highlight>
              </a:rPr>
              <a:t>#deceased</a:t>
            </a:r>
            <a:r>
              <a:rPr lang="en-US" sz="2000" dirty="0"/>
              <a:t> </a:t>
            </a:r>
            <a:r>
              <a:rPr lang="en-US" sz="2000" dirty="0">
                <a:highlight>
                  <a:srgbClr val="CCECFF"/>
                </a:highlight>
              </a:rPr>
              <a:t>#06/06/2016 </a:t>
            </a:r>
            <a:r>
              <a:rPr lang="en-US" sz="2000" dirty="0"/>
              <a:t>.</a:t>
            </a:r>
          </a:p>
        </p:txBody>
      </p:sp>
      <p:sp>
        <p:nvSpPr>
          <p:cNvPr id="7" name="Content Placeholder 2"/>
          <p:cNvSpPr txBox="1">
            <a:spLocks/>
          </p:cNvSpPr>
          <p:nvPr/>
        </p:nvSpPr>
        <p:spPr>
          <a:xfrm>
            <a:off x="2197399" y="5063206"/>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#deceased</a:t>
            </a:r>
            <a:r>
              <a:rPr lang="en-US" dirty="0"/>
              <a:t> tag can vary.</a:t>
            </a:r>
          </a:p>
        </p:txBody>
      </p:sp>
      <p:sp>
        <p:nvSpPr>
          <p:cNvPr id="8" name="Content Placeholder 2"/>
          <p:cNvSpPr txBox="1">
            <a:spLocks/>
          </p:cNvSpPr>
          <p:nvPr/>
        </p:nvSpPr>
        <p:spPr>
          <a:xfrm>
            <a:off x="843115" y="843991"/>
            <a:ext cx="1260389" cy="450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Example</a:t>
            </a:r>
            <a:r>
              <a:rPr lang="en-US" sz="2600" dirty="0">
                <a:solidFill>
                  <a:schemeClr val="bg1">
                    <a:lumMod val="65000"/>
                  </a:schemeClr>
                </a:solidFill>
              </a:rPr>
              <a:t>:</a:t>
            </a:r>
          </a:p>
        </p:txBody>
      </p:sp>
      <p:sp>
        <p:nvSpPr>
          <p:cNvPr id="9" name="Content Placeholder 2"/>
          <p:cNvSpPr txBox="1">
            <a:spLocks/>
          </p:cNvSpPr>
          <p:nvPr/>
        </p:nvSpPr>
        <p:spPr>
          <a:xfrm>
            <a:off x="891760" y="1691894"/>
            <a:ext cx="1280746" cy="5187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solidFill>
                  <a:schemeClr val="bg1">
                    <a:lumMod val="75000"/>
                  </a:schemeClr>
                </a:solidFill>
              </a:rPr>
              <a:t>Process</a:t>
            </a:r>
            <a:r>
              <a:rPr lang="en-US" dirty="0">
                <a:solidFill>
                  <a:schemeClr val="bg1">
                    <a:lumMod val="75000"/>
                  </a:schemeClr>
                </a:solidFill>
              </a:rPr>
              <a:t>:</a:t>
            </a:r>
          </a:p>
        </p:txBody>
      </p:sp>
      <p:sp>
        <p:nvSpPr>
          <p:cNvPr id="10" name="Content Placeholder 2"/>
          <p:cNvSpPr txBox="1">
            <a:spLocks/>
          </p:cNvSpPr>
          <p:nvPr/>
        </p:nvSpPr>
        <p:spPr>
          <a:xfrm>
            <a:off x="549876" y="4100815"/>
            <a:ext cx="1437452"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Start with the </a:t>
            </a:r>
            <a:r>
              <a:rPr lang="en-US" sz="1100" dirty="0">
                <a:highlight>
                  <a:srgbClr val="CCECFF"/>
                </a:highlight>
              </a:rPr>
              <a:t>#deceased</a:t>
            </a:r>
            <a:r>
              <a:rPr lang="en-US" sz="1100" dirty="0"/>
              <a:t> tag.</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Patient </a:t>
            </a:r>
            <a:r>
              <a:rPr lang="en-US" sz="1600" dirty="0">
                <a:highlight>
                  <a:srgbClr val="CCECFF"/>
                </a:highlight>
              </a:rPr>
              <a:t>#deceased</a:t>
            </a:r>
            <a:r>
              <a:rPr lang="en-US" sz="1600" dirty="0"/>
              <a:t> on </a:t>
            </a:r>
            <a:r>
              <a:rPr lang="en-US" sz="1600" dirty="0">
                <a:highlight>
                  <a:srgbClr val="CCECFF"/>
                </a:highlight>
              </a:rPr>
              <a:t>#06/06/2016</a:t>
            </a:r>
            <a:endParaRPr lang="en-US" sz="1600" dirty="0"/>
          </a:p>
        </p:txBody>
      </p:sp>
      <p:sp>
        <p:nvSpPr>
          <p:cNvPr id="16" name="Content Placeholder 2"/>
          <p:cNvSpPr txBox="1">
            <a:spLocks/>
          </p:cNvSpPr>
          <p:nvPr/>
        </p:nvSpPr>
        <p:spPr>
          <a:xfrm>
            <a:off x="3785620" y="5075908"/>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Free text can be entered between the </a:t>
            </a:r>
            <a:r>
              <a:rPr lang="en-US" sz="1100" dirty="0">
                <a:highlight>
                  <a:srgbClr val="CCECFF"/>
                </a:highlight>
              </a:rPr>
              <a:t>#deceased</a:t>
            </a:r>
            <a:r>
              <a:rPr lang="en-US" sz="1100" dirty="0"/>
              <a:t> and date value.</a:t>
            </a:r>
          </a:p>
        </p:txBody>
      </p:sp>
      <p:cxnSp>
        <p:nvCxnSpPr>
          <p:cNvPr id="30" name="Straight Connector 29"/>
          <p:cNvCxnSpPr>
            <a:cxnSpLocks/>
          </p:cNvCxnSpPr>
          <p:nvPr/>
        </p:nvCxnSpPr>
        <p:spPr>
          <a:xfrm flipV="1">
            <a:off x="2840752" y="4439918"/>
            <a:ext cx="1" cy="46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3879941" y="4433464"/>
            <a:ext cx="1" cy="47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4090292" y="1725899"/>
            <a:ext cx="1885023" cy="5286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The </a:t>
            </a:r>
            <a:r>
              <a:rPr lang="en-US" sz="1100" dirty="0">
                <a:highlight>
                  <a:srgbClr val="CCECFF"/>
                </a:highlight>
              </a:rPr>
              <a:t>#date of death</a:t>
            </a:r>
            <a:r>
              <a:rPr lang="en-US" sz="1100" dirty="0"/>
              <a:t> is the date of the patient’s death</a:t>
            </a:r>
          </a:p>
        </p:txBody>
      </p:sp>
      <p:cxnSp>
        <p:nvCxnSpPr>
          <p:cNvPr id="27" name="Straight Connector 26">
            <a:extLst>
              <a:ext uri="{FF2B5EF4-FFF2-40B4-BE49-F238E27FC236}">
                <a16:creationId xmlns:a16="http://schemas.microsoft.com/office/drawing/2014/main" id="{F081D646-8E70-4571-833F-95121A6EED88}"/>
              </a:ext>
            </a:extLst>
          </p:cNvPr>
          <p:cNvCxnSpPr>
            <a:cxnSpLocks/>
          </p:cNvCxnSpPr>
          <p:nvPr/>
        </p:nvCxnSpPr>
        <p:spPr>
          <a:xfrm flipV="1">
            <a:off x="3027477" y="1139125"/>
            <a:ext cx="0" cy="5166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C709E46-1A75-4F73-9179-2035ABA4163C}"/>
              </a:ext>
            </a:extLst>
          </p:cNvPr>
          <p:cNvCxnSpPr>
            <a:cxnSpLocks/>
          </p:cNvCxnSpPr>
          <p:nvPr/>
        </p:nvCxnSpPr>
        <p:spPr>
          <a:xfrm flipV="1">
            <a:off x="4141841" y="1139124"/>
            <a:ext cx="0" cy="5166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333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699</Words>
  <Application>Microsoft Office PowerPoint</Application>
  <PresentationFormat>Widescreen</PresentationFormat>
  <Paragraphs>64</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Flux Notes Structured Phrases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Torchio, Mike</dc:creator>
  <cp:lastModifiedBy>Ng, Nicole</cp:lastModifiedBy>
  <cp:revision>36</cp:revision>
  <dcterms:created xsi:type="dcterms:W3CDTF">2017-09-18T20:34:12Z</dcterms:created>
  <dcterms:modified xsi:type="dcterms:W3CDTF">2017-10-06T20:02:40Z</dcterms:modified>
</cp:coreProperties>
</file>