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5" r:id="rId7"/>
    <p:sldId id="260"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554" autoAdjust="0"/>
  </p:normalViewPr>
  <p:slideViewPr>
    <p:cSldViewPr snapToGrid="0">
      <p:cViewPr varScale="1">
        <p:scale>
          <a:sx n="90" d="100"/>
          <a:sy n="90" d="100"/>
        </p:scale>
        <p:origin x="9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832DA-B4D8-4D11-8E14-97F9DC272DA8}" type="datetimeFigureOut">
              <a:rPr lang="en-US" smtClean="0"/>
              <a:t>8/1/18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F1AE5-394A-478E-8827-A9DAEC6D2B91}" type="slidenum">
              <a:rPr lang="en-US" smtClean="0"/>
              <a:t>‹#›</a:t>
            </a:fld>
            <a:endParaRPr lang="en-US"/>
          </a:p>
        </p:txBody>
      </p:sp>
    </p:spTree>
    <p:extLst>
      <p:ext uri="{BB962C8B-B14F-4D97-AF65-F5344CB8AC3E}">
        <p14:creationId xmlns:p14="http://schemas.microsoft.com/office/powerpoint/2010/main" val="337101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2</a:t>
            </a:fld>
            <a:endParaRPr lang="en-US"/>
          </a:p>
        </p:txBody>
      </p:sp>
    </p:spTree>
    <p:extLst>
      <p:ext uri="{BB962C8B-B14F-4D97-AF65-F5344CB8AC3E}">
        <p14:creationId xmlns:p14="http://schemas.microsoft.com/office/powerpoint/2010/main" val="388698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3</a:t>
            </a:fld>
            <a:endParaRPr lang="en-US"/>
          </a:p>
        </p:txBody>
      </p:sp>
    </p:spTree>
    <p:extLst>
      <p:ext uri="{BB962C8B-B14F-4D97-AF65-F5344CB8AC3E}">
        <p14:creationId xmlns:p14="http://schemas.microsoft.com/office/powerpoint/2010/main" val="384334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4</a:t>
            </a:fld>
            <a:endParaRPr lang="en-US"/>
          </a:p>
        </p:txBody>
      </p:sp>
    </p:spTree>
    <p:extLst>
      <p:ext uri="{BB962C8B-B14F-4D97-AF65-F5344CB8AC3E}">
        <p14:creationId xmlns:p14="http://schemas.microsoft.com/office/powerpoint/2010/main" val="89585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5</a:t>
            </a:fld>
            <a:endParaRPr lang="en-US"/>
          </a:p>
        </p:txBody>
      </p:sp>
    </p:spTree>
    <p:extLst>
      <p:ext uri="{BB962C8B-B14F-4D97-AF65-F5344CB8AC3E}">
        <p14:creationId xmlns:p14="http://schemas.microsoft.com/office/powerpoint/2010/main" val="2530971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6</a:t>
            </a:fld>
            <a:endParaRPr lang="en-US"/>
          </a:p>
        </p:txBody>
      </p:sp>
    </p:spTree>
    <p:extLst>
      <p:ext uri="{BB962C8B-B14F-4D97-AF65-F5344CB8AC3E}">
        <p14:creationId xmlns:p14="http://schemas.microsoft.com/office/powerpoint/2010/main" val="217717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7</a:t>
            </a:fld>
            <a:endParaRPr lang="en-US"/>
          </a:p>
        </p:txBody>
      </p:sp>
    </p:spTree>
    <p:extLst>
      <p:ext uri="{BB962C8B-B14F-4D97-AF65-F5344CB8AC3E}">
        <p14:creationId xmlns:p14="http://schemas.microsoft.com/office/powerpoint/2010/main" val="141147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8</a:t>
            </a:fld>
            <a:endParaRPr lang="en-US"/>
          </a:p>
        </p:txBody>
      </p:sp>
    </p:spTree>
    <p:extLst>
      <p:ext uri="{BB962C8B-B14F-4D97-AF65-F5344CB8AC3E}">
        <p14:creationId xmlns:p14="http://schemas.microsoft.com/office/powerpoint/2010/main" val="115022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9</a:t>
            </a:fld>
            <a:endParaRPr lang="en-US"/>
          </a:p>
        </p:txBody>
      </p:sp>
    </p:spTree>
    <p:extLst>
      <p:ext uri="{BB962C8B-B14F-4D97-AF65-F5344CB8AC3E}">
        <p14:creationId xmlns:p14="http://schemas.microsoft.com/office/powerpoint/2010/main" val="3119879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10</a:t>
            </a:fld>
            <a:endParaRPr lang="en-US"/>
          </a:p>
        </p:txBody>
      </p:sp>
    </p:spTree>
    <p:extLst>
      <p:ext uri="{BB962C8B-B14F-4D97-AF65-F5344CB8AC3E}">
        <p14:creationId xmlns:p14="http://schemas.microsoft.com/office/powerpoint/2010/main" val="139246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B9FD00-C173-4304-AF07-4E0E5F6E2284}" type="datetimeFigureOut">
              <a:rPr lang="en-US" smtClean="0"/>
              <a:t>8/1/18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7307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8/1/18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100304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8/1/18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0097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8/1/18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24810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9FD00-C173-4304-AF07-4E0E5F6E2284}" type="datetimeFigureOut">
              <a:rPr lang="en-US" smtClean="0"/>
              <a:t>8/1/18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41153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B9FD00-C173-4304-AF07-4E0E5F6E2284}" type="datetimeFigureOut">
              <a:rPr lang="en-US" smtClean="0"/>
              <a:t>8/1/18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5950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FD00-C173-4304-AF07-4E0E5F6E2284}" type="datetimeFigureOut">
              <a:rPr lang="en-US" smtClean="0"/>
              <a:t>8/1/18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4440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B9FD00-C173-4304-AF07-4E0E5F6E2284}" type="datetimeFigureOut">
              <a:rPr lang="en-US" smtClean="0"/>
              <a:t>8/1/18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04742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9FD00-C173-4304-AF07-4E0E5F6E2284}" type="datetimeFigureOut">
              <a:rPr lang="en-US" smtClean="0"/>
              <a:t>8/1/18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2763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8/1/18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6768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8/1/18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16406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9FD00-C173-4304-AF07-4E0E5F6E2284}" type="datetimeFigureOut">
              <a:rPr lang="en-US" smtClean="0"/>
              <a:t>8/1/18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4FED4-EC50-48C6-812B-4B4183AB2C2D}" type="slidenum">
              <a:rPr lang="en-US" smtClean="0"/>
              <a:t>‹#›</a:t>
            </a:fld>
            <a:endParaRPr lang="en-US"/>
          </a:p>
        </p:txBody>
      </p:sp>
    </p:spTree>
    <p:extLst>
      <p:ext uri="{BB962C8B-B14F-4D97-AF65-F5344CB8AC3E}">
        <p14:creationId xmlns:p14="http://schemas.microsoft.com/office/powerpoint/2010/main" val="102365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541" y="1122363"/>
            <a:ext cx="10212859" cy="2387600"/>
          </a:xfrm>
        </p:spPr>
        <p:txBody>
          <a:bodyPr/>
          <a:lstStyle/>
          <a:p>
            <a:r>
              <a:rPr lang="en-US" dirty="0"/>
              <a:t>Flux Notes Structured Phrases</a:t>
            </a:r>
          </a:p>
        </p:txBody>
      </p:sp>
    </p:spTree>
    <p:extLst>
      <p:ext uri="{BB962C8B-B14F-4D97-AF65-F5344CB8AC3E}">
        <p14:creationId xmlns:p14="http://schemas.microsoft.com/office/powerpoint/2010/main" val="1126651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HER2:</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Human epidermal growth factor receptor 2 (HER2) is a protein involved in normal cell growth. It is found on some types of cancer cells (HER2 positive), including breast and ovarian. Cancer cells removed from the body may be tested for the presence of human epidermal growth factor receptor 2 to help decide the best type of treatment.</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#HER2</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#HER2</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#HER2</a:t>
            </a:r>
            <a:r>
              <a:rPr lang="en-US" sz="1600" dirty="0"/>
              <a:t> is </a:t>
            </a:r>
            <a:r>
              <a:rPr lang="en-US" sz="1600" dirty="0">
                <a:highlight>
                  <a:srgbClr val="CCECFF"/>
                </a:highlight>
              </a:rPr>
              <a:t>#Positive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#HER2</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#HER2</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#her2</a:t>
            </a:r>
            <a:r>
              <a:rPr lang="en-US" dirty="0"/>
              <a:t> tag can vary.</a:t>
            </a:r>
          </a:p>
        </p:txBody>
      </p:sp>
    </p:spTree>
    <p:extLst>
      <p:ext uri="{BB962C8B-B14F-4D97-AF65-F5344CB8AC3E}">
        <p14:creationId xmlns:p14="http://schemas.microsoft.com/office/powerpoint/2010/main" val="197322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818" y="197715"/>
            <a:ext cx="1184678" cy="518746"/>
          </a:xfrm>
        </p:spPr>
        <p:txBody>
          <a:bodyPr anchor="ctr">
            <a:normAutofit/>
          </a:bodyPr>
          <a:lstStyle/>
          <a:p>
            <a:pPr marL="0" indent="0">
              <a:buNone/>
            </a:pPr>
            <a:r>
              <a:rPr lang="en-US" sz="2400" dirty="0"/>
              <a:t>Toxicity:</a:t>
            </a:r>
          </a:p>
        </p:txBody>
      </p:sp>
      <p:sp>
        <p:nvSpPr>
          <p:cNvPr id="4" name="Content Placeholder 2"/>
          <p:cNvSpPr txBox="1">
            <a:spLocks/>
          </p:cNvSpPr>
          <p:nvPr/>
        </p:nvSpPr>
        <p:spPr>
          <a:xfrm>
            <a:off x="211826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Side effects to treatment, important for effective evaluation of disease and treatment, based on the Common Terminology Criteria for Adverse Events (CTCAE). Based on the evaluation of the patient or patient reported symptoms, did the patient have a Grade III or Grade IV toxicity.</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#toxicity</a:t>
            </a:r>
            <a:r>
              <a:rPr lang="en-US" sz="2000" dirty="0"/>
              <a:t> for the patient is </a:t>
            </a:r>
            <a:r>
              <a:rPr lang="en-US" sz="2000" dirty="0">
                <a:highlight>
                  <a:srgbClr val="CCECFF"/>
                </a:highlight>
              </a:rPr>
              <a:t>#&lt;grade&gt;</a:t>
            </a:r>
            <a:r>
              <a:rPr lang="en-US" sz="2000" dirty="0"/>
              <a:t> with </a:t>
            </a:r>
            <a:r>
              <a:rPr lang="en-US" sz="2000" dirty="0">
                <a:highlight>
                  <a:srgbClr val="CCECFF"/>
                </a:highlight>
              </a:rPr>
              <a:t>#&lt;adverse event&gt;</a:t>
            </a:r>
            <a:r>
              <a:rPr lang="en-US" sz="2000" dirty="0"/>
              <a:t> likely from </a:t>
            </a:r>
            <a:r>
              <a:rPr lang="en-US" sz="2000" dirty="0">
                <a:highlight>
                  <a:srgbClr val="CCECFF"/>
                </a:highlight>
              </a:rPr>
              <a:t>#&lt;attribution&gt;</a:t>
            </a:r>
            <a:r>
              <a:rPr lang="en-US" sz="2000" dirty="0"/>
              <a:t>  and </a:t>
            </a:r>
            <a:r>
              <a:rPr lang="en-US" sz="2000" dirty="0">
                <a:highlight>
                  <a:srgbClr val="CCECFF"/>
                </a:highlight>
              </a:rPr>
              <a:t>&lt;medication&gt;</a:t>
            </a:r>
            <a:r>
              <a:rPr lang="en-US" sz="2000" dirty="0"/>
              <a:t>  </a:t>
            </a:r>
          </a:p>
        </p:txBody>
      </p:sp>
      <p:sp>
        <p:nvSpPr>
          <p:cNvPr id="6" name="Content Placeholder 2"/>
          <p:cNvSpPr txBox="1">
            <a:spLocks/>
          </p:cNvSpPr>
          <p:nvPr/>
        </p:nvSpPr>
        <p:spPr>
          <a:xfrm>
            <a:off x="6345195" y="5588310"/>
            <a:ext cx="181161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Grade, adverse event, and attribution can be speciﬁed in any order.</a:t>
            </a:r>
          </a:p>
        </p:txBody>
      </p:sp>
      <p:sp>
        <p:nvSpPr>
          <p:cNvPr id="7" name="Content Placeholder 2"/>
          <p:cNvSpPr txBox="1">
            <a:spLocks/>
          </p:cNvSpPr>
          <p:nvPr/>
        </p:nvSpPr>
        <p:spPr>
          <a:xfrm>
            <a:off x="2118265" y="5608714"/>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#toxicity</a:t>
            </a:r>
            <a:r>
              <a:rPr lang="en-US" dirty="0"/>
              <a:t> tag can vary.</a:t>
            </a:r>
          </a:p>
        </p:txBody>
      </p:sp>
      <p:sp>
        <p:nvSpPr>
          <p:cNvPr id="8" name="Content Placeholder 2"/>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9" name="Content Placeholder 2"/>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0" name="Content Placeholder 2"/>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#toxicity</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#toxicity</a:t>
            </a:r>
            <a:r>
              <a:rPr lang="en-US" sz="1100" dirty="0"/>
              <a:t>, specify one grade value:</a:t>
            </a:r>
            <a:br>
              <a:rPr lang="en-US" sz="1100" dirty="0"/>
            </a:br>
            <a:br>
              <a:rPr lang="en-US" sz="1100" dirty="0"/>
            </a:br>
            <a:r>
              <a:rPr lang="en-US" sz="1100" dirty="0">
                <a:highlight>
                  <a:srgbClr val="CCECFF"/>
                </a:highlight>
              </a:rPr>
              <a:t>#Grade 1</a:t>
            </a:r>
            <a:br>
              <a:rPr lang="en-US" sz="1100" dirty="0">
                <a:highlight>
                  <a:srgbClr val="CCECFF"/>
                </a:highlight>
              </a:rPr>
            </a:br>
            <a:r>
              <a:rPr lang="en-US" sz="1100" dirty="0">
                <a:highlight>
                  <a:srgbClr val="CCECFF"/>
                </a:highlight>
              </a:rPr>
              <a:t>#Grade 2</a:t>
            </a:r>
            <a:br>
              <a:rPr lang="en-US" sz="1100" dirty="0">
                <a:highlight>
                  <a:srgbClr val="CCECFF"/>
                </a:highlight>
              </a:rPr>
            </a:br>
            <a:r>
              <a:rPr lang="en-US" sz="1100" dirty="0">
                <a:highlight>
                  <a:srgbClr val="CCECFF"/>
                </a:highlight>
              </a:rPr>
              <a:t>#Grade 3</a:t>
            </a:r>
            <a:br>
              <a:rPr lang="en-US" sz="1100" dirty="0">
                <a:highlight>
                  <a:srgbClr val="CCECFF"/>
                </a:highlight>
              </a:rPr>
            </a:br>
            <a:r>
              <a:rPr lang="en-US" sz="1100" dirty="0">
                <a:highlight>
                  <a:srgbClr val="CCECFF"/>
                </a:highlight>
              </a:rPr>
              <a:t>#Grade 4</a:t>
            </a:r>
            <a:br>
              <a:rPr lang="en-US" sz="1100" dirty="0">
                <a:highlight>
                  <a:srgbClr val="CCECFF"/>
                </a:highlight>
              </a:rPr>
            </a:br>
            <a:r>
              <a:rPr lang="en-US" sz="1100" dirty="0">
                <a:highlight>
                  <a:srgbClr val="CCECFF"/>
                </a:highlight>
              </a:rPr>
              <a:t>#Grade 5</a:t>
            </a:r>
          </a:p>
        </p:txBody>
      </p:sp>
      <p:sp>
        <p:nvSpPr>
          <p:cNvPr id="13" name="Content Placeholder 2"/>
          <p:cNvSpPr txBox="1">
            <a:spLocks/>
          </p:cNvSpPr>
          <p:nvPr/>
        </p:nvSpPr>
        <p:spPr>
          <a:xfrm>
            <a:off x="6610627" y="1675869"/>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#toxicity</a:t>
            </a:r>
            <a:r>
              <a:rPr lang="en-US" sz="1100" dirty="0"/>
              <a:t>, specify one adverse event. All possible values are deﬁned in CTCAE v4. Examples: </a:t>
            </a:r>
          </a:p>
          <a:p>
            <a:pPr marL="0" indent="0">
              <a:buNone/>
            </a:pPr>
            <a:r>
              <a:rPr lang="en-US" sz="1100" dirty="0">
                <a:highlight>
                  <a:srgbClr val="CCECFF"/>
                </a:highlight>
              </a:rPr>
              <a:t>#nausea #dyspepsia #anemia </a:t>
            </a:r>
            <a:br>
              <a:rPr lang="en-US" sz="1100" dirty="0">
                <a:highlight>
                  <a:srgbClr val="CCECFF"/>
                </a:highlight>
              </a:rPr>
            </a:br>
            <a:r>
              <a:rPr lang="en-US" sz="1100" dirty="0">
                <a:highlight>
                  <a:srgbClr val="CCECFF"/>
                </a:highlight>
              </a:rPr>
              <a:t>#eye pain </a:t>
            </a:r>
            <a:br>
              <a:rPr lang="en-US" sz="1100" dirty="0">
                <a:highlight>
                  <a:srgbClr val="CCECFF"/>
                </a:highlight>
              </a:rPr>
            </a:br>
            <a:r>
              <a:rPr lang="en-US" sz="1100" dirty="0">
                <a:highlight>
                  <a:srgbClr val="CCECFF"/>
                </a:highlight>
              </a:rPr>
              <a:t>#febrile #neutropenia</a:t>
            </a:r>
            <a:br>
              <a:rPr lang="en-US" sz="1100" dirty="0">
                <a:highlight>
                  <a:srgbClr val="CCECFF"/>
                </a:highlight>
              </a:rPr>
            </a:br>
            <a:r>
              <a:rPr lang="en-US" sz="1100" dirty="0">
                <a:highlight>
                  <a:srgbClr val="CCECFF"/>
                </a:highlight>
              </a:rPr>
              <a:t> . . .</a:t>
            </a:r>
          </a:p>
        </p:txBody>
      </p:sp>
      <p:sp>
        <p:nvSpPr>
          <p:cNvPr id="14" name="Content Placeholder 2"/>
          <p:cNvSpPr txBox="1">
            <a:spLocks/>
          </p:cNvSpPr>
          <p:nvPr/>
        </p:nvSpPr>
        <p:spPr>
          <a:xfrm>
            <a:off x="9551535" y="1675868"/>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After </a:t>
            </a:r>
            <a:r>
              <a:rPr lang="en-US" sz="1100" dirty="0">
                <a:highlight>
                  <a:srgbClr val="CCECFF"/>
                </a:highlight>
              </a:rPr>
              <a:t>#toxicity</a:t>
            </a:r>
            <a:r>
              <a:rPr lang="en-US" sz="1100" dirty="0"/>
              <a:t>, one attribution value must be speciﬁed:</a:t>
            </a:r>
          </a:p>
          <a:p>
            <a:pPr marL="0" indent="0">
              <a:buNone/>
            </a:pPr>
            <a:r>
              <a:rPr lang="en-US" sz="1100" dirty="0">
                <a:highlight>
                  <a:srgbClr val="CCECFF"/>
                </a:highlight>
              </a:rPr>
              <a:t>#treatment #disease </a:t>
            </a:r>
            <a:br>
              <a:rPr lang="en-US" sz="1100" dirty="0">
                <a:highlight>
                  <a:srgbClr val="CCECFF"/>
                </a:highlight>
              </a:rPr>
            </a:br>
            <a:r>
              <a:rPr lang="en-US" sz="1100" dirty="0">
                <a:highlight>
                  <a:srgbClr val="CCECFF"/>
                </a:highlight>
              </a:rPr>
              <a:t>#error </a:t>
            </a:r>
            <a:br>
              <a:rPr lang="en-US" sz="1100" dirty="0">
                <a:highlight>
                  <a:srgbClr val="CCECFF"/>
                </a:highlight>
              </a:rPr>
            </a:br>
            <a:r>
              <a:rPr lang="en-US" sz="1100" dirty="0">
                <a:highlight>
                  <a:srgbClr val="CCECFF"/>
                </a:highlight>
              </a:rPr>
              <a:t>#unrelated #unknown </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reports </a:t>
            </a:r>
            <a:r>
              <a:rPr lang="en-US" sz="1600" dirty="0">
                <a:highlight>
                  <a:srgbClr val="CCECFF"/>
                </a:highlight>
              </a:rPr>
              <a:t>#toxicity</a:t>
            </a:r>
            <a:r>
              <a:rPr lang="en-US" sz="1600" dirty="0"/>
              <a:t> </a:t>
            </a:r>
            <a:r>
              <a:rPr lang="en-US" sz="1600" dirty="0">
                <a:highlight>
                  <a:srgbClr val="CCECFF"/>
                </a:highlight>
              </a:rPr>
              <a:t>#grade 1</a:t>
            </a:r>
            <a:r>
              <a:rPr lang="en-US" sz="1600" dirty="0"/>
              <a:t> </a:t>
            </a:r>
            <a:r>
              <a:rPr lang="en-US" sz="1600" dirty="0">
                <a:highlight>
                  <a:srgbClr val="CCECFF"/>
                </a:highlight>
              </a:rPr>
              <a:t>#nausea</a:t>
            </a:r>
            <a:r>
              <a:rPr lang="en-US" sz="1600" dirty="0"/>
              <a:t> attributed to </a:t>
            </a:r>
            <a:r>
              <a:rPr lang="en-US" sz="1600" dirty="0">
                <a:highlight>
                  <a:srgbClr val="CCECFF"/>
                </a:highlight>
              </a:rPr>
              <a:t>#treatment</a:t>
            </a:r>
            <a:r>
              <a:rPr lang="en-US" sz="1600" dirty="0"/>
              <a:t>.</a:t>
            </a:r>
          </a:p>
          <a:p>
            <a:pPr marL="0" indent="0">
              <a:buNone/>
            </a:pPr>
            <a:r>
              <a:rPr lang="en-US" sz="1600" dirty="0"/>
              <a:t>Patient reported </a:t>
            </a:r>
            <a:r>
              <a:rPr lang="en-US" sz="1600" dirty="0">
                <a:highlight>
                  <a:srgbClr val="CCECFF"/>
                </a:highlight>
              </a:rPr>
              <a:t>#toxicity</a:t>
            </a:r>
            <a:r>
              <a:rPr lang="en-US" sz="1600" dirty="0"/>
              <a:t> </a:t>
            </a:r>
            <a:r>
              <a:rPr lang="en-US" sz="1600" dirty="0">
                <a:highlight>
                  <a:srgbClr val="CCECFF"/>
                </a:highlight>
              </a:rPr>
              <a:t>#grade 1</a:t>
            </a:r>
            <a:r>
              <a:rPr lang="en-US" sz="1600" dirty="0"/>
              <a:t> </a:t>
            </a:r>
            <a:r>
              <a:rPr lang="en-US" sz="1600" dirty="0">
                <a:highlight>
                  <a:srgbClr val="CCECFF"/>
                </a:highlight>
              </a:rPr>
              <a:t>#nausea</a:t>
            </a:r>
            <a:r>
              <a:rPr lang="en-US" sz="1600" dirty="0"/>
              <a:t> attributed to </a:t>
            </a:r>
            <a:r>
              <a:rPr lang="en-US" sz="1600" dirty="0" err="1">
                <a:highlight>
                  <a:srgbClr val="CCECFF"/>
                </a:highlight>
              </a:rPr>
              <a:t>PACLitaxel</a:t>
            </a:r>
            <a:r>
              <a:rPr lang="en-US" sz="1600" dirty="0"/>
              <a:t>.</a:t>
            </a:r>
          </a:p>
          <a:p>
            <a:pPr marL="0" indent="0">
              <a:buNone/>
            </a:pPr>
            <a:r>
              <a:rPr lang="en-US" sz="1600" dirty="0">
                <a:highlight>
                  <a:srgbClr val="CCECFF"/>
                </a:highlight>
              </a:rPr>
              <a:t>#Toxicity</a:t>
            </a:r>
            <a:r>
              <a:rPr lang="en-US" sz="1600" dirty="0"/>
              <a:t> </a:t>
            </a:r>
            <a:r>
              <a:rPr lang="en-US" sz="1600" dirty="0">
                <a:highlight>
                  <a:srgbClr val="CCECFF"/>
                </a:highlight>
              </a:rPr>
              <a:t>#eye pain</a:t>
            </a:r>
            <a:r>
              <a:rPr lang="en-US" sz="1600" dirty="0"/>
              <a:t> reported at </a:t>
            </a:r>
            <a:r>
              <a:rPr lang="en-US" sz="1600" dirty="0">
                <a:highlight>
                  <a:srgbClr val="CCECFF"/>
                </a:highlight>
              </a:rPr>
              <a:t>#grade 2</a:t>
            </a:r>
            <a:r>
              <a:rPr lang="en-US" sz="1600" dirty="0"/>
              <a:t>. Probably </a:t>
            </a:r>
            <a:r>
              <a:rPr lang="en-US" sz="1600" dirty="0">
                <a:highlight>
                  <a:srgbClr val="CCECFF"/>
                </a:highlight>
              </a:rPr>
              <a:t>#unrelated</a:t>
            </a:r>
            <a:r>
              <a:rPr lang="en-US" sz="1600" dirty="0"/>
              <a:t>.</a:t>
            </a:r>
          </a:p>
        </p:txBody>
      </p:sp>
      <p:sp>
        <p:nvSpPr>
          <p:cNvPr id="16" name="Content Placeholder 2"/>
          <p:cNvSpPr txBox="1">
            <a:spLocks/>
          </p:cNvSpPr>
          <p:nvPr/>
        </p:nvSpPr>
        <p:spPr>
          <a:xfrm>
            <a:off x="3563239" y="5607057"/>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Adverse event and grade are deﬁned by Common Terminology Criteria for Adverse Events (CTCAE) version 4.03 (June 14, ,2010).</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729635" y="1317308"/>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676722" y="1311743"/>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p:cNvCxnSpPr>
          <p:nvPr/>
        </p:nvCxnSpPr>
        <p:spPr>
          <a:xfrm flipV="1">
            <a:off x="2381208" y="1143535"/>
            <a:ext cx="0" cy="5770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5073502"/>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677492" y="5073501"/>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482477" y="5073501"/>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8DE92207-1168-1842-BCE7-6ED0EB0F43B2}"/>
              </a:ext>
            </a:extLst>
          </p:cNvPr>
          <p:cNvSpPr txBox="1">
            <a:spLocks/>
          </p:cNvSpPr>
          <p:nvPr/>
        </p:nvSpPr>
        <p:spPr>
          <a:xfrm>
            <a:off x="3268125" y="2294041"/>
            <a:ext cx="1280746" cy="944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5. After </a:t>
            </a:r>
            <a:r>
              <a:rPr lang="en-US" sz="1100" dirty="0">
                <a:highlight>
                  <a:srgbClr val="CCECFF"/>
                </a:highlight>
              </a:rPr>
              <a:t>#toxicity</a:t>
            </a:r>
            <a:r>
              <a:rPr lang="en-US" sz="1100" dirty="0"/>
              <a:t>, one active medication can be added to indicate an attribution.</a:t>
            </a:r>
            <a:endParaRPr lang="en-US" sz="1100" dirty="0">
              <a:highlight>
                <a:srgbClr val="CCECFF"/>
              </a:highlight>
            </a:endParaRPr>
          </a:p>
        </p:txBody>
      </p:sp>
      <p:cxnSp>
        <p:nvCxnSpPr>
          <p:cNvPr id="26" name="Straight Connector 25">
            <a:extLst>
              <a:ext uri="{FF2B5EF4-FFF2-40B4-BE49-F238E27FC236}">
                <a16:creationId xmlns:a16="http://schemas.microsoft.com/office/drawing/2014/main" id="{4001E78A-7E66-CF4E-BCCB-C25CC45520D8}"/>
              </a:ext>
            </a:extLst>
          </p:cNvPr>
          <p:cNvCxnSpPr>
            <a:cxnSpLocks/>
          </p:cNvCxnSpPr>
          <p:nvPr/>
        </p:nvCxnSpPr>
        <p:spPr>
          <a:xfrm flipV="1">
            <a:off x="3403953" y="1550758"/>
            <a:ext cx="0" cy="7037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EFF18D06-5E4D-CA46-821D-26093BFB13AD}"/>
              </a:ext>
            </a:extLst>
          </p:cNvPr>
          <p:cNvSpPr txBox="1">
            <a:spLocks/>
          </p:cNvSpPr>
          <p:nvPr/>
        </p:nvSpPr>
        <p:spPr>
          <a:xfrm>
            <a:off x="7475852" y="5020348"/>
            <a:ext cx="181161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An active medication on the patient’s record can be added.</a:t>
            </a:r>
          </a:p>
        </p:txBody>
      </p:sp>
      <p:cxnSp>
        <p:nvCxnSpPr>
          <p:cNvPr id="32" name="Straight Connector 31">
            <a:extLst>
              <a:ext uri="{FF2B5EF4-FFF2-40B4-BE49-F238E27FC236}">
                <a16:creationId xmlns:a16="http://schemas.microsoft.com/office/drawing/2014/main" id="{27853FA8-8961-084D-BC84-9308E5DB02D3}"/>
              </a:ext>
            </a:extLst>
          </p:cNvPr>
          <p:cNvCxnSpPr>
            <a:cxnSpLocks/>
          </p:cNvCxnSpPr>
          <p:nvPr/>
        </p:nvCxnSpPr>
        <p:spPr>
          <a:xfrm flipV="1">
            <a:off x="7614502" y="4742312"/>
            <a:ext cx="1" cy="294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8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7715"/>
            <a:ext cx="2023607" cy="518746"/>
          </a:xfrm>
        </p:spPr>
        <p:txBody>
          <a:bodyPr anchor="ctr">
            <a:noAutofit/>
          </a:bodyPr>
          <a:lstStyle/>
          <a:p>
            <a:pPr marL="0" indent="0">
              <a:buNone/>
            </a:pPr>
            <a:r>
              <a:rPr lang="en-US" sz="2400" dirty="0"/>
              <a:t>Disease status:</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Based on the data available to the clinician at the time of evaluation, categorize the patient’s disease extent. Determination of disease progression is based on a number of complex variables which include objective measures like tumor growth, symptomatic criteria, patient reported information, and subjective evaluations.</a:t>
            </a:r>
          </a:p>
        </p:txBody>
      </p:sp>
      <p:sp>
        <p:nvSpPr>
          <p:cNvPr id="5" name="Content Placeholder 2"/>
          <p:cNvSpPr txBox="1">
            <a:spLocks/>
          </p:cNvSpPr>
          <p:nvPr/>
        </p:nvSpPr>
        <p:spPr>
          <a:xfrm>
            <a:off x="2122809" y="803185"/>
            <a:ext cx="9844710" cy="628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#Disease status</a:t>
            </a:r>
            <a:r>
              <a:rPr lang="en-US" sz="2000" dirty="0"/>
              <a:t> for the patient is </a:t>
            </a:r>
            <a:r>
              <a:rPr lang="en-US" sz="2000" dirty="0">
                <a:highlight>
                  <a:srgbClr val="CCECFF"/>
                </a:highlight>
              </a:rPr>
              <a:t>#&lt;status&gt;</a:t>
            </a:r>
            <a:r>
              <a:rPr lang="en-US" sz="2000" dirty="0"/>
              <a:t> </a:t>
            </a:r>
            <a:r>
              <a:rPr lang="en-US" sz="2000" dirty="0">
                <a:highlight>
                  <a:srgbClr val="CCECFF"/>
                </a:highlight>
              </a:rPr>
              <a:t>#as of</a:t>
            </a:r>
            <a:r>
              <a:rPr lang="en-US" sz="2000" dirty="0"/>
              <a:t> </a:t>
            </a:r>
            <a:r>
              <a:rPr lang="en-US" sz="2000" dirty="0">
                <a:highlight>
                  <a:srgbClr val="CCECFF"/>
                </a:highlight>
              </a:rPr>
              <a:t>#09/01/2017</a:t>
            </a:r>
            <a:r>
              <a:rPr lang="en-US" sz="2000" dirty="0"/>
              <a:t> based on </a:t>
            </a:r>
            <a:r>
              <a:rPr lang="en-US" sz="2000" dirty="0">
                <a:highlight>
                  <a:srgbClr val="CCECFF"/>
                </a:highlight>
              </a:rPr>
              <a:t>#&lt;reason&gt;</a:t>
            </a:r>
            <a:r>
              <a:rPr lang="en-US" sz="2000" dirty="0"/>
              <a:t> and </a:t>
            </a:r>
            <a:r>
              <a:rPr lang="en-US" sz="2000" dirty="0">
                <a:highlight>
                  <a:srgbClr val="CCECFF"/>
                </a:highlight>
              </a:rPr>
              <a:t>#&lt;reason&gt;</a:t>
            </a:r>
            <a:r>
              <a:rPr lang="en-US" sz="2000" dirty="0"/>
              <a:t> compared to her last visit on </a:t>
            </a:r>
            <a:r>
              <a:rPr lang="en-US" sz="2000" dirty="0">
                <a:highlight>
                  <a:srgbClr val="CCECFF"/>
                </a:highlight>
              </a:rPr>
              <a:t>#reference date</a:t>
            </a:r>
            <a:r>
              <a:rPr lang="en-US" sz="2000" dirty="0"/>
              <a:t> </a:t>
            </a:r>
            <a:r>
              <a:rPr lang="en-US" sz="2000" dirty="0">
                <a:highlight>
                  <a:srgbClr val="CCECFF"/>
                </a:highlight>
              </a:rPr>
              <a:t>#01/01/2010</a:t>
            </a:r>
            <a:r>
              <a:rPr lang="en-US" sz="2000" dirty="0"/>
              <a:t>.</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#disease status</a:t>
            </a:r>
            <a:r>
              <a:rPr lang="en-US" dirty="0"/>
              <a:t> tag can vary.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#disease status</a:t>
            </a:r>
            <a:r>
              <a:rPr lang="en-US" sz="1100" dirty="0"/>
              <a:t> tag.</a:t>
            </a:r>
          </a:p>
        </p:txBody>
      </p:sp>
      <p:sp>
        <p:nvSpPr>
          <p:cNvPr id="12" name="Content Placeholder 2"/>
          <p:cNvSpPr txBox="1">
            <a:spLocks/>
          </p:cNvSpPr>
          <p:nvPr/>
        </p:nvSpPr>
        <p:spPr>
          <a:xfrm>
            <a:off x="4713446" y="1684565"/>
            <a:ext cx="1646364"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#disease status</a:t>
            </a:r>
            <a:r>
              <a:rPr lang="en-US" sz="1100" dirty="0"/>
              <a:t>, specify one status value:</a:t>
            </a:r>
            <a:br>
              <a:rPr lang="en-US" sz="1100" dirty="0"/>
            </a:br>
            <a:br>
              <a:rPr lang="en-US" sz="1100" dirty="0"/>
            </a:br>
            <a:r>
              <a:rPr lang="en-US" sz="1100" dirty="0">
                <a:highlight>
                  <a:srgbClr val="CCECFF"/>
                </a:highlight>
              </a:rPr>
              <a:t>#Complete Response #Complete Resection #Responding </a:t>
            </a:r>
            <a:br>
              <a:rPr lang="en-US" sz="1100" dirty="0">
                <a:highlight>
                  <a:srgbClr val="CCECFF"/>
                </a:highlight>
              </a:rPr>
            </a:br>
            <a:r>
              <a:rPr lang="en-US" sz="1100" dirty="0">
                <a:highlight>
                  <a:srgbClr val="CCECFF"/>
                </a:highlight>
              </a:rPr>
              <a:t>#Stable </a:t>
            </a:r>
            <a:br>
              <a:rPr lang="en-US" sz="1100" dirty="0">
                <a:highlight>
                  <a:srgbClr val="CCECFF"/>
                </a:highlight>
              </a:rPr>
            </a:br>
            <a:r>
              <a:rPr lang="en-US" sz="1100" dirty="0">
                <a:highlight>
                  <a:srgbClr val="CCECFF"/>
                </a:highlight>
              </a:rPr>
              <a:t>#Progressing #</a:t>
            </a:r>
            <a:r>
              <a:rPr lang="en-US" sz="1100" dirty="0" err="1">
                <a:highlight>
                  <a:srgbClr val="CCECFF"/>
                </a:highlight>
              </a:rPr>
              <a:t>Inevaluable</a:t>
            </a:r>
            <a:endParaRPr lang="en-US" sz="1100" dirty="0">
              <a:highlight>
                <a:srgbClr val="CCECFF"/>
              </a:highlight>
            </a:endParaRPr>
          </a:p>
        </p:txBody>
      </p:sp>
      <p:sp>
        <p:nvSpPr>
          <p:cNvPr id="14" name="Content Placeholder 2"/>
          <p:cNvSpPr txBox="1">
            <a:spLocks/>
          </p:cNvSpPr>
          <p:nvPr/>
        </p:nvSpPr>
        <p:spPr>
          <a:xfrm>
            <a:off x="8499212" y="1662216"/>
            <a:ext cx="290383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#disease status</a:t>
            </a:r>
            <a:r>
              <a:rPr lang="en-US" sz="1100" dirty="0"/>
              <a:t>, one or more (but only once each) reason values must be speciﬁed: </a:t>
            </a:r>
          </a:p>
          <a:p>
            <a:pPr marL="0" indent="0">
              <a:buNone/>
            </a:pPr>
            <a:r>
              <a:rPr lang="en-US" sz="1100" dirty="0">
                <a:highlight>
                  <a:srgbClr val="CCECFF"/>
                </a:highlight>
              </a:rPr>
              <a:t>#Pathology </a:t>
            </a:r>
            <a:br>
              <a:rPr lang="en-US" sz="1100" dirty="0">
                <a:highlight>
                  <a:srgbClr val="CCECFF"/>
                </a:highlight>
              </a:rPr>
            </a:br>
            <a:r>
              <a:rPr lang="en-US" sz="1100" dirty="0">
                <a:highlight>
                  <a:srgbClr val="CCECFF"/>
                </a:highlight>
              </a:rPr>
              <a:t>#Imaging </a:t>
            </a:r>
            <a:br>
              <a:rPr lang="en-US" sz="1100" dirty="0">
                <a:highlight>
                  <a:srgbClr val="CCECFF"/>
                </a:highlight>
              </a:rPr>
            </a:br>
            <a:r>
              <a:rPr lang="en-US" sz="1100" dirty="0">
                <a:highlight>
                  <a:srgbClr val="CCECFF"/>
                </a:highlight>
              </a:rPr>
              <a:t>#Symptoms </a:t>
            </a:r>
            <a:br>
              <a:rPr lang="en-US" sz="1100" dirty="0">
                <a:highlight>
                  <a:srgbClr val="CCECFF"/>
                </a:highlight>
              </a:rPr>
            </a:br>
            <a:r>
              <a:rPr lang="en-US" sz="1100" dirty="0">
                <a:highlight>
                  <a:srgbClr val="CCECFF"/>
                </a:highlight>
              </a:rPr>
              <a:t>#Physical Exam </a:t>
            </a:r>
            <a:br>
              <a:rPr lang="en-US" sz="1100" dirty="0">
                <a:highlight>
                  <a:srgbClr val="CCECFF"/>
                </a:highlight>
              </a:rPr>
            </a:br>
            <a:r>
              <a:rPr lang="en-US" sz="1100" dirty="0">
                <a:highlight>
                  <a:srgbClr val="CCECFF"/>
                </a:highlight>
              </a:rPr>
              <a:t>#Markers</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#Disease status</a:t>
            </a:r>
            <a:r>
              <a:rPr lang="en-US" sz="1600" dirty="0"/>
              <a:t> is </a:t>
            </a:r>
            <a:r>
              <a:rPr lang="en-US" sz="1600" dirty="0">
                <a:highlight>
                  <a:srgbClr val="CCECFF"/>
                </a:highlight>
              </a:rPr>
              <a:t>#stable</a:t>
            </a:r>
            <a:r>
              <a:rPr lang="en-US" sz="1600" dirty="0"/>
              <a:t> based on </a:t>
            </a:r>
            <a:r>
              <a:rPr lang="en-US" sz="1600" dirty="0">
                <a:highlight>
                  <a:srgbClr val="CCECFF"/>
                </a:highlight>
              </a:rPr>
              <a:t>#imaging</a:t>
            </a:r>
            <a:r>
              <a:rPr lang="en-US" sz="1600" dirty="0"/>
              <a:t>, </a:t>
            </a:r>
            <a:r>
              <a:rPr lang="en-US" sz="1600" dirty="0">
                <a:highlight>
                  <a:srgbClr val="CCECFF"/>
                </a:highlight>
              </a:rPr>
              <a:t>#symptoms</a:t>
            </a:r>
            <a:r>
              <a:rPr lang="en-US" sz="1600" dirty="0"/>
              <a:t>, and </a:t>
            </a:r>
            <a:r>
              <a:rPr lang="en-US" sz="1600" dirty="0">
                <a:highlight>
                  <a:srgbClr val="CCECFF"/>
                </a:highlight>
              </a:rPr>
              <a:t>#markers</a:t>
            </a:r>
            <a:r>
              <a:rPr lang="en-US" sz="1600" dirty="0"/>
              <a:t>.</a:t>
            </a:r>
          </a:p>
          <a:p>
            <a:pPr marL="0" indent="0">
              <a:buNone/>
            </a:pPr>
            <a:r>
              <a:rPr lang="en-US" sz="1600" dirty="0"/>
              <a:t>The </a:t>
            </a:r>
            <a:r>
              <a:rPr lang="en-US" sz="1600" dirty="0">
                <a:highlight>
                  <a:srgbClr val="CCECFF"/>
                </a:highlight>
              </a:rPr>
              <a:t>#disease status</a:t>
            </a:r>
            <a:r>
              <a:rPr lang="en-US" sz="1600" dirty="0"/>
              <a:t> (evidence is </a:t>
            </a:r>
            <a:r>
              <a:rPr lang="en-US" sz="1600" dirty="0">
                <a:highlight>
                  <a:srgbClr val="CCECFF"/>
                </a:highlight>
              </a:rPr>
              <a:t>#pathology</a:t>
            </a:r>
            <a:r>
              <a:rPr lang="en-US" sz="1600" dirty="0"/>
              <a:t> and </a:t>
            </a:r>
            <a:r>
              <a:rPr lang="en-US" sz="1600" dirty="0">
                <a:highlight>
                  <a:srgbClr val="CCECFF"/>
                </a:highlight>
              </a:rPr>
              <a:t>#markers</a:t>
            </a:r>
            <a:r>
              <a:rPr lang="en-US" sz="1600" dirty="0"/>
              <a:t>) is </a:t>
            </a:r>
            <a:r>
              <a:rPr lang="en-US" sz="1600" dirty="0">
                <a:highlight>
                  <a:srgbClr val="CCECFF"/>
                </a:highlight>
              </a:rPr>
              <a:t>#responding</a:t>
            </a:r>
            <a:r>
              <a:rPr lang="en-US" sz="1600" dirty="0"/>
              <a:t>.</a:t>
            </a:r>
          </a:p>
        </p:txBody>
      </p:sp>
      <p:sp>
        <p:nvSpPr>
          <p:cNvPr id="16" name="Content Placeholder 2"/>
          <p:cNvSpPr txBox="1">
            <a:spLocks/>
          </p:cNvSpPr>
          <p:nvPr/>
        </p:nvSpPr>
        <p:spPr>
          <a:xfrm>
            <a:off x="4141841" y="5308672"/>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highlight>
                  <a:srgbClr val="CCECFF"/>
                </a:highlight>
              </a:rPr>
              <a:t>#&lt;reason&gt;</a:t>
            </a:r>
            <a:r>
              <a:rPr lang="en-US" sz="1100" dirty="0"/>
              <a:t> values can appear before or after the </a:t>
            </a:r>
            <a:r>
              <a:rPr lang="en-US" sz="1100" dirty="0">
                <a:highlight>
                  <a:srgbClr val="CCECFF"/>
                </a:highlight>
              </a:rPr>
              <a:t>#&lt;status&gt;</a:t>
            </a:r>
            <a:r>
              <a:rPr lang="en-US" sz="1100" dirty="0"/>
              <a:t> value.</a:t>
            </a:r>
          </a:p>
        </p:txBody>
      </p:sp>
      <p:cxnSp>
        <p:nvCxnSpPr>
          <p:cNvPr id="24" name="Straight Connector 23"/>
          <p:cNvCxnSpPr/>
          <p:nvPr/>
        </p:nvCxnSpPr>
        <p:spPr>
          <a:xfrm flipH="1" flipV="1">
            <a:off x="5702643" y="1018284"/>
            <a:ext cx="12358" cy="640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10390626" y="1183600"/>
            <a:ext cx="1220" cy="472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672476" y="4769416"/>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166481" y="472586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6359808" y="2899017"/>
            <a:ext cx="1885023" cy="1015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The </a:t>
            </a:r>
            <a:r>
              <a:rPr lang="en-US" sz="1100" dirty="0">
                <a:highlight>
                  <a:srgbClr val="CCECFF"/>
                </a:highlight>
              </a:rPr>
              <a:t>#reference date</a:t>
            </a:r>
            <a:r>
              <a:rPr lang="en-US" sz="1100" dirty="0"/>
              <a:t> is the date previous evaluations were performed, against which current evaluations are compared</a:t>
            </a:r>
          </a:p>
        </p:txBody>
      </p:sp>
      <p:cxnSp>
        <p:nvCxnSpPr>
          <p:cNvPr id="32" name="Straight Connector 31"/>
          <p:cNvCxnSpPr/>
          <p:nvPr/>
        </p:nvCxnSpPr>
        <p:spPr>
          <a:xfrm flipV="1">
            <a:off x="7302319" y="1486169"/>
            <a:ext cx="0" cy="1280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16200000" flipH="1">
            <a:off x="1921730" y="1216219"/>
            <a:ext cx="705836" cy="289014"/>
          </a:xfrm>
          <a:prstGeom prst="bentConnector3">
            <a:avLst>
              <a:gd name="adj1" fmla="val 8965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AFB79C59-DF2B-4B87-8264-E94125397541}"/>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6" name="Content Placeholder 2">
            <a:extLst>
              <a:ext uri="{FF2B5EF4-FFF2-40B4-BE49-F238E27FC236}">
                <a16:creationId xmlns:a16="http://schemas.microsoft.com/office/drawing/2014/main" id="{58AD810A-09E7-4E01-BA98-54A48AD27F1A}"/>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7" name="Content Placeholder 2">
            <a:extLst>
              <a:ext uri="{FF2B5EF4-FFF2-40B4-BE49-F238E27FC236}">
                <a16:creationId xmlns:a16="http://schemas.microsoft.com/office/drawing/2014/main" id="{82707059-ECF7-4F5E-A767-736037986AC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408997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586" y="192367"/>
            <a:ext cx="1214910" cy="518746"/>
          </a:xfrm>
        </p:spPr>
        <p:txBody>
          <a:bodyPr anchor="ctr">
            <a:normAutofit/>
          </a:bodyPr>
          <a:lstStyle/>
          <a:p>
            <a:pPr marL="0" indent="0">
              <a:buNone/>
            </a:pPr>
            <a:r>
              <a:rPr lang="en-US" sz="2400" dirty="0"/>
              <a:t>Staging:</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Extent of an individual’s cancer.</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#staging</a:t>
            </a:r>
            <a:r>
              <a:rPr lang="en-US" sz="2000" dirty="0"/>
              <a:t> for the patient is </a:t>
            </a:r>
            <a:r>
              <a:rPr lang="en-US" sz="2000" dirty="0">
                <a:highlight>
                  <a:srgbClr val="CCECFF"/>
                </a:highlight>
              </a:rPr>
              <a:t>#&lt;T&gt;</a:t>
            </a:r>
            <a:r>
              <a:rPr lang="en-US" sz="2000" dirty="0"/>
              <a:t> with </a:t>
            </a:r>
            <a:r>
              <a:rPr lang="en-US" sz="2000" dirty="0">
                <a:highlight>
                  <a:srgbClr val="CCECFF"/>
                </a:highlight>
              </a:rPr>
              <a:t>#&lt;N&gt;</a:t>
            </a:r>
            <a:r>
              <a:rPr lang="en-US" sz="2000" dirty="0"/>
              <a:t> and </a:t>
            </a:r>
            <a:r>
              <a:rPr lang="en-US" sz="2000" dirty="0">
                <a:highlight>
                  <a:srgbClr val="CCECFF"/>
                </a:highlight>
              </a:rPr>
              <a:t>#&lt;M&gt;</a:t>
            </a:r>
          </a:p>
        </p:txBody>
      </p:sp>
      <p:sp>
        <p:nvSpPr>
          <p:cNvPr id="7" name="Content Placeholder 2"/>
          <p:cNvSpPr txBox="1">
            <a:spLocks/>
          </p:cNvSpPr>
          <p:nvPr/>
        </p:nvSpPr>
        <p:spPr>
          <a:xfrm>
            <a:off x="2118265" y="5308672"/>
            <a:ext cx="1444974" cy="787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Case of the </a:t>
            </a:r>
            <a:r>
              <a:rPr lang="en-US" sz="1100" dirty="0">
                <a:highlight>
                  <a:srgbClr val="CCECFF"/>
                </a:highlight>
              </a:rPr>
              <a:t>#staging</a:t>
            </a:r>
            <a:r>
              <a:rPr lang="en-US" sz="1100" dirty="0"/>
              <a:t> tag can vary. </a:t>
            </a:r>
            <a:r>
              <a:rPr lang="en-US" sz="1100" dirty="0">
                <a:highlight>
                  <a:srgbClr val="CCECFF"/>
                </a:highlight>
              </a:rPr>
              <a:t>#Staging</a:t>
            </a:r>
            <a:r>
              <a:rPr lang="en-US" sz="1100" dirty="0"/>
              <a:t> only supports breast cancer currently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#staging</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T (tumor size) value:</a:t>
            </a:r>
            <a:br>
              <a:rPr lang="en-US" sz="1100" dirty="0"/>
            </a:br>
            <a:br>
              <a:rPr lang="en-US" sz="1100" dirty="0">
                <a:highlight>
                  <a:srgbClr val="CCECFF"/>
                </a:highlight>
              </a:rPr>
            </a:br>
            <a:r>
              <a:rPr lang="fr-FR" sz="1100" dirty="0">
                <a:highlight>
                  <a:srgbClr val="CCECFF"/>
                </a:highlight>
              </a:rPr>
              <a:t>#</a:t>
            </a:r>
            <a:r>
              <a:rPr lang="fr-FR" sz="1100" dirty="0" err="1">
                <a:highlight>
                  <a:srgbClr val="CCECFF"/>
                </a:highlight>
              </a:rPr>
              <a:t>Tis</a:t>
            </a:r>
            <a:r>
              <a:rPr lang="fr-FR" sz="1100" dirty="0">
                <a:highlight>
                  <a:srgbClr val="CCECFF"/>
                </a:highlight>
              </a:rPr>
              <a:t> </a:t>
            </a:r>
            <a:br>
              <a:rPr lang="fr-FR" sz="1100" dirty="0">
                <a:highlight>
                  <a:srgbClr val="CCECFF"/>
                </a:highlight>
              </a:rPr>
            </a:br>
            <a:r>
              <a:rPr lang="fr-FR" sz="1100" dirty="0">
                <a:highlight>
                  <a:srgbClr val="CCECFF"/>
                </a:highlight>
              </a:rPr>
              <a:t>#T0 </a:t>
            </a:r>
            <a:br>
              <a:rPr lang="fr-FR" sz="1100" dirty="0">
                <a:highlight>
                  <a:srgbClr val="CCECFF"/>
                </a:highlight>
              </a:rPr>
            </a:br>
            <a:r>
              <a:rPr lang="fr-FR" sz="1100" dirty="0">
                <a:highlight>
                  <a:srgbClr val="CCECFF"/>
                </a:highlight>
              </a:rPr>
              <a:t>#T1 </a:t>
            </a:r>
            <a:br>
              <a:rPr lang="fr-FR" sz="1100" dirty="0">
                <a:highlight>
                  <a:srgbClr val="CCECFF"/>
                </a:highlight>
              </a:rPr>
            </a:br>
            <a:r>
              <a:rPr lang="fr-FR" sz="1100" dirty="0">
                <a:highlight>
                  <a:srgbClr val="CCECFF"/>
                </a:highlight>
              </a:rPr>
              <a:t>#T2 </a:t>
            </a:r>
            <a:br>
              <a:rPr lang="fr-FR" sz="1100" dirty="0">
                <a:highlight>
                  <a:srgbClr val="CCECFF"/>
                </a:highlight>
              </a:rPr>
            </a:br>
            <a:r>
              <a:rPr lang="fr-FR" sz="1100" dirty="0">
                <a:highlight>
                  <a:srgbClr val="CCECFF"/>
                </a:highlight>
              </a:rPr>
              <a:t>#T3 </a:t>
            </a:r>
            <a:br>
              <a:rPr lang="fr-FR" sz="1100" dirty="0">
                <a:highlight>
                  <a:srgbClr val="CCECFF"/>
                </a:highlight>
              </a:rPr>
            </a:br>
            <a:r>
              <a:rPr lang="fr-FR" sz="1100" dirty="0">
                <a:highlight>
                  <a:srgbClr val="CCECFF"/>
                </a:highlight>
              </a:rPr>
              <a:t>#T4</a:t>
            </a:r>
            <a:endParaRPr lang="en-US" sz="1100" dirty="0">
              <a:highlight>
                <a:srgbClr val="CCECFF"/>
              </a:highlight>
            </a:endParaRPr>
          </a:p>
        </p:txBody>
      </p:sp>
      <p:sp>
        <p:nvSpPr>
          <p:cNvPr id="13" name="Content Placeholder 2"/>
          <p:cNvSpPr txBox="1">
            <a:spLocks/>
          </p:cNvSpPr>
          <p:nvPr/>
        </p:nvSpPr>
        <p:spPr>
          <a:xfrm>
            <a:off x="6019325"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Specify one N (nodes) value:</a:t>
            </a:r>
            <a:br>
              <a:rPr lang="en-US" sz="1100" dirty="0"/>
            </a:br>
            <a:endParaRPr lang="en-US" sz="1100" dirty="0">
              <a:highlight>
                <a:srgbClr val="CCECFF"/>
              </a:highlight>
            </a:endParaRPr>
          </a:p>
          <a:p>
            <a:pPr marL="0" indent="0">
              <a:buNone/>
            </a:pPr>
            <a:r>
              <a:rPr lang="pt-BR" sz="1100" dirty="0">
                <a:highlight>
                  <a:srgbClr val="CCECFF"/>
                </a:highlight>
              </a:rPr>
              <a:t>#N0 </a:t>
            </a:r>
            <a:br>
              <a:rPr lang="pt-BR" sz="1100" dirty="0">
                <a:highlight>
                  <a:srgbClr val="CCECFF"/>
                </a:highlight>
              </a:rPr>
            </a:br>
            <a:r>
              <a:rPr lang="pt-BR" sz="1100" dirty="0">
                <a:highlight>
                  <a:srgbClr val="CCECFF"/>
                </a:highlight>
              </a:rPr>
              <a:t>#N1mi </a:t>
            </a:r>
            <a:br>
              <a:rPr lang="pt-BR" sz="1100" dirty="0">
                <a:highlight>
                  <a:srgbClr val="CCECFF"/>
                </a:highlight>
              </a:rPr>
            </a:br>
            <a:r>
              <a:rPr lang="pt-BR" sz="1100" dirty="0">
                <a:highlight>
                  <a:srgbClr val="CCECFF"/>
                </a:highlight>
              </a:rPr>
              <a:t>#N1 </a:t>
            </a:r>
            <a:br>
              <a:rPr lang="pt-BR" sz="1100" dirty="0">
                <a:highlight>
                  <a:srgbClr val="CCECFF"/>
                </a:highlight>
              </a:rPr>
            </a:br>
            <a:r>
              <a:rPr lang="pt-BR" sz="1100" dirty="0">
                <a:highlight>
                  <a:srgbClr val="CCECFF"/>
                </a:highlight>
              </a:rPr>
              <a:t>#N2 </a:t>
            </a:r>
            <a:br>
              <a:rPr lang="pt-BR" sz="1100" dirty="0">
                <a:highlight>
                  <a:srgbClr val="CCECFF"/>
                </a:highlight>
              </a:rPr>
            </a:br>
            <a:r>
              <a:rPr lang="pt-BR" sz="1100" dirty="0">
                <a:highlight>
                  <a:srgbClr val="CCECFF"/>
                </a:highlight>
              </a:rPr>
              <a:t>#N3</a:t>
            </a:r>
          </a:p>
        </p:txBody>
      </p:sp>
      <p:sp>
        <p:nvSpPr>
          <p:cNvPr id="14" name="Content Placeholder 2"/>
          <p:cNvSpPr txBox="1">
            <a:spLocks/>
          </p:cNvSpPr>
          <p:nvPr/>
        </p:nvSpPr>
        <p:spPr>
          <a:xfrm>
            <a:off x="7419994" y="1675869"/>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Specify one M (metastases) value:</a:t>
            </a:r>
          </a:p>
          <a:p>
            <a:pPr marL="0" indent="0">
              <a:buNone/>
            </a:pPr>
            <a:r>
              <a:rPr lang="en-US" sz="1100" dirty="0">
                <a:highlight>
                  <a:srgbClr val="CCECFF"/>
                </a:highlight>
              </a:rPr>
              <a:t>#M0 </a:t>
            </a:r>
            <a:br>
              <a:rPr lang="en-US" sz="1100" dirty="0">
                <a:highlight>
                  <a:srgbClr val="CCECFF"/>
                </a:highlight>
              </a:rPr>
            </a:br>
            <a:r>
              <a:rPr lang="en-US" sz="1100" dirty="0">
                <a:highlight>
                  <a:srgbClr val="CCECFF"/>
                </a:highlight>
              </a:rPr>
              <a:t>#M1</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Tumor </a:t>
            </a:r>
            <a:r>
              <a:rPr lang="de-DE" sz="1600" dirty="0">
                <a:highlight>
                  <a:srgbClr val="CCECFF"/>
                </a:highlight>
              </a:rPr>
              <a:t>#staging</a:t>
            </a:r>
            <a:r>
              <a:rPr lang="de-DE" sz="1600" dirty="0"/>
              <a:t> </a:t>
            </a:r>
            <a:r>
              <a:rPr lang="de-DE" sz="1600" dirty="0">
                <a:highlight>
                  <a:srgbClr val="CCECFF"/>
                </a:highlight>
              </a:rPr>
              <a:t>#T2</a:t>
            </a:r>
            <a:r>
              <a:rPr lang="de-DE" sz="1600" dirty="0"/>
              <a:t> </a:t>
            </a:r>
            <a:r>
              <a:rPr lang="de-DE" sz="1600" dirty="0">
                <a:highlight>
                  <a:srgbClr val="CCECFF"/>
                </a:highlight>
              </a:rPr>
              <a:t>#N0</a:t>
            </a:r>
            <a:r>
              <a:rPr lang="de-DE" sz="1600" dirty="0"/>
              <a:t> </a:t>
            </a:r>
            <a:r>
              <a:rPr lang="de-DE" sz="1600" dirty="0">
                <a:highlight>
                  <a:srgbClr val="CCECFF"/>
                </a:highlight>
              </a:rPr>
              <a:t>#M0</a:t>
            </a:r>
            <a:r>
              <a:rPr lang="de-DE" sz="1600" dirty="0"/>
              <a:t>.</a:t>
            </a:r>
          </a:p>
          <a:p>
            <a:pPr marL="0" indent="0">
              <a:buNone/>
            </a:pPr>
            <a:r>
              <a:rPr lang="en-US" sz="1600" dirty="0">
                <a:highlight>
                  <a:srgbClr val="CCECFF"/>
                </a:highlight>
              </a:rPr>
              <a:t>#Staging</a:t>
            </a:r>
            <a:r>
              <a:rPr lang="en-US" sz="1600" dirty="0"/>
              <a:t> </a:t>
            </a:r>
            <a:r>
              <a:rPr lang="en-US" sz="1600" dirty="0">
                <a:highlight>
                  <a:srgbClr val="CCECFF"/>
                </a:highlight>
              </a:rPr>
              <a:t>#N1</a:t>
            </a:r>
            <a:r>
              <a:rPr lang="en-US" sz="1600" dirty="0"/>
              <a:t> with existing tumor size </a:t>
            </a:r>
            <a:r>
              <a:rPr lang="en-US" sz="1600" dirty="0">
                <a:highlight>
                  <a:srgbClr val="CCECFF"/>
                </a:highlight>
              </a:rPr>
              <a:t>#T2</a:t>
            </a:r>
            <a:r>
              <a:rPr lang="en-US" sz="1600" dirty="0"/>
              <a:t> and no metastases (</a:t>
            </a:r>
            <a:r>
              <a:rPr lang="en-US" sz="1600" dirty="0">
                <a:highlight>
                  <a:srgbClr val="CCECFF"/>
                </a:highlight>
              </a:rPr>
              <a:t>#M0</a:t>
            </a:r>
            <a:r>
              <a:rPr lang="en-US" sz="1600" dirty="0"/>
              <a:t>).</a:t>
            </a:r>
          </a:p>
        </p:txBody>
      </p:sp>
      <p:sp>
        <p:nvSpPr>
          <p:cNvPr id="16" name="Content Placeholder 2"/>
          <p:cNvSpPr txBox="1">
            <a:spLocks/>
          </p:cNvSpPr>
          <p:nvPr/>
        </p:nvSpPr>
        <p:spPr>
          <a:xfrm>
            <a:off x="3713939" y="5290482"/>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 N, and M can be speciﬁed in any order. These values are deﬁned by American Joint Committee on Cancer (AJCC) 7th edition.</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7531625" y="129440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463043" y="477345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92819EC8-453E-4EF4-B548-05E7952E7CF4}"/>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2" name="Content Placeholder 2">
            <a:extLst>
              <a:ext uri="{FF2B5EF4-FFF2-40B4-BE49-F238E27FC236}">
                <a16:creationId xmlns:a16="http://schemas.microsoft.com/office/drawing/2014/main" id="{AC371CCD-6BD9-45D3-995B-28E0AEE5BBA6}"/>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3" name="Content Placeholder 2">
            <a:extLst>
              <a:ext uri="{FF2B5EF4-FFF2-40B4-BE49-F238E27FC236}">
                <a16:creationId xmlns:a16="http://schemas.microsoft.com/office/drawing/2014/main" id="{2B241963-72A9-4F48-A701-207107D8FD52}"/>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346221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917" y="204702"/>
            <a:ext cx="1856348" cy="518746"/>
          </a:xfrm>
        </p:spPr>
        <p:txBody>
          <a:bodyPr anchor="ctr">
            <a:normAutofit/>
          </a:bodyPr>
          <a:lstStyle/>
          <a:p>
            <a:pPr marL="0" indent="0">
              <a:buNone/>
            </a:pPr>
            <a:r>
              <a:rPr lang="en-US" sz="2600" dirty="0"/>
              <a:t>Enrollment:</a:t>
            </a:r>
          </a:p>
        </p:txBody>
      </p:sp>
      <p:sp>
        <p:nvSpPr>
          <p:cNvPr id="4" name="Content Placeholder 2"/>
          <p:cNvSpPr txBox="1">
            <a:spLocks/>
          </p:cNvSpPr>
          <p:nvPr/>
        </p:nvSpPr>
        <p:spPr>
          <a:xfrm>
            <a:off x="2118265" y="204702"/>
            <a:ext cx="8984371"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Enrollment in a clinical trial.</a:t>
            </a:r>
          </a:p>
        </p:txBody>
      </p:sp>
      <p:sp>
        <p:nvSpPr>
          <p:cNvPr id="5" name="Content Placeholder 2"/>
          <p:cNvSpPr txBox="1">
            <a:spLocks/>
          </p:cNvSpPr>
          <p:nvPr/>
        </p:nvSpPr>
        <p:spPr>
          <a:xfrm>
            <a:off x="2122809" y="913335"/>
            <a:ext cx="9750536" cy="529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Informed consent was obtained for </a:t>
            </a:r>
            <a:r>
              <a:rPr lang="en-US" sz="2000" dirty="0">
                <a:highlight>
                  <a:srgbClr val="CCECFF"/>
                </a:highlight>
              </a:rPr>
              <a:t>#enrollment</a:t>
            </a:r>
            <a:r>
              <a:rPr lang="en-US" sz="2000" dirty="0"/>
              <a:t> in </a:t>
            </a:r>
            <a:r>
              <a:rPr lang="en-US" sz="2000" dirty="0">
                <a:highlight>
                  <a:srgbClr val="CCECFF"/>
                </a:highlight>
              </a:rPr>
              <a:t>#&lt;trial name&gt;</a:t>
            </a:r>
            <a:r>
              <a:rPr lang="en-US" sz="2000" dirty="0"/>
              <a:t> </a:t>
            </a:r>
            <a:r>
              <a:rPr lang="en-US" sz="2000" dirty="0">
                <a:highlight>
                  <a:srgbClr val="CCECFF"/>
                </a:highlight>
              </a:rPr>
              <a:t>#01/01/2017</a:t>
            </a:r>
            <a:r>
              <a:rPr lang="en-US" sz="2000" dirty="0"/>
              <a:t>.</a:t>
            </a:r>
            <a:endParaRPr lang="en-US" sz="2000" dirty="0">
              <a:highlight>
                <a:srgbClr val="CCECFF"/>
              </a:highlight>
            </a:endParaRPr>
          </a:p>
        </p:txBody>
      </p:sp>
      <p:sp>
        <p:nvSpPr>
          <p:cNvPr id="11" name="Content Placeholder 2"/>
          <p:cNvSpPr txBox="1">
            <a:spLocks/>
          </p:cNvSpPr>
          <p:nvPr/>
        </p:nvSpPr>
        <p:spPr>
          <a:xfrm>
            <a:off x="5821101" y="1751799"/>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#enrollment</a:t>
            </a:r>
            <a:r>
              <a:rPr lang="en-US" sz="1100" dirty="0"/>
              <a:t> tag.</a:t>
            </a:r>
          </a:p>
        </p:txBody>
      </p:sp>
      <p:sp>
        <p:nvSpPr>
          <p:cNvPr id="12" name="Content Placeholder 2"/>
          <p:cNvSpPr txBox="1">
            <a:spLocks/>
          </p:cNvSpPr>
          <p:nvPr/>
        </p:nvSpPr>
        <p:spPr>
          <a:xfrm>
            <a:off x="7443826" y="1727671"/>
            <a:ext cx="1280746" cy="481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clinical trial name</a:t>
            </a:r>
            <a:endParaRPr lang="en-US" sz="1100" dirty="0">
              <a:highlight>
                <a:srgbClr val="CCECFF"/>
              </a:highlight>
            </a:endParaRPr>
          </a:p>
        </p:txBody>
      </p:sp>
      <p:sp>
        <p:nvSpPr>
          <p:cNvPr id="13" name="Content Placeholder 2"/>
          <p:cNvSpPr txBox="1">
            <a:spLocks/>
          </p:cNvSpPr>
          <p:nvPr/>
        </p:nvSpPr>
        <p:spPr>
          <a:xfrm>
            <a:off x="8866970"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The </a:t>
            </a:r>
            <a:r>
              <a:rPr lang="en-US" sz="1100" dirty="0">
                <a:highlight>
                  <a:srgbClr val="CCECFF"/>
                </a:highlight>
              </a:rPr>
              <a:t>#enrollment date</a:t>
            </a:r>
            <a:r>
              <a:rPr lang="en-US" sz="1100" dirty="0"/>
              <a:t> is the date the patient was enrolled in the specified clinical trial.</a:t>
            </a:r>
            <a:endParaRPr lang="pt-BR" sz="1100" dirty="0">
              <a:highlight>
                <a:srgbClr val="CCECFF"/>
              </a:highlight>
            </a:endParaRP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The patient consented to </a:t>
            </a:r>
            <a:r>
              <a:rPr lang="en-US" sz="1600" dirty="0">
                <a:highlight>
                  <a:srgbClr val="CCECFF"/>
                </a:highlight>
              </a:rPr>
              <a:t>#enrollment</a:t>
            </a:r>
            <a:r>
              <a:rPr lang="en-US" sz="1600" dirty="0"/>
              <a:t> </a:t>
            </a:r>
            <a:r>
              <a:rPr lang="en-US" sz="1600" dirty="0">
                <a:highlight>
                  <a:srgbClr val="CCECFF"/>
                </a:highlight>
              </a:rPr>
              <a:t>#PATINA</a:t>
            </a:r>
            <a:r>
              <a:rPr lang="de-DE" sz="1600" dirty="0"/>
              <a:t> </a:t>
            </a:r>
            <a:r>
              <a:rPr lang="en-US" sz="1600" dirty="0">
                <a:highlight>
                  <a:srgbClr val="CCECFF"/>
                </a:highlight>
              </a:rPr>
              <a:t>#01/01/2017</a:t>
            </a:r>
            <a:r>
              <a:rPr lang="de-DE" sz="1600" dirty="0"/>
              <a:t>.</a:t>
            </a:r>
          </a:p>
        </p:txBody>
      </p:sp>
      <p:sp>
        <p:nvSpPr>
          <p:cNvPr id="16" name="Content Placeholder 2"/>
          <p:cNvSpPr txBox="1">
            <a:spLocks/>
          </p:cNvSpPr>
          <p:nvPr/>
        </p:nvSpPr>
        <p:spPr>
          <a:xfrm>
            <a:off x="5274731" y="4928255"/>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Trial name and </a:t>
            </a:r>
            <a:r>
              <a:rPr lang="en-US" sz="1100" dirty="0">
                <a:highlight>
                  <a:srgbClr val="CCECFF"/>
                </a:highlight>
              </a:rPr>
              <a:t>#enrollment date</a:t>
            </a:r>
            <a:r>
              <a:rPr lang="en-US" sz="1100" dirty="0"/>
              <a:t> can be specified in any order.   </a:t>
            </a:r>
          </a:p>
        </p:txBody>
      </p:sp>
      <p:cxnSp>
        <p:nvCxnSpPr>
          <p:cNvPr id="24" name="Straight Connector 23"/>
          <p:cNvCxnSpPr/>
          <p:nvPr/>
        </p:nvCxnSpPr>
        <p:spPr>
          <a:xfrm flipH="1" flipV="1">
            <a:off x="7484914" y="129221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5908301" y="13243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82764" y="4432701"/>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3C653A2-B649-418A-A5A7-7D2DCD10AB6A}"/>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3" name="Content Placeholder 2">
            <a:extLst>
              <a:ext uri="{FF2B5EF4-FFF2-40B4-BE49-F238E27FC236}">
                <a16:creationId xmlns:a16="http://schemas.microsoft.com/office/drawing/2014/main" id="{1E0D8E8D-2B9D-4FB2-B95F-8794CA7DADAC}"/>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8" name="Content Placeholder 2">
            <a:extLst>
              <a:ext uri="{FF2B5EF4-FFF2-40B4-BE49-F238E27FC236}">
                <a16:creationId xmlns:a16="http://schemas.microsoft.com/office/drawing/2014/main" id="{1576AA67-3E75-4D5B-A108-9883293BFD4A}"/>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30" name="Straight Connector 29">
            <a:extLst>
              <a:ext uri="{FF2B5EF4-FFF2-40B4-BE49-F238E27FC236}">
                <a16:creationId xmlns:a16="http://schemas.microsoft.com/office/drawing/2014/main" id="{141BDA21-ECA5-4DFD-94E0-8C9AF7ECC92B}"/>
              </a:ext>
            </a:extLst>
          </p:cNvPr>
          <p:cNvCxnSpPr/>
          <p:nvPr/>
        </p:nvCxnSpPr>
        <p:spPr>
          <a:xfrm flipH="1" flipV="1">
            <a:off x="8971438" y="128433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97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917" y="204702"/>
            <a:ext cx="1856348" cy="518746"/>
          </a:xfrm>
        </p:spPr>
        <p:txBody>
          <a:bodyPr anchor="ctr">
            <a:normAutofit/>
          </a:bodyPr>
          <a:lstStyle/>
          <a:p>
            <a:pPr marL="0" indent="0">
              <a:buNone/>
            </a:pPr>
            <a:r>
              <a:rPr lang="en-US" sz="2600" dirty="0"/>
              <a:t>Unenrolled:</a:t>
            </a:r>
          </a:p>
        </p:txBody>
      </p:sp>
      <p:sp>
        <p:nvSpPr>
          <p:cNvPr id="4" name="Content Placeholder 2"/>
          <p:cNvSpPr txBox="1">
            <a:spLocks/>
          </p:cNvSpPr>
          <p:nvPr/>
        </p:nvSpPr>
        <p:spPr>
          <a:xfrm>
            <a:off x="2118265" y="204702"/>
            <a:ext cx="8984371"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Unenrollment from a clinical trial.</a:t>
            </a:r>
          </a:p>
        </p:txBody>
      </p:sp>
      <p:sp>
        <p:nvSpPr>
          <p:cNvPr id="5" name="Content Placeholder 2"/>
          <p:cNvSpPr txBox="1">
            <a:spLocks/>
          </p:cNvSpPr>
          <p:nvPr/>
        </p:nvSpPr>
        <p:spPr>
          <a:xfrm>
            <a:off x="2122809" y="913335"/>
            <a:ext cx="9750536" cy="529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a:t>
            </a:r>
            <a:r>
              <a:rPr lang="en-US" sz="2000" dirty="0">
                <a:highlight>
                  <a:srgbClr val="CCECFF"/>
                </a:highlight>
              </a:rPr>
              <a:t>#unenrolled</a:t>
            </a:r>
            <a:r>
              <a:rPr lang="en-US" sz="2000" dirty="0"/>
              <a:t> from </a:t>
            </a:r>
            <a:r>
              <a:rPr lang="en-US" sz="2000" dirty="0">
                <a:highlight>
                  <a:srgbClr val="CCECFF"/>
                </a:highlight>
              </a:rPr>
              <a:t>#&lt;trial name&gt;</a:t>
            </a:r>
            <a:r>
              <a:rPr lang="en-US" sz="2000" dirty="0"/>
              <a:t> </a:t>
            </a:r>
            <a:r>
              <a:rPr lang="en-US" sz="2000" dirty="0">
                <a:highlight>
                  <a:srgbClr val="CCECFF"/>
                </a:highlight>
              </a:rPr>
              <a:t>#01/01/2017</a:t>
            </a:r>
            <a:r>
              <a:rPr lang="en-US" sz="2000" dirty="0"/>
              <a:t>.</a:t>
            </a:r>
            <a:endParaRPr lang="en-US" sz="2000" dirty="0">
              <a:highlight>
                <a:srgbClr val="CCECFF"/>
              </a:highlight>
            </a:endParaRPr>
          </a:p>
        </p:txBody>
      </p:sp>
      <p:sp>
        <p:nvSpPr>
          <p:cNvPr id="11" name="Content Placeholder 2"/>
          <p:cNvSpPr txBox="1">
            <a:spLocks/>
          </p:cNvSpPr>
          <p:nvPr/>
        </p:nvSpPr>
        <p:spPr>
          <a:xfrm>
            <a:off x="2919957" y="1751799"/>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#unenrolled</a:t>
            </a:r>
            <a:r>
              <a:rPr lang="en-US" sz="1100" dirty="0"/>
              <a:t> tag.</a:t>
            </a:r>
          </a:p>
        </p:txBody>
      </p:sp>
      <p:sp>
        <p:nvSpPr>
          <p:cNvPr id="12" name="Content Placeholder 2"/>
          <p:cNvSpPr txBox="1">
            <a:spLocks/>
          </p:cNvSpPr>
          <p:nvPr/>
        </p:nvSpPr>
        <p:spPr>
          <a:xfrm>
            <a:off x="4771611" y="1727671"/>
            <a:ext cx="1280746" cy="481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clinical trial name</a:t>
            </a:r>
            <a:endParaRPr lang="en-US" sz="1100" dirty="0">
              <a:highlight>
                <a:srgbClr val="CCECFF"/>
              </a:highlight>
            </a:endParaRPr>
          </a:p>
        </p:txBody>
      </p:sp>
      <p:sp>
        <p:nvSpPr>
          <p:cNvPr id="13" name="Content Placeholder 2"/>
          <p:cNvSpPr txBox="1">
            <a:spLocks/>
          </p:cNvSpPr>
          <p:nvPr/>
        </p:nvSpPr>
        <p:spPr>
          <a:xfrm>
            <a:off x="6281716"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The </a:t>
            </a:r>
            <a:r>
              <a:rPr lang="en-US" sz="1100" dirty="0">
                <a:highlight>
                  <a:srgbClr val="CCECFF"/>
                </a:highlight>
              </a:rPr>
              <a:t>#end date</a:t>
            </a:r>
            <a:r>
              <a:rPr lang="en-US" sz="1100" dirty="0"/>
              <a:t> is the date the patient was unenrolled from the specified clinical trial.</a:t>
            </a:r>
            <a:endParaRPr lang="pt-BR" sz="1100" dirty="0">
              <a:highlight>
                <a:srgbClr val="CCECFF"/>
              </a:highlight>
            </a:endParaRP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The patient </a:t>
            </a:r>
            <a:r>
              <a:rPr lang="en-US" sz="1600" dirty="0">
                <a:highlight>
                  <a:srgbClr val="CCECFF"/>
                </a:highlight>
              </a:rPr>
              <a:t>#unenrolled</a:t>
            </a:r>
            <a:r>
              <a:rPr lang="en-US" sz="1600" dirty="0"/>
              <a:t> </a:t>
            </a:r>
            <a:r>
              <a:rPr lang="en-US" sz="1600" dirty="0">
                <a:highlight>
                  <a:srgbClr val="CCECFF"/>
                </a:highlight>
              </a:rPr>
              <a:t>#PATINA</a:t>
            </a:r>
            <a:r>
              <a:rPr lang="de-DE" sz="1600" dirty="0"/>
              <a:t> </a:t>
            </a:r>
            <a:r>
              <a:rPr lang="en-US" sz="1600" dirty="0">
                <a:highlight>
                  <a:srgbClr val="CCECFF"/>
                </a:highlight>
              </a:rPr>
              <a:t>#10/10/2017</a:t>
            </a:r>
            <a:r>
              <a:rPr lang="de-DE" sz="1600" dirty="0"/>
              <a:t>.</a:t>
            </a:r>
          </a:p>
        </p:txBody>
      </p:sp>
      <p:sp>
        <p:nvSpPr>
          <p:cNvPr id="16" name="Content Placeholder 2"/>
          <p:cNvSpPr txBox="1">
            <a:spLocks/>
          </p:cNvSpPr>
          <p:nvPr/>
        </p:nvSpPr>
        <p:spPr>
          <a:xfrm>
            <a:off x="3088479" y="4928255"/>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Trial name, and </a:t>
            </a:r>
            <a:r>
              <a:rPr lang="en-US" sz="1100" dirty="0">
                <a:highlight>
                  <a:srgbClr val="CCECFF"/>
                </a:highlight>
              </a:rPr>
              <a:t>#end date</a:t>
            </a:r>
            <a:r>
              <a:rPr lang="en-US" sz="1100" dirty="0"/>
              <a:t> can be specified in any order.   </a:t>
            </a:r>
          </a:p>
        </p:txBody>
      </p:sp>
      <p:cxnSp>
        <p:nvCxnSpPr>
          <p:cNvPr id="24" name="Straight Connector 23"/>
          <p:cNvCxnSpPr/>
          <p:nvPr/>
        </p:nvCxnSpPr>
        <p:spPr>
          <a:xfrm flipH="1" flipV="1">
            <a:off x="4883035" y="129221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381257"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007157" y="13243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179891" y="4477812"/>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3C653A2-B649-418A-A5A7-7D2DCD10AB6A}"/>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3" name="Content Placeholder 2">
            <a:extLst>
              <a:ext uri="{FF2B5EF4-FFF2-40B4-BE49-F238E27FC236}">
                <a16:creationId xmlns:a16="http://schemas.microsoft.com/office/drawing/2014/main" id="{1E0D8E8D-2B9D-4FB2-B95F-8794CA7DADAC}"/>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8" name="Content Placeholder 2">
            <a:extLst>
              <a:ext uri="{FF2B5EF4-FFF2-40B4-BE49-F238E27FC236}">
                <a16:creationId xmlns:a16="http://schemas.microsoft.com/office/drawing/2014/main" id="{1576AA67-3E75-4D5B-A108-9883293BFD4A}"/>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396713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Deceased:</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An indication that the person is no longer living, given by a date, time of death, or a Boolean value which, when true, indicates the person is deceased.</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a:t>
            </a:r>
            <a:r>
              <a:rPr lang="en-US" sz="2000" dirty="0">
                <a:highlight>
                  <a:srgbClr val="CCECFF"/>
                </a:highlight>
              </a:rPr>
              <a:t>#deceased</a:t>
            </a:r>
            <a:r>
              <a:rPr lang="en-US" sz="2000" dirty="0"/>
              <a:t> </a:t>
            </a:r>
            <a:r>
              <a:rPr lang="en-US" sz="2000" dirty="0">
                <a:highlight>
                  <a:srgbClr val="CCECFF"/>
                </a:highlight>
              </a:rPr>
              <a:t>#06/06/2016 </a:t>
            </a:r>
            <a:r>
              <a:rPr lang="en-US" sz="2000" dirty="0"/>
              <a:t>.</a:t>
            </a:r>
          </a:p>
        </p:txBody>
      </p:sp>
      <p:sp>
        <p:nvSpPr>
          <p:cNvPr id="7" name="Content Placeholder 2"/>
          <p:cNvSpPr txBox="1">
            <a:spLocks/>
          </p:cNvSpPr>
          <p:nvPr/>
        </p:nvSpPr>
        <p:spPr>
          <a:xfrm>
            <a:off x="2197399" y="5063206"/>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#deceased</a:t>
            </a:r>
            <a:r>
              <a:rPr lang="en-US" dirty="0"/>
              <a:t> tag can vary.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#deceased</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a:t>
            </a:r>
            <a:r>
              <a:rPr lang="en-US" sz="1600" dirty="0">
                <a:highlight>
                  <a:srgbClr val="CCECFF"/>
                </a:highlight>
              </a:rPr>
              <a:t>#deceased</a:t>
            </a:r>
            <a:r>
              <a:rPr lang="en-US" sz="1600" dirty="0"/>
              <a:t> on </a:t>
            </a:r>
            <a:r>
              <a:rPr lang="en-US" sz="1600" dirty="0">
                <a:highlight>
                  <a:srgbClr val="CCECFF"/>
                </a:highlight>
              </a:rPr>
              <a:t>#06/06/2016</a:t>
            </a:r>
            <a:endParaRPr lang="en-US" sz="1600" dirty="0"/>
          </a:p>
        </p:txBody>
      </p:sp>
      <p:sp>
        <p:nvSpPr>
          <p:cNvPr id="16" name="Content Placeholder 2"/>
          <p:cNvSpPr txBox="1">
            <a:spLocks/>
          </p:cNvSpPr>
          <p:nvPr/>
        </p:nvSpPr>
        <p:spPr>
          <a:xfrm>
            <a:off x="3785620" y="5075908"/>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#deceased</a:t>
            </a:r>
            <a:r>
              <a:rPr lang="en-US" sz="1100" dirty="0"/>
              <a:t> and date value.</a:t>
            </a:r>
          </a:p>
        </p:txBody>
      </p:sp>
      <p:cxnSp>
        <p:nvCxnSpPr>
          <p:cNvPr id="30" name="Straight Connector 29"/>
          <p:cNvCxnSpPr>
            <a:cxnSpLocks/>
          </p:cNvCxnSpPr>
          <p:nvPr/>
        </p:nvCxnSpPr>
        <p:spPr>
          <a:xfrm flipV="1">
            <a:off x="2840752" y="443991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3879941" y="4433464"/>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4090292" y="1725899"/>
            <a:ext cx="1885023" cy="528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The </a:t>
            </a:r>
            <a:r>
              <a:rPr lang="en-US" sz="1100" dirty="0">
                <a:highlight>
                  <a:srgbClr val="CCECFF"/>
                </a:highlight>
              </a:rPr>
              <a:t>#date of death</a:t>
            </a:r>
            <a:r>
              <a:rPr lang="en-US" sz="1100" dirty="0"/>
              <a:t> is the date of the patient’s death</a:t>
            </a:r>
          </a:p>
        </p:txBody>
      </p: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3027477"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4566938"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33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ER:</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Estrogen receptors (ERs) are a group of proteins found inside cells. They are receptors that are activated by the hormone estrogen. Estrogen receptors may be found in breast cancer cells (ER positive). Cancer cells with these receptors depend on estrogen to grow.</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#ER</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#ER</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#ER</a:t>
            </a:r>
            <a:r>
              <a:rPr lang="en-US" sz="1600" dirty="0"/>
              <a:t> is </a:t>
            </a:r>
            <a:r>
              <a:rPr lang="en-US" sz="1600" dirty="0">
                <a:highlight>
                  <a:srgbClr val="CCECFF"/>
                </a:highlight>
              </a:rPr>
              <a:t>#Negative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#ER</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#ER</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a:t>
            </a:r>
            <a:r>
              <a:rPr lang="en-US" dirty="0" err="1">
                <a:highlight>
                  <a:srgbClr val="CCECFF"/>
                </a:highlight>
              </a:rPr>
              <a:t>er</a:t>
            </a:r>
            <a:r>
              <a:rPr lang="en-US" dirty="0"/>
              <a:t> tag can vary.</a:t>
            </a:r>
          </a:p>
        </p:txBody>
      </p:sp>
    </p:spTree>
    <p:extLst>
      <p:ext uri="{BB962C8B-B14F-4D97-AF65-F5344CB8AC3E}">
        <p14:creationId xmlns:p14="http://schemas.microsoft.com/office/powerpoint/2010/main" val="179040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PR:</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The progesterone receptor (PR) is a protein found inside cells. It is activated by the steroid hormone progesterone. Progesterone receptors may be found in breast cancer cells (PR positive). Cancer cells with these receptors depend on progesterone to grow.</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#PR</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#PR</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#PR</a:t>
            </a:r>
            <a:r>
              <a:rPr lang="en-US" sz="1600" dirty="0"/>
              <a:t> is </a:t>
            </a:r>
            <a:r>
              <a:rPr lang="en-US" sz="1600" dirty="0">
                <a:highlight>
                  <a:srgbClr val="CCECFF"/>
                </a:highlight>
              </a:rPr>
              <a:t>#Negative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#PR</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#PR</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a:t>
            </a:r>
            <a:r>
              <a:rPr lang="en-US" dirty="0" err="1">
                <a:highlight>
                  <a:srgbClr val="CCECFF"/>
                </a:highlight>
              </a:rPr>
              <a:t>pr</a:t>
            </a:r>
            <a:r>
              <a:rPr lang="en-US" dirty="0"/>
              <a:t> tag can vary.</a:t>
            </a:r>
          </a:p>
        </p:txBody>
      </p:sp>
    </p:spTree>
    <p:extLst>
      <p:ext uri="{BB962C8B-B14F-4D97-AF65-F5344CB8AC3E}">
        <p14:creationId xmlns:p14="http://schemas.microsoft.com/office/powerpoint/2010/main" val="3564185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1260</Words>
  <Application>Microsoft Macintosh PowerPoint</Application>
  <PresentationFormat>Widescreen</PresentationFormat>
  <Paragraphs>127</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Flux Notes Structured Phrases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Torchio, Mike</dc:creator>
  <cp:lastModifiedBy>Afeltra, Julia K.</cp:lastModifiedBy>
  <cp:revision>59</cp:revision>
  <dcterms:created xsi:type="dcterms:W3CDTF">2017-09-18T20:34:12Z</dcterms:created>
  <dcterms:modified xsi:type="dcterms:W3CDTF">2018-08-01T18:53:39Z</dcterms:modified>
</cp:coreProperties>
</file>