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940" r:id="rId2"/>
    <p:sldId id="942" r:id="rId3"/>
    <p:sldId id="943" r:id="rId4"/>
    <p:sldId id="944" r:id="rId5"/>
    <p:sldId id="945" r:id="rId6"/>
    <p:sldId id="946" r:id="rId7"/>
    <p:sldId id="947" r:id="rId8"/>
    <p:sldId id="948" r:id="rId9"/>
    <p:sldId id="949" r:id="rId10"/>
    <p:sldId id="950" r:id="rId11"/>
    <p:sldId id="951" r:id="rId12"/>
    <p:sldId id="952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4B35"/>
    <a:srgbClr val="3366FF"/>
    <a:srgbClr val="000099"/>
    <a:srgbClr val="FF0000"/>
    <a:srgbClr val="0000CC"/>
    <a:srgbClr val="006600"/>
    <a:srgbClr val="0033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05" d="100"/>
          <a:sy n="105" d="100"/>
        </p:scale>
        <p:origin x="81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9" rIns="91557" bIns="4577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9" rIns="91557" bIns="457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9" rIns="91557" bIns="4577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29675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9" rIns="91557" bIns="457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30AD41-0093-4301-A62D-81C7B8F534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16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9" rIns="91557" bIns="4577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9" rIns="91557" bIns="457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9" rIns="91557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9" rIns="91557" bIns="4577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29675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7" tIns="45779" rIns="91557" bIns="457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7FD265-FD18-4216-9D16-7967A7CEB1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7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6C246-D871-4BBB-AAB5-6CABF4ABD9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D0EE8-CCAD-4C2C-8B9D-22A6CB5693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210A7C-9DD3-41BA-A35F-E12CE316AC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F3C7E-B9CB-4FF4-A69E-68D87844A1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3CFD5-85FE-48B4-8EF2-FB5C7A9C10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EF202-8BBA-4F8A-A046-DB4A26E217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6E3D9-EDE2-458E-B448-978FBD7A01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321F1-D297-4B4A-8730-736515D2CA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1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DD20A-DCC1-4593-BDE7-94A518FCC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5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83F61-FD02-4DA8-8889-74565E7931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109B7-6D05-4D73-BD72-B77DE2B9EF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51DB65-7B59-4F2E-AE2C-67A6890C0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93F716-13B9-430F-9976-0ABA72110F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2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Paper &amp; Pencil Exercise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6629400"/>
            <a:ext cx="6324600" cy="2286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641"/>
            <a:ext cx="8229600" cy="22707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Step 12: Use mean </a:t>
            </a:r>
            <a:r>
              <a:rPr lang="en-US" sz="2800" dirty="0" err="1"/>
              <a:t>covariances</a:t>
            </a:r>
            <a:r>
              <a:rPr lang="en-US" sz="2800" dirty="0"/>
              <a:t> to calculate fluxes in the following units: </a:t>
            </a:r>
          </a:p>
          <a:p>
            <a:pPr lvl="2"/>
            <a:r>
              <a:rPr lang="en-US" sz="2200" i="1" dirty="0"/>
              <a:t>H</a:t>
            </a:r>
            <a:r>
              <a:rPr lang="en-US" sz="2200" dirty="0"/>
              <a:t> - sensible heat flux (W/m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i="1" dirty="0"/>
              <a:t>F</a:t>
            </a:r>
            <a:r>
              <a:rPr lang="en-US" sz="2200" i="1" baseline="-25000" dirty="0"/>
              <a:t>c</a:t>
            </a:r>
            <a:r>
              <a:rPr lang="en-US" sz="2200" dirty="0"/>
              <a:t> - carbon dioxide flux (mg/(m</a:t>
            </a:r>
            <a:r>
              <a:rPr lang="en-US" sz="2200" baseline="30000" dirty="0"/>
              <a:t>3</a:t>
            </a:r>
            <a:r>
              <a:rPr lang="en-US" sz="2200" dirty="0"/>
              <a:t> s)</a:t>
            </a:r>
          </a:p>
          <a:p>
            <a:pPr lvl="2"/>
            <a:r>
              <a:rPr lang="en-US" sz="2200" i="1" dirty="0"/>
              <a:t>LE</a:t>
            </a:r>
            <a:r>
              <a:rPr lang="en-US" sz="2200" dirty="0"/>
              <a:t> - latent heat flux (W/m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304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800" i="1" kern="0" dirty="0"/>
              <a:t>Paper &amp; Pencil Exercise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35255"/>
              </p:ext>
            </p:extLst>
          </p:nvPr>
        </p:nvGraphicFramePr>
        <p:xfrm>
          <a:off x="1981200" y="3955166"/>
          <a:ext cx="6019799" cy="2598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21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Uz'Tc'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Uz'Xc'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Uz'Xv'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 m/s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(m/s)(umol/mol)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(m/s)(mmol/mol)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Covariance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0.46330905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-0.091457732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0.219357695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(m/s)(mg/m^3)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(m/s)(g/m^3)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Covariance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-0.152102962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0.149241617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algn="l" fontAlgn="b"/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512.18815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W/m^2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-0.152103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mg/m^2/s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364.149546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W/m^2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3200400"/>
            <a:ext cx="6466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Hint: Use equations 13 and 14 to convert covariance units.  Then use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equations 15-18 to calculate final fluxes.</a:t>
            </a:r>
          </a:p>
        </p:txBody>
      </p:sp>
    </p:spTree>
    <p:extLst>
      <p:ext uri="{BB962C8B-B14F-4D97-AF65-F5344CB8AC3E}">
        <p14:creationId xmlns:p14="http://schemas.microsoft.com/office/powerpoint/2010/main" val="34979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Step 13: Did you apply the WPL (1980) correction?  Why or why not?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 14: Are there any other processing procedures or corrections that would be appropriate to apply to these data? Why or why not?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 15: Does a negative flux mean uptake or emission from the ecosystem? Based on the fluxes, what kind of ecosystem do you think this could be?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304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800" i="1" kern="0" dirty="0"/>
              <a:t>Paper &amp; Pencil Exercise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6764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Hint: See equations 19-20.</a:t>
            </a:r>
          </a:p>
        </p:txBody>
      </p:sp>
    </p:spTree>
    <p:extLst>
      <p:ext uri="{BB962C8B-B14F-4D97-AF65-F5344CB8AC3E}">
        <p14:creationId xmlns:p14="http://schemas.microsoft.com/office/powerpoint/2010/main" val="272320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2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Finished! Good Job!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6629400"/>
            <a:ext cx="6324600" cy="2286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this exercise you will need:</a:t>
            </a:r>
          </a:p>
          <a:p>
            <a:pPr lvl="2"/>
            <a:r>
              <a:rPr lang="en-US" dirty="0"/>
              <a:t>PC with Excel</a:t>
            </a:r>
          </a:p>
          <a:p>
            <a:pPr lvl="2"/>
            <a:r>
              <a:rPr lang="en-US" dirty="0"/>
              <a:t>Handout of instructions and equations</a:t>
            </a:r>
          </a:p>
          <a:p>
            <a:pPr lvl="2"/>
            <a:r>
              <a:rPr lang="en-US" dirty="0"/>
              <a:t>File of raw data: ts_data.xls</a:t>
            </a:r>
          </a:p>
          <a:p>
            <a:pPr lvl="2"/>
            <a:r>
              <a:rPr lang="en-US" dirty="0"/>
              <a:t>You may work with a partner</a:t>
            </a:r>
          </a:p>
          <a:p>
            <a:pPr lvl="2"/>
            <a:r>
              <a:rPr lang="en-US" dirty="0"/>
              <a:t>Pen or pencil to write down answers to questions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3810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800" i="1" kern="0" dirty="0"/>
              <a:t>Paper &amp; Pencil Exercise</a:t>
            </a:r>
          </a:p>
        </p:txBody>
      </p:sp>
      <p:pic>
        <p:nvPicPr>
          <p:cNvPr id="195586" name="Picture 2" descr="http://www.ultragraphicjapan.com/blog/wp-content/uploads/2008/10/ist2_5112383-pencil-and-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3036"/>
            <a:ext cx="1752600" cy="18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17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After reading the handout, load the excel file with the raw data called “ts_data.xls”.  For convenience many constants have already been entered at the top of the spreadsheet.  After fixing the time stamps, it should look like this: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4191000" cy="609600"/>
          </a:xfrm>
        </p:spPr>
        <p:txBody>
          <a:bodyPr/>
          <a:lstStyle/>
          <a:p>
            <a:pPr algn="l"/>
            <a:r>
              <a:rPr lang="en-US" sz="2800" i="1" dirty="0"/>
              <a:t>Paper &amp; Pencil Exercise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46247"/>
              </p:ext>
            </p:extLst>
          </p:nvPr>
        </p:nvGraphicFramePr>
        <p:xfrm>
          <a:off x="152399" y="2819400"/>
          <a:ext cx="8915401" cy="2953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3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65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TOA5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EC_Traini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CR3000.S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CPU:OPE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ts_data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TIMESTAMP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H2O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diag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t_hmp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e_hmp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mg/m^3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g/m^3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unitless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07/31/2006 13:30:05.60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0.69925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-1.12025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36.98642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18.58873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96.81443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35.26781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07/31/2006 13:30:05.70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37.22717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565.7916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18.4914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96.77935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35.28106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07/31/2006 13:30:05.80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1.32075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38.31616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566.7679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18.36722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96.76249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35.26614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07/31/2006 13:30:05.90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38.32498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566.2795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18.45295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96.82288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35.23963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07/31/2006 13:30:06.00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1.69725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38.20349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564.3044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18.79247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96.82288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35.26946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07/31/2006 13:30:06.10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486060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3.48225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37.45572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565.1694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18.62318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96.79691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35.25455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07/31/2006 13:30:06.20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486061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4.22875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37.88666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566.1586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18.52571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96.82288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35.21146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07/31/2006 13:30:06.30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486062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5.57875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36.96359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566.9932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18.40635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96.82288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35.30095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2.54615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07/31/2006 13:30:06.40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-0.66425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36.7774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569.1312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18.06692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96.82288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35.24129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2.53863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07/31/2006 13:30:06.50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5.17225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-0.47875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36.78088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569.8299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18.33245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96.82288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35.28272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2.53876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64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4191000" cy="609600"/>
          </a:xfrm>
        </p:spPr>
        <p:txBody>
          <a:bodyPr/>
          <a:lstStyle/>
          <a:p>
            <a:pPr algn="l"/>
            <a:r>
              <a:rPr lang="en-US" sz="2800" i="1" dirty="0"/>
              <a:t>Paper &amp; Pencil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Answer parts 1, 2, and 3: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Part 1: In order to align data from all sensors, does any of the data need be lagged/</a:t>
            </a:r>
            <a:r>
              <a:rPr lang="en-US" sz="2200" dirty="0" err="1"/>
              <a:t>unlagged</a:t>
            </a:r>
            <a:r>
              <a:rPr lang="en-US" sz="2200" dirty="0"/>
              <a:t>? Why or why not? Which data must be lagged/</a:t>
            </a:r>
            <a:r>
              <a:rPr lang="en-US" sz="2200" dirty="0" err="1"/>
              <a:t>unlagged</a:t>
            </a:r>
            <a:r>
              <a:rPr lang="en-US" sz="2200" dirty="0"/>
              <a:t>? Will the data be lagged or </a:t>
            </a:r>
            <a:r>
              <a:rPr lang="en-US" sz="2200" dirty="0" err="1"/>
              <a:t>unlagged</a:t>
            </a:r>
            <a:r>
              <a:rPr lang="en-US" sz="2200" dirty="0"/>
              <a:t>? By how much will the data be lagged/</a:t>
            </a:r>
            <a:r>
              <a:rPr lang="en-US" sz="2200" dirty="0" err="1"/>
              <a:t>unlagged</a:t>
            </a:r>
            <a:r>
              <a:rPr lang="en-US" sz="2200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Part 2:  Is there any other reason that data would be lagged or </a:t>
            </a:r>
            <a:r>
              <a:rPr lang="en-US" sz="2200" dirty="0" err="1"/>
              <a:t>unlagged</a:t>
            </a:r>
            <a:r>
              <a:rPr lang="en-US" sz="2200" dirty="0"/>
              <a:t>?  In this example, how important or significant do you think perfectly aligned data are?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Part 3: If the data are aligned, how many useful records will remain in the file?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310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Part 4: Align data so timestamp is when all measurements actually took place.  Calculate </a:t>
            </a:r>
            <a:r>
              <a:rPr lang="en-US" sz="2400" dirty="0" err="1"/>
              <a:t>Tc_irga</a:t>
            </a:r>
            <a:r>
              <a:rPr lang="en-US" sz="2400" dirty="0"/>
              <a:t>, </a:t>
            </a:r>
            <a:r>
              <a:rPr lang="en-US" sz="2400" dirty="0" err="1"/>
              <a:t>Tc_hmp</a:t>
            </a:r>
            <a:r>
              <a:rPr lang="en-US" sz="2400" dirty="0"/>
              <a:t>, </a:t>
            </a:r>
            <a:r>
              <a:rPr lang="en-US" sz="2400" dirty="0" err="1"/>
              <a:t>Xc</a:t>
            </a:r>
            <a:r>
              <a:rPr lang="en-US" sz="2400" dirty="0"/>
              <a:t>, and Xv.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3810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800" i="1" kern="0"/>
              <a:t>Paper &amp; Pencil Exercise</a:t>
            </a:r>
            <a:endParaRPr lang="en-US" sz="2800" i="1" kern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80897"/>
              </p:ext>
            </p:extLst>
          </p:nvPr>
        </p:nvGraphicFramePr>
        <p:xfrm>
          <a:off x="228601" y="3810000"/>
          <a:ext cx="8610599" cy="1986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86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878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TIMESTAMP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RECORD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Tc_irga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Tc_hmp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H2O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Xv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e_irga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t_hmp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e_hmp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m/s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m/s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m/s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mg/m^3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umol/mol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g/m^3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mmol/mol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unitless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kPa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07/31/06 13:30:05.60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486055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2.293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1.32075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1.291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38.31616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35.64409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35.72963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566.7679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351.2858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18.36722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27.8278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2.616592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96.76249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35.26781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2.53213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07/31/06 13:30:05.70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486056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2.3285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-0.1185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1.476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38.32498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35.64201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35.73225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566.2795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350.8012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18.45295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27.9432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2.628918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96.82288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35.28106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2.53976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07/31/06 13:30:05.80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486057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1.888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1.69725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38.20349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35.47279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35.61772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564.3044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349.5603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18.79247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28.45593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2.677159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96.82288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35.26614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2.53388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07/31/06 13:30:05.90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486058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3.48225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-0.097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37.45572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34.75542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34.87197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565.1694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349.2663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18.62318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28.13274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2.652814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96.79691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35.23963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2.53735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07/31/06 13:30:06.00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486059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4.22875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1.0575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37.88666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35.1971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35.29826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566.1586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350.2454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18.52571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28.01492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2.639185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96.82288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35.26946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2.53908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07/31/06 13:30:06.10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5.57875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-0.145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0.65225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36.96359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34.29927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34.38413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566.9932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349.6489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18.40635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27.74611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2.622054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96.82288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35.25455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2.53784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07/31/06 13:30:06.20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486061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5.1615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-0.66425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36.7774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34.16373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34.20262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569.1312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350.629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18.06692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27.2082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2.573341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96.82288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35.21146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2.53473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07/31/06 13:30:06.30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486062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5.17225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0.68325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-0.47875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36.78088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34.12833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34.19456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569.8299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351.1583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18.33245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27.61585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2.61192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96.82288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35.30095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2.54615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65" marR="4665" marT="466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743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>
                <a:solidFill>
                  <a:srgbClr val="FF0000"/>
                </a:solidFill>
              </a:rPr>
              <a:t>Hint: Use equation 2 in the handout to find </a:t>
            </a:r>
            <a:r>
              <a:rPr lang="en-US" sz="1800" kern="0" dirty="0" err="1">
                <a:solidFill>
                  <a:srgbClr val="FF0000"/>
                </a:solidFill>
              </a:rPr>
              <a:t>e_irga</a:t>
            </a:r>
            <a:r>
              <a:rPr lang="en-US" sz="1800" kern="0" dirty="0">
                <a:solidFill>
                  <a:srgbClr val="FF0000"/>
                </a:solidFill>
              </a:rPr>
              <a:t>, and use </a:t>
            </a:r>
            <a:r>
              <a:rPr lang="en-US" sz="1800" kern="0" dirty="0" err="1">
                <a:solidFill>
                  <a:srgbClr val="FF0000"/>
                </a:solidFill>
              </a:rPr>
              <a:t>t_hmp</a:t>
            </a:r>
            <a:r>
              <a:rPr lang="en-US" sz="1800" kern="0" dirty="0">
                <a:solidFill>
                  <a:srgbClr val="FF0000"/>
                </a:solidFill>
              </a:rPr>
              <a:t> for “T”.  Then use equation 1 to find </a:t>
            </a:r>
            <a:r>
              <a:rPr lang="en-US" sz="1800" kern="0" dirty="0" err="1">
                <a:solidFill>
                  <a:srgbClr val="FF0000"/>
                </a:solidFill>
              </a:rPr>
              <a:t>Tc_irga</a:t>
            </a:r>
            <a:r>
              <a:rPr lang="en-US" sz="1800" kern="0" dirty="0">
                <a:solidFill>
                  <a:srgbClr val="FF0000"/>
                </a:solidFill>
              </a:rPr>
              <a:t> and </a:t>
            </a:r>
            <a:r>
              <a:rPr lang="en-US" sz="1800" kern="0" dirty="0" err="1">
                <a:solidFill>
                  <a:srgbClr val="FF0000"/>
                </a:solidFill>
              </a:rPr>
              <a:t>Tc_hmp</a:t>
            </a:r>
            <a:r>
              <a:rPr lang="en-US" sz="1800" kern="0" dirty="0">
                <a:solidFill>
                  <a:srgbClr val="FF0000"/>
                </a:solidFill>
              </a:rPr>
              <a:t>.  Use equations 3 and 4 to calculate </a:t>
            </a:r>
            <a:r>
              <a:rPr lang="en-US" sz="1800" kern="0" dirty="0" err="1">
                <a:solidFill>
                  <a:srgbClr val="FF0000"/>
                </a:solidFill>
              </a:rPr>
              <a:t>Xc</a:t>
            </a:r>
            <a:r>
              <a:rPr lang="en-US" sz="1800" kern="0" dirty="0">
                <a:solidFill>
                  <a:srgbClr val="FF0000"/>
                </a:solidFill>
              </a:rPr>
              <a:t> and Xv, respectively; equations 5-7 may also be used for convenience. </a:t>
            </a:r>
          </a:p>
        </p:txBody>
      </p:sp>
    </p:spTree>
    <p:extLst>
      <p:ext uri="{BB962C8B-B14F-4D97-AF65-F5344CB8AC3E}">
        <p14:creationId xmlns:p14="http://schemas.microsoft.com/office/powerpoint/2010/main" val="2031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6096000" cy="42211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Part 5: Calculate the % difference between </a:t>
            </a:r>
            <a:r>
              <a:rPr lang="en-US" sz="2400" dirty="0" err="1"/>
              <a:t>Tc_hmp</a:t>
            </a:r>
            <a:r>
              <a:rPr lang="en-US" sz="2400" dirty="0"/>
              <a:t> and </a:t>
            </a:r>
            <a:r>
              <a:rPr lang="en-US" sz="2400" dirty="0" err="1"/>
              <a:t>Tc_irga</a:t>
            </a:r>
            <a:r>
              <a:rPr lang="en-US" sz="2400" dirty="0"/>
              <a:t>.  Explain possible reasons for difference.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Part 6: Why might we prefer units of molar mixing ratio to mass density?  Are there any concerns for using molar missing ratio in this example?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Part 7: If we left gas measurements in mass density, what extra considerations must we make?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304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800" i="1" kern="0"/>
              <a:t>Paper &amp; Pencil Exercise</a:t>
            </a:r>
            <a:endParaRPr lang="en-US" sz="2800" i="1" kern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52457"/>
              </p:ext>
            </p:extLst>
          </p:nvPr>
        </p:nvGraphicFramePr>
        <p:xfrm>
          <a:off x="6477000" y="1676398"/>
          <a:ext cx="2362200" cy="2895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Tc_irga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Tc_hmp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% diff between </a:t>
                      </a:r>
                      <a:r>
                        <a:rPr lang="en-US" sz="1200" u="none" strike="noStrike" dirty="0" err="1">
                          <a:effectLst/>
                        </a:rPr>
                        <a:t>Tc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35.64409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35.72963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0.239975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35.64201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35.73225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0.253167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35.47279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35.61772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0.408569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34.75542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34.87197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0.335353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35.1971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35.29826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0.287429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34.29927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34.38413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0.24741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34.16373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34.20262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0.113836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34.12833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34.19456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0.194077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01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0.259977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29200" y="834786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Hint: Use equation 8 from handout.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95800" y="1066800"/>
            <a:ext cx="457200" cy="274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Part 8: Compute the mean and standard deviation for …</a:t>
            </a:r>
          </a:p>
          <a:p>
            <a:pPr lvl="2"/>
            <a:r>
              <a:rPr lang="en-US" sz="2000" i="1" dirty="0" err="1"/>
              <a:t>U</a:t>
            </a:r>
            <a:r>
              <a:rPr lang="en-US" sz="2000" i="1" baseline="-25000" dirty="0" err="1"/>
              <a:t>x</a:t>
            </a:r>
            <a:r>
              <a:rPr lang="en-US" sz="2000" dirty="0"/>
              <a:t>, </a:t>
            </a:r>
            <a:r>
              <a:rPr lang="en-US" sz="2000" i="1" dirty="0" err="1"/>
              <a:t>U</a:t>
            </a:r>
            <a:r>
              <a:rPr lang="en-US" sz="2000" i="1" baseline="-25000" dirty="0" err="1"/>
              <a:t>y</a:t>
            </a:r>
            <a:r>
              <a:rPr lang="en-US" sz="2000" dirty="0"/>
              <a:t> , &amp; </a:t>
            </a:r>
            <a:r>
              <a:rPr lang="en-US" sz="2000" i="1" dirty="0" err="1"/>
              <a:t>U</a:t>
            </a:r>
            <a:r>
              <a:rPr lang="en-US" sz="2000" i="1" baseline="-25000" dirty="0" err="1"/>
              <a:t>z</a:t>
            </a:r>
            <a:r>
              <a:rPr lang="en-US" sz="2000" i="1" dirty="0"/>
              <a:t> (w) </a:t>
            </a:r>
            <a:r>
              <a:rPr lang="en-US" sz="2000" dirty="0"/>
              <a:t>- the three components of wind;</a:t>
            </a:r>
          </a:p>
          <a:p>
            <a:pPr lvl="2"/>
            <a:r>
              <a:rPr lang="en-US" sz="2000" i="1" dirty="0" err="1"/>
              <a:t>T</a:t>
            </a:r>
            <a:r>
              <a:rPr lang="en-US" sz="2000" i="1" baseline="-25000" dirty="0" err="1"/>
              <a:t>s</a:t>
            </a:r>
            <a:r>
              <a:rPr lang="en-US" sz="2000" dirty="0"/>
              <a:t> - sonic temperature;</a:t>
            </a:r>
          </a:p>
          <a:p>
            <a:pPr lvl="2"/>
            <a:r>
              <a:rPr lang="en-US" sz="2000" i="1" dirty="0" err="1"/>
              <a:t>T</a:t>
            </a:r>
            <a:r>
              <a:rPr lang="en-US" sz="2000" i="1" baseline="-25000" dirty="0" err="1"/>
              <a:t>c</a:t>
            </a:r>
            <a:r>
              <a:rPr lang="en-US" sz="2000" dirty="0"/>
              <a:t> - air temperature using sonic temperature and humidity from the gas analyzer;	</a:t>
            </a:r>
          </a:p>
          <a:p>
            <a:pPr lvl="2"/>
            <a:r>
              <a:rPr lang="en-US" sz="2000" i="1" dirty="0" err="1"/>
              <a:t>X</a:t>
            </a:r>
            <a:r>
              <a:rPr lang="en-US" sz="2000" i="1" baseline="-25000" dirty="0" err="1"/>
              <a:t>c</a:t>
            </a:r>
            <a:r>
              <a:rPr lang="en-US" sz="2000" dirty="0"/>
              <a:t> - CO</a:t>
            </a:r>
            <a:r>
              <a:rPr lang="en-US" sz="2000" baseline="-25000" dirty="0"/>
              <a:t>2</a:t>
            </a:r>
            <a:r>
              <a:rPr lang="en-US" sz="2000" dirty="0"/>
              <a:t> molar mixing ratio;</a:t>
            </a:r>
          </a:p>
          <a:p>
            <a:pPr lvl="2"/>
            <a:r>
              <a:rPr lang="en-US" sz="2000" i="1" dirty="0"/>
              <a:t>X</a:t>
            </a:r>
            <a:r>
              <a:rPr lang="en-US" sz="2000" i="1" baseline="-25000" dirty="0"/>
              <a:t>v</a:t>
            </a:r>
            <a:r>
              <a:rPr lang="en-US" sz="2000" dirty="0"/>
              <a:t> - H</a:t>
            </a:r>
            <a:r>
              <a:rPr lang="en-US" sz="2000" baseline="-25000" dirty="0"/>
              <a:t>2</a:t>
            </a:r>
            <a:r>
              <a:rPr lang="en-US" sz="2000" dirty="0"/>
              <a:t>O molar mixing ratio;</a:t>
            </a:r>
          </a:p>
          <a:p>
            <a:pPr lvl="2"/>
            <a:r>
              <a:rPr lang="en-US" sz="2000" i="1" dirty="0"/>
              <a:t>P</a:t>
            </a:r>
            <a:r>
              <a:rPr lang="en-US" sz="2000" dirty="0"/>
              <a:t> - atmospheric pressure.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304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800" i="1" kern="0"/>
              <a:t>Paper &amp; Pencil Exercise</a:t>
            </a:r>
            <a:endParaRPr lang="en-US" sz="2800" i="1" kern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57878"/>
              </p:ext>
            </p:extLst>
          </p:nvPr>
        </p:nvGraphicFramePr>
        <p:xfrm>
          <a:off x="1524000" y="5076120"/>
          <a:ext cx="7238997" cy="117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1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Variable: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Tc_irga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Xv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Units: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m/s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m/s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m/s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umol/mol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mmol/mol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kPa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Mean: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3.766625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0.489813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0.658875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37.58861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34.91284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350.3244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27.86809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96.81209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StDev: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1.476903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0.549081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0.888397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0.682148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0.658857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0.765854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0.370015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0.022004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4230469"/>
            <a:ext cx="7482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Hint:  See equations 9 and 11 for definitions of mean and standard deviation, but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use Excel AVERAGE() and STDEV() functions for convenience.</a:t>
            </a:r>
          </a:p>
        </p:txBody>
      </p:sp>
    </p:spTree>
    <p:extLst>
      <p:ext uri="{BB962C8B-B14F-4D97-AF65-F5344CB8AC3E}">
        <p14:creationId xmlns:p14="http://schemas.microsoft.com/office/powerpoint/2010/main" val="32773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Part 9: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Show fluctuations about the mean for each 10Hz sample of </a:t>
            </a:r>
            <a:r>
              <a:rPr lang="en-US" sz="2000" dirty="0" err="1"/>
              <a:t>Uz</a:t>
            </a:r>
            <a:r>
              <a:rPr lang="en-US" sz="2000" dirty="0"/>
              <a:t>, </a:t>
            </a:r>
            <a:r>
              <a:rPr lang="en-US" sz="2000" dirty="0" err="1"/>
              <a:t>Tc</a:t>
            </a:r>
            <a:r>
              <a:rPr lang="en-US" sz="2000" dirty="0"/>
              <a:t>, </a:t>
            </a:r>
            <a:r>
              <a:rPr lang="en-US" sz="2000" dirty="0" err="1"/>
              <a:t>Xc</a:t>
            </a:r>
            <a:r>
              <a:rPr lang="en-US" sz="2000" dirty="0"/>
              <a:t>, and Xv (i.e., find </a:t>
            </a:r>
            <a:r>
              <a:rPr lang="en-US" sz="2000" dirty="0" err="1"/>
              <a:t>Uz</a:t>
            </a:r>
            <a:r>
              <a:rPr lang="en-US" sz="2000" dirty="0"/>
              <a:t>’, </a:t>
            </a:r>
            <a:r>
              <a:rPr lang="en-US" sz="2000" dirty="0" err="1"/>
              <a:t>Tc</a:t>
            </a:r>
            <a:r>
              <a:rPr lang="en-US" sz="2000" dirty="0"/>
              <a:t>’, </a:t>
            </a:r>
            <a:r>
              <a:rPr lang="en-US" sz="2000" dirty="0" err="1"/>
              <a:t>Xc</a:t>
            </a:r>
            <a:r>
              <a:rPr lang="en-US" sz="2000" dirty="0"/>
              <a:t>’, and Xv’).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Find the product of fluctuations of </a:t>
            </a:r>
            <a:r>
              <a:rPr lang="en-US" sz="2000" dirty="0" err="1"/>
              <a:t>Uz</a:t>
            </a:r>
            <a:r>
              <a:rPr lang="en-US" sz="2000" dirty="0"/>
              <a:t> with fluctuations of the other variables (i.e., find </a:t>
            </a:r>
            <a:r>
              <a:rPr lang="en-US" sz="2000" dirty="0" err="1"/>
              <a:t>Uz’Tc</a:t>
            </a:r>
            <a:r>
              <a:rPr lang="en-US" sz="2000" dirty="0"/>
              <a:t>’, </a:t>
            </a:r>
            <a:r>
              <a:rPr lang="en-US" sz="2000" dirty="0" err="1"/>
              <a:t>Uz’Xc</a:t>
            </a:r>
            <a:r>
              <a:rPr lang="en-US" sz="2000" dirty="0"/>
              <a:t>’, and </a:t>
            </a:r>
            <a:r>
              <a:rPr lang="en-US" sz="2000" dirty="0" err="1"/>
              <a:t>Uz’Xv</a:t>
            </a:r>
            <a:r>
              <a:rPr lang="en-US" sz="2000" dirty="0"/>
              <a:t>’).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Find the means of </a:t>
            </a:r>
            <a:r>
              <a:rPr lang="en-US" sz="2000" dirty="0" err="1"/>
              <a:t>Uz</a:t>
            </a:r>
            <a:r>
              <a:rPr lang="en-US" sz="2000" dirty="0"/>
              <a:t>’, </a:t>
            </a:r>
            <a:r>
              <a:rPr lang="en-US" sz="2000" dirty="0" err="1"/>
              <a:t>Tc</a:t>
            </a:r>
            <a:r>
              <a:rPr lang="en-US" sz="2000" dirty="0"/>
              <a:t>’, </a:t>
            </a:r>
            <a:r>
              <a:rPr lang="en-US" sz="2000" dirty="0" err="1"/>
              <a:t>Xc</a:t>
            </a:r>
            <a:r>
              <a:rPr lang="en-US" sz="2000" dirty="0"/>
              <a:t>’, Xv’, </a:t>
            </a:r>
            <a:r>
              <a:rPr lang="en-US" sz="2000" dirty="0" err="1"/>
              <a:t>Uz’Tc</a:t>
            </a:r>
            <a:r>
              <a:rPr lang="en-US" sz="2000" dirty="0"/>
              <a:t>’, </a:t>
            </a:r>
            <a:r>
              <a:rPr lang="en-US" sz="2000" dirty="0" err="1"/>
              <a:t>Uz’Xc</a:t>
            </a:r>
            <a:r>
              <a:rPr lang="en-US" sz="2000" dirty="0"/>
              <a:t>’, and </a:t>
            </a:r>
            <a:r>
              <a:rPr lang="en-US" sz="2000" dirty="0" err="1"/>
              <a:t>Uz’Xv</a:t>
            </a:r>
            <a:r>
              <a:rPr lang="en-US" sz="2000" dirty="0"/>
              <a:t>’.</a:t>
            </a:r>
          </a:p>
          <a:p>
            <a:pPr marL="0" indent="0">
              <a:buNone/>
            </a:pPr>
            <a:r>
              <a:rPr lang="en-US" sz="2000" dirty="0"/>
              <a:t>Step 10:  Do the means of </a:t>
            </a:r>
            <a:r>
              <a:rPr lang="en-US" sz="2000" dirty="0" err="1"/>
              <a:t>Uz</a:t>
            </a:r>
            <a:r>
              <a:rPr lang="en-US" sz="2000" dirty="0"/>
              <a:t>’, </a:t>
            </a:r>
            <a:r>
              <a:rPr lang="en-US" sz="2000" dirty="0" err="1"/>
              <a:t>Tc</a:t>
            </a:r>
            <a:r>
              <a:rPr lang="en-US" sz="2000" dirty="0"/>
              <a:t>’, and </a:t>
            </a:r>
            <a:r>
              <a:rPr lang="en-US" sz="2000" dirty="0" err="1"/>
              <a:t>Xc</a:t>
            </a:r>
            <a:r>
              <a:rPr lang="en-US" sz="2000" dirty="0"/>
              <a:t>’ make sense?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2286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800" i="1" kern="0" dirty="0"/>
              <a:t>Paper &amp; Pencil Exercise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78132"/>
              </p:ext>
            </p:extLst>
          </p:nvPr>
        </p:nvGraphicFramePr>
        <p:xfrm>
          <a:off x="1524003" y="3810000"/>
          <a:ext cx="7391399" cy="2599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5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43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Uz'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Tc'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Xc'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Xv'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Uz'Tc'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Uz'Xc'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Uz'Xv'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7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m/s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umol/mol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mmol/mol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 m/s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umol m/s/mol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mmol m/s/mol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3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3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0.632125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0.731248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0.961376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-0.04029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0.46224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0.60771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-0.02547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3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0.817125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0.729173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0.476774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0.075108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0.595826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0.389584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0.061373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3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1.038375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0.559948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-0.76408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0.587833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0.581436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-0.7934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0.610391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3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-0.41888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-0.15742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-1.0581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0.264647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0.065941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0.443213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-0.11085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3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0.398625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0.284256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-0.07903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0.146823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0.113312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-0.0315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0.058527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3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-0.00662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-0.61358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-0.67549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-0.12198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0.004065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0.004475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0.000808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3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-1.32313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-0.74911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0.304613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-0.6599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0.991172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-0.40304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0.873127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3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-1.13763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-0.78451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0.833934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-0.25224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0.89248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-0.9487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0.286958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31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Mean: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-1.3E-15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0.463309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-0.09146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0.219358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" name="Picture 31" descr="Graph-Tur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4343400" cy="289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19800" y="41148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Hint: Recall that the instantaneous value is equal to the mean plus a fluctuation term, denoted with a prime.  In this case, we want to find </a:t>
            </a:r>
            <a:r>
              <a:rPr lang="en-US" sz="1600" dirty="0" err="1">
                <a:solidFill>
                  <a:srgbClr val="FF0000"/>
                </a:solidFill>
              </a:rPr>
              <a:t>Uz</a:t>
            </a:r>
            <a:r>
              <a:rPr lang="en-US" sz="1600" dirty="0">
                <a:solidFill>
                  <a:srgbClr val="FF0000"/>
                </a:solidFill>
              </a:rPr>
              <a:t>’, </a:t>
            </a:r>
            <a:r>
              <a:rPr lang="en-US" sz="1600" dirty="0" err="1">
                <a:solidFill>
                  <a:srgbClr val="FF0000"/>
                </a:solidFill>
              </a:rPr>
              <a:t>Tc</a:t>
            </a:r>
            <a:r>
              <a:rPr lang="en-US" sz="1600" dirty="0">
                <a:solidFill>
                  <a:srgbClr val="FF0000"/>
                </a:solidFill>
              </a:rPr>
              <a:t>’, </a:t>
            </a:r>
            <a:r>
              <a:rPr lang="en-US" sz="1600" dirty="0" err="1">
                <a:solidFill>
                  <a:srgbClr val="FF0000"/>
                </a:solidFill>
              </a:rPr>
              <a:t>Xc</a:t>
            </a:r>
            <a:r>
              <a:rPr lang="en-US" sz="1600" dirty="0">
                <a:solidFill>
                  <a:srgbClr val="FF0000"/>
                </a:solidFill>
              </a:rPr>
              <a:t>’, and Xv’.</a:t>
            </a:r>
          </a:p>
        </p:txBody>
      </p:sp>
    </p:spTree>
    <p:extLst>
      <p:ext uri="{BB962C8B-B14F-4D97-AF65-F5344CB8AC3E}">
        <p14:creationId xmlns:p14="http://schemas.microsoft.com/office/powerpoint/2010/main" val="392630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Step 11: Use Excel’s covariance function to find average </a:t>
            </a:r>
            <a:r>
              <a:rPr lang="en-US" sz="2400" dirty="0" err="1"/>
              <a:t>covariances</a:t>
            </a:r>
            <a:r>
              <a:rPr lang="en-US" sz="2400" dirty="0"/>
              <a:t> between </a:t>
            </a:r>
            <a:r>
              <a:rPr lang="en-US" sz="2400" dirty="0" err="1"/>
              <a:t>Uz</a:t>
            </a:r>
            <a:r>
              <a:rPr lang="en-US" sz="2400" dirty="0"/>
              <a:t> and </a:t>
            </a:r>
            <a:r>
              <a:rPr lang="en-US" sz="2400" dirty="0" err="1"/>
              <a:t>Tc</a:t>
            </a:r>
            <a:r>
              <a:rPr lang="en-US" sz="2400" dirty="0"/>
              <a:t>, </a:t>
            </a:r>
            <a:r>
              <a:rPr lang="en-US" sz="2400" dirty="0" err="1"/>
              <a:t>Xc</a:t>
            </a:r>
            <a:r>
              <a:rPr lang="en-US" sz="2400" dirty="0"/>
              <a:t>, and Xv; e.g. </a:t>
            </a:r>
            <a:r>
              <a:rPr lang="en-US" sz="2400" dirty="0" err="1"/>
              <a:t>CoVar</a:t>
            </a:r>
            <a:r>
              <a:rPr lang="en-US" sz="2400" dirty="0"/>
              <a:t>(</a:t>
            </a:r>
            <a:r>
              <a:rPr lang="en-US" sz="2400" dirty="0" err="1"/>
              <a:t>Uz,Tc</a:t>
            </a:r>
            <a:r>
              <a:rPr lang="en-US" sz="2400" dirty="0"/>
              <a:t>). How do these compare to mean </a:t>
            </a:r>
            <a:r>
              <a:rPr lang="en-US" sz="2400" dirty="0" err="1"/>
              <a:t>covariances</a:t>
            </a:r>
            <a:r>
              <a:rPr lang="en-US" sz="2400" dirty="0"/>
              <a:t> found in step 10?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304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800" i="1" kern="0" dirty="0"/>
              <a:t>Paper &amp; Pencil Exercise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51352"/>
              </p:ext>
            </p:extLst>
          </p:nvPr>
        </p:nvGraphicFramePr>
        <p:xfrm>
          <a:off x="2057400" y="3930650"/>
          <a:ext cx="5257800" cy="147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Uz'Tc'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Uz'Xc'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Uz'Xv</a:t>
                      </a:r>
                      <a:r>
                        <a:rPr lang="en-US" sz="1600" u="none" strike="noStrike" dirty="0">
                          <a:effectLst/>
                        </a:rPr>
                        <a:t>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 m/s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umol m/s/mol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mmol m/s/mol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0.463309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-0.091457732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0.219357695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CoVar</a:t>
                      </a:r>
                      <a:r>
                        <a:rPr lang="en-US" sz="1600" u="none" strike="noStrike" dirty="0">
                          <a:effectLst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0.463309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-0.091457732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0.219357695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1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29310</TotalTime>
  <Words>1382</Words>
  <Application>Microsoft Office PowerPoint</Application>
  <PresentationFormat>On-screen Show (4:3)</PresentationFormat>
  <Paragraphs>592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Default Design</vt:lpstr>
      <vt:lpstr>Paper &amp; Pencil Exercise</vt:lpstr>
      <vt:lpstr>PowerPoint Presentation</vt:lpstr>
      <vt:lpstr>Paper &amp; Pencil Exercise</vt:lpstr>
      <vt:lpstr>Paper &amp; Pencil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Finished! Good Job!</vt:lpstr>
    </vt:vector>
  </TitlesOfParts>
  <Company>Campbell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Sasha Ivans</dc:creator>
  <cp:lastModifiedBy>Edward Swiatek</cp:lastModifiedBy>
  <cp:revision>1238</cp:revision>
  <dcterms:created xsi:type="dcterms:W3CDTF">2013-02-05T03:36:55Z</dcterms:created>
  <dcterms:modified xsi:type="dcterms:W3CDTF">2017-07-11T19:28:02Z</dcterms:modified>
</cp:coreProperties>
</file>