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63" r:id="rId6"/>
    <p:sldId id="264" r:id="rId7"/>
    <p:sldId id="265" r:id="rId8"/>
    <p:sldId id="258" r:id="rId9"/>
    <p:sldId id="261" r:id="rId10"/>
    <p:sldId id="262" r:id="rId11"/>
    <p:sldId id="260" r:id="rId12"/>
    <p:sldId id="275" r:id="rId13"/>
    <p:sldId id="259" r:id="rId14"/>
    <p:sldId id="266" r:id="rId15"/>
    <p:sldId id="267" r:id="rId16"/>
    <p:sldId id="268" r:id="rId17"/>
    <p:sldId id="269" r:id="rId18"/>
    <p:sldId id="274"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lix Lerner" initials="FL" lastIdx="1" clrIdx="0">
    <p:extLst>
      <p:ext uri="{19B8F6BF-5375-455C-9EA6-DF929625EA0E}">
        <p15:presenceInfo xmlns:p15="http://schemas.microsoft.com/office/powerpoint/2012/main" userId="S::lernefe1@corp.onespan.com::bb7def17-fc64-4f76-a7d7-ee822908b1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05" autoAdjust="0"/>
  </p:normalViewPr>
  <p:slideViewPr>
    <p:cSldViewPr snapToGrid="0">
      <p:cViewPr varScale="1">
        <p:scale>
          <a:sx n="101" d="100"/>
          <a:sy n="101" d="100"/>
        </p:scale>
        <p:origin x="3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ED99A-E753-48B4-8A2B-21DD6B6F6E52}" type="datetimeFigureOut">
              <a:rPr lang="en-US" smtClean="0"/>
              <a:t>8/5/2019</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DBF96-6F1D-494D-8CA2-6D52520273AC}" type="slidenum">
              <a:rPr lang="en-US" smtClean="0"/>
              <a:t>‹nr.›</a:t>
            </a:fld>
            <a:endParaRPr lang="en-US"/>
          </a:p>
        </p:txBody>
      </p:sp>
    </p:spTree>
    <p:extLst>
      <p:ext uri="{BB962C8B-B14F-4D97-AF65-F5344CB8AC3E}">
        <p14:creationId xmlns:p14="http://schemas.microsoft.com/office/powerpoint/2010/main" val="1499349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pdf/1512.03385.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quora.com/Why-are-convolutional-nets-called-so-when-they-are-actually-doing-correlatio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quora.com/Why-do-neural-networks-need-an-activation-func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stats.stackexchange.com/questions/126238/what-are-the-advantages-of-relu-over-sigmoid-function-in-deep-neural-networks" TargetMode="External"/><Relationship Id="rId5" Type="http://schemas.openxmlformats.org/officeDocument/2006/relationships/hyperlink" Target="https://www.quora.com/Why-do-neural-networks-need-an-activation-function" TargetMode="External"/><Relationship Id="rId4" Type="http://schemas.openxmlformats.org/officeDocument/2006/relationships/hyperlink" Target="https://stats.stackexchange.com/questions/126238/what-are-the-advantages-of-relu-over-sigmoid-function-in-deep-neural-network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yann.lecun.com/exdb/publis/pdf/hadsell-chopra-lecun-06.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Facial </a:t>
            </a:r>
            <a:r>
              <a:rPr lang="nl-BE" dirty="0" err="1"/>
              <a:t>Recognition</a:t>
            </a:r>
            <a:r>
              <a:rPr lang="nl-BE" dirty="0"/>
              <a:t> is </a:t>
            </a:r>
            <a:r>
              <a:rPr lang="nl-BE" dirty="0" err="1"/>
              <a:t>widely</a:t>
            </a:r>
            <a:r>
              <a:rPr lang="nl-BE" dirty="0"/>
              <a:t> </a:t>
            </a:r>
            <a:r>
              <a:rPr lang="nl-BE" dirty="0" err="1"/>
              <a:t>used</a:t>
            </a:r>
            <a:r>
              <a:rPr lang="nl-BE" dirty="0"/>
              <a:t>, </a:t>
            </a:r>
            <a:r>
              <a:rPr lang="nl-BE" dirty="0" err="1"/>
              <a:t>from</a:t>
            </a:r>
            <a:r>
              <a:rPr lang="nl-BE" dirty="0"/>
              <a:t> </a:t>
            </a:r>
            <a:r>
              <a:rPr lang="nl-BE" dirty="0" err="1"/>
              <a:t>biometric</a:t>
            </a:r>
            <a:r>
              <a:rPr lang="nl-BE" dirty="0"/>
              <a:t> </a:t>
            </a:r>
            <a:r>
              <a:rPr lang="nl-BE" dirty="0" err="1"/>
              <a:t>authentication</a:t>
            </a:r>
            <a:r>
              <a:rPr lang="nl-BE" dirty="0"/>
              <a:t> </a:t>
            </a:r>
            <a:r>
              <a:rPr lang="nl-BE" dirty="0" err="1"/>
              <a:t>to</a:t>
            </a:r>
            <a:r>
              <a:rPr lang="nl-BE" dirty="0"/>
              <a:t> </a:t>
            </a:r>
            <a:r>
              <a:rPr lang="nl-BE" dirty="0" err="1"/>
              <a:t>authorities</a:t>
            </a:r>
            <a:r>
              <a:rPr lang="nl-BE" dirty="0"/>
              <a:t> </a:t>
            </a:r>
            <a:r>
              <a:rPr lang="nl-BE" dirty="0" err="1"/>
              <a:t>looking</a:t>
            </a:r>
            <a:r>
              <a:rPr lang="nl-BE" dirty="0"/>
              <a:t> </a:t>
            </a:r>
            <a:r>
              <a:rPr lang="nl-BE" dirty="0" err="1"/>
              <a:t>for</a:t>
            </a:r>
            <a:r>
              <a:rPr lang="nl-BE" dirty="0"/>
              <a:t> </a:t>
            </a:r>
            <a:r>
              <a:rPr lang="nl-BE" dirty="0" err="1"/>
              <a:t>crimininals</a:t>
            </a:r>
            <a:r>
              <a:rPr lang="nl-BE" dirty="0"/>
              <a:t> </a:t>
            </a:r>
            <a:r>
              <a:rPr lang="nl-BE" dirty="0" err="1"/>
              <a:t>and</a:t>
            </a:r>
            <a:r>
              <a:rPr lang="nl-BE" dirty="0"/>
              <a:t> </a:t>
            </a:r>
            <a:r>
              <a:rPr lang="nl-BE" dirty="0" err="1"/>
              <a:t>terrorists</a:t>
            </a:r>
            <a:r>
              <a:rPr lang="nl-BE" dirty="0"/>
              <a:t>. </a:t>
            </a:r>
            <a:r>
              <a:rPr lang="nl-BE" dirty="0" err="1"/>
              <a:t>During</a:t>
            </a:r>
            <a:r>
              <a:rPr lang="nl-BE" dirty="0"/>
              <a:t> </a:t>
            </a:r>
            <a:r>
              <a:rPr lang="nl-BE" dirty="0" err="1"/>
              <a:t>my</a:t>
            </a:r>
            <a:r>
              <a:rPr lang="nl-BE" dirty="0"/>
              <a:t> </a:t>
            </a:r>
            <a:r>
              <a:rPr lang="nl-BE" dirty="0" err="1"/>
              <a:t>internship</a:t>
            </a:r>
            <a:r>
              <a:rPr lang="nl-BE" dirty="0"/>
              <a:t> I was </a:t>
            </a:r>
            <a:r>
              <a:rPr lang="nl-BE" dirty="0" err="1"/>
              <a:t>introduced</a:t>
            </a:r>
            <a:r>
              <a:rPr lang="nl-BE" dirty="0"/>
              <a:t> </a:t>
            </a:r>
            <a:r>
              <a:rPr lang="nl-BE" dirty="0" err="1"/>
              <a:t>to</a:t>
            </a:r>
            <a:r>
              <a:rPr lang="nl-BE" dirty="0"/>
              <a:t> </a:t>
            </a:r>
            <a:r>
              <a:rPr lang="nl-BE" dirty="0" err="1"/>
              <a:t>neural</a:t>
            </a:r>
            <a:r>
              <a:rPr lang="nl-BE" dirty="0"/>
              <a:t> </a:t>
            </a:r>
            <a:r>
              <a:rPr lang="nl-BE" dirty="0" err="1"/>
              <a:t>networks</a:t>
            </a:r>
            <a:r>
              <a:rPr lang="nl-BE" dirty="0"/>
              <a:t>, in </a:t>
            </a:r>
            <a:r>
              <a:rPr lang="nl-BE" dirty="0" err="1"/>
              <a:t>peculiar</a:t>
            </a:r>
            <a:r>
              <a:rPr lang="nl-BE" dirty="0"/>
              <a:t> </a:t>
            </a:r>
            <a:r>
              <a:rPr lang="nl-BE" dirty="0" err="1"/>
              <a:t>to</a:t>
            </a:r>
            <a:r>
              <a:rPr lang="nl-BE" dirty="0"/>
              <a:t> </a:t>
            </a:r>
            <a:r>
              <a:rPr lang="nl-BE" dirty="0" err="1"/>
              <a:t>siamese</a:t>
            </a:r>
            <a:r>
              <a:rPr lang="nl-BE" dirty="0"/>
              <a:t> </a:t>
            </a:r>
            <a:r>
              <a:rPr lang="nl-BE" dirty="0" err="1"/>
              <a:t>neural</a:t>
            </a:r>
            <a:r>
              <a:rPr lang="nl-BE" dirty="0"/>
              <a:t> </a:t>
            </a:r>
            <a:r>
              <a:rPr lang="nl-BE" dirty="0" err="1"/>
              <a:t>networks</a:t>
            </a:r>
            <a:r>
              <a:rPr lang="nl-BE" dirty="0"/>
              <a:t> </a:t>
            </a:r>
            <a:r>
              <a:rPr lang="nl-BE" dirty="0" err="1"/>
              <a:t>and</a:t>
            </a:r>
            <a:r>
              <a:rPr lang="nl-BE" dirty="0"/>
              <a:t> </a:t>
            </a:r>
            <a:r>
              <a:rPr lang="nl-BE" dirty="0" err="1"/>
              <a:t>convolutional</a:t>
            </a:r>
            <a:r>
              <a:rPr lang="nl-BE" dirty="0"/>
              <a:t> </a:t>
            </a:r>
            <a:r>
              <a:rPr lang="nl-BE" dirty="0" err="1"/>
              <a:t>neural</a:t>
            </a:r>
            <a:r>
              <a:rPr lang="nl-BE" dirty="0"/>
              <a:t> </a:t>
            </a:r>
            <a:r>
              <a:rPr lang="nl-BE" dirty="0" err="1"/>
              <a:t>networks</a:t>
            </a:r>
            <a:r>
              <a:rPr lang="nl-BE" dirty="0"/>
              <a:t>. The dataset I </a:t>
            </a:r>
            <a:r>
              <a:rPr lang="nl-BE" dirty="0" err="1"/>
              <a:t>used</a:t>
            </a:r>
            <a:r>
              <a:rPr lang="nl-BE" dirty="0"/>
              <a:t> is a dataset of 10 pictures per person </a:t>
            </a:r>
            <a:r>
              <a:rPr lang="nl-BE" dirty="0" err="1"/>
              <a:t>and</a:t>
            </a:r>
            <a:r>
              <a:rPr lang="nl-BE" dirty="0"/>
              <a:t> 40 persons </a:t>
            </a:r>
            <a:r>
              <a:rPr lang="nl-BE" dirty="0" err="1"/>
              <a:t>so</a:t>
            </a:r>
            <a:r>
              <a:rPr lang="nl-BE" dirty="0"/>
              <a:t> 400 images in </a:t>
            </a:r>
            <a:r>
              <a:rPr lang="nl-BE" dirty="0" err="1"/>
              <a:t>total</a:t>
            </a:r>
            <a:r>
              <a:rPr lang="nl-BE" dirty="0"/>
              <a:t>.</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3</a:t>
            </a:fld>
            <a:endParaRPr lang="en-US"/>
          </a:p>
        </p:txBody>
      </p:sp>
    </p:spTree>
    <p:extLst>
      <p:ext uri="{BB962C8B-B14F-4D97-AF65-F5344CB8AC3E}">
        <p14:creationId xmlns:p14="http://schemas.microsoft.com/office/powerpoint/2010/main" val="3095196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hlinkClick r:id="rId3"/>
              </a:rPr>
              <a:t>https://arxiv.org/pdf/1512.03385.pdf</a:t>
            </a:r>
            <a:endParaRPr lang="en-US" dirty="0"/>
          </a:p>
          <a:p>
            <a:r>
              <a:rPr lang="en-US" dirty="0"/>
              <a:t>A general rule of thumb is that deeper networks are better a predicting, but harder to train. Adding residual blocks to a network would allow it to go much deeper while minimizing the problems that may arise, like the vanishing gradient problem. A residual block consists of some basic convolution layers and a shortcut that is just the identity function from the input to the output of the last convolution layer where they get summed to compute the final output of the block. This way the input still has an effect on the output, independent of the intermediate layers. This preserves some link between the input and the output multiple layers further. This concept is very popular nowadays, as it achieves high accuracy.</a:t>
            </a:r>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13</a:t>
            </a:fld>
            <a:endParaRPr lang="en-US"/>
          </a:p>
        </p:txBody>
      </p:sp>
    </p:spTree>
    <p:extLst>
      <p:ext uri="{BB962C8B-B14F-4D97-AF65-F5344CB8AC3E}">
        <p14:creationId xmlns:p14="http://schemas.microsoft.com/office/powerpoint/2010/main" val="2162858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Here </a:t>
            </a:r>
            <a:r>
              <a:rPr lang="nl-BE" dirty="0" err="1"/>
              <a:t>the</a:t>
            </a:r>
            <a:r>
              <a:rPr lang="nl-BE" dirty="0"/>
              <a:t> </a:t>
            </a:r>
            <a:r>
              <a:rPr lang="nl-BE" dirty="0" err="1"/>
              <a:t>comparision</a:t>
            </a:r>
            <a:r>
              <a:rPr lang="nl-BE" dirty="0"/>
              <a:t> </a:t>
            </a:r>
            <a:r>
              <a:rPr lang="nl-BE" dirty="0" err="1"/>
              <a:t>function</a:t>
            </a:r>
            <a:r>
              <a:rPr lang="nl-BE" dirty="0"/>
              <a:t> is </a:t>
            </a:r>
            <a:r>
              <a:rPr lang="nl-BE" dirty="0" err="1"/>
              <a:t>the</a:t>
            </a:r>
            <a:r>
              <a:rPr lang="nl-BE" dirty="0"/>
              <a:t> </a:t>
            </a:r>
            <a:r>
              <a:rPr lang="nl-BE" dirty="0" err="1"/>
              <a:t>euclidean</a:t>
            </a:r>
            <a:r>
              <a:rPr lang="nl-BE" dirty="0"/>
              <a:t> </a:t>
            </a:r>
            <a:r>
              <a:rPr lang="nl-BE" dirty="0" err="1"/>
              <a:t>distance</a:t>
            </a:r>
            <a:r>
              <a:rPr lang="nl-BE" dirty="0"/>
              <a:t> </a:t>
            </a:r>
            <a:r>
              <a:rPr lang="nl-BE" dirty="0" err="1"/>
              <a:t>operation</a:t>
            </a:r>
            <a:r>
              <a:rPr lang="nl-BE" dirty="0"/>
              <a:t> </a:t>
            </a:r>
            <a:r>
              <a:rPr lang="nl-BE" dirty="0" err="1"/>
              <a:t>this</a:t>
            </a:r>
            <a:r>
              <a:rPr lang="nl-BE" dirty="0"/>
              <a:t> </a:t>
            </a:r>
            <a:r>
              <a:rPr lang="nl-BE" dirty="0" err="1"/>
              <a:t>outputs</a:t>
            </a:r>
            <a:r>
              <a:rPr lang="nl-BE" dirty="0"/>
              <a:t> a </a:t>
            </a:r>
            <a:r>
              <a:rPr lang="nl-BE" dirty="0" err="1"/>
              <a:t>distance</a:t>
            </a:r>
            <a:r>
              <a:rPr lang="nl-BE" dirty="0"/>
              <a:t> </a:t>
            </a:r>
            <a:r>
              <a:rPr lang="nl-BE" dirty="0" err="1"/>
              <a:t>which</a:t>
            </a:r>
            <a:r>
              <a:rPr lang="nl-BE" dirty="0"/>
              <a:t> is </a:t>
            </a:r>
            <a:r>
              <a:rPr lang="nl-BE" dirty="0" err="1"/>
              <a:t>then</a:t>
            </a:r>
            <a:r>
              <a:rPr lang="nl-BE" dirty="0"/>
              <a:t> </a:t>
            </a:r>
            <a:r>
              <a:rPr lang="nl-BE" dirty="0" err="1"/>
              <a:t>compared</a:t>
            </a:r>
            <a:r>
              <a:rPr lang="nl-BE" dirty="0"/>
              <a:t> </a:t>
            </a:r>
            <a:r>
              <a:rPr lang="nl-BE" dirty="0" err="1"/>
              <a:t>to</a:t>
            </a:r>
            <a:r>
              <a:rPr lang="nl-BE" dirty="0"/>
              <a:t> </a:t>
            </a:r>
            <a:r>
              <a:rPr lang="nl-BE" dirty="0" err="1"/>
              <a:t>the</a:t>
            </a:r>
            <a:r>
              <a:rPr lang="nl-BE" dirty="0"/>
              <a:t> </a:t>
            </a:r>
            <a:r>
              <a:rPr lang="nl-BE" dirty="0" err="1"/>
              <a:t>threshold</a:t>
            </a:r>
            <a:r>
              <a:rPr lang="nl-BE" dirty="0"/>
              <a:t> </a:t>
            </a:r>
            <a:r>
              <a:rPr lang="nl-BE" dirty="0" err="1"/>
              <a:t>to</a:t>
            </a:r>
            <a:r>
              <a:rPr lang="nl-BE" dirty="0"/>
              <a:t> </a:t>
            </a:r>
            <a:r>
              <a:rPr lang="nl-BE" dirty="0" err="1"/>
              <a:t>determine</a:t>
            </a:r>
            <a:r>
              <a:rPr lang="nl-BE" dirty="0"/>
              <a:t> </a:t>
            </a:r>
            <a:r>
              <a:rPr lang="nl-BE" dirty="0" err="1"/>
              <a:t>if</a:t>
            </a:r>
            <a:r>
              <a:rPr lang="nl-BE" dirty="0"/>
              <a:t> </a:t>
            </a:r>
            <a:r>
              <a:rPr lang="nl-BE" dirty="0" err="1"/>
              <a:t>the</a:t>
            </a:r>
            <a:r>
              <a:rPr lang="nl-BE" dirty="0"/>
              <a:t> pair of </a:t>
            </a:r>
            <a:r>
              <a:rPr lang="nl-BE" dirty="0" err="1"/>
              <a:t>inputs</a:t>
            </a:r>
            <a:r>
              <a:rPr lang="nl-BE" dirty="0"/>
              <a:t> </a:t>
            </a:r>
            <a:r>
              <a:rPr lang="nl-BE" dirty="0" err="1"/>
              <a:t>belong</a:t>
            </a:r>
            <a:r>
              <a:rPr lang="nl-BE" dirty="0"/>
              <a:t> </a:t>
            </a:r>
            <a:r>
              <a:rPr lang="nl-BE" dirty="0" err="1"/>
              <a:t>to</a:t>
            </a:r>
            <a:r>
              <a:rPr lang="nl-BE" dirty="0"/>
              <a:t> </a:t>
            </a:r>
            <a:r>
              <a:rPr lang="nl-BE" dirty="0" err="1"/>
              <a:t>the</a:t>
            </a:r>
            <a:r>
              <a:rPr lang="nl-BE" dirty="0"/>
              <a:t> </a:t>
            </a:r>
            <a:r>
              <a:rPr lang="nl-BE" dirty="0" err="1"/>
              <a:t>same</a:t>
            </a:r>
            <a:r>
              <a:rPr lang="nl-BE" dirty="0"/>
              <a:t> persons face.</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14</a:t>
            </a:fld>
            <a:endParaRPr lang="en-US"/>
          </a:p>
        </p:txBody>
      </p:sp>
    </p:spTree>
    <p:extLst>
      <p:ext uri="{BB962C8B-B14F-4D97-AF65-F5344CB8AC3E}">
        <p14:creationId xmlns:p14="http://schemas.microsoft.com/office/powerpoint/2010/main" val="286656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To</a:t>
            </a:r>
            <a:r>
              <a:rPr lang="nl-BE" dirty="0"/>
              <a:t> </a:t>
            </a:r>
            <a:r>
              <a:rPr lang="nl-BE" dirty="0" err="1"/>
              <a:t>choose</a:t>
            </a:r>
            <a:r>
              <a:rPr lang="nl-BE" dirty="0"/>
              <a:t> </a:t>
            </a:r>
            <a:r>
              <a:rPr lang="nl-BE" dirty="0" err="1"/>
              <a:t>the</a:t>
            </a:r>
            <a:r>
              <a:rPr lang="nl-BE" dirty="0"/>
              <a:t> right </a:t>
            </a:r>
            <a:r>
              <a:rPr lang="nl-BE" dirty="0" err="1"/>
              <a:t>binary</a:t>
            </a:r>
            <a:r>
              <a:rPr lang="nl-BE" dirty="0"/>
              <a:t> </a:t>
            </a:r>
            <a:r>
              <a:rPr lang="nl-BE" dirty="0" err="1"/>
              <a:t>threshold</a:t>
            </a:r>
            <a:r>
              <a:rPr lang="nl-BE" dirty="0"/>
              <a:t> I run </a:t>
            </a:r>
            <a:r>
              <a:rPr lang="nl-BE" dirty="0" err="1"/>
              <a:t>some</a:t>
            </a:r>
            <a:r>
              <a:rPr lang="nl-BE" dirty="0"/>
              <a:t> tests on </a:t>
            </a:r>
            <a:r>
              <a:rPr lang="nl-BE" dirty="0" err="1"/>
              <a:t>the</a:t>
            </a:r>
            <a:r>
              <a:rPr lang="nl-BE" dirty="0"/>
              <a:t> model </a:t>
            </a:r>
            <a:r>
              <a:rPr lang="nl-BE" dirty="0" err="1"/>
              <a:t>and</a:t>
            </a:r>
            <a:r>
              <a:rPr lang="nl-BE" dirty="0"/>
              <a:t> plot </a:t>
            </a:r>
            <a:r>
              <a:rPr lang="nl-BE" dirty="0" err="1"/>
              <a:t>the</a:t>
            </a:r>
            <a:r>
              <a:rPr lang="nl-BE" dirty="0"/>
              <a:t> </a:t>
            </a:r>
            <a:r>
              <a:rPr lang="nl-BE" dirty="0" err="1"/>
              <a:t>recall</a:t>
            </a:r>
            <a:r>
              <a:rPr lang="nl-BE" dirty="0"/>
              <a:t> </a:t>
            </a:r>
            <a:r>
              <a:rPr lang="nl-BE" dirty="0" err="1"/>
              <a:t>and</a:t>
            </a:r>
            <a:r>
              <a:rPr lang="nl-BE" dirty="0"/>
              <a:t> </a:t>
            </a:r>
            <a:r>
              <a:rPr lang="nl-BE" dirty="0" err="1"/>
              <a:t>precision</a:t>
            </a:r>
            <a:r>
              <a:rPr lang="nl-BE" dirty="0"/>
              <a:t> curve </a:t>
            </a:r>
            <a:r>
              <a:rPr lang="nl-BE" dirty="0" err="1"/>
              <a:t>for</a:t>
            </a:r>
            <a:r>
              <a:rPr lang="nl-BE" dirty="0"/>
              <a:t> a range of </a:t>
            </a:r>
            <a:r>
              <a:rPr lang="nl-BE" dirty="0" err="1"/>
              <a:t>thresholds</a:t>
            </a:r>
            <a:r>
              <a:rPr lang="nl-BE" dirty="0"/>
              <a:t>, </a:t>
            </a:r>
            <a:r>
              <a:rPr lang="nl-BE" dirty="0" err="1"/>
              <a:t>then</a:t>
            </a:r>
            <a:r>
              <a:rPr lang="nl-BE" dirty="0"/>
              <a:t> I </a:t>
            </a:r>
            <a:r>
              <a:rPr lang="nl-BE" dirty="0" err="1"/>
              <a:t>choose</a:t>
            </a:r>
            <a:r>
              <a:rPr lang="nl-BE" dirty="0"/>
              <a:t> </a:t>
            </a:r>
            <a:r>
              <a:rPr lang="nl-BE" dirty="0" err="1"/>
              <a:t>whatever</a:t>
            </a:r>
            <a:r>
              <a:rPr lang="nl-BE" dirty="0"/>
              <a:t> </a:t>
            </a:r>
            <a:r>
              <a:rPr lang="nl-BE" dirty="0" err="1"/>
              <a:t>threshold</a:t>
            </a:r>
            <a:r>
              <a:rPr lang="nl-BE" dirty="0"/>
              <a:t> </a:t>
            </a:r>
            <a:r>
              <a:rPr lang="nl-BE" dirty="0" err="1"/>
              <a:t>that</a:t>
            </a:r>
            <a:r>
              <a:rPr lang="nl-BE" dirty="0"/>
              <a:t> looks best. Here we </a:t>
            </a:r>
            <a:r>
              <a:rPr lang="nl-BE" dirty="0" err="1"/>
              <a:t>see</a:t>
            </a:r>
            <a:r>
              <a:rPr lang="nl-BE" dirty="0"/>
              <a:t> </a:t>
            </a:r>
            <a:r>
              <a:rPr lang="nl-BE" dirty="0" err="1"/>
              <a:t>that</a:t>
            </a:r>
            <a:r>
              <a:rPr lang="nl-BE" dirty="0"/>
              <a:t> a </a:t>
            </a:r>
            <a:r>
              <a:rPr lang="nl-BE" dirty="0" err="1"/>
              <a:t>threshold</a:t>
            </a:r>
            <a:r>
              <a:rPr lang="nl-BE" dirty="0"/>
              <a:t> </a:t>
            </a:r>
            <a:r>
              <a:rPr lang="nl-BE" dirty="0" err="1"/>
              <a:t>around</a:t>
            </a:r>
            <a:r>
              <a:rPr lang="nl-BE" dirty="0"/>
              <a:t> 1.15 </a:t>
            </a:r>
            <a:r>
              <a:rPr lang="nl-BE" dirty="0" err="1"/>
              <a:t>should</a:t>
            </a:r>
            <a:r>
              <a:rPr lang="nl-BE" dirty="0"/>
              <a:t> </a:t>
            </a:r>
            <a:r>
              <a:rPr lang="nl-BE" dirty="0" err="1"/>
              <a:t>be</a:t>
            </a:r>
            <a:r>
              <a:rPr lang="nl-BE" dirty="0"/>
              <a:t> </a:t>
            </a:r>
            <a:r>
              <a:rPr lang="nl-BE" dirty="0" err="1"/>
              <a:t>acceptable</a:t>
            </a:r>
            <a:r>
              <a:rPr lang="nl-BE" dirty="0"/>
              <a:t>.</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15</a:t>
            </a:fld>
            <a:endParaRPr lang="en-US"/>
          </a:p>
        </p:txBody>
      </p:sp>
    </p:spTree>
    <p:extLst>
      <p:ext uri="{BB962C8B-B14F-4D97-AF65-F5344CB8AC3E}">
        <p14:creationId xmlns:p14="http://schemas.microsoft.com/office/powerpoint/2010/main" val="3971969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18</a:t>
            </a:fld>
            <a:endParaRPr lang="en-US"/>
          </a:p>
        </p:txBody>
      </p:sp>
    </p:spTree>
    <p:extLst>
      <p:ext uri="{BB962C8B-B14F-4D97-AF65-F5344CB8AC3E}">
        <p14:creationId xmlns:p14="http://schemas.microsoft.com/office/powerpoint/2010/main" val="1811650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 </a:t>
            </a:r>
            <a:r>
              <a:rPr lang="nl-BE" dirty="0" err="1"/>
              <a:t>also</a:t>
            </a:r>
            <a:r>
              <a:rPr lang="nl-BE" dirty="0"/>
              <a:t> </a:t>
            </a:r>
            <a:r>
              <a:rPr lang="nl-BE" dirty="0" err="1"/>
              <a:t>tested</a:t>
            </a:r>
            <a:r>
              <a:rPr lang="nl-BE" dirty="0"/>
              <a:t> </a:t>
            </a:r>
            <a:r>
              <a:rPr lang="nl-BE" dirty="0" err="1"/>
              <a:t>my</a:t>
            </a:r>
            <a:r>
              <a:rPr lang="nl-BE" dirty="0"/>
              <a:t> </a:t>
            </a:r>
            <a:r>
              <a:rPr lang="nl-BE" dirty="0" err="1"/>
              <a:t>the</a:t>
            </a:r>
            <a:r>
              <a:rPr lang="nl-BE" dirty="0"/>
              <a:t> RESNET + CL model on </a:t>
            </a:r>
            <a:r>
              <a:rPr lang="nl-BE" dirty="0" err="1"/>
              <a:t>the</a:t>
            </a:r>
            <a:r>
              <a:rPr lang="nl-BE" dirty="0"/>
              <a:t> MNIST dataset </a:t>
            </a:r>
            <a:r>
              <a:rPr lang="nl-BE" dirty="0" err="1"/>
              <a:t>where</a:t>
            </a:r>
            <a:r>
              <a:rPr lang="nl-BE" dirty="0"/>
              <a:t> </a:t>
            </a:r>
            <a:r>
              <a:rPr lang="nl-BE" dirty="0" err="1"/>
              <a:t>it</a:t>
            </a:r>
            <a:r>
              <a:rPr lang="nl-BE" dirty="0"/>
              <a:t> </a:t>
            </a:r>
            <a:r>
              <a:rPr lang="nl-BE" dirty="0" err="1"/>
              <a:t>achieved</a:t>
            </a:r>
            <a:r>
              <a:rPr lang="nl-BE" dirty="0"/>
              <a:t> </a:t>
            </a:r>
            <a:r>
              <a:rPr lang="nl-BE" dirty="0" err="1"/>
              <a:t>an</a:t>
            </a:r>
            <a:r>
              <a:rPr lang="nl-BE" dirty="0"/>
              <a:t> </a:t>
            </a:r>
            <a:r>
              <a:rPr lang="nl-BE" dirty="0" err="1"/>
              <a:t>accuracy</a:t>
            </a:r>
            <a:r>
              <a:rPr lang="nl-BE" dirty="0"/>
              <a:t> of </a:t>
            </a:r>
            <a:r>
              <a:rPr lang="nl-BE" dirty="0" err="1"/>
              <a:t>around</a:t>
            </a:r>
            <a:r>
              <a:rPr lang="nl-BE" dirty="0"/>
              <a:t> 98.73 % </a:t>
            </a:r>
            <a:r>
              <a:rPr lang="nl-BE" dirty="0" err="1"/>
              <a:t>after</a:t>
            </a:r>
            <a:r>
              <a:rPr lang="nl-BE" dirty="0"/>
              <a:t> </a:t>
            </a:r>
            <a:r>
              <a:rPr lang="nl-BE" dirty="0" err="1"/>
              <a:t>only</a:t>
            </a:r>
            <a:r>
              <a:rPr lang="nl-BE" dirty="0"/>
              <a:t> 4 </a:t>
            </a:r>
            <a:r>
              <a:rPr lang="nl-BE" dirty="0" err="1"/>
              <a:t>epochs</a:t>
            </a:r>
            <a:r>
              <a:rPr lang="nl-BE" dirty="0"/>
              <a:t> of training.</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19</a:t>
            </a:fld>
            <a:endParaRPr lang="en-US"/>
          </a:p>
        </p:txBody>
      </p:sp>
    </p:spTree>
    <p:extLst>
      <p:ext uri="{BB962C8B-B14F-4D97-AF65-F5344CB8AC3E}">
        <p14:creationId xmlns:p14="http://schemas.microsoft.com/office/powerpoint/2010/main" val="228233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 </a:t>
            </a:r>
            <a:r>
              <a:rPr lang="nl-BE" dirty="0" err="1"/>
              <a:t>siamese</a:t>
            </a:r>
            <a:r>
              <a:rPr lang="nl-BE" dirty="0"/>
              <a:t> </a:t>
            </a:r>
            <a:r>
              <a:rPr lang="nl-BE" dirty="0" err="1"/>
              <a:t>network</a:t>
            </a:r>
            <a:r>
              <a:rPr lang="nl-BE" dirty="0"/>
              <a:t> is a </a:t>
            </a:r>
            <a:r>
              <a:rPr lang="nl-BE" dirty="0" err="1"/>
              <a:t>network</a:t>
            </a:r>
            <a:r>
              <a:rPr lang="nl-BE" dirty="0"/>
              <a:t> </a:t>
            </a:r>
            <a:r>
              <a:rPr lang="nl-BE" dirty="0" err="1"/>
              <a:t>which</a:t>
            </a:r>
            <a:r>
              <a:rPr lang="nl-BE" dirty="0"/>
              <a:t> </a:t>
            </a:r>
            <a:r>
              <a:rPr lang="nl-BE" dirty="0" err="1"/>
              <a:t>requires</a:t>
            </a:r>
            <a:r>
              <a:rPr lang="nl-BE" dirty="0"/>
              <a:t> 2 </a:t>
            </a:r>
            <a:r>
              <a:rPr lang="nl-BE" dirty="0" err="1"/>
              <a:t>inputs</a:t>
            </a:r>
            <a:r>
              <a:rPr lang="nl-BE" dirty="0"/>
              <a:t> (images), these </a:t>
            </a:r>
            <a:r>
              <a:rPr lang="nl-BE" dirty="0" err="1"/>
              <a:t>inputs</a:t>
            </a:r>
            <a:r>
              <a:rPr lang="nl-BE" dirty="0"/>
              <a:t> produce </a:t>
            </a:r>
            <a:r>
              <a:rPr lang="nl-BE" dirty="0" err="1"/>
              <a:t>outputs</a:t>
            </a:r>
            <a:r>
              <a:rPr lang="nl-BE" dirty="0"/>
              <a:t> </a:t>
            </a:r>
            <a:r>
              <a:rPr lang="nl-BE" dirty="0" err="1"/>
              <a:t>which</a:t>
            </a:r>
            <a:r>
              <a:rPr lang="nl-BE" dirty="0"/>
              <a:t> are </a:t>
            </a:r>
            <a:r>
              <a:rPr lang="nl-BE" dirty="0" err="1"/>
              <a:t>compared</a:t>
            </a:r>
            <a:r>
              <a:rPr lang="nl-BE" dirty="0"/>
              <a:t>. </a:t>
            </a:r>
            <a:r>
              <a:rPr lang="nl-BE" dirty="0" err="1"/>
              <a:t>Usually</a:t>
            </a:r>
            <a:r>
              <a:rPr lang="nl-BE" dirty="0"/>
              <a:t> </a:t>
            </a:r>
            <a:r>
              <a:rPr lang="nl-BE" dirty="0" err="1"/>
              <a:t>the</a:t>
            </a:r>
            <a:r>
              <a:rPr lang="nl-BE" dirty="0"/>
              <a:t> </a:t>
            </a:r>
            <a:r>
              <a:rPr lang="nl-BE" dirty="0" err="1"/>
              <a:t>euclidean</a:t>
            </a:r>
            <a:r>
              <a:rPr lang="nl-BE" dirty="0"/>
              <a:t> </a:t>
            </a:r>
            <a:r>
              <a:rPr lang="nl-BE" dirty="0" err="1"/>
              <a:t>distance</a:t>
            </a:r>
            <a:r>
              <a:rPr lang="nl-BE" dirty="0"/>
              <a:t> is </a:t>
            </a:r>
            <a:r>
              <a:rPr lang="nl-BE" dirty="0" err="1"/>
              <a:t>used</a:t>
            </a:r>
            <a:r>
              <a:rPr lang="nl-BE" dirty="0"/>
              <a:t> as </a:t>
            </a:r>
            <a:r>
              <a:rPr lang="nl-BE" dirty="0" err="1"/>
              <a:t>comparision</a:t>
            </a:r>
            <a:r>
              <a:rPr lang="nl-BE" dirty="0"/>
              <a:t> </a:t>
            </a:r>
            <a:r>
              <a:rPr lang="nl-BE" dirty="0" err="1"/>
              <a:t>function</a:t>
            </a:r>
            <a:r>
              <a:rPr lang="nl-BE" dirty="0"/>
              <a:t> </a:t>
            </a:r>
            <a:r>
              <a:rPr lang="nl-BE" dirty="0" err="1"/>
              <a:t>between</a:t>
            </a:r>
            <a:r>
              <a:rPr lang="nl-BE" dirty="0"/>
              <a:t> </a:t>
            </a:r>
            <a:r>
              <a:rPr lang="nl-BE" dirty="0" err="1"/>
              <a:t>the</a:t>
            </a:r>
            <a:r>
              <a:rPr lang="nl-BE" dirty="0"/>
              <a:t> </a:t>
            </a:r>
            <a:r>
              <a:rPr lang="nl-BE" dirty="0" err="1"/>
              <a:t>two</a:t>
            </a:r>
            <a:r>
              <a:rPr lang="nl-BE" dirty="0"/>
              <a:t> </a:t>
            </a:r>
            <a:r>
              <a:rPr lang="nl-BE" dirty="0" err="1"/>
              <a:t>vectors</a:t>
            </a:r>
            <a:r>
              <a:rPr lang="nl-BE" dirty="0"/>
              <a:t> (or points on </a:t>
            </a:r>
            <a:r>
              <a:rPr lang="nl-BE" dirty="0" err="1"/>
              <a:t>the</a:t>
            </a:r>
            <a:r>
              <a:rPr lang="nl-BE" dirty="0"/>
              <a:t> </a:t>
            </a:r>
            <a:r>
              <a:rPr lang="nl-BE" dirty="0" err="1"/>
              <a:t>manifold</a:t>
            </a:r>
            <a:r>
              <a:rPr lang="nl-BE" dirty="0"/>
              <a:t>). </a:t>
            </a:r>
            <a:r>
              <a:rPr lang="nl-BE" dirty="0" err="1"/>
              <a:t>Similar</a:t>
            </a:r>
            <a:r>
              <a:rPr lang="nl-BE" dirty="0"/>
              <a:t> </a:t>
            </a:r>
            <a:r>
              <a:rPr lang="nl-BE" dirty="0" err="1"/>
              <a:t>faces</a:t>
            </a:r>
            <a:r>
              <a:rPr lang="nl-BE" dirty="0"/>
              <a:t>/</a:t>
            </a:r>
            <a:r>
              <a:rPr lang="nl-BE" dirty="0" err="1"/>
              <a:t>inputs</a:t>
            </a:r>
            <a:r>
              <a:rPr lang="nl-BE" dirty="0"/>
              <a:t> produce close points on </a:t>
            </a:r>
            <a:r>
              <a:rPr lang="nl-BE" dirty="0" err="1"/>
              <a:t>the</a:t>
            </a:r>
            <a:r>
              <a:rPr lang="nl-BE" dirty="0"/>
              <a:t> </a:t>
            </a:r>
            <a:r>
              <a:rPr lang="nl-BE" dirty="0" err="1"/>
              <a:t>manifold</a:t>
            </a:r>
            <a:r>
              <a:rPr lang="nl-BE" dirty="0"/>
              <a:t>, </a:t>
            </a:r>
            <a:r>
              <a:rPr lang="nl-BE" dirty="0" err="1"/>
              <a:t>and</a:t>
            </a:r>
            <a:r>
              <a:rPr lang="nl-BE" dirty="0"/>
              <a:t> a low </a:t>
            </a:r>
            <a:r>
              <a:rPr lang="nl-BE" dirty="0" err="1"/>
              <a:t>euclidean</a:t>
            </a:r>
            <a:r>
              <a:rPr lang="nl-BE" dirty="0"/>
              <a:t> </a:t>
            </a:r>
            <a:r>
              <a:rPr lang="nl-BE" dirty="0" err="1"/>
              <a:t>distance</a:t>
            </a:r>
            <a:r>
              <a:rPr lang="nl-BE" dirty="0"/>
              <a:t>. </a:t>
            </a:r>
            <a:r>
              <a:rPr lang="nl-BE" dirty="0" err="1"/>
              <a:t>While</a:t>
            </a:r>
            <a:r>
              <a:rPr lang="nl-BE" dirty="0"/>
              <a:t> </a:t>
            </a:r>
            <a:r>
              <a:rPr lang="nl-BE" dirty="0" err="1"/>
              <a:t>dissimilar</a:t>
            </a:r>
            <a:r>
              <a:rPr lang="nl-BE" dirty="0"/>
              <a:t> </a:t>
            </a:r>
            <a:r>
              <a:rPr lang="nl-BE" dirty="0" err="1"/>
              <a:t>faces</a:t>
            </a:r>
            <a:r>
              <a:rPr lang="nl-BE" dirty="0"/>
              <a:t> produce </a:t>
            </a:r>
            <a:r>
              <a:rPr lang="nl-BE" dirty="0" err="1"/>
              <a:t>distant</a:t>
            </a:r>
            <a:r>
              <a:rPr lang="nl-BE" dirty="0"/>
              <a:t> points on </a:t>
            </a:r>
            <a:r>
              <a:rPr lang="nl-BE" dirty="0" err="1"/>
              <a:t>the</a:t>
            </a:r>
            <a:r>
              <a:rPr lang="nl-BE" dirty="0"/>
              <a:t> </a:t>
            </a:r>
            <a:r>
              <a:rPr lang="nl-BE" dirty="0" err="1"/>
              <a:t>manifold</a:t>
            </a:r>
            <a:r>
              <a:rPr lang="nl-BE" dirty="0"/>
              <a:t>. </a:t>
            </a:r>
            <a:r>
              <a:rPr lang="nl-BE" dirty="0" err="1"/>
              <a:t>Then</a:t>
            </a:r>
            <a:r>
              <a:rPr lang="nl-BE" dirty="0"/>
              <a:t> we </a:t>
            </a:r>
            <a:r>
              <a:rPr lang="nl-BE" dirty="0" err="1"/>
              <a:t>use</a:t>
            </a:r>
            <a:r>
              <a:rPr lang="nl-BE" dirty="0"/>
              <a:t> a </a:t>
            </a:r>
            <a:r>
              <a:rPr lang="nl-BE" dirty="0" err="1"/>
              <a:t>loss</a:t>
            </a:r>
            <a:r>
              <a:rPr lang="nl-BE" dirty="0"/>
              <a:t> </a:t>
            </a:r>
            <a:r>
              <a:rPr lang="nl-BE" dirty="0" err="1"/>
              <a:t>function</a:t>
            </a:r>
            <a:r>
              <a:rPr lang="nl-BE" dirty="0"/>
              <a:t>, I </a:t>
            </a:r>
            <a:r>
              <a:rPr lang="nl-BE" dirty="0" err="1"/>
              <a:t>tried</a:t>
            </a:r>
            <a:r>
              <a:rPr lang="nl-BE" dirty="0"/>
              <a:t> out 2 </a:t>
            </a:r>
            <a:r>
              <a:rPr lang="nl-BE" dirty="0" err="1"/>
              <a:t>loss</a:t>
            </a:r>
            <a:r>
              <a:rPr lang="nl-BE" dirty="0"/>
              <a:t> </a:t>
            </a:r>
            <a:r>
              <a:rPr lang="nl-BE" dirty="0" err="1"/>
              <a:t>functions</a:t>
            </a:r>
            <a:r>
              <a:rPr lang="nl-BE" dirty="0"/>
              <a:t> but </a:t>
            </a:r>
            <a:r>
              <a:rPr lang="nl-BE" dirty="0" err="1"/>
              <a:t>there</a:t>
            </a:r>
            <a:r>
              <a:rPr lang="nl-BE" dirty="0"/>
              <a:t> are </a:t>
            </a:r>
            <a:r>
              <a:rPr lang="nl-BE" dirty="0" err="1"/>
              <a:t>many</a:t>
            </a:r>
            <a:r>
              <a:rPr lang="nl-BE" dirty="0"/>
              <a:t> more. </a:t>
            </a:r>
            <a:r>
              <a:rPr lang="nl-BE" dirty="0" err="1"/>
              <a:t>Finally</a:t>
            </a:r>
            <a:r>
              <a:rPr lang="nl-BE" dirty="0"/>
              <a:t> </a:t>
            </a:r>
            <a:r>
              <a:rPr lang="nl-BE" dirty="0" err="1"/>
              <a:t>during</a:t>
            </a:r>
            <a:r>
              <a:rPr lang="nl-BE" dirty="0"/>
              <a:t> </a:t>
            </a:r>
            <a:r>
              <a:rPr lang="nl-BE" dirty="0" err="1"/>
              <a:t>backpropagation</a:t>
            </a:r>
            <a:r>
              <a:rPr lang="nl-BE" dirty="0"/>
              <a:t> </a:t>
            </a:r>
            <a:r>
              <a:rPr lang="nl-BE" dirty="0" err="1"/>
              <a:t>the</a:t>
            </a:r>
            <a:r>
              <a:rPr lang="nl-BE" dirty="0"/>
              <a:t> </a:t>
            </a:r>
            <a:r>
              <a:rPr lang="nl-BE" dirty="0" err="1"/>
              <a:t>network’s</a:t>
            </a:r>
            <a:r>
              <a:rPr lang="nl-BE" dirty="0"/>
              <a:t> parameters get </a:t>
            </a:r>
            <a:r>
              <a:rPr lang="nl-BE" dirty="0" err="1"/>
              <a:t>updated</a:t>
            </a:r>
            <a:r>
              <a:rPr lang="nl-BE" dirty="0"/>
              <a:t>.</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4</a:t>
            </a:fld>
            <a:endParaRPr lang="en-US"/>
          </a:p>
        </p:txBody>
      </p:sp>
    </p:spTree>
    <p:extLst>
      <p:ext uri="{BB962C8B-B14F-4D97-AF65-F5344CB8AC3E}">
        <p14:creationId xmlns:p14="http://schemas.microsoft.com/office/powerpoint/2010/main" val="32823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Not</a:t>
            </a:r>
            <a:r>
              <a:rPr lang="nl-BE" dirty="0"/>
              <a:t> </a:t>
            </a:r>
            <a:r>
              <a:rPr lang="nl-BE" dirty="0" err="1"/>
              <a:t>so</a:t>
            </a:r>
            <a:r>
              <a:rPr lang="nl-BE" dirty="0"/>
              <a:t> long </a:t>
            </a:r>
            <a:r>
              <a:rPr lang="nl-BE" dirty="0" err="1"/>
              <a:t>ago</a:t>
            </a:r>
            <a:r>
              <a:rPr lang="nl-BE" dirty="0"/>
              <a:t> data </a:t>
            </a:r>
            <a:r>
              <a:rPr lang="nl-BE" dirty="0" err="1"/>
              <a:t>scientist</a:t>
            </a:r>
            <a:r>
              <a:rPr lang="nl-BE" dirty="0"/>
              <a:t> </a:t>
            </a:r>
            <a:r>
              <a:rPr lang="nl-BE" dirty="0" err="1"/>
              <a:t>manually</a:t>
            </a:r>
            <a:r>
              <a:rPr lang="nl-BE" dirty="0"/>
              <a:t> </a:t>
            </a:r>
            <a:r>
              <a:rPr lang="nl-BE" dirty="0" err="1"/>
              <a:t>crafted</a:t>
            </a:r>
            <a:r>
              <a:rPr lang="nl-BE" dirty="0"/>
              <a:t> filters </a:t>
            </a:r>
            <a:r>
              <a:rPr lang="nl-BE" dirty="0" err="1"/>
              <a:t>to</a:t>
            </a:r>
            <a:r>
              <a:rPr lang="nl-BE" dirty="0"/>
              <a:t> extract features </a:t>
            </a:r>
            <a:r>
              <a:rPr lang="nl-BE" dirty="0" err="1"/>
              <a:t>from</a:t>
            </a:r>
            <a:r>
              <a:rPr lang="nl-BE" dirty="0"/>
              <a:t> images, </a:t>
            </a:r>
            <a:r>
              <a:rPr lang="nl-BE" dirty="0" err="1"/>
              <a:t>this</a:t>
            </a:r>
            <a:r>
              <a:rPr lang="nl-BE" dirty="0"/>
              <a:t> type of </a:t>
            </a:r>
            <a:r>
              <a:rPr lang="nl-BE" dirty="0" err="1"/>
              <a:t>work</a:t>
            </a:r>
            <a:r>
              <a:rPr lang="nl-BE" dirty="0"/>
              <a:t> is hard </a:t>
            </a:r>
            <a:r>
              <a:rPr lang="nl-BE" dirty="0" err="1"/>
              <a:t>and</a:t>
            </a:r>
            <a:r>
              <a:rPr lang="nl-BE" dirty="0"/>
              <a:t> takes a lot of time, </a:t>
            </a:r>
            <a:r>
              <a:rPr lang="nl-BE" dirty="0" err="1"/>
              <a:t>so</a:t>
            </a:r>
            <a:r>
              <a:rPr lang="nl-BE" dirty="0"/>
              <a:t> </a:t>
            </a:r>
            <a:r>
              <a:rPr lang="nl-BE" dirty="0" err="1"/>
              <a:t>with</a:t>
            </a:r>
            <a:r>
              <a:rPr lang="nl-BE" dirty="0"/>
              <a:t> machine </a:t>
            </a:r>
            <a:r>
              <a:rPr lang="nl-BE" dirty="0" err="1"/>
              <a:t>learning</a:t>
            </a:r>
            <a:r>
              <a:rPr lang="nl-BE" dirty="0"/>
              <a:t> </a:t>
            </a:r>
            <a:r>
              <a:rPr lang="nl-BE" dirty="0" err="1"/>
              <a:t>the</a:t>
            </a:r>
            <a:r>
              <a:rPr lang="nl-BE" dirty="0"/>
              <a:t> feature </a:t>
            </a:r>
            <a:r>
              <a:rPr lang="nl-BE" dirty="0" err="1"/>
              <a:t>extraction</a:t>
            </a:r>
            <a:r>
              <a:rPr lang="nl-BE" dirty="0"/>
              <a:t> filters are </a:t>
            </a:r>
            <a:r>
              <a:rPr lang="nl-BE" dirty="0" err="1"/>
              <a:t>learned</a:t>
            </a:r>
            <a:r>
              <a:rPr lang="nl-BE" dirty="0"/>
              <a:t>. A big advantage of </a:t>
            </a:r>
            <a:r>
              <a:rPr lang="nl-BE" dirty="0" err="1"/>
              <a:t>using</a:t>
            </a:r>
            <a:r>
              <a:rPr lang="nl-BE" dirty="0"/>
              <a:t> CNN </a:t>
            </a:r>
            <a:r>
              <a:rPr lang="nl-BE" dirty="0" err="1"/>
              <a:t>instead</a:t>
            </a:r>
            <a:r>
              <a:rPr lang="nl-BE" dirty="0"/>
              <a:t> of classic </a:t>
            </a:r>
            <a:r>
              <a:rPr lang="nl-BE" dirty="0" err="1"/>
              <a:t>neural</a:t>
            </a:r>
            <a:r>
              <a:rPr lang="nl-BE" dirty="0"/>
              <a:t> </a:t>
            </a:r>
            <a:r>
              <a:rPr lang="nl-BE" dirty="0" err="1"/>
              <a:t>networks</a:t>
            </a:r>
            <a:r>
              <a:rPr lang="nl-BE" dirty="0"/>
              <a:t>, is </a:t>
            </a:r>
            <a:r>
              <a:rPr lang="nl-BE" dirty="0" err="1"/>
              <a:t>that</a:t>
            </a:r>
            <a:r>
              <a:rPr lang="nl-BE" dirty="0"/>
              <a:t> </a:t>
            </a:r>
            <a:r>
              <a:rPr lang="nl-BE" dirty="0" err="1"/>
              <a:t>the</a:t>
            </a:r>
            <a:r>
              <a:rPr lang="nl-BE" dirty="0"/>
              <a:t> </a:t>
            </a:r>
            <a:r>
              <a:rPr lang="nl-BE" dirty="0" err="1"/>
              <a:t>relation</a:t>
            </a:r>
            <a:r>
              <a:rPr lang="nl-BE" dirty="0"/>
              <a:t> </a:t>
            </a:r>
            <a:r>
              <a:rPr lang="nl-BE" dirty="0" err="1"/>
              <a:t>with</a:t>
            </a:r>
            <a:r>
              <a:rPr lang="nl-BE" dirty="0"/>
              <a:t> </a:t>
            </a:r>
            <a:r>
              <a:rPr lang="nl-BE" dirty="0" err="1"/>
              <a:t>neighbouring</a:t>
            </a:r>
            <a:r>
              <a:rPr lang="nl-BE" dirty="0"/>
              <a:t> pixels is </a:t>
            </a:r>
            <a:r>
              <a:rPr lang="nl-BE" dirty="0" err="1"/>
              <a:t>preserved</a:t>
            </a:r>
            <a:r>
              <a:rPr lang="nl-BE" dirty="0"/>
              <a:t>. </a:t>
            </a:r>
            <a:r>
              <a:rPr lang="nl-BE" dirty="0" err="1"/>
              <a:t>And</a:t>
            </a:r>
            <a:r>
              <a:rPr lang="nl-BE" dirty="0"/>
              <a:t> </a:t>
            </a:r>
            <a:r>
              <a:rPr lang="nl-BE" dirty="0" err="1"/>
              <a:t>since</a:t>
            </a:r>
            <a:r>
              <a:rPr lang="nl-BE" dirty="0"/>
              <a:t> </a:t>
            </a:r>
            <a:r>
              <a:rPr lang="nl-BE" dirty="0" err="1"/>
              <a:t>the</a:t>
            </a:r>
            <a:r>
              <a:rPr lang="nl-BE" dirty="0"/>
              <a:t> </a:t>
            </a:r>
            <a:r>
              <a:rPr lang="nl-BE" dirty="0" err="1"/>
              <a:t>number</a:t>
            </a:r>
            <a:r>
              <a:rPr lang="nl-BE" dirty="0"/>
              <a:t> of parameters in a </a:t>
            </a:r>
            <a:r>
              <a:rPr lang="nl-BE" dirty="0" err="1"/>
              <a:t>convolutional</a:t>
            </a:r>
            <a:r>
              <a:rPr lang="nl-BE" dirty="0"/>
              <a:t> </a:t>
            </a:r>
            <a:r>
              <a:rPr lang="nl-BE" dirty="0" err="1"/>
              <a:t>network</a:t>
            </a:r>
            <a:r>
              <a:rPr lang="nl-BE" dirty="0"/>
              <a:t> are </a:t>
            </a:r>
            <a:r>
              <a:rPr lang="nl-BE" dirty="0" err="1"/>
              <a:t>much</a:t>
            </a:r>
            <a:r>
              <a:rPr lang="nl-BE" dirty="0"/>
              <a:t> smaller, we </a:t>
            </a:r>
            <a:r>
              <a:rPr lang="nl-BE" dirty="0" err="1"/>
              <a:t>can</a:t>
            </a:r>
            <a:r>
              <a:rPr lang="nl-BE" dirty="0"/>
              <a:t> </a:t>
            </a:r>
            <a:r>
              <a:rPr lang="nl-BE" dirty="0" err="1"/>
              <a:t>build</a:t>
            </a:r>
            <a:r>
              <a:rPr lang="nl-BE" dirty="0"/>
              <a:t> </a:t>
            </a:r>
            <a:r>
              <a:rPr lang="nl-BE" dirty="0" err="1"/>
              <a:t>deeper</a:t>
            </a:r>
            <a:r>
              <a:rPr lang="nl-BE" dirty="0"/>
              <a:t> </a:t>
            </a:r>
            <a:r>
              <a:rPr lang="nl-BE" dirty="0" err="1"/>
              <a:t>networks</a:t>
            </a:r>
            <a:r>
              <a:rPr lang="nl-BE" dirty="0"/>
              <a:t>, </a:t>
            </a:r>
            <a:r>
              <a:rPr lang="nl-BE" dirty="0" err="1"/>
              <a:t>so-called</a:t>
            </a:r>
            <a:r>
              <a:rPr lang="nl-BE" dirty="0"/>
              <a:t> </a:t>
            </a:r>
            <a:r>
              <a:rPr lang="nl-BE" dirty="0" err="1"/>
              <a:t>deep</a:t>
            </a:r>
            <a:r>
              <a:rPr lang="nl-BE" dirty="0"/>
              <a:t> </a:t>
            </a:r>
            <a:r>
              <a:rPr lang="nl-BE" dirty="0" err="1"/>
              <a:t>neural</a:t>
            </a:r>
            <a:r>
              <a:rPr lang="nl-BE" dirty="0"/>
              <a:t> </a:t>
            </a:r>
            <a:r>
              <a:rPr lang="nl-BE" dirty="0" err="1"/>
              <a:t>networks</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5</a:t>
            </a:fld>
            <a:endParaRPr lang="en-US"/>
          </a:p>
        </p:txBody>
      </p:sp>
    </p:spTree>
    <p:extLst>
      <p:ext uri="{BB962C8B-B14F-4D97-AF65-F5344CB8AC3E}">
        <p14:creationId xmlns:p14="http://schemas.microsoft.com/office/powerpoint/2010/main" val="3991540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Tijdelijke aanduiding voor notities 2"/>
              <p:cNvSpPr>
                <a:spLocks noGrp="1"/>
              </p:cNvSpPr>
              <p:nvPr>
                <p:ph type="body" idx="1"/>
              </p:nvPr>
            </p:nvSpPr>
            <p:spPr/>
            <p:txBody>
              <a:bodyPr/>
              <a:lstStyle/>
              <a:p>
                <a:r>
                  <a:rPr lang="en-US" dirty="0">
                    <a:hlinkClick r:id="rId3"/>
                  </a:rPr>
                  <a:t>https://www.quora.com/Why-are-convolutional-nets-called-so-when-they-are-actually-doing-correlations</a:t>
                </a:r>
                <a:endParaRPr lang="en-US" dirty="0"/>
              </a:p>
              <a:p>
                <a:r>
                  <a:rPr lang="en-US" dirty="0"/>
                  <a:t>Each element of the convolved featured is computed by elementwise multiplying a sector of the image with the kernel, if you have a third dimension, a depth, you need to sum the results and finally add a bias. Some hyper parameters of the kernel, are its size and stride. Since the kernel is a constant for each depth slice, convolutions are independent of translations of the feature in the image.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Parameters are shared within each depth, all neurons in this depth slice respond on certain features regardless of the position </a:t>
                </a:r>
                <a14:m>
                  <m:oMath xmlns:m="http://schemas.openxmlformats.org/officeDocument/2006/math">
                    <m:d>
                      <m:dPr>
                        <m:ctrlPr>
                          <a:rPr lang="nl-BE" sz="1200" b="0" i="1" smtClean="0">
                            <a:latin typeface="Cambria Math" panose="02040503050406030204" pitchFamily="18" charset="0"/>
                          </a:rPr>
                        </m:ctrlPr>
                      </m:dPr>
                      <m:e>
                        <m:r>
                          <a:rPr lang="nl-BE" sz="1200" b="0" i="1" smtClean="0">
                            <a:latin typeface="Cambria Math" panose="02040503050406030204" pitchFamily="18" charset="0"/>
                          </a:rPr>
                          <m:t>𝑥</m:t>
                        </m:r>
                        <m:r>
                          <a:rPr lang="nl-BE" sz="1200" b="0" i="1" smtClean="0">
                            <a:latin typeface="Cambria Math" panose="02040503050406030204" pitchFamily="18" charset="0"/>
                          </a:rPr>
                          <m:t>,</m:t>
                        </m:r>
                        <m:r>
                          <a:rPr lang="nl-BE" sz="1200" b="0" i="1" smtClean="0">
                            <a:latin typeface="Cambria Math" panose="02040503050406030204" pitchFamily="18" charset="0"/>
                          </a:rPr>
                          <m:t>𝑦</m:t>
                        </m:r>
                      </m:e>
                    </m:d>
                    <m:r>
                      <a:rPr lang="nl-BE" sz="1200" b="0" i="1" smtClean="0">
                        <a:latin typeface="Cambria Math" panose="02040503050406030204" pitchFamily="18" charset="0"/>
                      </a:rPr>
                      <m:t> </m:t>
                    </m:r>
                  </m:oMath>
                </a14:m>
                <a:r>
                  <a:rPr lang="en-US" sz="1200" dirty="0"/>
                  <a:t>in the image </a:t>
                </a:r>
                <a14:m>
                  <m:oMath xmlns:m="http://schemas.openxmlformats.org/officeDocument/2006/math">
                    <m:r>
                      <a:rPr lang="nl-BE" sz="1200">
                        <a:latin typeface="Cambria Math" panose="02040503050406030204" pitchFamily="18" charset="0"/>
                      </a:rPr>
                      <m:t>𝐼</m:t>
                    </m:r>
                    <m:r>
                      <a:rPr lang="nl-BE" sz="1200">
                        <a:latin typeface="Cambria Math" panose="02040503050406030204" pitchFamily="18" charset="0"/>
                      </a:rPr>
                      <m:t> (</m:t>
                    </m:r>
                    <m:r>
                      <m:rPr>
                        <m:sty m:val="p"/>
                      </m:rPr>
                      <a:rPr lang="nl-BE" sz="1200">
                        <a:latin typeface="Cambria Math" panose="02040503050406030204" pitchFamily="18" charset="0"/>
                      </a:rPr>
                      <m:t>Translation</m:t>
                    </m:r>
                    <m:r>
                      <a:rPr lang="nl-BE" sz="1200">
                        <a:latin typeface="Cambria Math" panose="02040503050406030204" pitchFamily="18" charset="0"/>
                      </a:rPr>
                      <m:t> </m:t>
                    </m:r>
                    <m:r>
                      <m:rPr>
                        <m:sty m:val="p"/>
                      </m:rPr>
                      <a:rPr lang="nl-BE" sz="1200">
                        <a:latin typeface="Cambria Math" panose="02040503050406030204" pitchFamily="18" charset="0"/>
                      </a:rPr>
                      <m:t>invariance</m:t>
                    </m:r>
                    <m:r>
                      <a:rPr lang="nl-BE" sz="1200">
                        <a:latin typeface="Cambria Math" panose="02040503050406030204" pitchFamily="18" charset="0"/>
                      </a:rPr>
                      <m:t>)</m:t>
                    </m:r>
                  </m:oMath>
                </a14:m>
                <a:endParaRPr lang="en-US" sz="1200" dirty="0"/>
              </a:p>
              <a:p>
                <a:endParaRPr lang="en-US" dirty="0"/>
              </a:p>
              <a:p>
                <a:endParaRPr lang="en-US" dirty="0"/>
              </a:p>
            </p:txBody>
          </p:sp>
        </mc:Choice>
        <mc:Fallback>
          <p:sp>
            <p:nvSpPr>
              <p:cNvPr id="3" name="Tijdelijke aanduiding voor notities 2"/>
              <p:cNvSpPr>
                <a:spLocks noGrp="1"/>
              </p:cNvSpPr>
              <p:nvPr>
                <p:ph type="body" idx="1"/>
              </p:nvPr>
            </p:nvSpPr>
            <p:spPr/>
            <p:txBody>
              <a:bodyPr/>
              <a:lstStyle/>
              <a:p>
                <a:r>
                  <a:rPr lang="en-US" dirty="0">
                    <a:hlinkClick r:id="rId3"/>
                  </a:rPr>
                  <a:t>https://www.quora.com/Why-are-convolutional-nets-called-so-when-they-are-actually-doing-correlations</a:t>
                </a:r>
                <a:endParaRPr lang="en-US" dirty="0"/>
              </a:p>
              <a:p>
                <a:r>
                  <a:rPr lang="en-US" dirty="0"/>
                  <a:t>Each element of the convolved featured is computed by elementwise multiplying a sector of the image with the kernel, if you have a third dimension, a depth, you need to sum the results and finally add a bias. Some hyper parameters of the kernel, are its size and stride. Since the kernel is a constant for each depth slice, convolutions are independent of translations of the feature in the image.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Parameters are shared within each depth, all neurons in this depth slice respond on certain features regardless of the position </a:t>
                </a:r>
                <a:r>
                  <a:rPr lang="nl-BE" sz="1200" b="0" i="0">
                    <a:latin typeface="Cambria Math" panose="02040503050406030204" pitchFamily="18" charset="0"/>
                  </a:rPr>
                  <a:t>(𝑥,𝑦)  </a:t>
                </a:r>
                <a:r>
                  <a:rPr lang="en-US" sz="1200" dirty="0"/>
                  <a:t>in the image </a:t>
                </a:r>
                <a:r>
                  <a:rPr lang="nl-BE" sz="1200" i="0">
                    <a:latin typeface="Cambria Math" panose="02040503050406030204" pitchFamily="18" charset="0"/>
                  </a:rPr>
                  <a:t>𝐼 (Translation invariance)</a:t>
                </a:r>
                <a:endParaRPr lang="en-US" sz="1200" dirty="0"/>
              </a:p>
              <a:p>
                <a:endParaRPr lang="en-US" dirty="0"/>
              </a:p>
              <a:p>
                <a:endParaRPr lang="en-US" dirty="0"/>
              </a:p>
            </p:txBody>
          </p:sp>
        </mc:Fallback>
      </mc:AlternateContent>
      <p:sp>
        <p:nvSpPr>
          <p:cNvPr id="4" name="Tijdelijke aanduiding voor dianummer 3"/>
          <p:cNvSpPr>
            <a:spLocks noGrp="1"/>
          </p:cNvSpPr>
          <p:nvPr>
            <p:ph type="sldNum" sz="quarter" idx="5"/>
          </p:nvPr>
        </p:nvSpPr>
        <p:spPr/>
        <p:txBody>
          <a:bodyPr/>
          <a:lstStyle/>
          <a:p>
            <a:fld id="{869DBF96-6F1D-494D-8CA2-6D52520273AC}" type="slidenum">
              <a:rPr lang="en-US" smtClean="0"/>
              <a:t>6</a:t>
            </a:fld>
            <a:endParaRPr lang="en-US"/>
          </a:p>
        </p:txBody>
      </p:sp>
    </p:spTree>
    <p:extLst>
      <p:ext uri="{BB962C8B-B14F-4D97-AF65-F5344CB8AC3E}">
        <p14:creationId xmlns:p14="http://schemas.microsoft.com/office/powerpoint/2010/main" val="251552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r>
                  <a:rPr lang="en-US" dirty="0">
                    <a:hlinkClick r:id="rId3"/>
                  </a:rPr>
                  <a:t>https://www.quora.com/Why-do-neural-networks-need-an-activation-function</a:t>
                </a:r>
                <a:endParaRPr lang="en-US" dirty="0"/>
              </a:p>
              <a:p>
                <a:r>
                  <a:rPr lang="en-US" dirty="0">
                    <a:hlinkClick r:id="rId4"/>
                  </a:rPr>
                  <a:t>https://stats.stackexchange.com/questions/126238/what-are-the-advantages-of-relu-over-sigmoid-function-in-deep-neural-networks</a:t>
                </a:r>
                <a:endParaRPr lang="en-US" dirty="0"/>
              </a:p>
              <a:p>
                <a:r>
                  <a:rPr lang="en-US" dirty="0"/>
                  <a:t>To add non-linearity to our model, non-linear activation functions like sigmoid and </a:t>
                </a:r>
                <a:r>
                  <a:rPr lang="en-US" dirty="0" err="1"/>
                  <a:t>ReLU</a:t>
                </a:r>
                <a:r>
                  <a:rPr lang="en-US" dirty="0"/>
                  <a:t> are used.</a:t>
                </a:r>
              </a:p>
              <a:p>
                <a:r>
                  <a:rPr lang="en-US" dirty="0"/>
                  <a:t>And since a neural network is a linear combination of functions, we need to make sure these functions are non-linear, else the linear combination of all linear functions in the network would be a simple linear function itself. Since we want our network to be able to train, we need to make sure the activation function is differentiable. Some advantages of </a:t>
                </a:r>
                <a:r>
                  <a:rPr lang="en-US" dirty="0" err="1"/>
                  <a:t>ReLU</a:t>
                </a:r>
                <a:r>
                  <a:rPr lang="en-US" dirty="0"/>
                  <a:t> over others: It’s computationally inexpensive which makes training and using the model faster. Since the gradient of the </a:t>
                </a:r>
                <a:r>
                  <a:rPr lang="en-US" dirty="0" err="1"/>
                  <a:t>ReLU</a:t>
                </a:r>
                <a:r>
                  <a:rPr lang="en-US" dirty="0"/>
                  <a:t> function is 1 for a greater than 0, in comparison with a small gradient for functions like Sigmoid when the value of a increases, this is called the vanishing gradient problem. Another advantage is that it’s empirically proven to be better.</a:t>
                </a:r>
              </a:p>
            </p:txBody>
          </p:sp>
        </mc:Choice>
        <mc:Fallback xmlns="">
          <p:sp>
            <p:nvSpPr>
              <p:cNvPr id="3" name="Tijdelijke aanduiding voor notities 2"/>
              <p:cNvSpPr>
                <a:spLocks noGrp="1"/>
              </p:cNvSpPr>
              <p:nvPr>
                <p:ph type="body" idx="1"/>
              </p:nvPr>
            </p:nvSpPr>
            <p:spPr/>
            <p:txBody>
              <a:bodyPr/>
              <a:lstStyle/>
              <a:p>
                <a:r>
                  <a:rPr lang="en-US" dirty="0">
                    <a:hlinkClick r:id="rId5"/>
                  </a:rPr>
                  <a:t>https://www.quora.com/Why-do-neural-networks-need-an-activation-function</a:t>
                </a:r>
                <a:endParaRPr lang="en-US" dirty="0"/>
              </a:p>
              <a:p>
                <a:r>
                  <a:rPr lang="en-US" dirty="0">
                    <a:hlinkClick r:id="rId6"/>
                  </a:rPr>
                  <a:t>https://stats.stackexchange.com/questions/126238/what-are-the-advantages-of-relu-over-sigmoid-function-in-deep-neural-networks</a:t>
                </a:r>
                <a:r>
                  <a:rPr lang="en-US" i="0">
                    <a:latin typeface="Cambria Math" panose="02040503050406030204" pitchFamily="18" charset="0"/>
                  </a:rPr>
                  <a:t>"Typ hier uw vergelijking."</a:t>
                </a:r>
                <a:endParaRPr lang="en-US" dirty="0"/>
              </a:p>
            </p:txBody>
          </p:sp>
        </mc:Fallback>
      </mc:AlternateContent>
      <p:sp>
        <p:nvSpPr>
          <p:cNvPr id="4" name="Tijdelijke aanduiding voor dianummer 3"/>
          <p:cNvSpPr>
            <a:spLocks noGrp="1"/>
          </p:cNvSpPr>
          <p:nvPr>
            <p:ph type="sldNum" sz="quarter" idx="5"/>
          </p:nvPr>
        </p:nvSpPr>
        <p:spPr/>
        <p:txBody>
          <a:bodyPr/>
          <a:lstStyle/>
          <a:p>
            <a:fld id="{869DBF96-6F1D-494D-8CA2-6D52520273AC}" type="slidenum">
              <a:rPr lang="en-US" smtClean="0"/>
              <a:t>7</a:t>
            </a:fld>
            <a:endParaRPr lang="en-US"/>
          </a:p>
        </p:txBody>
      </p:sp>
    </p:spTree>
    <p:extLst>
      <p:ext uri="{BB962C8B-B14F-4D97-AF65-F5344CB8AC3E}">
        <p14:creationId xmlns:p14="http://schemas.microsoft.com/office/powerpoint/2010/main" val="171504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Pooling </a:t>
            </a:r>
            <a:r>
              <a:rPr lang="nl-BE" dirty="0" err="1"/>
              <a:t>layers</a:t>
            </a:r>
            <a:r>
              <a:rPr lang="nl-BE" dirty="0"/>
              <a:t> are </a:t>
            </a:r>
            <a:r>
              <a:rPr lang="nl-BE" dirty="0" err="1"/>
              <a:t>used</a:t>
            </a:r>
            <a:r>
              <a:rPr lang="nl-BE" dirty="0"/>
              <a:t> </a:t>
            </a:r>
            <a:r>
              <a:rPr lang="nl-BE" dirty="0" err="1"/>
              <a:t>to</a:t>
            </a:r>
            <a:r>
              <a:rPr lang="nl-BE" dirty="0"/>
              <a:t> downsample </a:t>
            </a:r>
            <a:r>
              <a:rPr lang="nl-BE" dirty="0" err="1"/>
              <a:t>the</a:t>
            </a:r>
            <a:r>
              <a:rPr lang="nl-BE" dirty="0"/>
              <a:t> </a:t>
            </a:r>
            <a:r>
              <a:rPr lang="nl-BE" dirty="0" err="1"/>
              <a:t>number</a:t>
            </a:r>
            <a:r>
              <a:rPr lang="nl-BE" dirty="0"/>
              <a:t> of features. </a:t>
            </a:r>
            <a:r>
              <a:rPr lang="nl-BE" dirty="0" err="1"/>
              <a:t>So</a:t>
            </a:r>
            <a:r>
              <a:rPr lang="nl-BE" dirty="0"/>
              <a:t> </a:t>
            </a:r>
            <a:r>
              <a:rPr lang="nl-BE" dirty="0" err="1"/>
              <a:t>instead</a:t>
            </a:r>
            <a:r>
              <a:rPr lang="nl-BE" dirty="0"/>
              <a:t> of </a:t>
            </a:r>
            <a:r>
              <a:rPr lang="nl-BE" dirty="0" err="1"/>
              <a:t>doing</a:t>
            </a:r>
            <a:r>
              <a:rPr lang="nl-BE" dirty="0"/>
              <a:t> </a:t>
            </a:r>
            <a:r>
              <a:rPr lang="nl-BE" dirty="0" err="1"/>
              <a:t>the</a:t>
            </a:r>
            <a:r>
              <a:rPr lang="nl-BE" dirty="0"/>
              <a:t> </a:t>
            </a:r>
            <a:r>
              <a:rPr lang="nl-BE" dirty="0" err="1"/>
              <a:t>expensive</a:t>
            </a:r>
            <a:r>
              <a:rPr lang="nl-BE" dirty="0"/>
              <a:t> </a:t>
            </a:r>
            <a:r>
              <a:rPr lang="nl-BE" dirty="0" err="1"/>
              <a:t>convolution</a:t>
            </a:r>
            <a:r>
              <a:rPr lang="nl-BE" dirty="0"/>
              <a:t> </a:t>
            </a:r>
            <a:r>
              <a:rPr lang="nl-BE" dirty="0" err="1"/>
              <a:t>operation</a:t>
            </a:r>
            <a:r>
              <a:rPr lang="nl-BE" dirty="0"/>
              <a:t> on a 4x4 matrix we </a:t>
            </a:r>
            <a:r>
              <a:rPr lang="nl-BE" dirty="0" err="1"/>
              <a:t>can</a:t>
            </a:r>
            <a:r>
              <a:rPr lang="nl-BE" dirty="0"/>
              <a:t> pool </a:t>
            </a:r>
            <a:r>
              <a:rPr lang="nl-BE" dirty="0" err="1"/>
              <a:t>this</a:t>
            </a:r>
            <a:r>
              <a:rPr lang="nl-BE" dirty="0"/>
              <a:t> matrix first </a:t>
            </a:r>
            <a:r>
              <a:rPr lang="nl-BE" dirty="0" err="1"/>
              <a:t>then</a:t>
            </a:r>
            <a:r>
              <a:rPr lang="nl-BE" dirty="0"/>
              <a:t> </a:t>
            </a:r>
            <a:r>
              <a:rPr lang="nl-BE" dirty="0" err="1"/>
              <a:t>it</a:t>
            </a:r>
            <a:r>
              <a:rPr lang="nl-BE" dirty="0"/>
              <a:t> </a:t>
            </a:r>
            <a:r>
              <a:rPr lang="nl-BE" dirty="0" err="1"/>
              <a:t>becomes</a:t>
            </a:r>
            <a:r>
              <a:rPr lang="nl-BE" dirty="0"/>
              <a:t> a 2x2 matrix. </a:t>
            </a:r>
            <a:r>
              <a:rPr lang="nl-BE" dirty="0" err="1"/>
              <a:t>And</a:t>
            </a:r>
            <a:r>
              <a:rPr lang="nl-BE" dirty="0"/>
              <a:t> </a:t>
            </a:r>
            <a:r>
              <a:rPr lang="nl-BE" dirty="0" err="1"/>
              <a:t>then</a:t>
            </a:r>
            <a:r>
              <a:rPr lang="nl-BE" dirty="0"/>
              <a:t> run </a:t>
            </a:r>
            <a:r>
              <a:rPr lang="nl-BE" dirty="0" err="1"/>
              <a:t>the</a:t>
            </a:r>
            <a:r>
              <a:rPr lang="nl-BE" dirty="0"/>
              <a:t> </a:t>
            </a:r>
            <a:r>
              <a:rPr lang="nl-BE" dirty="0" err="1"/>
              <a:t>expensive</a:t>
            </a:r>
            <a:r>
              <a:rPr lang="nl-BE" dirty="0"/>
              <a:t> </a:t>
            </a:r>
            <a:r>
              <a:rPr lang="nl-BE" dirty="0" err="1"/>
              <a:t>convolution</a:t>
            </a:r>
            <a:r>
              <a:rPr lang="nl-BE" dirty="0"/>
              <a:t> </a:t>
            </a:r>
            <a:r>
              <a:rPr lang="nl-BE" dirty="0" err="1"/>
              <a:t>operation</a:t>
            </a:r>
            <a:r>
              <a:rPr lang="nl-BE" dirty="0"/>
              <a:t> on it. We </a:t>
            </a:r>
            <a:r>
              <a:rPr lang="nl-BE" dirty="0" err="1"/>
              <a:t>could</a:t>
            </a:r>
            <a:r>
              <a:rPr lang="nl-BE" dirty="0"/>
              <a:t> say </a:t>
            </a:r>
            <a:r>
              <a:rPr lang="nl-BE" dirty="0" err="1"/>
              <a:t>there</a:t>
            </a:r>
            <a:r>
              <a:rPr lang="nl-BE" dirty="0"/>
              <a:t> is </a:t>
            </a:r>
            <a:r>
              <a:rPr lang="nl-BE" dirty="0" err="1"/>
              <a:t>an</a:t>
            </a:r>
            <a:r>
              <a:rPr lang="nl-BE" dirty="0"/>
              <a:t> even </a:t>
            </a:r>
            <a:r>
              <a:rPr lang="nl-BE" dirty="0" err="1"/>
              <a:t>bigger</a:t>
            </a:r>
            <a:r>
              <a:rPr lang="nl-BE" dirty="0"/>
              <a:t> advantage, </a:t>
            </a:r>
            <a:r>
              <a:rPr lang="nl-BE" dirty="0" err="1"/>
              <a:t>that</a:t>
            </a:r>
            <a:r>
              <a:rPr lang="nl-BE" dirty="0"/>
              <a:t> is, </a:t>
            </a:r>
            <a:r>
              <a:rPr lang="nl-BE" dirty="0" err="1"/>
              <a:t>after</a:t>
            </a:r>
            <a:r>
              <a:rPr lang="nl-BE" dirty="0"/>
              <a:t> pooling </a:t>
            </a:r>
            <a:r>
              <a:rPr lang="nl-BE" dirty="0" err="1"/>
              <a:t>the</a:t>
            </a:r>
            <a:r>
              <a:rPr lang="nl-BE" dirty="0"/>
              <a:t> image is </a:t>
            </a:r>
            <a:r>
              <a:rPr lang="nl-BE" dirty="0" err="1"/>
              <a:t>mapped</a:t>
            </a:r>
            <a:r>
              <a:rPr lang="nl-BE" dirty="0"/>
              <a:t> </a:t>
            </a:r>
            <a:r>
              <a:rPr lang="nl-BE" dirty="0" err="1"/>
              <a:t>to</a:t>
            </a:r>
            <a:r>
              <a:rPr lang="nl-BE" dirty="0"/>
              <a:t> smaller variant of </a:t>
            </a:r>
            <a:r>
              <a:rPr lang="nl-BE" dirty="0" err="1"/>
              <a:t>itself</a:t>
            </a:r>
            <a:r>
              <a:rPr lang="nl-BE" dirty="0"/>
              <a:t>, </a:t>
            </a:r>
            <a:r>
              <a:rPr lang="nl-BE" dirty="0" err="1"/>
              <a:t>so</a:t>
            </a:r>
            <a:r>
              <a:rPr lang="nl-BE" dirty="0"/>
              <a:t> </a:t>
            </a:r>
            <a:r>
              <a:rPr lang="nl-BE" dirty="0" err="1"/>
              <a:t>the</a:t>
            </a:r>
            <a:r>
              <a:rPr lang="nl-BE" dirty="0"/>
              <a:t> next </a:t>
            </a:r>
            <a:r>
              <a:rPr lang="nl-BE" dirty="0" err="1"/>
              <a:t>convolution</a:t>
            </a:r>
            <a:r>
              <a:rPr lang="nl-BE" dirty="0"/>
              <a:t> </a:t>
            </a:r>
            <a:r>
              <a:rPr lang="nl-BE" dirty="0" err="1"/>
              <a:t>will</a:t>
            </a:r>
            <a:r>
              <a:rPr lang="nl-BE" dirty="0"/>
              <a:t> extract </a:t>
            </a:r>
            <a:r>
              <a:rPr lang="nl-BE" dirty="0" err="1"/>
              <a:t>higher</a:t>
            </a:r>
            <a:r>
              <a:rPr lang="nl-BE" dirty="0"/>
              <a:t> level features.</a:t>
            </a:r>
          </a:p>
          <a:p>
            <a:r>
              <a:rPr lang="nl-BE" dirty="0"/>
              <a:t>The type of pooling I </a:t>
            </a:r>
            <a:r>
              <a:rPr lang="nl-BE" dirty="0" err="1"/>
              <a:t>used</a:t>
            </a:r>
            <a:r>
              <a:rPr lang="nl-BE" dirty="0"/>
              <a:t> is max pooling </a:t>
            </a:r>
            <a:r>
              <a:rPr lang="nl-BE" dirty="0" err="1"/>
              <a:t>since</a:t>
            </a:r>
            <a:r>
              <a:rPr lang="nl-BE" dirty="0"/>
              <a:t> </a:t>
            </a:r>
            <a:r>
              <a:rPr lang="nl-BE" dirty="0" err="1"/>
              <a:t>it</a:t>
            </a:r>
            <a:r>
              <a:rPr lang="nl-BE" dirty="0"/>
              <a:t> </a:t>
            </a:r>
            <a:r>
              <a:rPr lang="nl-BE" dirty="0" err="1"/>
              <a:t>emphasizes</a:t>
            </a:r>
            <a:r>
              <a:rPr lang="nl-BE" dirty="0"/>
              <a:t> important features more, </a:t>
            </a:r>
            <a:r>
              <a:rPr lang="nl-BE" dirty="0" err="1"/>
              <a:t>instead</a:t>
            </a:r>
            <a:r>
              <a:rPr lang="nl-BE" dirty="0"/>
              <a:t> of </a:t>
            </a:r>
            <a:r>
              <a:rPr lang="nl-BE" dirty="0" err="1"/>
              <a:t>average</a:t>
            </a:r>
            <a:r>
              <a:rPr lang="nl-BE" dirty="0"/>
              <a:t> pooling </a:t>
            </a:r>
            <a:r>
              <a:rPr lang="nl-BE" dirty="0" err="1"/>
              <a:t>which</a:t>
            </a:r>
            <a:r>
              <a:rPr lang="nl-BE" dirty="0"/>
              <a:t> takes </a:t>
            </a:r>
            <a:r>
              <a:rPr lang="nl-BE" dirty="0" err="1"/>
              <a:t>everything</a:t>
            </a:r>
            <a:r>
              <a:rPr lang="nl-BE" dirty="0"/>
              <a:t> </a:t>
            </a:r>
            <a:r>
              <a:rPr lang="nl-BE" dirty="0" err="1"/>
              <a:t>into</a:t>
            </a:r>
            <a:r>
              <a:rPr lang="nl-BE" dirty="0"/>
              <a:t> account.</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8</a:t>
            </a:fld>
            <a:endParaRPr lang="en-US"/>
          </a:p>
        </p:txBody>
      </p:sp>
    </p:spTree>
    <p:extLst>
      <p:ext uri="{BB962C8B-B14F-4D97-AF65-F5344CB8AC3E}">
        <p14:creationId xmlns:p14="http://schemas.microsoft.com/office/powerpoint/2010/main" val="99792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The features are </a:t>
            </a:r>
            <a:r>
              <a:rPr lang="nl-BE" dirty="0" err="1"/>
              <a:t>then</a:t>
            </a:r>
            <a:r>
              <a:rPr lang="nl-BE" dirty="0"/>
              <a:t> </a:t>
            </a:r>
            <a:r>
              <a:rPr lang="nl-BE" dirty="0" err="1"/>
              <a:t>mapped</a:t>
            </a:r>
            <a:r>
              <a:rPr lang="nl-BE" dirty="0"/>
              <a:t> </a:t>
            </a:r>
            <a:r>
              <a:rPr lang="nl-BE" dirty="0" err="1"/>
              <a:t>from</a:t>
            </a:r>
            <a:r>
              <a:rPr lang="nl-BE" dirty="0"/>
              <a:t> a high </a:t>
            </a:r>
            <a:r>
              <a:rPr lang="nl-BE" dirty="0" err="1"/>
              <a:t>dimensional</a:t>
            </a:r>
            <a:r>
              <a:rPr lang="nl-BE" dirty="0"/>
              <a:t> vector </a:t>
            </a:r>
            <a:r>
              <a:rPr lang="nl-BE" dirty="0" err="1"/>
              <a:t>to</a:t>
            </a:r>
            <a:r>
              <a:rPr lang="nl-BE" dirty="0"/>
              <a:t> a low </a:t>
            </a:r>
            <a:r>
              <a:rPr lang="nl-BE" dirty="0" err="1"/>
              <a:t>dimensional</a:t>
            </a:r>
            <a:r>
              <a:rPr lang="nl-BE" dirty="0"/>
              <a:t> vector </a:t>
            </a:r>
            <a:r>
              <a:rPr lang="nl-BE" dirty="0" err="1"/>
              <a:t>this</a:t>
            </a:r>
            <a:r>
              <a:rPr lang="nl-BE" dirty="0"/>
              <a:t> is </a:t>
            </a:r>
            <a:r>
              <a:rPr lang="nl-BE" dirty="0" err="1"/>
              <a:t>called</a:t>
            </a:r>
            <a:r>
              <a:rPr lang="nl-BE" dirty="0"/>
              <a:t> </a:t>
            </a:r>
            <a:r>
              <a:rPr lang="nl-BE" dirty="0" err="1"/>
              <a:t>flattening</a:t>
            </a:r>
            <a:r>
              <a:rPr lang="nl-BE" dirty="0"/>
              <a:t>, </a:t>
            </a:r>
            <a:r>
              <a:rPr lang="nl-BE" dirty="0" err="1"/>
              <a:t>then</a:t>
            </a:r>
            <a:r>
              <a:rPr lang="nl-BE" dirty="0"/>
              <a:t> these </a:t>
            </a:r>
            <a:r>
              <a:rPr lang="nl-BE" dirty="0" err="1"/>
              <a:t>layers</a:t>
            </a:r>
            <a:r>
              <a:rPr lang="nl-BE" dirty="0"/>
              <a:t> are </a:t>
            </a:r>
            <a:r>
              <a:rPr lang="nl-BE" dirty="0" err="1"/>
              <a:t>connected</a:t>
            </a:r>
            <a:r>
              <a:rPr lang="nl-BE" dirty="0"/>
              <a:t> </a:t>
            </a:r>
            <a:r>
              <a:rPr lang="nl-BE" dirty="0" err="1"/>
              <a:t>to</a:t>
            </a:r>
            <a:r>
              <a:rPr lang="nl-BE" dirty="0"/>
              <a:t> </a:t>
            </a:r>
            <a:r>
              <a:rPr lang="nl-BE" dirty="0" err="1"/>
              <a:t>eachother</a:t>
            </a:r>
            <a:r>
              <a:rPr lang="nl-BE" dirty="0"/>
              <a:t> like in a </a:t>
            </a:r>
            <a:r>
              <a:rPr lang="nl-BE" dirty="0" err="1"/>
              <a:t>multi-layer</a:t>
            </a:r>
            <a:r>
              <a:rPr lang="nl-BE" dirty="0"/>
              <a:t> </a:t>
            </a:r>
            <a:r>
              <a:rPr lang="nl-BE" dirty="0" err="1"/>
              <a:t>perceptron</a:t>
            </a:r>
            <a:r>
              <a:rPr lang="nl-BE" dirty="0"/>
              <a:t>, </a:t>
            </a:r>
            <a:r>
              <a:rPr lang="nl-BE" dirty="0" err="1"/>
              <a:t>to</a:t>
            </a:r>
            <a:r>
              <a:rPr lang="nl-BE" dirty="0"/>
              <a:t> </a:t>
            </a:r>
            <a:r>
              <a:rPr lang="nl-BE" dirty="0" err="1"/>
              <a:t>add</a:t>
            </a:r>
            <a:r>
              <a:rPr lang="nl-BE" dirty="0"/>
              <a:t> more parameters, but we </a:t>
            </a:r>
            <a:r>
              <a:rPr lang="nl-BE" dirty="0" err="1"/>
              <a:t>need</a:t>
            </a:r>
            <a:r>
              <a:rPr lang="nl-BE" dirty="0"/>
              <a:t> </a:t>
            </a:r>
            <a:r>
              <a:rPr lang="nl-BE" dirty="0" err="1"/>
              <a:t>to</a:t>
            </a:r>
            <a:r>
              <a:rPr lang="nl-BE" dirty="0"/>
              <a:t> </a:t>
            </a:r>
            <a:r>
              <a:rPr lang="nl-BE" dirty="0" err="1"/>
              <a:t>be</a:t>
            </a:r>
            <a:r>
              <a:rPr lang="nl-BE" dirty="0"/>
              <a:t> </a:t>
            </a:r>
            <a:r>
              <a:rPr lang="nl-BE" dirty="0" err="1"/>
              <a:t>careful</a:t>
            </a:r>
            <a:r>
              <a:rPr lang="nl-BE" dirty="0"/>
              <a:t> </a:t>
            </a:r>
            <a:r>
              <a:rPr lang="nl-BE" dirty="0" err="1"/>
              <a:t>not</a:t>
            </a:r>
            <a:r>
              <a:rPr lang="nl-BE" dirty="0"/>
              <a:t> </a:t>
            </a:r>
            <a:r>
              <a:rPr lang="nl-BE" dirty="0" err="1"/>
              <a:t>to</a:t>
            </a:r>
            <a:r>
              <a:rPr lang="nl-BE" dirty="0"/>
              <a:t> </a:t>
            </a:r>
            <a:r>
              <a:rPr lang="nl-BE" dirty="0" err="1"/>
              <a:t>add</a:t>
            </a:r>
            <a:r>
              <a:rPr lang="nl-BE" dirty="0"/>
              <a:t> </a:t>
            </a:r>
            <a:r>
              <a:rPr lang="nl-BE" dirty="0" err="1"/>
              <a:t>too</a:t>
            </a:r>
            <a:r>
              <a:rPr lang="nl-BE" dirty="0"/>
              <a:t> </a:t>
            </a:r>
            <a:r>
              <a:rPr lang="nl-BE" dirty="0" err="1"/>
              <a:t>much</a:t>
            </a:r>
            <a:r>
              <a:rPr lang="nl-BE" dirty="0"/>
              <a:t> </a:t>
            </a:r>
            <a:r>
              <a:rPr lang="nl-BE" dirty="0" err="1"/>
              <a:t>complexity</a:t>
            </a:r>
            <a:r>
              <a:rPr lang="nl-BE" dirty="0"/>
              <a:t> </a:t>
            </a:r>
            <a:r>
              <a:rPr lang="nl-BE" dirty="0" err="1"/>
              <a:t>since</a:t>
            </a:r>
            <a:r>
              <a:rPr lang="nl-BE" dirty="0"/>
              <a:t> </a:t>
            </a:r>
            <a:r>
              <a:rPr lang="nl-BE" dirty="0" err="1"/>
              <a:t>our</a:t>
            </a:r>
            <a:r>
              <a:rPr lang="nl-BE" dirty="0"/>
              <a:t> dataset is </a:t>
            </a:r>
            <a:r>
              <a:rPr lang="nl-BE" dirty="0" err="1"/>
              <a:t>relatively</a:t>
            </a:r>
            <a:r>
              <a:rPr lang="nl-BE" dirty="0"/>
              <a:t> small (400 images). The last </a:t>
            </a:r>
            <a:r>
              <a:rPr lang="nl-BE" dirty="0" err="1"/>
              <a:t>layer</a:t>
            </a:r>
            <a:r>
              <a:rPr lang="nl-BE" dirty="0"/>
              <a:t> of a </a:t>
            </a:r>
            <a:r>
              <a:rPr lang="nl-BE" dirty="0" err="1"/>
              <a:t>network</a:t>
            </a:r>
            <a:r>
              <a:rPr lang="nl-BE" dirty="0"/>
              <a:t> is </a:t>
            </a:r>
            <a:r>
              <a:rPr lang="nl-BE" dirty="0" err="1"/>
              <a:t>ussualy</a:t>
            </a:r>
            <a:r>
              <a:rPr lang="nl-BE" dirty="0"/>
              <a:t> a </a:t>
            </a:r>
            <a:r>
              <a:rPr lang="nl-BE" dirty="0" err="1"/>
              <a:t>classifying</a:t>
            </a:r>
            <a:r>
              <a:rPr lang="nl-BE" dirty="0"/>
              <a:t> </a:t>
            </a:r>
            <a:r>
              <a:rPr lang="nl-BE" dirty="0" err="1"/>
              <a:t>layer</a:t>
            </a:r>
            <a:r>
              <a:rPr lang="nl-BE" dirty="0"/>
              <a:t> </a:t>
            </a:r>
            <a:r>
              <a:rPr lang="nl-BE" dirty="0" err="1"/>
              <a:t>with</a:t>
            </a:r>
            <a:r>
              <a:rPr lang="nl-BE" dirty="0"/>
              <a:t> </a:t>
            </a:r>
            <a:r>
              <a:rPr lang="nl-BE" dirty="0" err="1"/>
              <a:t>the</a:t>
            </a:r>
            <a:r>
              <a:rPr lang="nl-BE" dirty="0"/>
              <a:t> </a:t>
            </a:r>
            <a:r>
              <a:rPr lang="nl-BE" dirty="0" err="1"/>
              <a:t>same</a:t>
            </a:r>
            <a:r>
              <a:rPr lang="nl-BE" dirty="0"/>
              <a:t> </a:t>
            </a:r>
            <a:r>
              <a:rPr lang="nl-BE" dirty="0" err="1"/>
              <a:t>number</a:t>
            </a:r>
            <a:r>
              <a:rPr lang="nl-BE" dirty="0"/>
              <a:t> of neurons as classes.</a:t>
            </a:r>
            <a:r>
              <a:rPr lang="en-US" dirty="0"/>
              <a:t> But for this type of task we don’t have classes. So we will want a binary </a:t>
            </a:r>
            <a:r>
              <a:rPr lang="en-US" dirty="0" err="1"/>
              <a:t>ouput</a:t>
            </a:r>
            <a:r>
              <a:rPr lang="en-US" dirty="0"/>
              <a:t>/prediction. Or a point mapped on manifold with reduced dimensionality but I will explain this later on. Just keep in mind that this second to last layer is then used which has multiple neurons.</a:t>
            </a:r>
            <a:endParaRPr lang="nl-BE"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10</a:t>
            </a:fld>
            <a:endParaRPr lang="en-US"/>
          </a:p>
        </p:txBody>
      </p:sp>
    </p:spTree>
    <p:extLst>
      <p:ext uri="{BB962C8B-B14F-4D97-AF65-F5344CB8AC3E}">
        <p14:creationId xmlns:p14="http://schemas.microsoft.com/office/powerpoint/2010/main" val="413815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hlinkClick r:id="rId3"/>
              </a:rPr>
              <a:t>http://yann.lecun.com/exdb/publis/pdf/hadsell-chopra-lecun-06.pdf</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11</a:t>
            </a:fld>
            <a:endParaRPr lang="en-US"/>
          </a:p>
        </p:txBody>
      </p:sp>
    </p:spTree>
    <p:extLst>
      <p:ext uri="{BB962C8B-B14F-4D97-AF65-F5344CB8AC3E}">
        <p14:creationId xmlns:p14="http://schemas.microsoft.com/office/powerpoint/2010/main" val="2856737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The cross </a:t>
            </a:r>
            <a:r>
              <a:rPr lang="nl-BE" dirty="0" err="1"/>
              <a:t>entropy</a:t>
            </a:r>
            <a:r>
              <a:rPr lang="nl-BE" dirty="0"/>
              <a:t> </a:t>
            </a:r>
            <a:r>
              <a:rPr lang="nl-BE" dirty="0" err="1"/>
              <a:t>loss</a:t>
            </a:r>
            <a:r>
              <a:rPr lang="nl-BE" dirty="0"/>
              <a:t> </a:t>
            </a:r>
            <a:r>
              <a:rPr lang="nl-BE" dirty="0" err="1"/>
              <a:t>function</a:t>
            </a:r>
            <a:r>
              <a:rPr lang="nl-BE" dirty="0"/>
              <a:t> is </a:t>
            </a:r>
            <a:r>
              <a:rPr lang="nl-BE" dirty="0" err="1"/>
              <a:t>used</a:t>
            </a:r>
            <a:r>
              <a:rPr lang="nl-BE" dirty="0"/>
              <a:t> </a:t>
            </a:r>
            <a:r>
              <a:rPr lang="nl-BE" dirty="0" err="1"/>
              <a:t>when</a:t>
            </a:r>
            <a:r>
              <a:rPr lang="nl-BE" dirty="0"/>
              <a:t> we are </a:t>
            </a:r>
            <a:r>
              <a:rPr lang="nl-BE" dirty="0" err="1"/>
              <a:t>dealing</a:t>
            </a:r>
            <a:r>
              <a:rPr lang="nl-BE" dirty="0"/>
              <a:t> </a:t>
            </a:r>
            <a:r>
              <a:rPr lang="nl-BE" dirty="0" err="1"/>
              <a:t>with</a:t>
            </a:r>
            <a:r>
              <a:rPr lang="nl-BE" dirty="0"/>
              <a:t> </a:t>
            </a:r>
            <a:r>
              <a:rPr lang="nl-BE" dirty="0" err="1"/>
              <a:t>predictions</a:t>
            </a:r>
            <a:r>
              <a:rPr lang="nl-BE" dirty="0"/>
              <a:t> as output </a:t>
            </a:r>
            <a:r>
              <a:rPr lang="nl-BE" dirty="0" err="1"/>
              <a:t>instead</a:t>
            </a:r>
            <a:r>
              <a:rPr lang="nl-BE" dirty="0"/>
              <a:t> of </a:t>
            </a:r>
            <a:r>
              <a:rPr lang="nl-BE" dirty="0" err="1"/>
              <a:t>euclidean</a:t>
            </a:r>
            <a:r>
              <a:rPr lang="nl-BE" dirty="0"/>
              <a:t> </a:t>
            </a:r>
            <a:r>
              <a:rPr lang="nl-BE" dirty="0" err="1"/>
              <a:t>distances</a:t>
            </a:r>
            <a:r>
              <a:rPr lang="nl-BE" dirty="0"/>
              <a:t>.</a:t>
            </a:r>
            <a:endParaRPr lang="en-US" dirty="0"/>
          </a:p>
        </p:txBody>
      </p:sp>
      <p:sp>
        <p:nvSpPr>
          <p:cNvPr id="4" name="Tijdelijke aanduiding voor dianummer 3"/>
          <p:cNvSpPr>
            <a:spLocks noGrp="1"/>
          </p:cNvSpPr>
          <p:nvPr>
            <p:ph type="sldNum" sz="quarter" idx="5"/>
          </p:nvPr>
        </p:nvSpPr>
        <p:spPr/>
        <p:txBody>
          <a:bodyPr/>
          <a:lstStyle/>
          <a:p>
            <a:fld id="{869DBF96-6F1D-494D-8CA2-6D52520273AC}" type="slidenum">
              <a:rPr lang="en-US" smtClean="0"/>
              <a:t>12</a:t>
            </a:fld>
            <a:endParaRPr lang="en-US"/>
          </a:p>
        </p:txBody>
      </p:sp>
    </p:spTree>
    <p:extLst>
      <p:ext uri="{BB962C8B-B14F-4D97-AF65-F5344CB8AC3E}">
        <p14:creationId xmlns:p14="http://schemas.microsoft.com/office/powerpoint/2010/main" val="4217221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1" y="-1"/>
            <a:ext cx="5137608"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09600" y="1122363"/>
            <a:ext cx="4273485" cy="2387600"/>
          </a:xfrm>
        </p:spPr>
        <p:txBody>
          <a:bodyPr anchor="b"/>
          <a:lstStyle>
            <a:lvl1pPr algn="l">
              <a:defRPr sz="2800">
                <a:solidFill>
                  <a:schemeClr val="bg1"/>
                </a:solidFill>
              </a:defRPr>
            </a:lvl1pPr>
          </a:lstStyle>
          <a:p>
            <a:r>
              <a:rPr lang="nl-NL"/>
              <a:t>Klik om stijl te bewerken</a:t>
            </a:r>
            <a:endParaRPr lang="en-US" dirty="0"/>
          </a:p>
        </p:txBody>
      </p:sp>
      <p:sp>
        <p:nvSpPr>
          <p:cNvPr id="3" name="Subtitle 2"/>
          <p:cNvSpPr>
            <a:spLocks noGrp="1"/>
          </p:cNvSpPr>
          <p:nvPr>
            <p:ph type="subTitle" idx="1"/>
          </p:nvPr>
        </p:nvSpPr>
        <p:spPr>
          <a:xfrm>
            <a:off x="609600" y="3602038"/>
            <a:ext cx="4273485" cy="1030288"/>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grpSp>
        <p:nvGrpSpPr>
          <p:cNvPr id="26" name="Group 25">
            <a:extLst>
              <a:ext uri="{FF2B5EF4-FFF2-40B4-BE49-F238E27FC236}">
                <a16:creationId xmlns:a16="http://schemas.microsoft.com/office/drawing/2014/main" id="{0F3A0FE7-4A64-4A30-A83B-A463CCE58665}"/>
              </a:ext>
            </a:extLst>
          </p:cNvPr>
          <p:cNvGrpSpPr/>
          <p:nvPr/>
        </p:nvGrpSpPr>
        <p:grpSpPr>
          <a:xfrm>
            <a:off x="622378" y="620688"/>
            <a:ext cx="2180265" cy="685891"/>
            <a:chOff x="6892567" y="1911459"/>
            <a:chExt cx="2646131" cy="832448"/>
          </a:xfrm>
        </p:grpSpPr>
        <p:grpSp>
          <p:nvGrpSpPr>
            <p:cNvPr id="27" name="Group 26">
              <a:extLst>
                <a:ext uri="{FF2B5EF4-FFF2-40B4-BE49-F238E27FC236}">
                  <a16:creationId xmlns:a16="http://schemas.microsoft.com/office/drawing/2014/main" id="{17E84D9C-88DC-4AE3-BE0E-4F820F077C52}"/>
                </a:ext>
              </a:extLst>
            </p:cNvPr>
            <p:cNvGrpSpPr>
              <a:grpSpLocks noChangeAspect="1"/>
            </p:cNvGrpSpPr>
            <p:nvPr/>
          </p:nvGrpSpPr>
          <p:grpSpPr>
            <a:xfrm>
              <a:off x="7553945" y="2047767"/>
              <a:ext cx="1974841" cy="428400"/>
              <a:chOff x="243074" y="2664506"/>
              <a:chExt cx="11702590" cy="2538631"/>
            </a:xfrm>
            <a:solidFill>
              <a:srgbClr val="FFFFFF"/>
            </a:solidFill>
          </p:grpSpPr>
          <p:sp>
            <p:nvSpPr>
              <p:cNvPr id="32" name="Freeform: Shape 31">
                <a:extLst>
                  <a:ext uri="{FF2B5EF4-FFF2-40B4-BE49-F238E27FC236}">
                    <a16:creationId xmlns:a16="http://schemas.microsoft.com/office/drawing/2014/main" id="{75C1CBA0-0825-45E5-AE97-5B690F2C4C96}"/>
                  </a:ext>
                </a:extLst>
              </p:cNvPr>
              <p:cNvSpPr/>
              <p:nvPr/>
            </p:nvSpPr>
            <p:spPr bwMode="auto">
              <a:xfrm>
                <a:off x="3965024" y="3110507"/>
                <a:ext cx="1494216" cy="1475558"/>
              </a:xfrm>
              <a:custGeom>
                <a:avLst/>
                <a:gdLst>
                  <a:gd name="connsiteX0" fmla="*/ 747108 w 1494216"/>
                  <a:gd name="connsiteY0" fmla="*/ 245853 h 1475558"/>
                  <a:gd name="connsiteX1" fmla="*/ 302433 w 1494216"/>
                  <a:gd name="connsiteY1" fmla="*/ 546299 h 1475558"/>
                  <a:gd name="connsiteX2" fmla="*/ 282164 w 1494216"/>
                  <a:gd name="connsiteY2" fmla="*/ 612857 h 1475558"/>
                  <a:gd name="connsiteX3" fmla="*/ 1212052 w 1494216"/>
                  <a:gd name="connsiteY3" fmla="*/ 612857 h 1475558"/>
                  <a:gd name="connsiteX4" fmla="*/ 1191783 w 1494216"/>
                  <a:gd name="connsiteY4" fmla="*/ 546299 h 1475558"/>
                  <a:gd name="connsiteX5" fmla="*/ 747108 w 1494216"/>
                  <a:gd name="connsiteY5" fmla="*/ 245853 h 1475558"/>
                  <a:gd name="connsiteX6" fmla="*/ 747108 w 1494216"/>
                  <a:gd name="connsiteY6" fmla="*/ 0 h 1475558"/>
                  <a:gd name="connsiteX7" fmla="*/ 1494216 w 1494216"/>
                  <a:gd name="connsiteY7" fmla="*/ 737779 h 1475558"/>
                  <a:gd name="connsiteX8" fmla="*/ 1481918 w 1494216"/>
                  <a:gd name="connsiteY8" fmla="*/ 858251 h 1475558"/>
                  <a:gd name="connsiteX9" fmla="*/ 1213408 w 1494216"/>
                  <a:gd name="connsiteY9" fmla="*/ 858251 h 1475558"/>
                  <a:gd name="connsiteX10" fmla="*/ 1213685 w 1494216"/>
                  <a:gd name="connsiteY10" fmla="*/ 857340 h 1475558"/>
                  <a:gd name="connsiteX11" fmla="*/ 280532 w 1494216"/>
                  <a:gd name="connsiteY11" fmla="*/ 857340 h 1475558"/>
                  <a:gd name="connsiteX12" fmla="*/ 302433 w 1494216"/>
                  <a:gd name="connsiteY12" fmla="*/ 929259 h 1475558"/>
                  <a:gd name="connsiteX13" fmla="*/ 747108 w 1494216"/>
                  <a:gd name="connsiteY13" fmla="*/ 1229705 h 1475558"/>
                  <a:gd name="connsiteX14" fmla="*/ 1119506 w 1494216"/>
                  <a:gd name="connsiteY14" fmla="*/ 1050690 h 1475558"/>
                  <a:gd name="connsiteX15" fmla="*/ 1126182 w 1494216"/>
                  <a:gd name="connsiteY15" fmla="*/ 1041119 h 1475558"/>
                  <a:gd name="connsiteX16" fmla="*/ 1426621 w 1494216"/>
                  <a:gd name="connsiteY16" fmla="*/ 1041119 h 1475558"/>
                  <a:gd name="connsiteX17" fmla="*/ 1366622 w 1494216"/>
                  <a:gd name="connsiteY17" fmla="*/ 1150278 h 1475558"/>
                  <a:gd name="connsiteX18" fmla="*/ 747108 w 1494216"/>
                  <a:gd name="connsiteY18" fmla="*/ 1475558 h 1475558"/>
                  <a:gd name="connsiteX19" fmla="*/ 0 w 1494216"/>
                  <a:gd name="connsiteY19" fmla="*/ 737779 h 1475558"/>
                  <a:gd name="connsiteX20" fmla="*/ 747108 w 1494216"/>
                  <a:gd name="connsiteY20" fmla="*/ 0 h 147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94216" h="1475558">
                    <a:moveTo>
                      <a:pt x="747108" y="245853"/>
                    </a:moveTo>
                    <a:cubicBezTo>
                      <a:pt x="547209" y="245853"/>
                      <a:pt x="375696" y="369740"/>
                      <a:pt x="302433" y="546299"/>
                    </a:cubicBezTo>
                    <a:lnTo>
                      <a:pt x="282164" y="612857"/>
                    </a:lnTo>
                    <a:lnTo>
                      <a:pt x="1212052" y="612857"/>
                    </a:lnTo>
                    <a:lnTo>
                      <a:pt x="1191783" y="546299"/>
                    </a:lnTo>
                    <a:cubicBezTo>
                      <a:pt x="1118521" y="369740"/>
                      <a:pt x="947008" y="245853"/>
                      <a:pt x="747108" y="245853"/>
                    </a:cubicBezTo>
                    <a:close/>
                    <a:moveTo>
                      <a:pt x="747108" y="0"/>
                    </a:moveTo>
                    <a:cubicBezTo>
                      <a:pt x="1159724" y="0"/>
                      <a:pt x="1494216" y="330315"/>
                      <a:pt x="1494216" y="737779"/>
                    </a:cubicBezTo>
                    <a:lnTo>
                      <a:pt x="1481918" y="858251"/>
                    </a:lnTo>
                    <a:lnTo>
                      <a:pt x="1213408" y="858251"/>
                    </a:lnTo>
                    <a:lnTo>
                      <a:pt x="1213685" y="857340"/>
                    </a:lnTo>
                    <a:lnTo>
                      <a:pt x="280532" y="857340"/>
                    </a:lnTo>
                    <a:lnTo>
                      <a:pt x="302433" y="929259"/>
                    </a:lnTo>
                    <a:cubicBezTo>
                      <a:pt x="375696" y="1105819"/>
                      <a:pt x="547209" y="1229705"/>
                      <a:pt x="747108" y="1229705"/>
                    </a:cubicBezTo>
                    <a:cubicBezTo>
                      <a:pt x="897033" y="1229705"/>
                      <a:pt x="1030991" y="1160019"/>
                      <a:pt x="1119506" y="1050690"/>
                    </a:cubicBezTo>
                    <a:lnTo>
                      <a:pt x="1126182" y="1041119"/>
                    </a:lnTo>
                    <a:lnTo>
                      <a:pt x="1426621" y="1041119"/>
                    </a:lnTo>
                    <a:lnTo>
                      <a:pt x="1366622" y="1150278"/>
                    </a:lnTo>
                    <a:cubicBezTo>
                      <a:pt x="1232361" y="1346529"/>
                      <a:pt x="1004993" y="1475558"/>
                      <a:pt x="747108" y="1475558"/>
                    </a:cubicBezTo>
                    <a:cubicBezTo>
                      <a:pt x="334492" y="1475558"/>
                      <a:pt x="0" y="1145243"/>
                      <a:pt x="0" y="737779"/>
                    </a:cubicBezTo>
                    <a:cubicBezTo>
                      <a:pt x="0" y="330315"/>
                      <a:pt x="334492" y="0"/>
                      <a:pt x="747108"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13D14577-2858-4E2C-A997-C08D55E21FA1}"/>
                  </a:ext>
                </a:extLst>
              </p:cNvPr>
              <p:cNvSpPr/>
              <p:nvPr/>
            </p:nvSpPr>
            <p:spPr bwMode="auto">
              <a:xfrm>
                <a:off x="243074" y="2664506"/>
                <a:ext cx="1946406" cy="1925602"/>
              </a:xfrm>
              <a:custGeom>
                <a:avLst/>
                <a:gdLst>
                  <a:gd name="connsiteX0" fmla="*/ 973204 w 1946406"/>
                  <a:gd name="connsiteY0" fmla="*/ 283351 h 1925602"/>
                  <a:gd name="connsiteX1" fmla="*/ 306454 w 1946406"/>
                  <a:gd name="connsiteY1" fmla="*/ 962801 h 1925602"/>
                  <a:gd name="connsiteX2" fmla="*/ 973204 w 1946406"/>
                  <a:gd name="connsiteY2" fmla="*/ 1642251 h 1925602"/>
                  <a:gd name="connsiteX3" fmla="*/ 1639954 w 1946406"/>
                  <a:gd name="connsiteY3" fmla="*/ 962801 h 1925602"/>
                  <a:gd name="connsiteX4" fmla="*/ 973204 w 1946406"/>
                  <a:gd name="connsiteY4" fmla="*/ 283351 h 1925602"/>
                  <a:gd name="connsiteX5" fmla="*/ 973203 w 1946406"/>
                  <a:gd name="connsiteY5" fmla="*/ 0 h 1925602"/>
                  <a:gd name="connsiteX6" fmla="*/ 1946406 w 1946406"/>
                  <a:gd name="connsiteY6" fmla="*/ 962801 h 1925602"/>
                  <a:gd name="connsiteX7" fmla="*/ 973203 w 1946406"/>
                  <a:gd name="connsiteY7" fmla="*/ 1925602 h 1925602"/>
                  <a:gd name="connsiteX8" fmla="*/ 0 w 1946406"/>
                  <a:gd name="connsiteY8" fmla="*/ 962801 h 1925602"/>
                  <a:gd name="connsiteX9" fmla="*/ 973203 w 1946406"/>
                  <a:gd name="connsiteY9" fmla="*/ 0 h 1925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406" h="1925602">
                    <a:moveTo>
                      <a:pt x="973204" y="283351"/>
                    </a:moveTo>
                    <a:cubicBezTo>
                      <a:pt x="604968" y="283351"/>
                      <a:pt x="306454" y="587551"/>
                      <a:pt x="306454" y="962801"/>
                    </a:cubicBezTo>
                    <a:cubicBezTo>
                      <a:pt x="306454" y="1338051"/>
                      <a:pt x="604968" y="1642251"/>
                      <a:pt x="973204" y="1642251"/>
                    </a:cubicBezTo>
                    <a:cubicBezTo>
                      <a:pt x="1341440" y="1642251"/>
                      <a:pt x="1639954" y="1338051"/>
                      <a:pt x="1639954" y="962801"/>
                    </a:cubicBezTo>
                    <a:cubicBezTo>
                      <a:pt x="1639954" y="587551"/>
                      <a:pt x="1341440" y="283351"/>
                      <a:pt x="973204" y="283351"/>
                    </a:cubicBezTo>
                    <a:close/>
                    <a:moveTo>
                      <a:pt x="973203" y="0"/>
                    </a:moveTo>
                    <a:cubicBezTo>
                      <a:pt x="1510688" y="0"/>
                      <a:pt x="1946406" y="431061"/>
                      <a:pt x="1946406" y="962801"/>
                    </a:cubicBezTo>
                    <a:cubicBezTo>
                      <a:pt x="1946406" y="1494541"/>
                      <a:pt x="1510688" y="1925602"/>
                      <a:pt x="973203" y="1925602"/>
                    </a:cubicBezTo>
                    <a:cubicBezTo>
                      <a:pt x="435718" y="1925602"/>
                      <a:pt x="0" y="1494541"/>
                      <a:pt x="0" y="962801"/>
                    </a:cubicBezTo>
                    <a:cubicBezTo>
                      <a:pt x="0" y="431061"/>
                      <a:pt x="435718" y="0"/>
                      <a:pt x="973203"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6C954984-1040-429D-8C49-24CBB8CBB3DC}"/>
                  </a:ext>
                </a:extLst>
              </p:cNvPr>
              <p:cNvSpPr/>
              <p:nvPr/>
            </p:nvSpPr>
            <p:spPr bwMode="auto">
              <a:xfrm>
                <a:off x="8923510" y="3110508"/>
                <a:ext cx="1518535" cy="1479600"/>
              </a:xfrm>
              <a:custGeom>
                <a:avLst/>
                <a:gdLst>
                  <a:gd name="connsiteX0" fmla="*/ 739801 w 1518535"/>
                  <a:gd name="connsiteY0" fmla="*/ 212618 h 1479600"/>
                  <a:gd name="connsiteX1" fmla="*/ 212618 w 1518535"/>
                  <a:gd name="connsiteY1" fmla="*/ 739801 h 1479600"/>
                  <a:gd name="connsiteX2" fmla="*/ 739801 w 1518535"/>
                  <a:gd name="connsiteY2" fmla="*/ 1266984 h 1479600"/>
                  <a:gd name="connsiteX3" fmla="*/ 1266984 w 1518535"/>
                  <a:gd name="connsiteY3" fmla="*/ 739801 h 1479600"/>
                  <a:gd name="connsiteX4" fmla="*/ 739801 w 1518535"/>
                  <a:gd name="connsiteY4" fmla="*/ 212618 h 1479600"/>
                  <a:gd name="connsiteX5" fmla="*/ 739800 w 1518535"/>
                  <a:gd name="connsiteY5" fmla="*/ 0 h 1479600"/>
                  <a:gd name="connsiteX6" fmla="*/ 1262918 w 1518535"/>
                  <a:gd name="connsiteY6" fmla="*/ 216683 h 1479600"/>
                  <a:gd name="connsiteX7" fmla="*/ 1296815 w 1518535"/>
                  <a:gd name="connsiteY7" fmla="*/ 257767 h 1479600"/>
                  <a:gd name="connsiteX8" fmla="*/ 1296815 w 1518535"/>
                  <a:gd name="connsiteY8" fmla="*/ 255414 h 1479600"/>
                  <a:gd name="connsiteX9" fmla="*/ 1298867 w 1518535"/>
                  <a:gd name="connsiteY9" fmla="*/ 257876 h 1479600"/>
                  <a:gd name="connsiteX10" fmla="*/ 1298867 w 1518535"/>
                  <a:gd name="connsiteY10" fmla="*/ 24912 h 1479600"/>
                  <a:gd name="connsiteX11" fmla="*/ 1518535 w 1518535"/>
                  <a:gd name="connsiteY11" fmla="*/ 24912 h 1479600"/>
                  <a:gd name="connsiteX12" fmla="*/ 1518535 w 1518535"/>
                  <a:gd name="connsiteY12" fmla="*/ 1454658 h 1479600"/>
                  <a:gd name="connsiteX13" fmla="*/ 1298867 w 1518535"/>
                  <a:gd name="connsiteY13" fmla="*/ 1454658 h 1479600"/>
                  <a:gd name="connsiteX14" fmla="*/ 1298867 w 1518535"/>
                  <a:gd name="connsiteY14" fmla="*/ 1221871 h 1479600"/>
                  <a:gd name="connsiteX15" fmla="*/ 1296815 w 1518535"/>
                  <a:gd name="connsiteY15" fmla="*/ 1224116 h 1479600"/>
                  <a:gd name="connsiteX16" fmla="*/ 1296815 w 1518535"/>
                  <a:gd name="connsiteY16" fmla="*/ 1221834 h 1479600"/>
                  <a:gd name="connsiteX17" fmla="*/ 1262918 w 1518535"/>
                  <a:gd name="connsiteY17" fmla="*/ 1262918 h 1479600"/>
                  <a:gd name="connsiteX18" fmla="*/ 739800 w 1518535"/>
                  <a:gd name="connsiteY18" fmla="*/ 1479600 h 1479600"/>
                  <a:gd name="connsiteX19" fmla="*/ 0 w 1518535"/>
                  <a:gd name="connsiteY19" fmla="*/ 739800 h 1479600"/>
                  <a:gd name="connsiteX20" fmla="*/ 739800 w 1518535"/>
                  <a:gd name="connsiteY20" fmla="*/ 0 h 14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8535" h="1479600">
                    <a:moveTo>
                      <a:pt x="739801" y="212618"/>
                    </a:moveTo>
                    <a:cubicBezTo>
                      <a:pt x="448646" y="212618"/>
                      <a:pt x="212618" y="448646"/>
                      <a:pt x="212618" y="739801"/>
                    </a:cubicBezTo>
                    <a:cubicBezTo>
                      <a:pt x="212618" y="1030956"/>
                      <a:pt x="448646" y="1266984"/>
                      <a:pt x="739801" y="1266984"/>
                    </a:cubicBezTo>
                    <a:cubicBezTo>
                      <a:pt x="1030956" y="1266984"/>
                      <a:pt x="1266984" y="1030956"/>
                      <a:pt x="1266984" y="739801"/>
                    </a:cubicBezTo>
                    <a:cubicBezTo>
                      <a:pt x="1266984" y="448646"/>
                      <a:pt x="1030956" y="212618"/>
                      <a:pt x="739801" y="212618"/>
                    </a:cubicBezTo>
                    <a:close/>
                    <a:moveTo>
                      <a:pt x="739800" y="0"/>
                    </a:moveTo>
                    <a:cubicBezTo>
                      <a:pt x="944090" y="0"/>
                      <a:pt x="1129040" y="82805"/>
                      <a:pt x="1262918" y="216683"/>
                    </a:cubicBezTo>
                    <a:lnTo>
                      <a:pt x="1296815" y="257767"/>
                    </a:lnTo>
                    <a:lnTo>
                      <a:pt x="1296815" y="255414"/>
                    </a:lnTo>
                    <a:lnTo>
                      <a:pt x="1298867" y="257876"/>
                    </a:lnTo>
                    <a:lnTo>
                      <a:pt x="1298867" y="24912"/>
                    </a:lnTo>
                    <a:lnTo>
                      <a:pt x="1518535" y="24912"/>
                    </a:lnTo>
                    <a:lnTo>
                      <a:pt x="1518535" y="1454658"/>
                    </a:lnTo>
                    <a:lnTo>
                      <a:pt x="1298867" y="1454658"/>
                    </a:lnTo>
                    <a:lnTo>
                      <a:pt x="1298867" y="1221871"/>
                    </a:lnTo>
                    <a:lnTo>
                      <a:pt x="1296815" y="1224116"/>
                    </a:lnTo>
                    <a:lnTo>
                      <a:pt x="1296815" y="1221834"/>
                    </a:lnTo>
                    <a:lnTo>
                      <a:pt x="1262918" y="1262918"/>
                    </a:lnTo>
                    <a:cubicBezTo>
                      <a:pt x="1129040" y="1396795"/>
                      <a:pt x="944090" y="1479600"/>
                      <a:pt x="739800" y="1479600"/>
                    </a:cubicBezTo>
                    <a:cubicBezTo>
                      <a:pt x="331220" y="1479600"/>
                      <a:pt x="0" y="1148380"/>
                      <a:pt x="0" y="739800"/>
                    </a:cubicBezTo>
                    <a:cubicBezTo>
                      <a:pt x="0" y="331220"/>
                      <a:pt x="331220" y="0"/>
                      <a:pt x="73980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Shape 48">
                <a:extLst>
                  <a:ext uri="{FF2B5EF4-FFF2-40B4-BE49-F238E27FC236}">
                    <a16:creationId xmlns:a16="http://schemas.microsoft.com/office/drawing/2014/main" id="{1A06F563-74AB-456B-85CE-DCE08787685C}"/>
                  </a:ext>
                </a:extLst>
              </p:cNvPr>
              <p:cNvSpPr/>
              <p:nvPr/>
            </p:nvSpPr>
            <p:spPr>
              <a:xfrm>
                <a:off x="2420044" y="3112842"/>
                <a:ext cx="1291053" cy="1449893"/>
              </a:xfrm>
              <a:custGeom>
                <a:avLst/>
                <a:gdLst/>
                <a:ahLst/>
                <a:cxnLst/>
                <a:rect l="0" t="0" r="0" b="0"/>
                <a:pathLst>
                  <a:path w="94348" h="106070">
                    <a:moveTo>
                      <a:pt x="50787" y="0"/>
                    </a:moveTo>
                    <a:cubicBezTo>
                      <a:pt x="81318" y="0"/>
                      <a:pt x="94348" y="13970"/>
                      <a:pt x="94348" y="46698"/>
                    </a:cubicBezTo>
                    <a:lnTo>
                      <a:pt x="94348" y="106070"/>
                    </a:lnTo>
                    <a:lnTo>
                      <a:pt x="75578" y="106070"/>
                    </a:lnTo>
                    <a:lnTo>
                      <a:pt x="75578" y="46698"/>
                    </a:lnTo>
                    <a:cubicBezTo>
                      <a:pt x="75578" y="27851"/>
                      <a:pt x="67246" y="18300"/>
                      <a:pt x="50787" y="18300"/>
                    </a:cubicBezTo>
                    <a:cubicBezTo>
                      <a:pt x="40742" y="18085"/>
                      <a:pt x="32906" y="20650"/>
                      <a:pt x="27419" y="25959"/>
                    </a:cubicBezTo>
                    <a:cubicBezTo>
                      <a:pt x="21666" y="31496"/>
                      <a:pt x="18758" y="39801"/>
                      <a:pt x="18758" y="50622"/>
                    </a:cubicBezTo>
                    <a:lnTo>
                      <a:pt x="18758" y="106070"/>
                    </a:lnTo>
                    <a:lnTo>
                      <a:pt x="0" y="106070"/>
                    </a:lnTo>
                    <a:lnTo>
                      <a:pt x="0" y="1613"/>
                    </a:lnTo>
                    <a:lnTo>
                      <a:pt x="18758" y="1613"/>
                    </a:lnTo>
                    <a:lnTo>
                      <a:pt x="18758" y="11646"/>
                    </a:lnTo>
                    <a:cubicBezTo>
                      <a:pt x="27203" y="4013"/>
                      <a:pt x="38202" y="0"/>
                      <a:pt x="50787" y="0"/>
                    </a:cubicBezTo>
                    <a:close/>
                  </a:path>
                </a:pathLst>
              </a:custGeom>
              <a:grpFill/>
              <a:ln w="0" cap="flat">
                <a:miter lim="127000"/>
              </a:ln>
            </p:spPr>
            <p:style>
              <a:lnRef idx="0">
                <a:srgbClr val="000000">
                  <a:alpha val="0"/>
                </a:srgbClr>
              </a:lnRef>
              <a:fillRef idx="1">
                <a:srgbClr val="6F4E8D"/>
              </a:fillRef>
              <a:effectRef idx="0">
                <a:scrgbClr r="0" g="0" b="0"/>
              </a:effectRef>
              <a:fontRef idx="none"/>
            </p:style>
            <p:txBody>
              <a:bodyPr/>
              <a:lstStyle/>
              <a:p>
                <a:endParaRPr lang="en-GB"/>
              </a:p>
            </p:txBody>
          </p:sp>
          <p:sp>
            <p:nvSpPr>
              <p:cNvPr id="36" name="Shape 56">
                <a:extLst>
                  <a:ext uri="{FF2B5EF4-FFF2-40B4-BE49-F238E27FC236}">
                    <a16:creationId xmlns:a16="http://schemas.microsoft.com/office/drawing/2014/main" id="{69D9F066-DDD0-497F-A919-12B6A08DAA7E}"/>
                  </a:ext>
                </a:extLst>
              </p:cNvPr>
              <p:cNvSpPr/>
              <p:nvPr/>
            </p:nvSpPr>
            <p:spPr>
              <a:xfrm>
                <a:off x="10660170" y="3112836"/>
                <a:ext cx="1285494" cy="1449893"/>
              </a:xfrm>
              <a:custGeom>
                <a:avLst/>
                <a:gdLst/>
                <a:ahLst/>
                <a:cxnLst/>
                <a:rect l="0" t="0" r="0" b="0"/>
                <a:pathLst>
                  <a:path w="93942" h="106070">
                    <a:moveTo>
                      <a:pt x="50698" y="0"/>
                    </a:moveTo>
                    <a:cubicBezTo>
                      <a:pt x="80975" y="0"/>
                      <a:pt x="93942" y="13284"/>
                      <a:pt x="93942" y="46507"/>
                    </a:cubicBezTo>
                    <a:lnTo>
                      <a:pt x="93942" y="106070"/>
                    </a:lnTo>
                    <a:lnTo>
                      <a:pt x="77851" y="106070"/>
                    </a:lnTo>
                    <a:lnTo>
                      <a:pt x="77851" y="46507"/>
                    </a:lnTo>
                    <a:cubicBezTo>
                      <a:pt x="77851" y="25870"/>
                      <a:pt x="68237" y="15659"/>
                      <a:pt x="50698" y="15659"/>
                    </a:cubicBezTo>
                    <a:cubicBezTo>
                      <a:pt x="29312" y="15189"/>
                      <a:pt x="16104" y="27051"/>
                      <a:pt x="16104" y="50546"/>
                    </a:cubicBezTo>
                    <a:lnTo>
                      <a:pt x="16104" y="106070"/>
                    </a:lnTo>
                    <a:lnTo>
                      <a:pt x="0" y="106070"/>
                    </a:lnTo>
                    <a:lnTo>
                      <a:pt x="0" y="1663"/>
                    </a:lnTo>
                    <a:lnTo>
                      <a:pt x="16104" y="1663"/>
                    </a:lnTo>
                    <a:lnTo>
                      <a:pt x="16104" y="14236"/>
                    </a:lnTo>
                    <a:cubicBezTo>
                      <a:pt x="24511" y="5220"/>
                      <a:pt x="36284" y="0"/>
                      <a:pt x="50698" y="0"/>
                    </a:cubicBezTo>
                    <a:close/>
                  </a:path>
                </a:pathLst>
              </a:custGeom>
              <a:grpFill/>
              <a:ln w="0" cap="flat">
                <a:miter lim="127000"/>
              </a:ln>
            </p:spPr>
            <p:style>
              <a:lnRef idx="0">
                <a:srgbClr val="000000">
                  <a:alpha val="0"/>
                </a:srgbClr>
              </a:lnRef>
              <a:fillRef idx="1">
                <a:srgbClr val="6F4E8D"/>
              </a:fillRef>
              <a:effectRef idx="0">
                <a:scrgbClr r="0" g="0" b="0"/>
              </a:effectRef>
              <a:fontRef idx="none"/>
            </p:style>
            <p:txBody>
              <a:bodyPr/>
              <a:lstStyle/>
              <a:p>
                <a:endParaRPr lang="en-GB" dirty="0"/>
              </a:p>
            </p:txBody>
          </p:sp>
          <p:sp>
            <p:nvSpPr>
              <p:cNvPr id="37" name="Shape 57">
                <a:extLst>
                  <a:ext uri="{FF2B5EF4-FFF2-40B4-BE49-F238E27FC236}">
                    <a16:creationId xmlns:a16="http://schemas.microsoft.com/office/drawing/2014/main" id="{80BAD995-6B35-45E0-B9A1-20B14AB9D2F8}"/>
                  </a:ext>
                </a:extLst>
              </p:cNvPr>
              <p:cNvSpPr/>
              <p:nvPr/>
            </p:nvSpPr>
            <p:spPr>
              <a:xfrm>
                <a:off x="5648639" y="2665004"/>
                <a:ext cx="1445902" cy="1928507"/>
              </a:xfrm>
              <a:custGeom>
                <a:avLst/>
                <a:gdLst/>
                <a:ahLst/>
                <a:cxnLst/>
                <a:rect l="0" t="0" r="0" b="0"/>
                <a:pathLst>
                  <a:path w="105664" h="141084">
                    <a:moveTo>
                      <a:pt x="52794" y="0"/>
                    </a:moveTo>
                    <a:cubicBezTo>
                      <a:pt x="78791" y="0"/>
                      <a:pt x="97193" y="13284"/>
                      <a:pt x="100063" y="33959"/>
                    </a:cubicBezTo>
                    <a:lnTo>
                      <a:pt x="82880" y="33959"/>
                    </a:lnTo>
                    <a:cubicBezTo>
                      <a:pt x="80226" y="23939"/>
                      <a:pt x="68555" y="17526"/>
                      <a:pt x="52794" y="17526"/>
                    </a:cubicBezTo>
                    <a:cubicBezTo>
                      <a:pt x="35408" y="17526"/>
                      <a:pt x="22771" y="25730"/>
                      <a:pt x="22771" y="37046"/>
                    </a:cubicBezTo>
                    <a:cubicBezTo>
                      <a:pt x="22771" y="48158"/>
                      <a:pt x="32423" y="54534"/>
                      <a:pt x="56071" y="59080"/>
                    </a:cubicBezTo>
                    <a:cubicBezTo>
                      <a:pt x="91300" y="66154"/>
                      <a:pt x="105664" y="78181"/>
                      <a:pt x="105664" y="100571"/>
                    </a:cubicBezTo>
                    <a:cubicBezTo>
                      <a:pt x="105664" y="125564"/>
                      <a:pt x="85407" y="141084"/>
                      <a:pt x="52794" y="141084"/>
                    </a:cubicBezTo>
                    <a:cubicBezTo>
                      <a:pt x="22974" y="141084"/>
                      <a:pt x="1943" y="125349"/>
                      <a:pt x="0" y="101765"/>
                    </a:cubicBezTo>
                    <a:lnTo>
                      <a:pt x="17234" y="101765"/>
                    </a:lnTo>
                    <a:cubicBezTo>
                      <a:pt x="19964" y="114071"/>
                      <a:pt x="35319" y="123571"/>
                      <a:pt x="52794" y="123571"/>
                    </a:cubicBezTo>
                    <a:cubicBezTo>
                      <a:pt x="73851" y="123571"/>
                      <a:pt x="88570" y="114109"/>
                      <a:pt x="88570" y="100571"/>
                    </a:cubicBezTo>
                    <a:cubicBezTo>
                      <a:pt x="88570" y="86004"/>
                      <a:pt x="78092" y="81584"/>
                      <a:pt x="53035" y="76644"/>
                    </a:cubicBezTo>
                    <a:cubicBezTo>
                      <a:pt x="19621" y="70040"/>
                      <a:pt x="5359" y="58204"/>
                      <a:pt x="5359" y="37046"/>
                    </a:cubicBezTo>
                    <a:cubicBezTo>
                      <a:pt x="5359" y="14541"/>
                      <a:pt x="23978" y="0"/>
                      <a:pt x="52794" y="0"/>
                    </a:cubicBezTo>
                    <a:close/>
                  </a:path>
                </a:pathLst>
              </a:custGeom>
              <a:grpFill/>
              <a:ln w="0" cap="flat">
                <a:miter lim="127000"/>
              </a:ln>
            </p:spPr>
            <p:style>
              <a:lnRef idx="0">
                <a:srgbClr val="000000">
                  <a:alpha val="0"/>
                </a:srgbClr>
              </a:lnRef>
              <a:fillRef idx="1">
                <a:srgbClr val="6F4E8D"/>
              </a:fillRef>
              <a:effectRef idx="0">
                <a:scrgbClr r="0" g="0" b="0"/>
              </a:effectRef>
              <a:fontRef idx="none"/>
            </p:style>
            <p:txBody>
              <a:bodyPr/>
              <a:lstStyle/>
              <a:p>
                <a:endParaRPr lang="en-GB"/>
              </a:p>
            </p:txBody>
          </p:sp>
          <p:sp>
            <p:nvSpPr>
              <p:cNvPr id="38" name="Freeform: Shape 37">
                <a:extLst>
                  <a:ext uri="{FF2B5EF4-FFF2-40B4-BE49-F238E27FC236}">
                    <a16:creationId xmlns:a16="http://schemas.microsoft.com/office/drawing/2014/main" id="{8B40D238-B5CF-4F33-AEAE-951412ABA877}"/>
                  </a:ext>
                </a:extLst>
              </p:cNvPr>
              <p:cNvSpPr>
                <a:spLocks noChangeAspect="1"/>
              </p:cNvSpPr>
              <p:nvPr/>
            </p:nvSpPr>
            <p:spPr bwMode="auto">
              <a:xfrm>
                <a:off x="7296480" y="3113683"/>
                <a:ext cx="1503255" cy="2089454"/>
              </a:xfrm>
              <a:custGeom>
                <a:avLst/>
                <a:gdLst>
                  <a:gd name="connsiteX0" fmla="*/ 763456 w 1503255"/>
                  <a:gd name="connsiteY0" fmla="*/ 212618 h 2089454"/>
                  <a:gd name="connsiteX1" fmla="*/ 236273 w 1503255"/>
                  <a:gd name="connsiteY1" fmla="*/ 739801 h 2089454"/>
                  <a:gd name="connsiteX2" fmla="*/ 763456 w 1503255"/>
                  <a:gd name="connsiteY2" fmla="*/ 1266984 h 2089454"/>
                  <a:gd name="connsiteX3" fmla="*/ 1290639 w 1503255"/>
                  <a:gd name="connsiteY3" fmla="*/ 739801 h 2089454"/>
                  <a:gd name="connsiteX4" fmla="*/ 763456 w 1503255"/>
                  <a:gd name="connsiteY4" fmla="*/ 212618 h 2089454"/>
                  <a:gd name="connsiteX5" fmla="*/ 763455 w 1503255"/>
                  <a:gd name="connsiteY5" fmla="*/ 0 h 2089454"/>
                  <a:gd name="connsiteX6" fmla="*/ 1503255 w 1503255"/>
                  <a:gd name="connsiteY6" fmla="*/ 739800 h 2089454"/>
                  <a:gd name="connsiteX7" fmla="*/ 763455 w 1503255"/>
                  <a:gd name="connsiteY7" fmla="*/ 1479600 h 2089454"/>
                  <a:gd name="connsiteX8" fmla="*/ 240338 w 1503255"/>
                  <a:gd name="connsiteY8" fmla="*/ 1262918 h 2089454"/>
                  <a:gd name="connsiteX9" fmla="*/ 219490 w 1503255"/>
                  <a:gd name="connsiteY9" fmla="*/ 1237650 h 2089454"/>
                  <a:gd name="connsiteX10" fmla="*/ 219490 w 1503255"/>
                  <a:gd name="connsiteY10" fmla="*/ 2089454 h 2089454"/>
                  <a:gd name="connsiteX11" fmla="*/ 0 w 1503255"/>
                  <a:gd name="connsiteY11" fmla="*/ 2089454 h 2089454"/>
                  <a:gd name="connsiteX12" fmla="*/ 0 w 1503255"/>
                  <a:gd name="connsiteY12" fmla="*/ 21725 h 2089454"/>
                  <a:gd name="connsiteX13" fmla="*/ 219490 w 1503255"/>
                  <a:gd name="connsiteY13" fmla="*/ 21725 h 2089454"/>
                  <a:gd name="connsiteX14" fmla="*/ 219490 w 1503255"/>
                  <a:gd name="connsiteY14" fmla="*/ 241950 h 2089454"/>
                  <a:gd name="connsiteX15" fmla="*/ 240338 w 1503255"/>
                  <a:gd name="connsiteY15" fmla="*/ 216683 h 2089454"/>
                  <a:gd name="connsiteX16" fmla="*/ 763455 w 1503255"/>
                  <a:gd name="connsiteY16" fmla="*/ 0 h 208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03255" h="2089454">
                    <a:moveTo>
                      <a:pt x="763456" y="212618"/>
                    </a:moveTo>
                    <a:cubicBezTo>
                      <a:pt x="472301" y="212618"/>
                      <a:pt x="236273" y="448646"/>
                      <a:pt x="236273" y="739801"/>
                    </a:cubicBezTo>
                    <a:cubicBezTo>
                      <a:pt x="236273" y="1030956"/>
                      <a:pt x="472301" y="1266984"/>
                      <a:pt x="763456" y="1266984"/>
                    </a:cubicBezTo>
                    <a:cubicBezTo>
                      <a:pt x="1054611" y="1266984"/>
                      <a:pt x="1290639" y="1030956"/>
                      <a:pt x="1290639" y="739801"/>
                    </a:cubicBezTo>
                    <a:cubicBezTo>
                      <a:pt x="1290639" y="448646"/>
                      <a:pt x="1054611" y="212618"/>
                      <a:pt x="763456" y="212618"/>
                    </a:cubicBezTo>
                    <a:close/>
                    <a:moveTo>
                      <a:pt x="763455" y="0"/>
                    </a:moveTo>
                    <a:cubicBezTo>
                      <a:pt x="1172035" y="0"/>
                      <a:pt x="1503255" y="331220"/>
                      <a:pt x="1503255" y="739800"/>
                    </a:cubicBezTo>
                    <a:cubicBezTo>
                      <a:pt x="1503255" y="1148380"/>
                      <a:pt x="1172035" y="1479600"/>
                      <a:pt x="763455" y="1479600"/>
                    </a:cubicBezTo>
                    <a:cubicBezTo>
                      <a:pt x="559165" y="1479600"/>
                      <a:pt x="374215" y="1396795"/>
                      <a:pt x="240338" y="1262918"/>
                    </a:cubicBezTo>
                    <a:lnTo>
                      <a:pt x="219490" y="1237650"/>
                    </a:lnTo>
                    <a:lnTo>
                      <a:pt x="219490" y="2089454"/>
                    </a:lnTo>
                    <a:lnTo>
                      <a:pt x="0" y="2089454"/>
                    </a:lnTo>
                    <a:lnTo>
                      <a:pt x="0" y="21725"/>
                    </a:lnTo>
                    <a:lnTo>
                      <a:pt x="219490" y="21725"/>
                    </a:lnTo>
                    <a:lnTo>
                      <a:pt x="219490" y="241950"/>
                    </a:lnTo>
                    <a:lnTo>
                      <a:pt x="240338" y="216683"/>
                    </a:lnTo>
                    <a:cubicBezTo>
                      <a:pt x="374215" y="82805"/>
                      <a:pt x="559165" y="0"/>
                      <a:pt x="763455"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 name="Group 27">
              <a:extLst>
                <a:ext uri="{FF2B5EF4-FFF2-40B4-BE49-F238E27FC236}">
                  <a16:creationId xmlns:a16="http://schemas.microsoft.com/office/drawing/2014/main" id="{114000C7-CF4D-4A53-B355-6B1144E63596}"/>
                </a:ext>
              </a:extLst>
            </p:cNvPr>
            <p:cNvGrpSpPr>
              <a:grpSpLocks noChangeAspect="1"/>
            </p:cNvGrpSpPr>
            <p:nvPr/>
          </p:nvGrpSpPr>
          <p:grpSpPr>
            <a:xfrm>
              <a:off x="6892567" y="1911459"/>
              <a:ext cx="510944" cy="597600"/>
              <a:chOff x="1652068" y="4206381"/>
              <a:chExt cx="510054" cy="596559"/>
            </a:xfrm>
          </p:grpSpPr>
          <p:sp>
            <p:nvSpPr>
              <p:cNvPr id="30" name="Shape 44">
                <a:extLst>
                  <a:ext uri="{FF2B5EF4-FFF2-40B4-BE49-F238E27FC236}">
                    <a16:creationId xmlns:a16="http://schemas.microsoft.com/office/drawing/2014/main" id="{B9798CF3-6DB3-4D6C-B510-93FA71DF6265}"/>
                  </a:ext>
                </a:extLst>
              </p:cNvPr>
              <p:cNvSpPr/>
              <p:nvPr/>
            </p:nvSpPr>
            <p:spPr>
              <a:xfrm>
                <a:off x="1652068" y="4293096"/>
                <a:ext cx="510054" cy="509844"/>
              </a:xfrm>
              <a:custGeom>
                <a:avLst/>
                <a:gdLst>
                  <a:gd name="connsiteX0" fmla="*/ 110338 w 220675"/>
                  <a:gd name="connsiteY0" fmla="*/ 0 h 220667"/>
                  <a:gd name="connsiteX1" fmla="*/ 193218 w 220675"/>
                  <a:gd name="connsiteY1" fmla="*/ 37567 h 220667"/>
                  <a:gd name="connsiteX2" fmla="*/ 219050 w 220675"/>
                  <a:gd name="connsiteY2" fmla="*/ 91554 h 220667"/>
                  <a:gd name="connsiteX3" fmla="*/ 220675 w 220675"/>
                  <a:gd name="connsiteY3" fmla="*/ 110337 h 220667"/>
                  <a:gd name="connsiteX4" fmla="*/ 209271 w 220675"/>
                  <a:gd name="connsiteY4" fmla="*/ 159194 h 220667"/>
                  <a:gd name="connsiteX5" fmla="*/ 141569 w 220675"/>
                  <a:gd name="connsiteY5" fmla="*/ 216191 h 220667"/>
                  <a:gd name="connsiteX6" fmla="*/ 110392 w 220675"/>
                  <a:gd name="connsiteY6" fmla="*/ 220667 h 220667"/>
                  <a:gd name="connsiteX7" fmla="*/ 80429 w 220675"/>
                  <a:gd name="connsiteY7" fmla="*/ 216571 h 220667"/>
                  <a:gd name="connsiteX8" fmla="*/ 13919 w 220675"/>
                  <a:gd name="connsiteY8" fmla="*/ 163970 h 220667"/>
                  <a:gd name="connsiteX9" fmla="*/ 0 w 220675"/>
                  <a:gd name="connsiteY9" fmla="*/ 110337 h 220667"/>
                  <a:gd name="connsiteX10" fmla="*/ 0 w 220675"/>
                  <a:gd name="connsiteY10" fmla="*/ 72771 h 220667"/>
                  <a:gd name="connsiteX11" fmla="*/ 1626 w 220675"/>
                  <a:gd name="connsiteY11" fmla="*/ 91554 h 220667"/>
                  <a:gd name="connsiteX12" fmla="*/ 26670 w 220675"/>
                  <a:gd name="connsiteY12" fmla="*/ 144640 h 220667"/>
                  <a:gd name="connsiteX13" fmla="*/ 110338 w 220675"/>
                  <a:gd name="connsiteY13" fmla="*/ 183108 h 220667"/>
                  <a:gd name="connsiteX14" fmla="*/ 183109 w 220675"/>
                  <a:gd name="connsiteY14" fmla="*/ 110337 h 220667"/>
                  <a:gd name="connsiteX15" fmla="*/ 180657 w 220675"/>
                  <a:gd name="connsiteY15" fmla="*/ 91554 h 220667"/>
                  <a:gd name="connsiteX16" fmla="*/ 110338 w 220675"/>
                  <a:gd name="connsiteY16" fmla="*/ 37567 h 220667"/>
                  <a:gd name="connsiteX17" fmla="*/ 40018 w 220675"/>
                  <a:gd name="connsiteY17" fmla="*/ 91554 h 220667"/>
                  <a:gd name="connsiteX18" fmla="*/ 37567 w 220675"/>
                  <a:gd name="connsiteY18" fmla="*/ 72771 h 220667"/>
                  <a:gd name="connsiteX19" fmla="*/ 110338 w 220675"/>
                  <a:gd name="connsiteY19" fmla="*/ 0 h 220667"/>
                  <a:gd name="connsiteX0" fmla="*/ 110338 w 220675"/>
                  <a:gd name="connsiteY0" fmla="*/ 0 h 216571"/>
                  <a:gd name="connsiteX1" fmla="*/ 193218 w 220675"/>
                  <a:gd name="connsiteY1" fmla="*/ 37567 h 216571"/>
                  <a:gd name="connsiteX2" fmla="*/ 219050 w 220675"/>
                  <a:gd name="connsiteY2" fmla="*/ 91554 h 216571"/>
                  <a:gd name="connsiteX3" fmla="*/ 220675 w 220675"/>
                  <a:gd name="connsiteY3" fmla="*/ 110337 h 216571"/>
                  <a:gd name="connsiteX4" fmla="*/ 209271 w 220675"/>
                  <a:gd name="connsiteY4" fmla="*/ 159194 h 216571"/>
                  <a:gd name="connsiteX5" fmla="*/ 141569 w 220675"/>
                  <a:gd name="connsiteY5" fmla="*/ 216191 h 216571"/>
                  <a:gd name="connsiteX6" fmla="*/ 80429 w 220675"/>
                  <a:gd name="connsiteY6" fmla="*/ 216571 h 216571"/>
                  <a:gd name="connsiteX7" fmla="*/ 13919 w 220675"/>
                  <a:gd name="connsiteY7" fmla="*/ 163970 h 216571"/>
                  <a:gd name="connsiteX8" fmla="*/ 0 w 220675"/>
                  <a:gd name="connsiteY8" fmla="*/ 110337 h 216571"/>
                  <a:gd name="connsiteX9" fmla="*/ 0 w 220675"/>
                  <a:gd name="connsiteY9" fmla="*/ 72771 h 216571"/>
                  <a:gd name="connsiteX10" fmla="*/ 1626 w 220675"/>
                  <a:gd name="connsiteY10" fmla="*/ 91554 h 216571"/>
                  <a:gd name="connsiteX11" fmla="*/ 26670 w 220675"/>
                  <a:gd name="connsiteY11" fmla="*/ 144640 h 216571"/>
                  <a:gd name="connsiteX12" fmla="*/ 110338 w 220675"/>
                  <a:gd name="connsiteY12" fmla="*/ 183108 h 216571"/>
                  <a:gd name="connsiteX13" fmla="*/ 183109 w 220675"/>
                  <a:gd name="connsiteY13" fmla="*/ 110337 h 216571"/>
                  <a:gd name="connsiteX14" fmla="*/ 180657 w 220675"/>
                  <a:gd name="connsiteY14" fmla="*/ 91554 h 216571"/>
                  <a:gd name="connsiteX15" fmla="*/ 110338 w 220675"/>
                  <a:gd name="connsiteY15" fmla="*/ 37567 h 216571"/>
                  <a:gd name="connsiteX16" fmla="*/ 40018 w 220675"/>
                  <a:gd name="connsiteY16" fmla="*/ 91554 h 216571"/>
                  <a:gd name="connsiteX17" fmla="*/ 37567 w 220675"/>
                  <a:gd name="connsiteY17" fmla="*/ 72771 h 216571"/>
                  <a:gd name="connsiteX18" fmla="*/ 110338 w 220675"/>
                  <a:gd name="connsiteY18" fmla="*/ 0 h 216571"/>
                  <a:gd name="connsiteX0" fmla="*/ 110338 w 223739"/>
                  <a:gd name="connsiteY0" fmla="*/ 0 h 216571"/>
                  <a:gd name="connsiteX1" fmla="*/ 193218 w 223739"/>
                  <a:gd name="connsiteY1" fmla="*/ 37567 h 216571"/>
                  <a:gd name="connsiteX2" fmla="*/ 219050 w 223739"/>
                  <a:gd name="connsiteY2" fmla="*/ 91554 h 216571"/>
                  <a:gd name="connsiteX3" fmla="*/ 220675 w 223739"/>
                  <a:gd name="connsiteY3" fmla="*/ 110337 h 216571"/>
                  <a:gd name="connsiteX4" fmla="*/ 209271 w 223739"/>
                  <a:gd name="connsiteY4" fmla="*/ 159194 h 216571"/>
                  <a:gd name="connsiteX5" fmla="*/ 80429 w 223739"/>
                  <a:gd name="connsiteY5" fmla="*/ 216571 h 216571"/>
                  <a:gd name="connsiteX6" fmla="*/ 13919 w 223739"/>
                  <a:gd name="connsiteY6" fmla="*/ 163970 h 216571"/>
                  <a:gd name="connsiteX7" fmla="*/ 0 w 223739"/>
                  <a:gd name="connsiteY7" fmla="*/ 110337 h 216571"/>
                  <a:gd name="connsiteX8" fmla="*/ 0 w 223739"/>
                  <a:gd name="connsiteY8" fmla="*/ 72771 h 216571"/>
                  <a:gd name="connsiteX9" fmla="*/ 1626 w 223739"/>
                  <a:gd name="connsiteY9" fmla="*/ 91554 h 216571"/>
                  <a:gd name="connsiteX10" fmla="*/ 26670 w 223739"/>
                  <a:gd name="connsiteY10" fmla="*/ 144640 h 216571"/>
                  <a:gd name="connsiteX11" fmla="*/ 110338 w 223739"/>
                  <a:gd name="connsiteY11" fmla="*/ 183108 h 216571"/>
                  <a:gd name="connsiteX12" fmla="*/ 183109 w 223739"/>
                  <a:gd name="connsiteY12" fmla="*/ 110337 h 216571"/>
                  <a:gd name="connsiteX13" fmla="*/ 180657 w 223739"/>
                  <a:gd name="connsiteY13" fmla="*/ 91554 h 216571"/>
                  <a:gd name="connsiteX14" fmla="*/ 110338 w 223739"/>
                  <a:gd name="connsiteY14" fmla="*/ 37567 h 216571"/>
                  <a:gd name="connsiteX15" fmla="*/ 40018 w 223739"/>
                  <a:gd name="connsiteY15" fmla="*/ 91554 h 216571"/>
                  <a:gd name="connsiteX16" fmla="*/ 37567 w 223739"/>
                  <a:gd name="connsiteY16" fmla="*/ 72771 h 216571"/>
                  <a:gd name="connsiteX17" fmla="*/ 110338 w 223739"/>
                  <a:gd name="connsiteY17" fmla="*/ 0 h 216571"/>
                  <a:gd name="connsiteX0" fmla="*/ 110820 w 222452"/>
                  <a:gd name="connsiteY0" fmla="*/ 0 h 220841"/>
                  <a:gd name="connsiteX1" fmla="*/ 193700 w 222452"/>
                  <a:gd name="connsiteY1" fmla="*/ 37567 h 220841"/>
                  <a:gd name="connsiteX2" fmla="*/ 219532 w 222452"/>
                  <a:gd name="connsiteY2" fmla="*/ 91554 h 220841"/>
                  <a:gd name="connsiteX3" fmla="*/ 221157 w 222452"/>
                  <a:gd name="connsiteY3" fmla="*/ 110337 h 220841"/>
                  <a:gd name="connsiteX4" fmla="*/ 209753 w 222452"/>
                  <a:gd name="connsiteY4" fmla="*/ 159194 h 220841"/>
                  <a:gd name="connsiteX5" fmla="*/ 110941 w 222452"/>
                  <a:gd name="connsiteY5" fmla="*/ 220841 h 220841"/>
                  <a:gd name="connsiteX6" fmla="*/ 14401 w 222452"/>
                  <a:gd name="connsiteY6" fmla="*/ 163970 h 220841"/>
                  <a:gd name="connsiteX7" fmla="*/ 482 w 222452"/>
                  <a:gd name="connsiteY7" fmla="*/ 110337 h 220841"/>
                  <a:gd name="connsiteX8" fmla="*/ 482 w 222452"/>
                  <a:gd name="connsiteY8" fmla="*/ 72771 h 220841"/>
                  <a:gd name="connsiteX9" fmla="*/ 2108 w 222452"/>
                  <a:gd name="connsiteY9" fmla="*/ 91554 h 220841"/>
                  <a:gd name="connsiteX10" fmla="*/ 27152 w 222452"/>
                  <a:gd name="connsiteY10" fmla="*/ 144640 h 220841"/>
                  <a:gd name="connsiteX11" fmla="*/ 110820 w 222452"/>
                  <a:gd name="connsiteY11" fmla="*/ 183108 h 220841"/>
                  <a:gd name="connsiteX12" fmla="*/ 183591 w 222452"/>
                  <a:gd name="connsiteY12" fmla="*/ 110337 h 220841"/>
                  <a:gd name="connsiteX13" fmla="*/ 181139 w 222452"/>
                  <a:gd name="connsiteY13" fmla="*/ 91554 h 220841"/>
                  <a:gd name="connsiteX14" fmla="*/ 110820 w 222452"/>
                  <a:gd name="connsiteY14" fmla="*/ 37567 h 220841"/>
                  <a:gd name="connsiteX15" fmla="*/ 40500 w 222452"/>
                  <a:gd name="connsiteY15" fmla="*/ 91554 h 220841"/>
                  <a:gd name="connsiteX16" fmla="*/ 38049 w 222452"/>
                  <a:gd name="connsiteY16" fmla="*/ 72771 h 220841"/>
                  <a:gd name="connsiteX17" fmla="*/ 110820 w 222452"/>
                  <a:gd name="connsiteY17" fmla="*/ 0 h 220841"/>
                  <a:gd name="connsiteX0" fmla="*/ 110820 w 222452"/>
                  <a:gd name="connsiteY0" fmla="*/ 0 h 221686"/>
                  <a:gd name="connsiteX1" fmla="*/ 193700 w 222452"/>
                  <a:gd name="connsiteY1" fmla="*/ 37567 h 221686"/>
                  <a:gd name="connsiteX2" fmla="*/ 219532 w 222452"/>
                  <a:gd name="connsiteY2" fmla="*/ 91554 h 221686"/>
                  <a:gd name="connsiteX3" fmla="*/ 221157 w 222452"/>
                  <a:gd name="connsiteY3" fmla="*/ 110337 h 221686"/>
                  <a:gd name="connsiteX4" fmla="*/ 209753 w 222452"/>
                  <a:gd name="connsiteY4" fmla="*/ 159194 h 221686"/>
                  <a:gd name="connsiteX5" fmla="*/ 110941 w 222452"/>
                  <a:gd name="connsiteY5" fmla="*/ 220841 h 221686"/>
                  <a:gd name="connsiteX6" fmla="*/ 14401 w 222452"/>
                  <a:gd name="connsiteY6" fmla="*/ 163970 h 221686"/>
                  <a:gd name="connsiteX7" fmla="*/ 482 w 222452"/>
                  <a:gd name="connsiteY7" fmla="*/ 110337 h 221686"/>
                  <a:gd name="connsiteX8" fmla="*/ 482 w 222452"/>
                  <a:gd name="connsiteY8" fmla="*/ 72771 h 221686"/>
                  <a:gd name="connsiteX9" fmla="*/ 2108 w 222452"/>
                  <a:gd name="connsiteY9" fmla="*/ 91554 h 221686"/>
                  <a:gd name="connsiteX10" fmla="*/ 27152 w 222452"/>
                  <a:gd name="connsiteY10" fmla="*/ 144640 h 221686"/>
                  <a:gd name="connsiteX11" fmla="*/ 110820 w 222452"/>
                  <a:gd name="connsiteY11" fmla="*/ 183108 h 221686"/>
                  <a:gd name="connsiteX12" fmla="*/ 183591 w 222452"/>
                  <a:gd name="connsiteY12" fmla="*/ 110337 h 221686"/>
                  <a:gd name="connsiteX13" fmla="*/ 181139 w 222452"/>
                  <a:gd name="connsiteY13" fmla="*/ 91554 h 221686"/>
                  <a:gd name="connsiteX14" fmla="*/ 110820 w 222452"/>
                  <a:gd name="connsiteY14" fmla="*/ 37567 h 221686"/>
                  <a:gd name="connsiteX15" fmla="*/ 40500 w 222452"/>
                  <a:gd name="connsiteY15" fmla="*/ 91554 h 221686"/>
                  <a:gd name="connsiteX16" fmla="*/ 38049 w 222452"/>
                  <a:gd name="connsiteY16" fmla="*/ 72771 h 221686"/>
                  <a:gd name="connsiteX17" fmla="*/ 110820 w 222452"/>
                  <a:gd name="connsiteY17" fmla="*/ 0 h 221686"/>
                  <a:gd name="connsiteX0" fmla="*/ 110820 w 222452"/>
                  <a:gd name="connsiteY0" fmla="*/ 0 h 220841"/>
                  <a:gd name="connsiteX1" fmla="*/ 193700 w 222452"/>
                  <a:gd name="connsiteY1" fmla="*/ 37567 h 220841"/>
                  <a:gd name="connsiteX2" fmla="*/ 219532 w 222452"/>
                  <a:gd name="connsiteY2" fmla="*/ 91554 h 220841"/>
                  <a:gd name="connsiteX3" fmla="*/ 221157 w 222452"/>
                  <a:gd name="connsiteY3" fmla="*/ 110337 h 220841"/>
                  <a:gd name="connsiteX4" fmla="*/ 209753 w 222452"/>
                  <a:gd name="connsiteY4" fmla="*/ 159194 h 220841"/>
                  <a:gd name="connsiteX5" fmla="*/ 110941 w 222452"/>
                  <a:gd name="connsiteY5" fmla="*/ 220841 h 220841"/>
                  <a:gd name="connsiteX6" fmla="*/ 14401 w 222452"/>
                  <a:gd name="connsiteY6" fmla="*/ 163970 h 220841"/>
                  <a:gd name="connsiteX7" fmla="*/ 482 w 222452"/>
                  <a:gd name="connsiteY7" fmla="*/ 110337 h 220841"/>
                  <a:gd name="connsiteX8" fmla="*/ 482 w 222452"/>
                  <a:gd name="connsiteY8" fmla="*/ 72771 h 220841"/>
                  <a:gd name="connsiteX9" fmla="*/ 2108 w 222452"/>
                  <a:gd name="connsiteY9" fmla="*/ 91554 h 220841"/>
                  <a:gd name="connsiteX10" fmla="*/ 27152 w 222452"/>
                  <a:gd name="connsiteY10" fmla="*/ 144640 h 220841"/>
                  <a:gd name="connsiteX11" fmla="*/ 110820 w 222452"/>
                  <a:gd name="connsiteY11" fmla="*/ 183108 h 220841"/>
                  <a:gd name="connsiteX12" fmla="*/ 183591 w 222452"/>
                  <a:gd name="connsiteY12" fmla="*/ 110337 h 220841"/>
                  <a:gd name="connsiteX13" fmla="*/ 181139 w 222452"/>
                  <a:gd name="connsiteY13" fmla="*/ 91554 h 220841"/>
                  <a:gd name="connsiteX14" fmla="*/ 110820 w 222452"/>
                  <a:gd name="connsiteY14" fmla="*/ 37567 h 220841"/>
                  <a:gd name="connsiteX15" fmla="*/ 40500 w 222452"/>
                  <a:gd name="connsiteY15" fmla="*/ 91554 h 220841"/>
                  <a:gd name="connsiteX16" fmla="*/ 38049 w 222452"/>
                  <a:gd name="connsiteY16" fmla="*/ 72771 h 220841"/>
                  <a:gd name="connsiteX17" fmla="*/ 110820 w 222452"/>
                  <a:gd name="connsiteY17" fmla="*/ 0 h 220841"/>
                  <a:gd name="connsiteX0" fmla="*/ 110820 w 222452"/>
                  <a:gd name="connsiteY0" fmla="*/ 0 h 220879"/>
                  <a:gd name="connsiteX1" fmla="*/ 193700 w 222452"/>
                  <a:gd name="connsiteY1" fmla="*/ 37567 h 220879"/>
                  <a:gd name="connsiteX2" fmla="*/ 219532 w 222452"/>
                  <a:gd name="connsiteY2" fmla="*/ 91554 h 220879"/>
                  <a:gd name="connsiteX3" fmla="*/ 221157 w 222452"/>
                  <a:gd name="connsiteY3" fmla="*/ 110337 h 220879"/>
                  <a:gd name="connsiteX4" fmla="*/ 209753 w 222452"/>
                  <a:gd name="connsiteY4" fmla="*/ 159194 h 220879"/>
                  <a:gd name="connsiteX5" fmla="*/ 110941 w 222452"/>
                  <a:gd name="connsiteY5" fmla="*/ 220841 h 220879"/>
                  <a:gd name="connsiteX6" fmla="*/ 14401 w 222452"/>
                  <a:gd name="connsiteY6" fmla="*/ 163970 h 220879"/>
                  <a:gd name="connsiteX7" fmla="*/ 482 w 222452"/>
                  <a:gd name="connsiteY7" fmla="*/ 110337 h 220879"/>
                  <a:gd name="connsiteX8" fmla="*/ 482 w 222452"/>
                  <a:gd name="connsiteY8" fmla="*/ 72771 h 220879"/>
                  <a:gd name="connsiteX9" fmla="*/ 2108 w 222452"/>
                  <a:gd name="connsiteY9" fmla="*/ 91554 h 220879"/>
                  <a:gd name="connsiteX10" fmla="*/ 27152 w 222452"/>
                  <a:gd name="connsiteY10" fmla="*/ 144640 h 220879"/>
                  <a:gd name="connsiteX11" fmla="*/ 110820 w 222452"/>
                  <a:gd name="connsiteY11" fmla="*/ 183108 h 220879"/>
                  <a:gd name="connsiteX12" fmla="*/ 183591 w 222452"/>
                  <a:gd name="connsiteY12" fmla="*/ 110337 h 220879"/>
                  <a:gd name="connsiteX13" fmla="*/ 181139 w 222452"/>
                  <a:gd name="connsiteY13" fmla="*/ 91554 h 220879"/>
                  <a:gd name="connsiteX14" fmla="*/ 110820 w 222452"/>
                  <a:gd name="connsiteY14" fmla="*/ 37567 h 220879"/>
                  <a:gd name="connsiteX15" fmla="*/ 40500 w 222452"/>
                  <a:gd name="connsiteY15" fmla="*/ 91554 h 220879"/>
                  <a:gd name="connsiteX16" fmla="*/ 38049 w 222452"/>
                  <a:gd name="connsiteY16" fmla="*/ 72771 h 220879"/>
                  <a:gd name="connsiteX17" fmla="*/ 110820 w 222452"/>
                  <a:gd name="connsiteY17" fmla="*/ 0 h 220879"/>
                  <a:gd name="connsiteX0" fmla="*/ 110339 w 221971"/>
                  <a:gd name="connsiteY0" fmla="*/ 0 h 220879"/>
                  <a:gd name="connsiteX1" fmla="*/ 193219 w 221971"/>
                  <a:gd name="connsiteY1" fmla="*/ 37567 h 220879"/>
                  <a:gd name="connsiteX2" fmla="*/ 219051 w 221971"/>
                  <a:gd name="connsiteY2" fmla="*/ 91554 h 220879"/>
                  <a:gd name="connsiteX3" fmla="*/ 220676 w 221971"/>
                  <a:gd name="connsiteY3" fmla="*/ 110337 h 220879"/>
                  <a:gd name="connsiteX4" fmla="*/ 209272 w 221971"/>
                  <a:gd name="connsiteY4" fmla="*/ 159194 h 220879"/>
                  <a:gd name="connsiteX5" fmla="*/ 110460 w 221971"/>
                  <a:gd name="connsiteY5" fmla="*/ 220841 h 220879"/>
                  <a:gd name="connsiteX6" fmla="*/ 13920 w 221971"/>
                  <a:gd name="connsiteY6" fmla="*/ 163970 h 220879"/>
                  <a:gd name="connsiteX7" fmla="*/ 1 w 221971"/>
                  <a:gd name="connsiteY7" fmla="*/ 110337 h 220879"/>
                  <a:gd name="connsiteX8" fmla="*/ 1 w 221971"/>
                  <a:gd name="connsiteY8" fmla="*/ 72771 h 220879"/>
                  <a:gd name="connsiteX9" fmla="*/ 1627 w 221971"/>
                  <a:gd name="connsiteY9" fmla="*/ 91554 h 220879"/>
                  <a:gd name="connsiteX10" fmla="*/ 26671 w 221971"/>
                  <a:gd name="connsiteY10" fmla="*/ 144640 h 220879"/>
                  <a:gd name="connsiteX11" fmla="*/ 110339 w 221971"/>
                  <a:gd name="connsiteY11" fmla="*/ 183108 h 220879"/>
                  <a:gd name="connsiteX12" fmla="*/ 183110 w 221971"/>
                  <a:gd name="connsiteY12" fmla="*/ 110337 h 220879"/>
                  <a:gd name="connsiteX13" fmla="*/ 180658 w 221971"/>
                  <a:gd name="connsiteY13" fmla="*/ 91554 h 220879"/>
                  <a:gd name="connsiteX14" fmla="*/ 110339 w 221971"/>
                  <a:gd name="connsiteY14" fmla="*/ 37567 h 220879"/>
                  <a:gd name="connsiteX15" fmla="*/ 40019 w 221971"/>
                  <a:gd name="connsiteY15" fmla="*/ 91554 h 220879"/>
                  <a:gd name="connsiteX16" fmla="*/ 37568 w 221971"/>
                  <a:gd name="connsiteY16" fmla="*/ 72771 h 220879"/>
                  <a:gd name="connsiteX17" fmla="*/ 110339 w 221971"/>
                  <a:gd name="connsiteY17" fmla="*/ 0 h 220879"/>
                  <a:gd name="connsiteX0" fmla="*/ 110339 w 220788"/>
                  <a:gd name="connsiteY0" fmla="*/ 0 h 220879"/>
                  <a:gd name="connsiteX1" fmla="*/ 193219 w 220788"/>
                  <a:gd name="connsiteY1" fmla="*/ 37567 h 220879"/>
                  <a:gd name="connsiteX2" fmla="*/ 219051 w 220788"/>
                  <a:gd name="connsiteY2" fmla="*/ 91554 h 220879"/>
                  <a:gd name="connsiteX3" fmla="*/ 220676 w 220788"/>
                  <a:gd name="connsiteY3" fmla="*/ 110337 h 220879"/>
                  <a:gd name="connsiteX4" fmla="*/ 209272 w 220788"/>
                  <a:gd name="connsiteY4" fmla="*/ 159194 h 220879"/>
                  <a:gd name="connsiteX5" fmla="*/ 110460 w 220788"/>
                  <a:gd name="connsiteY5" fmla="*/ 220841 h 220879"/>
                  <a:gd name="connsiteX6" fmla="*/ 13920 w 220788"/>
                  <a:gd name="connsiteY6" fmla="*/ 163970 h 220879"/>
                  <a:gd name="connsiteX7" fmla="*/ 1 w 220788"/>
                  <a:gd name="connsiteY7" fmla="*/ 110337 h 220879"/>
                  <a:gd name="connsiteX8" fmla="*/ 1 w 220788"/>
                  <a:gd name="connsiteY8" fmla="*/ 72771 h 220879"/>
                  <a:gd name="connsiteX9" fmla="*/ 1627 w 220788"/>
                  <a:gd name="connsiteY9" fmla="*/ 91554 h 220879"/>
                  <a:gd name="connsiteX10" fmla="*/ 26671 w 220788"/>
                  <a:gd name="connsiteY10" fmla="*/ 144640 h 220879"/>
                  <a:gd name="connsiteX11" fmla="*/ 110339 w 220788"/>
                  <a:gd name="connsiteY11" fmla="*/ 183108 h 220879"/>
                  <a:gd name="connsiteX12" fmla="*/ 183110 w 220788"/>
                  <a:gd name="connsiteY12" fmla="*/ 110337 h 220879"/>
                  <a:gd name="connsiteX13" fmla="*/ 180658 w 220788"/>
                  <a:gd name="connsiteY13" fmla="*/ 91554 h 220879"/>
                  <a:gd name="connsiteX14" fmla="*/ 110339 w 220788"/>
                  <a:gd name="connsiteY14" fmla="*/ 37567 h 220879"/>
                  <a:gd name="connsiteX15" fmla="*/ 40019 w 220788"/>
                  <a:gd name="connsiteY15" fmla="*/ 91554 h 220879"/>
                  <a:gd name="connsiteX16" fmla="*/ 37568 w 220788"/>
                  <a:gd name="connsiteY16" fmla="*/ 72771 h 220879"/>
                  <a:gd name="connsiteX17" fmla="*/ 110339 w 220788"/>
                  <a:gd name="connsiteY17" fmla="*/ 0 h 220879"/>
                  <a:gd name="connsiteX0" fmla="*/ 110339 w 221247"/>
                  <a:gd name="connsiteY0" fmla="*/ 0 h 220879"/>
                  <a:gd name="connsiteX1" fmla="*/ 193219 w 221247"/>
                  <a:gd name="connsiteY1" fmla="*/ 37567 h 220879"/>
                  <a:gd name="connsiteX2" fmla="*/ 219051 w 221247"/>
                  <a:gd name="connsiteY2" fmla="*/ 91554 h 220879"/>
                  <a:gd name="connsiteX3" fmla="*/ 220676 w 221247"/>
                  <a:gd name="connsiteY3" fmla="*/ 110337 h 220879"/>
                  <a:gd name="connsiteX4" fmla="*/ 209272 w 221247"/>
                  <a:gd name="connsiteY4" fmla="*/ 159194 h 220879"/>
                  <a:gd name="connsiteX5" fmla="*/ 110460 w 221247"/>
                  <a:gd name="connsiteY5" fmla="*/ 220841 h 220879"/>
                  <a:gd name="connsiteX6" fmla="*/ 13920 w 221247"/>
                  <a:gd name="connsiteY6" fmla="*/ 163970 h 220879"/>
                  <a:gd name="connsiteX7" fmla="*/ 1 w 221247"/>
                  <a:gd name="connsiteY7" fmla="*/ 110337 h 220879"/>
                  <a:gd name="connsiteX8" fmla="*/ 1 w 221247"/>
                  <a:gd name="connsiteY8" fmla="*/ 72771 h 220879"/>
                  <a:gd name="connsiteX9" fmla="*/ 1627 w 221247"/>
                  <a:gd name="connsiteY9" fmla="*/ 91554 h 220879"/>
                  <a:gd name="connsiteX10" fmla="*/ 26671 w 221247"/>
                  <a:gd name="connsiteY10" fmla="*/ 144640 h 220879"/>
                  <a:gd name="connsiteX11" fmla="*/ 110339 w 221247"/>
                  <a:gd name="connsiteY11" fmla="*/ 183108 h 220879"/>
                  <a:gd name="connsiteX12" fmla="*/ 183110 w 221247"/>
                  <a:gd name="connsiteY12" fmla="*/ 110337 h 220879"/>
                  <a:gd name="connsiteX13" fmla="*/ 180658 w 221247"/>
                  <a:gd name="connsiteY13" fmla="*/ 91554 h 220879"/>
                  <a:gd name="connsiteX14" fmla="*/ 110339 w 221247"/>
                  <a:gd name="connsiteY14" fmla="*/ 37567 h 220879"/>
                  <a:gd name="connsiteX15" fmla="*/ 40019 w 221247"/>
                  <a:gd name="connsiteY15" fmla="*/ 91554 h 220879"/>
                  <a:gd name="connsiteX16" fmla="*/ 37568 w 221247"/>
                  <a:gd name="connsiteY16" fmla="*/ 72771 h 220879"/>
                  <a:gd name="connsiteX17" fmla="*/ 110339 w 221247"/>
                  <a:gd name="connsiteY17" fmla="*/ 0 h 220879"/>
                  <a:gd name="connsiteX0" fmla="*/ 110339 w 220767"/>
                  <a:gd name="connsiteY0" fmla="*/ 0 h 220879"/>
                  <a:gd name="connsiteX1" fmla="*/ 193219 w 220767"/>
                  <a:gd name="connsiteY1" fmla="*/ 37567 h 220879"/>
                  <a:gd name="connsiteX2" fmla="*/ 219051 w 220767"/>
                  <a:gd name="connsiteY2" fmla="*/ 91554 h 220879"/>
                  <a:gd name="connsiteX3" fmla="*/ 220676 w 220767"/>
                  <a:gd name="connsiteY3" fmla="*/ 110337 h 220879"/>
                  <a:gd name="connsiteX4" fmla="*/ 209272 w 220767"/>
                  <a:gd name="connsiteY4" fmla="*/ 159194 h 220879"/>
                  <a:gd name="connsiteX5" fmla="*/ 110460 w 220767"/>
                  <a:gd name="connsiteY5" fmla="*/ 220841 h 220879"/>
                  <a:gd name="connsiteX6" fmla="*/ 13920 w 220767"/>
                  <a:gd name="connsiteY6" fmla="*/ 163970 h 220879"/>
                  <a:gd name="connsiteX7" fmla="*/ 1 w 220767"/>
                  <a:gd name="connsiteY7" fmla="*/ 110337 h 220879"/>
                  <a:gd name="connsiteX8" fmla="*/ 1 w 220767"/>
                  <a:gd name="connsiteY8" fmla="*/ 72771 h 220879"/>
                  <a:gd name="connsiteX9" fmla="*/ 1627 w 220767"/>
                  <a:gd name="connsiteY9" fmla="*/ 91554 h 220879"/>
                  <a:gd name="connsiteX10" fmla="*/ 26671 w 220767"/>
                  <a:gd name="connsiteY10" fmla="*/ 144640 h 220879"/>
                  <a:gd name="connsiteX11" fmla="*/ 110339 w 220767"/>
                  <a:gd name="connsiteY11" fmla="*/ 183108 h 220879"/>
                  <a:gd name="connsiteX12" fmla="*/ 183110 w 220767"/>
                  <a:gd name="connsiteY12" fmla="*/ 110337 h 220879"/>
                  <a:gd name="connsiteX13" fmla="*/ 180658 w 220767"/>
                  <a:gd name="connsiteY13" fmla="*/ 91554 h 220879"/>
                  <a:gd name="connsiteX14" fmla="*/ 110339 w 220767"/>
                  <a:gd name="connsiteY14" fmla="*/ 37567 h 220879"/>
                  <a:gd name="connsiteX15" fmla="*/ 40019 w 220767"/>
                  <a:gd name="connsiteY15" fmla="*/ 91554 h 220879"/>
                  <a:gd name="connsiteX16" fmla="*/ 37568 w 220767"/>
                  <a:gd name="connsiteY16" fmla="*/ 72771 h 220879"/>
                  <a:gd name="connsiteX17" fmla="*/ 110339 w 220767"/>
                  <a:gd name="connsiteY17" fmla="*/ 0 h 220879"/>
                  <a:gd name="connsiteX0" fmla="*/ 110339 w 220714"/>
                  <a:gd name="connsiteY0" fmla="*/ 0 h 220879"/>
                  <a:gd name="connsiteX1" fmla="*/ 193219 w 220714"/>
                  <a:gd name="connsiteY1" fmla="*/ 37567 h 220879"/>
                  <a:gd name="connsiteX2" fmla="*/ 219051 w 220714"/>
                  <a:gd name="connsiteY2" fmla="*/ 91554 h 220879"/>
                  <a:gd name="connsiteX3" fmla="*/ 220676 w 220714"/>
                  <a:gd name="connsiteY3" fmla="*/ 110337 h 220879"/>
                  <a:gd name="connsiteX4" fmla="*/ 209272 w 220714"/>
                  <a:gd name="connsiteY4" fmla="*/ 159194 h 220879"/>
                  <a:gd name="connsiteX5" fmla="*/ 110460 w 220714"/>
                  <a:gd name="connsiteY5" fmla="*/ 220841 h 220879"/>
                  <a:gd name="connsiteX6" fmla="*/ 13920 w 220714"/>
                  <a:gd name="connsiteY6" fmla="*/ 163970 h 220879"/>
                  <a:gd name="connsiteX7" fmla="*/ 1 w 220714"/>
                  <a:gd name="connsiteY7" fmla="*/ 110337 h 220879"/>
                  <a:gd name="connsiteX8" fmla="*/ 1 w 220714"/>
                  <a:gd name="connsiteY8" fmla="*/ 72771 h 220879"/>
                  <a:gd name="connsiteX9" fmla="*/ 1627 w 220714"/>
                  <a:gd name="connsiteY9" fmla="*/ 91554 h 220879"/>
                  <a:gd name="connsiteX10" fmla="*/ 26671 w 220714"/>
                  <a:gd name="connsiteY10" fmla="*/ 144640 h 220879"/>
                  <a:gd name="connsiteX11" fmla="*/ 110339 w 220714"/>
                  <a:gd name="connsiteY11" fmla="*/ 183108 h 220879"/>
                  <a:gd name="connsiteX12" fmla="*/ 183110 w 220714"/>
                  <a:gd name="connsiteY12" fmla="*/ 110337 h 220879"/>
                  <a:gd name="connsiteX13" fmla="*/ 180658 w 220714"/>
                  <a:gd name="connsiteY13" fmla="*/ 91554 h 220879"/>
                  <a:gd name="connsiteX14" fmla="*/ 110339 w 220714"/>
                  <a:gd name="connsiteY14" fmla="*/ 37567 h 220879"/>
                  <a:gd name="connsiteX15" fmla="*/ 40019 w 220714"/>
                  <a:gd name="connsiteY15" fmla="*/ 91554 h 220879"/>
                  <a:gd name="connsiteX16" fmla="*/ 37568 w 220714"/>
                  <a:gd name="connsiteY16" fmla="*/ 72771 h 220879"/>
                  <a:gd name="connsiteX17" fmla="*/ 110339 w 220714"/>
                  <a:gd name="connsiteY17" fmla="*/ 0 h 220879"/>
                  <a:gd name="connsiteX0" fmla="*/ 110339 w 220788"/>
                  <a:gd name="connsiteY0" fmla="*/ 0 h 220879"/>
                  <a:gd name="connsiteX1" fmla="*/ 193219 w 220788"/>
                  <a:gd name="connsiteY1" fmla="*/ 37567 h 220879"/>
                  <a:gd name="connsiteX2" fmla="*/ 219051 w 220788"/>
                  <a:gd name="connsiteY2" fmla="*/ 91554 h 220879"/>
                  <a:gd name="connsiteX3" fmla="*/ 220676 w 220788"/>
                  <a:gd name="connsiteY3" fmla="*/ 110337 h 220879"/>
                  <a:gd name="connsiteX4" fmla="*/ 209272 w 220788"/>
                  <a:gd name="connsiteY4" fmla="*/ 159194 h 220879"/>
                  <a:gd name="connsiteX5" fmla="*/ 110460 w 220788"/>
                  <a:gd name="connsiteY5" fmla="*/ 220841 h 220879"/>
                  <a:gd name="connsiteX6" fmla="*/ 13920 w 220788"/>
                  <a:gd name="connsiteY6" fmla="*/ 163970 h 220879"/>
                  <a:gd name="connsiteX7" fmla="*/ 1 w 220788"/>
                  <a:gd name="connsiteY7" fmla="*/ 110337 h 220879"/>
                  <a:gd name="connsiteX8" fmla="*/ 1 w 220788"/>
                  <a:gd name="connsiteY8" fmla="*/ 72771 h 220879"/>
                  <a:gd name="connsiteX9" fmla="*/ 1627 w 220788"/>
                  <a:gd name="connsiteY9" fmla="*/ 91554 h 220879"/>
                  <a:gd name="connsiteX10" fmla="*/ 26671 w 220788"/>
                  <a:gd name="connsiteY10" fmla="*/ 144640 h 220879"/>
                  <a:gd name="connsiteX11" fmla="*/ 110339 w 220788"/>
                  <a:gd name="connsiteY11" fmla="*/ 183108 h 220879"/>
                  <a:gd name="connsiteX12" fmla="*/ 183110 w 220788"/>
                  <a:gd name="connsiteY12" fmla="*/ 110337 h 220879"/>
                  <a:gd name="connsiteX13" fmla="*/ 180658 w 220788"/>
                  <a:gd name="connsiteY13" fmla="*/ 91554 h 220879"/>
                  <a:gd name="connsiteX14" fmla="*/ 110339 w 220788"/>
                  <a:gd name="connsiteY14" fmla="*/ 37567 h 220879"/>
                  <a:gd name="connsiteX15" fmla="*/ 40019 w 220788"/>
                  <a:gd name="connsiteY15" fmla="*/ 91554 h 220879"/>
                  <a:gd name="connsiteX16" fmla="*/ 37568 w 220788"/>
                  <a:gd name="connsiteY16" fmla="*/ 72771 h 220879"/>
                  <a:gd name="connsiteX17" fmla="*/ 110339 w 220788"/>
                  <a:gd name="connsiteY17" fmla="*/ 0 h 220879"/>
                  <a:gd name="connsiteX0" fmla="*/ 110339 w 220883"/>
                  <a:gd name="connsiteY0" fmla="*/ 0 h 220879"/>
                  <a:gd name="connsiteX1" fmla="*/ 193219 w 220883"/>
                  <a:gd name="connsiteY1" fmla="*/ 37567 h 220879"/>
                  <a:gd name="connsiteX2" fmla="*/ 219051 w 220883"/>
                  <a:gd name="connsiteY2" fmla="*/ 91554 h 220879"/>
                  <a:gd name="connsiteX3" fmla="*/ 220676 w 220883"/>
                  <a:gd name="connsiteY3" fmla="*/ 110337 h 220879"/>
                  <a:gd name="connsiteX4" fmla="*/ 209272 w 220883"/>
                  <a:gd name="connsiteY4" fmla="*/ 159194 h 220879"/>
                  <a:gd name="connsiteX5" fmla="*/ 110460 w 220883"/>
                  <a:gd name="connsiteY5" fmla="*/ 220841 h 220879"/>
                  <a:gd name="connsiteX6" fmla="*/ 13920 w 220883"/>
                  <a:gd name="connsiteY6" fmla="*/ 163970 h 220879"/>
                  <a:gd name="connsiteX7" fmla="*/ 1 w 220883"/>
                  <a:gd name="connsiteY7" fmla="*/ 110337 h 220879"/>
                  <a:gd name="connsiteX8" fmla="*/ 1 w 220883"/>
                  <a:gd name="connsiteY8" fmla="*/ 72771 h 220879"/>
                  <a:gd name="connsiteX9" fmla="*/ 1627 w 220883"/>
                  <a:gd name="connsiteY9" fmla="*/ 91554 h 220879"/>
                  <a:gd name="connsiteX10" fmla="*/ 26671 w 220883"/>
                  <a:gd name="connsiteY10" fmla="*/ 144640 h 220879"/>
                  <a:gd name="connsiteX11" fmla="*/ 110339 w 220883"/>
                  <a:gd name="connsiteY11" fmla="*/ 183108 h 220879"/>
                  <a:gd name="connsiteX12" fmla="*/ 183110 w 220883"/>
                  <a:gd name="connsiteY12" fmla="*/ 110337 h 220879"/>
                  <a:gd name="connsiteX13" fmla="*/ 180658 w 220883"/>
                  <a:gd name="connsiteY13" fmla="*/ 91554 h 220879"/>
                  <a:gd name="connsiteX14" fmla="*/ 110339 w 220883"/>
                  <a:gd name="connsiteY14" fmla="*/ 37567 h 220879"/>
                  <a:gd name="connsiteX15" fmla="*/ 40019 w 220883"/>
                  <a:gd name="connsiteY15" fmla="*/ 91554 h 220879"/>
                  <a:gd name="connsiteX16" fmla="*/ 37568 w 220883"/>
                  <a:gd name="connsiteY16" fmla="*/ 72771 h 220879"/>
                  <a:gd name="connsiteX17" fmla="*/ 110339 w 220883"/>
                  <a:gd name="connsiteY17" fmla="*/ 0 h 220879"/>
                  <a:gd name="connsiteX0" fmla="*/ 110339 w 220883"/>
                  <a:gd name="connsiteY0" fmla="*/ 0 h 220879"/>
                  <a:gd name="connsiteX1" fmla="*/ 193219 w 220883"/>
                  <a:gd name="connsiteY1" fmla="*/ 37567 h 220879"/>
                  <a:gd name="connsiteX2" fmla="*/ 219051 w 220883"/>
                  <a:gd name="connsiteY2" fmla="*/ 91554 h 220879"/>
                  <a:gd name="connsiteX3" fmla="*/ 220676 w 220883"/>
                  <a:gd name="connsiteY3" fmla="*/ 110337 h 220879"/>
                  <a:gd name="connsiteX4" fmla="*/ 209272 w 220883"/>
                  <a:gd name="connsiteY4" fmla="*/ 159194 h 220879"/>
                  <a:gd name="connsiteX5" fmla="*/ 110460 w 220883"/>
                  <a:gd name="connsiteY5" fmla="*/ 220841 h 220879"/>
                  <a:gd name="connsiteX6" fmla="*/ 13920 w 220883"/>
                  <a:gd name="connsiteY6" fmla="*/ 163970 h 220879"/>
                  <a:gd name="connsiteX7" fmla="*/ 1 w 220883"/>
                  <a:gd name="connsiteY7" fmla="*/ 110337 h 220879"/>
                  <a:gd name="connsiteX8" fmla="*/ 1 w 220883"/>
                  <a:gd name="connsiteY8" fmla="*/ 72771 h 220879"/>
                  <a:gd name="connsiteX9" fmla="*/ 1627 w 220883"/>
                  <a:gd name="connsiteY9" fmla="*/ 91554 h 220879"/>
                  <a:gd name="connsiteX10" fmla="*/ 26671 w 220883"/>
                  <a:gd name="connsiteY10" fmla="*/ 144640 h 220879"/>
                  <a:gd name="connsiteX11" fmla="*/ 110339 w 220883"/>
                  <a:gd name="connsiteY11" fmla="*/ 183108 h 220879"/>
                  <a:gd name="connsiteX12" fmla="*/ 183110 w 220883"/>
                  <a:gd name="connsiteY12" fmla="*/ 110337 h 220879"/>
                  <a:gd name="connsiteX13" fmla="*/ 180658 w 220883"/>
                  <a:gd name="connsiteY13" fmla="*/ 91554 h 220879"/>
                  <a:gd name="connsiteX14" fmla="*/ 110339 w 220883"/>
                  <a:gd name="connsiteY14" fmla="*/ 37567 h 220879"/>
                  <a:gd name="connsiteX15" fmla="*/ 40019 w 220883"/>
                  <a:gd name="connsiteY15" fmla="*/ 91554 h 220879"/>
                  <a:gd name="connsiteX16" fmla="*/ 37568 w 220883"/>
                  <a:gd name="connsiteY16" fmla="*/ 72771 h 220879"/>
                  <a:gd name="connsiteX17" fmla="*/ 110339 w 220883"/>
                  <a:gd name="connsiteY17" fmla="*/ 0 h 220879"/>
                  <a:gd name="connsiteX0" fmla="*/ 110339 w 220751"/>
                  <a:gd name="connsiteY0" fmla="*/ 0 h 220879"/>
                  <a:gd name="connsiteX1" fmla="*/ 193219 w 220751"/>
                  <a:gd name="connsiteY1" fmla="*/ 37567 h 220879"/>
                  <a:gd name="connsiteX2" fmla="*/ 219051 w 220751"/>
                  <a:gd name="connsiteY2" fmla="*/ 91554 h 220879"/>
                  <a:gd name="connsiteX3" fmla="*/ 220676 w 220751"/>
                  <a:gd name="connsiteY3" fmla="*/ 110337 h 220879"/>
                  <a:gd name="connsiteX4" fmla="*/ 209272 w 220751"/>
                  <a:gd name="connsiteY4" fmla="*/ 159194 h 220879"/>
                  <a:gd name="connsiteX5" fmla="*/ 110460 w 220751"/>
                  <a:gd name="connsiteY5" fmla="*/ 220841 h 220879"/>
                  <a:gd name="connsiteX6" fmla="*/ 13920 w 220751"/>
                  <a:gd name="connsiteY6" fmla="*/ 163970 h 220879"/>
                  <a:gd name="connsiteX7" fmla="*/ 1 w 220751"/>
                  <a:gd name="connsiteY7" fmla="*/ 110337 h 220879"/>
                  <a:gd name="connsiteX8" fmla="*/ 1 w 220751"/>
                  <a:gd name="connsiteY8" fmla="*/ 72771 h 220879"/>
                  <a:gd name="connsiteX9" fmla="*/ 1627 w 220751"/>
                  <a:gd name="connsiteY9" fmla="*/ 91554 h 220879"/>
                  <a:gd name="connsiteX10" fmla="*/ 26671 w 220751"/>
                  <a:gd name="connsiteY10" fmla="*/ 144640 h 220879"/>
                  <a:gd name="connsiteX11" fmla="*/ 110339 w 220751"/>
                  <a:gd name="connsiteY11" fmla="*/ 183108 h 220879"/>
                  <a:gd name="connsiteX12" fmla="*/ 183110 w 220751"/>
                  <a:gd name="connsiteY12" fmla="*/ 110337 h 220879"/>
                  <a:gd name="connsiteX13" fmla="*/ 180658 w 220751"/>
                  <a:gd name="connsiteY13" fmla="*/ 91554 h 220879"/>
                  <a:gd name="connsiteX14" fmla="*/ 110339 w 220751"/>
                  <a:gd name="connsiteY14" fmla="*/ 37567 h 220879"/>
                  <a:gd name="connsiteX15" fmla="*/ 40019 w 220751"/>
                  <a:gd name="connsiteY15" fmla="*/ 91554 h 220879"/>
                  <a:gd name="connsiteX16" fmla="*/ 37568 w 220751"/>
                  <a:gd name="connsiteY16" fmla="*/ 72771 h 220879"/>
                  <a:gd name="connsiteX17" fmla="*/ 110339 w 220751"/>
                  <a:gd name="connsiteY17" fmla="*/ 0 h 220879"/>
                  <a:gd name="connsiteX0" fmla="*/ 110339 w 220751"/>
                  <a:gd name="connsiteY0" fmla="*/ 0 h 220841"/>
                  <a:gd name="connsiteX1" fmla="*/ 193219 w 220751"/>
                  <a:gd name="connsiteY1" fmla="*/ 37567 h 220841"/>
                  <a:gd name="connsiteX2" fmla="*/ 219051 w 220751"/>
                  <a:gd name="connsiteY2" fmla="*/ 91554 h 220841"/>
                  <a:gd name="connsiteX3" fmla="*/ 220676 w 220751"/>
                  <a:gd name="connsiteY3" fmla="*/ 110337 h 220841"/>
                  <a:gd name="connsiteX4" fmla="*/ 209272 w 220751"/>
                  <a:gd name="connsiteY4" fmla="*/ 159194 h 220841"/>
                  <a:gd name="connsiteX5" fmla="*/ 110460 w 220751"/>
                  <a:gd name="connsiteY5" fmla="*/ 220841 h 220841"/>
                  <a:gd name="connsiteX6" fmla="*/ 13920 w 220751"/>
                  <a:gd name="connsiteY6" fmla="*/ 163970 h 220841"/>
                  <a:gd name="connsiteX7" fmla="*/ 1 w 220751"/>
                  <a:gd name="connsiteY7" fmla="*/ 110337 h 220841"/>
                  <a:gd name="connsiteX8" fmla="*/ 1 w 220751"/>
                  <a:gd name="connsiteY8" fmla="*/ 72771 h 220841"/>
                  <a:gd name="connsiteX9" fmla="*/ 1627 w 220751"/>
                  <a:gd name="connsiteY9" fmla="*/ 91554 h 220841"/>
                  <a:gd name="connsiteX10" fmla="*/ 26671 w 220751"/>
                  <a:gd name="connsiteY10" fmla="*/ 144640 h 220841"/>
                  <a:gd name="connsiteX11" fmla="*/ 110339 w 220751"/>
                  <a:gd name="connsiteY11" fmla="*/ 183108 h 220841"/>
                  <a:gd name="connsiteX12" fmla="*/ 183110 w 220751"/>
                  <a:gd name="connsiteY12" fmla="*/ 110337 h 220841"/>
                  <a:gd name="connsiteX13" fmla="*/ 180658 w 220751"/>
                  <a:gd name="connsiteY13" fmla="*/ 91554 h 220841"/>
                  <a:gd name="connsiteX14" fmla="*/ 110339 w 220751"/>
                  <a:gd name="connsiteY14" fmla="*/ 37567 h 220841"/>
                  <a:gd name="connsiteX15" fmla="*/ 40019 w 220751"/>
                  <a:gd name="connsiteY15" fmla="*/ 91554 h 220841"/>
                  <a:gd name="connsiteX16" fmla="*/ 37568 w 220751"/>
                  <a:gd name="connsiteY16" fmla="*/ 72771 h 220841"/>
                  <a:gd name="connsiteX17" fmla="*/ 110339 w 220751"/>
                  <a:gd name="connsiteY17" fmla="*/ 0 h 220841"/>
                  <a:gd name="connsiteX0" fmla="*/ 110338 w 220750"/>
                  <a:gd name="connsiteY0" fmla="*/ 0 h 220841"/>
                  <a:gd name="connsiteX1" fmla="*/ 193218 w 220750"/>
                  <a:gd name="connsiteY1" fmla="*/ 37567 h 220841"/>
                  <a:gd name="connsiteX2" fmla="*/ 219050 w 220750"/>
                  <a:gd name="connsiteY2" fmla="*/ 91554 h 220841"/>
                  <a:gd name="connsiteX3" fmla="*/ 220675 w 220750"/>
                  <a:gd name="connsiteY3" fmla="*/ 110337 h 220841"/>
                  <a:gd name="connsiteX4" fmla="*/ 209271 w 220750"/>
                  <a:gd name="connsiteY4" fmla="*/ 159194 h 220841"/>
                  <a:gd name="connsiteX5" fmla="*/ 110459 w 220750"/>
                  <a:gd name="connsiteY5" fmla="*/ 220841 h 220841"/>
                  <a:gd name="connsiteX6" fmla="*/ 13919 w 220750"/>
                  <a:gd name="connsiteY6" fmla="*/ 163970 h 220841"/>
                  <a:gd name="connsiteX7" fmla="*/ 0 w 220750"/>
                  <a:gd name="connsiteY7" fmla="*/ 110337 h 220841"/>
                  <a:gd name="connsiteX8" fmla="*/ 0 w 220750"/>
                  <a:gd name="connsiteY8" fmla="*/ 72771 h 220841"/>
                  <a:gd name="connsiteX9" fmla="*/ 1626 w 220750"/>
                  <a:gd name="connsiteY9" fmla="*/ 91554 h 220841"/>
                  <a:gd name="connsiteX10" fmla="*/ 26670 w 220750"/>
                  <a:gd name="connsiteY10" fmla="*/ 144640 h 220841"/>
                  <a:gd name="connsiteX11" fmla="*/ 110338 w 220750"/>
                  <a:gd name="connsiteY11" fmla="*/ 183108 h 220841"/>
                  <a:gd name="connsiteX12" fmla="*/ 183109 w 220750"/>
                  <a:gd name="connsiteY12" fmla="*/ 110337 h 220841"/>
                  <a:gd name="connsiteX13" fmla="*/ 180657 w 220750"/>
                  <a:gd name="connsiteY13" fmla="*/ 91554 h 220841"/>
                  <a:gd name="connsiteX14" fmla="*/ 110338 w 220750"/>
                  <a:gd name="connsiteY14" fmla="*/ 37567 h 220841"/>
                  <a:gd name="connsiteX15" fmla="*/ 40018 w 220750"/>
                  <a:gd name="connsiteY15" fmla="*/ 91554 h 220841"/>
                  <a:gd name="connsiteX16" fmla="*/ 37567 w 220750"/>
                  <a:gd name="connsiteY16" fmla="*/ 72771 h 220841"/>
                  <a:gd name="connsiteX17" fmla="*/ 110338 w 220750"/>
                  <a:gd name="connsiteY17" fmla="*/ 0 h 220841"/>
                  <a:gd name="connsiteX0" fmla="*/ 110338 w 220750"/>
                  <a:gd name="connsiteY0" fmla="*/ 0 h 220841"/>
                  <a:gd name="connsiteX1" fmla="*/ 193218 w 220750"/>
                  <a:gd name="connsiteY1" fmla="*/ 37567 h 220841"/>
                  <a:gd name="connsiteX2" fmla="*/ 219050 w 220750"/>
                  <a:gd name="connsiteY2" fmla="*/ 91554 h 220841"/>
                  <a:gd name="connsiteX3" fmla="*/ 220675 w 220750"/>
                  <a:gd name="connsiteY3" fmla="*/ 110337 h 220841"/>
                  <a:gd name="connsiteX4" fmla="*/ 209271 w 220750"/>
                  <a:gd name="connsiteY4" fmla="*/ 159194 h 220841"/>
                  <a:gd name="connsiteX5" fmla="*/ 110459 w 220750"/>
                  <a:gd name="connsiteY5" fmla="*/ 220841 h 220841"/>
                  <a:gd name="connsiteX6" fmla="*/ 13919 w 220750"/>
                  <a:gd name="connsiteY6" fmla="*/ 163970 h 220841"/>
                  <a:gd name="connsiteX7" fmla="*/ 0 w 220750"/>
                  <a:gd name="connsiteY7" fmla="*/ 110337 h 220841"/>
                  <a:gd name="connsiteX8" fmla="*/ 0 w 220750"/>
                  <a:gd name="connsiteY8" fmla="*/ 72771 h 220841"/>
                  <a:gd name="connsiteX9" fmla="*/ 1626 w 220750"/>
                  <a:gd name="connsiteY9" fmla="*/ 91554 h 220841"/>
                  <a:gd name="connsiteX10" fmla="*/ 26670 w 220750"/>
                  <a:gd name="connsiteY10" fmla="*/ 144640 h 220841"/>
                  <a:gd name="connsiteX11" fmla="*/ 110338 w 220750"/>
                  <a:gd name="connsiteY11" fmla="*/ 183108 h 220841"/>
                  <a:gd name="connsiteX12" fmla="*/ 183109 w 220750"/>
                  <a:gd name="connsiteY12" fmla="*/ 110337 h 220841"/>
                  <a:gd name="connsiteX13" fmla="*/ 180657 w 220750"/>
                  <a:gd name="connsiteY13" fmla="*/ 91554 h 220841"/>
                  <a:gd name="connsiteX14" fmla="*/ 110338 w 220750"/>
                  <a:gd name="connsiteY14" fmla="*/ 37567 h 220841"/>
                  <a:gd name="connsiteX15" fmla="*/ 40018 w 220750"/>
                  <a:gd name="connsiteY15" fmla="*/ 91554 h 220841"/>
                  <a:gd name="connsiteX16" fmla="*/ 37567 w 220750"/>
                  <a:gd name="connsiteY16" fmla="*/ 72771 h 220841"/>
                  <a:gd name="connsiteX17" fmla="*/ 110338 w 220750"/>
                  <a:gd name="connsiteY17" fmla="*/ 0 h 220841"/>
                  <a:gd name="connsiteX0" fmla="*/ 110338 w 220694"/>
                  <a:gd name="connsiteY0" fmla="*/ 0 h 220841"/>
                  <a:gd name="connsiteX1" fmla="*/ 193218 w 220694"/>
                  <a:gd name="connsiteY1" fmla="*/ 37567 h 220841"/>
                  <a:gd name="connsiteX2" fmla="*/ 219050 w 220694"/>
                  <a:gd name="connsiteY2" fmla="*/ 91554 h 220841"/>
                  <a:gd name="connsiteX3" fmla="*/ 220675 w 220694"/>
                  <a:gd name="connsiteY3" fmla="*/ 110337 h 220841"/>
                  <a:gd name="connsiteX4" fmla="*/ 209271 w 220694"/>
                  <a:gd name="connsiteY4" fmla="*/ 159194 h 220841"/>
                  <a:gd name="connsiteX5" fmla="*/ 110459 w 220694"/>
                  <a:gd name="connsiteY5" fmla="*/ 220841 h 220841"/>
                  <a:gd name="connsiteX6" fmla="*/ 13919 w 220694"/>
                  <a:gd name="connsiteY6" fmla="*/ 163970 h 220841"/>
                  <a:gd name="connsiteX7" fmla="*/ 0 w 220694"/>
                  <a:gd name="connsiteY7" fmla="*/ 110337 h 220841"/>
                  <a:gd name="connsiteX8" fmla="*/ 0 w 220694"/>
                  <a:gd name="connsiteY8" fmla="*/ 72771 h 220841"/>
                  <a:gd name="connsiteX9" fmla="*/ 1626 w 220694"/>
                  <a:gd name="connsiteY9" fmla="*/ 91554 h 220841"/>
                  <a:gd name="connsiteX10" fmla="*/ 26670 w 220694"/>
                  <a:gd name="connsiteY10" fmla="*/ 144640 h 220841"/>
                  <a:gd name="connsiteX11" fmla="*/ 110338 w 220694"/>
                  <a:gd name="connsiteY11" fmla="*/ 183108 h 220841"/>
                  <a:gd name="connsiteX12" fmla="*/ 183109 w 220694"/>
                  <a:gd name="connsiteY12" fmla="*/ 110337 h 220841"/>
                  <a:gd name="connsiteX13" fmla="*/ 180657 w 220694"/>
                  <a:gd name="connsiteY13" fmla="*/ 91554 h 220841"/>
                  <a:gd name="connsiteX14" fmla="*/ 110338 w 220694"/>
                  <a:gd name="connsiteY14" fmla="*/ 37567 h 220841"/>
                  <a:gd name="connsiteX15" fmla="*/ 40018 w 220694"/>
                  <a:gd name="connsiteY15" fmla="*/ 91554 h 220841"/>
                  <a:gd name="connsiteX16" fmla="*/ 37567 w 220694"/>
                  <a:gd name="connsiteY16" fmla="*/ 72771 h 220841"/>
                  <a:gd name="connsiteX17" fmla="*/ 110338 w 220694"/>
                  <a:gd name="connsiteY17" fmla="*/ 0 h 22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694" h="220841">
                    <a:moveTo>
                      <a:pt x="110338" y="0"/>
                    </a:moveTo>
                    <a:cubicBezTo>
                      <a:pt x="143383" y="0"/>
                      <a:pt x="172999" y="14541"/>
                      <a:pt x="193218" y="37567"/>
                    </a:cubicBezTo>
                    <a:cubicBezTo>
                      <a:pt x="206362" y="52527"/>
                      <a:pt x="215532" y="71069"/>
                      <a:pt x="219050" y="91554"/>
                    </a:cubicBezTo>
                    <a:cubicBezTo>
                      <a:pt x="220091" y="97663"/>
                      <a:pt x="220826" y="103926"/>
                      <a:pt x="220675" y="110337"/>
                    </a:cubicBezTo>
                    <a:cubicBezTo>
                      <a:pt x="220562" y="115123"/>
                      <a:pt x="221365" y="135341"/>
                      <a:pt x="209271" y="159194"/>
                    </a:cubicBezTo>
                    <a:cubicBezTo>
                      <a:pt x="199629" y="178211"/>
                      <a:pt x="165777" y="220778"/>
                      <a:pt x="110459" y="220841"/>
                    </a:cubicBezTo>
                    <a:cubicBezTo>
                      <a:pt x="55141" y="220904"/>
                      <a:pt x="28277" y="186459"/>
                      <a:pt x="13919" y="163970"/>
                    </a:cubicBezTo>
                    <a:cubicBezTo>
                      <a:pt x="3815" y="148144"/>
                      <a:pt x="227" y="129124"/>
                      <a:pt x="0" y="110337"/>
                    </a:cubicBezTo>
                    <a:lnTo>
                      <a:pt x="0" y="72771"/>
                    </a:lnTo>
                    <a:cubicBezTo>
                      <a:pt x="0" y="79184"/>
                      <a:pt x="572" y="85445"/>
                      <a:pt x="1626" y="91554"/>
                    </a:cubicBezTo>
                    <a:cubicBezTo>
                      <a:pt x="5067" y="111620"/>
                      <a:pt x="13945" y="129832"/>
                      <a:pt x="26670" y="144640"/>
                    </a:cubicBezTo>
                    <a:cubicBezTo>
                      <a:pt x="46888" y="168173"/>
                      <a:pt x="76860" y="183108"/>
                      <a:pt x="110338" y="183108"/>
                    </a:cubicBezTo>
                    <a:cubicBezTo>
                      <a:pt x="150533" y="183108"/>
                      <a:pt x="183109" y="150533"/>
                      <a:pt x="183109" y="110337"/>
                    </a:cubicBezTo>
                    <a:cubicBezTo>
                      <a:pt x="183109" y="103835"/>
                      <a:pt x="182245" y="97548"/>
                      <a:pt x="180657" y="91554"/>
                    </a:cubicBezTo>
                    <a:cubicBezTo>
                      <a:pt x="172364" y="60465"/>
                      <a:pt x="144031" y="37567"/>
                      <a:pt x="110338" y="37567"/>
                    </a:cubicBezTo>
                    <a:cubicBezTo>
                      <a:pt x="76632" y="37567"/>
                      <a:pt x="48298" y="60465"/>
                      <a:pt x="40018" y="91554"/>
                    </a:cubicBezTo>
                    <a:cubicBezTo>
                      <a:pt x="38418" y="85560"/>
                      <a:pt x="37567" y="79273"/>
                      <a:pt x="37567" y="72771"/>
                    </a:cubicBezTo>
                    <a:cubicBezTo>
                      <a:pt x="37567" y="32576"/>
                      <a:pt x="70142" y="0"/>
                      <a:pt x="110338" y="0"/>
                    </a:cubicBezTo>
                    <a:close/>
                  </a:path>
                </a:pathLst>
              </a:custGeom>
              <a:solidFill>
                <a:srgbClr val="968BFF"/>
              </a:solidFill>
              <a:ln w="0" cap="flat">
                <a:miter lim="127000"/>
              </a:ln>
            </p:spPr>
            <p:style>
              <a:lnRef idx="0">
                <a:srgbClr val="000000">
                  <a:alpha val="0"/>
                </a:srgbClr>
              </a:lnRef>
              <a:fillRef idx="1">
                <a:srgbClr val="6F4E8D"/>
              </a:fillRef>
              <a:effectRef idx="0">
                <a:scrgbClr r="0" g="0" b="0"/>
              </a:effectRef>
              <a:fontRef idx="none"/>
            </p:style>
            <p:txBody>
              <a:bodyPr/>
              <a:lstStyle/>
              <a:p>
                <a:endParaRPr lang="en-GB"/>
              </a:p>
            </p:txBody>
          </p:sp>
          <p:sp>
            <p:nvSpPr>
              <p:cNvPr id="31" name="Shape 45">
                <a:extLst>
                  <a:ext uri="{FF2B5EF4-FFF2-40B4-BE49-F238E27FC236}">
                    <a16:creationId xmlns:a16="http://schemas.microsoft.com/office/drawing/2014/main" id="{19522D6C-789D-47FB-9CFE-B3143D80AC1E}"/>
                  </a:ext>
                </a:extLst>
              </p:cNvPr>
              <p:cNvSpPr/>
              <p:nvPr/>
            </p:nvSpPr>
            <p:spPr>
              <a:xfrm>
                <a:off x="1652077" y="4206381"/>
                <a:ext cx="510009" cy="509460"/>
              </a:xfrm>
              <a:custGeom>
                <a:avLst/>
                <a:gdLst/>
                <a:ahLst/>
                <a:cxnLst/>
                <a:rect l="0" t="0" r="0" b="0"/>
                <a:pathLst>
                  <a:path w="220675" h="220675">
                    <a:moveTo>
                      <a:pt x="110338" y="0"/>
                    </a:moveTo>
                    <a:cubicBezTo>
                      <a:pt x="158953" y="0"/>
                      <a:pt x="200203" y="31458"/>
                      <a:pt x="214897" y="75120"/>
                    </a:cubicBezTo>
                    <a:cubicBezTo>
                      <a:pt x="218618" y="86182"/>
                      <a:pt x="220675" y="98018"/>
                      <a:pt x="220675" y="110337"/>
                    </a:cubicBezTo>
                    <a:lnTo>
                      <a:pt x="220675" y="147891"/>
                    </a:lnTo>
                    <a:cubicBezTo>
                      <a:pt x="220675" y="141491"/>
                      <a:pt x="220091" y="135217"/>
                      <a:pt x="219050" y="129108"/>
                    </a:cubicBezTo>
                    <a:cubicBezTo>
                      <a:pt x="215532" y="108635"/>
                      <a:pt x="206362" y="90094"/>
                      <a:pt x="193205" y="75120"/>
                    </a:cubicBezTo>
                    <a:cubicBezTo>
                      <a:pt x="172999" y="52108"/>
                      <a:pt x="143383" y="37554"/>
                      <a:pt x="110338" y="37554"/>
                    </a:cubicBezTo>
                    <a:cubicBezTo>
                      <a:pt x="70142" y="37554"/>
                      <a:pt x="37554" y="70141"/>
                      <a:pt x="37554" y="110337"/>
                    </a:cubicBezTo>
                    <a:cubicBezTo>
                      <a:pt x="37554" y="116827"/>
                      <a:pt x="38417" y="123127"/>
                      <a:pt x="40018" y="129108"/>
                    </a:cubicBezTo>
                    <a:cubicBezTo>
                      <a:pt x="48298" y="160197"/>
                      <a:pt x="76644" y="183108"/>
                      <a:pt x="110338" y="183108"/>
                    </a:cubicBezTo>
                    <a:cubicBezTo>
                      <a:pt x="144031" y="183108"/>
                      <a:pt x="172364" y="160197"/>
                      <a:pt x="180645" y="129108"/>
                    </a:cubicBezTo>
                    <a:cubicBezTo>
                      <a:pt x="182245" y="135103"/>
                      <a:pt x="183109" y="141401"/>
                      <a:pt x="183109" y="147891"/>
                    </a:cubicBezTo>
                    <a:cubicBezTo>
                      <a:pt x="183109" y="188087"/>
                      <a:pt x="150520" y="220675"/>
                      <a:pt x="110338" y="220675"/>
                    </a:cubicBezTo>
                    <a:cubicBezTo>
                      <a:pt x="76860" y="220675"/>
                      <a:pt x="46888" y="205739"/>
                      <a:pt x="26657" y="182194"/>
                    </a:cubicBezTo>
                    <a:cubicBezTo>
                      <a:pt x="13945" y="167386"/>
                      <a:pt x="5067" y="149186"/>
                      <a:pt x="1626" y="129108"/>
                    </a:cubicBezTo>
                    <a:cubicBezTo>
                      <a:pt x="571" y="123012"/>
                      <a:pt x="0" y="116738"/>
                      <a:pt x="0" y="110337"/>
                    </a:cubicBezTo>
                    <a:cubicBezTo>
                      <a:pt x="0" y="85458"/>
                      <a:pt x="8242" y="62496"/>
                      <a:pt x="22136" y="44043"/>
                    </a:cubicBezTo>
                    <a:cubicBezTo>
                      <a:pt x="42266" y="17297"/>
                      <a:pt x="74270" y="0"/>
                      <a:pt x="110338" y="0"/>
                    </a:cubicBezTo>
                    <a:close/>
                  </a:path>
                </a:pathLst>
              </a:custGeom>
              <a:solidFill>
                <a:srgbClr val="FFFFFF"/>
              </a:solidFill>
              <a:ln w="0" cap="flat">
                <a:miter lim="127000"/>
              </a:ln>
            </p:spPr>
            <p:style>
              <a:lnRef idx="0">
                <a:srgbClr val="000000">
                  <a:alpha val="0"/>
                </a:srgbClr>
              </a:lnRef>
              <a:fillRef idx="1">
                <a:srgbClr val="A994BE"/>
              </a:fillRef>
              <a:effectRef idx="0">
                <a:scrgbClr r="0" g="0" b="0"/>
              </a:effectRef>
              <a:fontRef idx="none"/>
            </p:style>
            <p:txBody>
              <a:bodyPr/>
              <a:lstStyle/>
              <a:p>
                <a:endParaRPr lang="en-GB"/>
              </a:p>
            </p:txBody>
          </p:sp>
        </p:grpSp>
        <p:sp>
          <p:nvSpPr>
            <p:cNvPr id="29" name="TextBox 28">
              <a:extLst>
                <a:ext uri="{FF2B5EF4-FFF2-40B4-BE49-F238E27FC236}">
                  <a16:creationId xmlns:a16="http://schemas.microsoft.com/office/drawing/2014/main" id="{7F2309BF-62A9-416C-8556-2F29EB83FC44}"/>
                </a:ext>
              </a:extLst>
            </p:cNvPr>
            <p:cNvSpPr txBox="1"/>
            <p:nvPr/>
          </p:nvSpPr>
          <p:spPr>
            <a:xfrm>
              <a:off x="7597461" y="2466908"/>
              <a:ext cx="1941237" cy="276999"/>
            </a:xfrm>
            <a:prstGeom prst="rect">
              <a:avLst/>
            </a:prstGeom>
            <a:noFill/>
          </p:spPr>
          <p:txBody>
            <a:bodyPr wrap="none" lIns="0" tIns="0" rIns="0" bIns="0" rtlCol="0">
              <a:spAutoFit/>
            </a:bodyPr>
            <a:lstStyle/>
            <a:p>
              <a:pPr>
                <a:lnSpc>
                  <a:spcPct val="90000"/>
                </a:lnSpc>
              </a:pPr>
              <a:r>
                <a:rPr lang="en-GB" sz="1600" dirty="0">
                  <a:solidFill>
                    <a:schemeClr val="bg1"/>
                  </a:solidFill>
                  <a:latin typeface="Arcon" panose="00000500000000000000" pitchFamily="50" charset="0"/>
                </a:rPr>
                <a:t>Innovation Centre</a:t>
              </a:r>
            </a:p>
          </p:txBody>
        </p:sp>
      </p:grpSp>
      <p:pic>
        <p:nvPicPr>
          <p:cNvPr id="20" name="Picture 19">
            <a:extLst>
              <a:ext uri="{FF2B5EF4-FFF2-40B4-BE49-F238E27FC236}">
                <a16:creationId xmlns:a16="http://schemas.microsoft.com/office/drawing/2014/main" id="{7F088FAC-BCB9-491A-A978-92C520F2E86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5137171" y="0"/>
            <a:ext cx="7054829" cy="6858000"/>
          </a:xfrm>
          <a:prstGeom prst="rect">
            <a:avLst/>
          </a:prstGeom>
        </p:spPr>
      </p:pic>
    </p:spTree>
    <p:extLst>
      <p:ext uri="{BB962C8B-B14F-4D97-AF65-F5344CB8AC3E}">
        <p14:creationId xmlns:p14="http://schemas.microsoft.com/office/powerpoint/2010/main" val="1862048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9600" y="1601236"/>
            <a:ext cx="5157787" cy="458925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6" name="Content Placeholder 5"/>
          <p:cNvSpPr>
            <a:spLocks noGrp="1"/>
          </p:cNvSpPr>
          <p:nvPr>
            <p:ph sz="quarter" idx="4"/>
          </p:nvPr>
        </p:nvSpPr>
        <p:spPr>
          <a:xfrm>
            <a:off x="6399212" y="1601236"/>
            <a:ext cx="5183188" cy="458925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64E8F1D9-3598-4220-A12C-0751B118F579}"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3E1772-DFD3-4E16-9907-55D041782B65}" type="slidenum">
              <a:rPr lang="en-US" smtClean="0"/>
              <a:t>‹nr.›</a:t>
            </a:fld>
            <a:endParaRPr lang="en-US"/>
          </a:p>
        </p:txBody>
      </p:sp>
      <p:sp>
        <p:nvSpPr>
          <p:cNvPr id="14" name="Title 13"/>
          <p:cNvSpPr>
            <a:spLocks noGrp="1"/>
          </p:cNvSpPr>
          <p:nvPr>
            <p:ph type="title"/>
          </p:nvPr>
        </p:nvSpPr>
        <p:spPr/>
        <p:txBody>
          <a:bodyPr/>
          <a:lstStyle/>
          <a:p>
            <a:r>
              <a:rPr lang="nl-NL"/>
              <a:t>Klik om stijl te bewerken</a:t>
            </a:r>
            <a:endParaRPr lang="en-US"/>
          </a:p>
        </p:txBody>
      </p:sp>
      <p:sp>
        <p:nvSpPr>
          <p:cNvPr id="15" name="Text Placeholder 12"/>
          <p:cNvSpPr>
            <a:spLocks noGrp="1"/>
          </p:cNvSpPr>
          <p:nvPr>
            <p:ph type="body" sz="quarter" idx="13" hasCustomPrompt="1"/>
          </p:nvPr>
        </p:nvSpPr>
        <p:spPr>
          <a:xfrm>
            <a:off x="609600" y="703073"/>
            <a:ext cx="5157787" cy="683562"/>
          </a:xfrm>
        </p:spPr>
        <p:txBody>
          <a:bodyPr anchor="b">
            <a:normAutofit/>
          </a:bodyPr>
          <a:lstStyle>
            <a:lvl1pPr marL="0" indent="0">
              <a:buNone/>
              <a:defRPr sz="2600" b="1"/>
            </a:lvl1pPr>
          </a:lstStyle>
          <a:p>
            <a:pPr lvl="0"/>
            <a:r>
              <a:rPr lang="en-US" dirty="0"/>
              <a:t>Click to edit subtitle</a:t>
            </a:r>
          </a:p>
        </p:txBody>
      </p:sp>
      <p:sp>
        <p:nvSpPr>
          <p:cNvPr id="16" name="Text Placeholder 12"/>
          <p:cNvSpPr>
            <a:spLocks noGrp="1"/>
          </p:cNvSpPr>
          <p:nvPr>
            <p:ph type="body" sz="quarter" idx="14" hasCustomPrompt="1"/>
          </p:nvPr>
        </p:nvSpPr>
        <p:spPr>
          <a:xfrm>
            <a:off x="6424613" y="703073"/>
            <a:ext cx="5157787" cy="683562"/>
          </a:xfrm>
        </p:spPr>
        <p:txBody>
          <a:bodyPr anchor="b">
            <a:normAutofit/>
          </a:bodyPr>
          <a:lstStyle>
            <a:lvl1pPr marL="0" indent="0">
              <a:buNone/>
              <a:defRPr sz="2600" b="1"/>
            </a:lvl1pPr>
          </a:lstStyle>
          <a:p>
            <a:pPr lvl="0"/>
            <a:r>
              <a:rPr lang="en-US" dirty="0"/>
              <a:t>Click to edit subtitle</a:t>
            </a:r>
          </a:p>
        </p:txBody>
      </p:sp>
    </p:spTree>
    <p:extLst>
      <p:ext uri="{BB962C8B-B14F-4D97-AF65-F5344CB8AC3E}">
        <p14:creationId xmlns:p14="http://schemas.microsoft.com/office/powerpoint/2010/main" val="204130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609600" y="1066800"/>
            <a:ext cx="5181600" cy="511016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4E8F1D9-3598-4220-A12C-0751B118F57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1772-DFD3-4E16-9907-55D041782B65}" type="slidenum">
              <a:rPr lang="en-US" smtClean="0"/>
              <a:t>‹nr.›</a:t>
            </a:fld>
            <a:endParaRPr lang="en-US"/>
          </a:p>
        </p:txBody>
      </p:sp>
      <p:sp>
        <p:nvSpPr>
          <p:cNvPr id="13" name="Picture Placeholder 12"/>
          <p:cNvSpPr>
            <a:spLocks noGrp="1"/>
          </p:cNvSpPr>
          <p:nvPr>
            <p:ph type="pic" sz="quarter" idx="13"/>
          </p:nvPr>
        </p:nvSpPr>
        <p:spPr>
          <a:xfrm>
            <a:off x="6429375" y="667512"/>
            <a:ext cx="5762625" cy="5723764"/>
          </a:xfrm>
        </p:spPr>
        <p:txBody>
          <a:bodyPr/>
          <a:lstStyle/>
          <a:p>
            <a:r>
              <a:rPr lang="nl-NL"/>
              <a:t>Klik op het pictogram als u een afbeelding wilt toevoegen</a:t>
            </a:r>
            <a:endParaRPr lang="en-US"/>
          </a:p>
        </p:txBody>
      </p:sp>
    </p:spTree>
    <p:extLst>
      <p:ext uri="{BB962C8B-B14F-4D97-AF65-F5344CB8AC3E}">
        <p14:creationId xmlns:p14="http://schemas.microsoft.com/office/powerpoint/2010/main" val="254392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64E8F1D9-3598-4220-A12C-0751B118F579}"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3E1772-DFD3-4E16-9907-55D041782B65}" type="slidenum">
              <a:rPr lang="en-US" smtClean="0"/>
              <a:t>‹nr.›</a:t>
            </a:fld>
            <a:endParaRPr lang="en-US"/>
          </a:p>
        </p:txBody>
      </p:sp>
    </p:spTree>
    <p:extLst>
      <p:ext uri="{BB962C8B-B14F-4D97-AF65-F5344CB8AC3E}">
        <p14:creationId xmlns:p14="http://schemas.microsoft.com/office/powerpoint/2010/main" val="1802420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8F1D9-3598-4220-A12C-0751B118F579}"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3E1772-DFD3-4E16-9907-55D041782B65}" type="slidenum">
              <a:rPr lang="en-US" smtClean="0"/>
              <a:t>‹nr.›</a:t>
            </a:fld>
            <a:endParaRPr lang="en-US"/>
          </a:p>
        </p:txBody>
      </p:sp>
    </p:spTree>
    <p:extLst>
      <p:ext uri="{BB962C8B-B14F-4D97-AF65-F5344CB8AC3E}">
        <p14:creationId xmlns:p14="http://schemas.microsoft.com/office/powerpoint/2010/main" val="141297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Only" preserve="1">
  <p:cSld name="Q&amp;A">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nl-NL"/>
              <a:t>Klik om stijl te bewerken</a:t>
            </a:r>
            <a:endParaRPr lang="en-US" dirty="0"/>
          </a:p>
        </p:txBody>
      </p:sp>
      <p:sp>
        <p:nvSpPr>
          <p:cNvPr id="8" name="TextBox 7"/>
          <p:cNvSpPr txBox="1"/>
          <p:nvPr/>
        </p:nvSpPr>
        <p:spPr>
          <a:xfrm>
            <a:off x="609600" y="2321004"/>
            <a:ext cx="8083138" cy="2215991"/>
          </a:xfrm>
          <a:prstGeom prst="rect">
            <a:avLst/>
          </a:prstGeom>
          <a:noFill/>
        </p:spPr>
        <p:txBody>
          <a:bodyPr wrap="square" rtlCol="0">
            <a:spAutoFit/>
          </a:bodyPr>
          <a:lstStyle/>
          <a:p>
            <a:r>
              <a:rPr lang="en-US" sz="13800" dirty="0">
                <a:solidFill>
                  <a:schemeClr val="bg1"/>
                </a:solidFill>
              </a:rPr>
              <a:t>Q</a:t>
            </a:r>
            <a:r>
              <a:rPr lang="en-US" sz="13800" dirty="0">
                <a:solidFill>
                  <a:schemeClr val="accent6"/>
                </a:solidFill>
              </a:rPr>
              <a:t>&amp;</a:t>
            </a:r>
            <a:r>
              <a:rPr lang="en-US" sz="13800" dirty="0">
                <a:solidFill>
                  <a:schemeClr val="bg1"/>
                </a:solidFill>
              </a:rPr>
              <a:t>A</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112" y="0"/>
            <a:ext cx="2528888" cy="6858000"/>
          </a:xfrm>
          <a:prstGeom prst="rect">
            <a:avLst/>
          </a:prstGeom>
        </p:spPr>
      </p:pic>
    </p:spTree>
    <p:extLst>
      <p:ext uri="{BB962C8B-B14F-4D97-AF65-F5344CB8AC3E}">
        <p14:creationId xmlns:p14="http://schemas.microsoft.com/office/powerpoint/2010/main" val="228036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4E8F1D9-3598-4220-A12C-0751B118F57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1772-DFD3-4E16-9907-55D041782B65}" type="slidenum">
              <a:rPr lang="en-US" smtClean="0"/>
              <a:t>‹nr.›</a:t>
            </a:fld>
            <a:endParaRPr lang="en-US"/>
          </a:p>
        </p:txBody>
      </p:sp>
    </p:spTree>
    <p:extLst>
      <p:ext uri="{BB962C8B-B14F-4D97-AF65-F5344CB8AC3E}">
        <p14:creationId xmlns:p14="http://schemas.microsoft.com/office/powerpoint/2010/main" val="186870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a:xfrm>
            <a:off x="609600" y="1601237"/>
            <a:ext cx="10972800" cy="458925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64E8F1D9-3598-4220-A12C-0751B118F579}"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3E1772-DFD3-4E16-9907-55D041782B65}" type="slidenum">
              <a:rPr lang="en-US" smtClean="0"/>
              <a:t>‹nr.›</a:t>
            </a:fld>
            <a:endParaRPr lang="en-US"/>
          </a:p>
        </p:txBody>
      </p:sp>
      <p:sp>
        <p:nvSpPr>
          <p:cNvPr id="13" name="Text Placeholder 12"/>
          <p:cNvSpPr>
            <a:spLocks noGrp="1"/>
          </p:cNvSpPr>
          <p:nvPr>
            <p:ph type="body" sz="quarter" idx="13" hasCustomPrompt="1"/>
          </p:nvPr>
        </p:nvSpPr>
        <p:spPr>
          <a:xfrm>
            <a:off x="609600" y="703073"/>
            <a:ext cx="10972799" cy="683562"/>
          </a:xfrm>
        </p:spPr>
        <p:txBody>
          <a:bodyPr anchor="b">
            <a:normAutofit/>
          </a:bodyPr>
          <a:lstStyle>
            <a:lvl1pPr marL="0" indent="0">
              <a:buNone/>
              <a:defRPr sz="2600" b="1"/>
            </a:lvl1pPr>
          </a:lstStyle>
          <a:p>
            <a:pPr lvl="0"/>
            <a:r>
              <a:rPr lang="en-US" dirty="0"/>
              <a:t>Click to edit subtitle</a:t>
            </a:r>
          </a:p>
        </p:txBody>
      </p:sp>
    </p:spTree>
    <p:extLst>
      <p:ext uri="{BB962C8B-B14F-4D97-AF65-F5344CB8AC3E}">
        <p14:creationId xmlns:p14="http://schemas.microsoft.com/office/powerpoint/2010/main" val="1258773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09600" y="1122363"/>
            <a:ext cx="9203703" cy="2387600"/>
          </a:xfrm>
        </p:spPr>
        <p:txBody>
          <a:bodyPr anchor="b"/>
          <a:lstStyle>
            <a:lvl1pPr algn="l">
              <a:defRPr sz="2800">
                <a:solidFill>
                  <a:schemeClr val="bg1"/>
                </a:solidFill>
              </a:defRPr>
            </a:lvl1pPr>
          </a:lstStyle>
          <a:p>
            <a:r>
              <a:rPr lang="nl-NL"/>
              <a:t>Klik om stijl te bewerken</a:t>
            </a:r>
            <a:endParaRPr lang="en-US" dirty="0"/>
          </a:p>
        </p:txBody>
      </p:sp>
      <p:sp>
        <p:nvSpPr>
          <p:cNvPr id="8" name="Subtitle 2"/>
          <p:cNvSpPr>
            <a:spLocks noGrp="1"/>
          </p:cNvSpPr>
          <p:nvPr>
            <p:ph type="subTitle" idx="1"/>
          </p:nvPr>
        </p:nvSpPr>
        <p:spPr>
          <a:xfrm>
            <a:off x="609600" y="3602038"/>
            <a:ext cx="9203703"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Tree>
    <p:extLst>
      <p:ext uri="{BB962C8B-B14F-4D97-AF65-F5344CB8AC3E}">
        <p14:creationId xmlns:p14="http://schemas.microsoft.com/office/powerpoint/2010/main" val="288100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2">
    <p:bg>
      <p:bgPr>
        <a:solidFill>
          <a:schemeClr val="accent6"/>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09600" y="1122363"/>
            <a:ext cx="9203703" cy="2387600"/>
          </a:xfrm>
        </p:spPr>
        <p:txBody>
          <a:bodyPr anchor="b"/>
          <a:lstStyle>
            <a:lvl1pPr algn="l">
              <a:defRPr sz="2800">
                <a:solidFill>
                  <a:schemeClr val="tx2"/>
                </a:solidFill>
              </a:defRPr>
            </a:lvl1pPr>
          </a:lstStyle>
          <a:p>
            <a:r>
              <a:rPr lang="nl-NL"/>
              <a:t>Klik om stijl te bewerken</a:t>
            </a:r>
            <a:endParaRPr lang="en-US" dirty="0"/>
          </a:p>
        </p:txBody>
      </p:sp>
      <p:sp>
        <p:nvSpPr>
          <p:cNvPr id="8" name="Subtitle 2"/>
          <p:cNvSpPr>
            <a:spLocks noGrp="1"/>
          </p:cNvSpPr>
          <p:nvPr>
            <p:ph type="subTitle" idx="1"/>
          </p:nvPr>
        </p:nvSpPr>
        <p:spPr>
          <a:xfrm>
            <a:off x="609600" y="3602038"/>
            <a:ext cx="9203703" cy="1655762"/>
          </a:xfrm>
        </p:spPr>
        <p:txBody>
          <a:bodyPr>
            <a:norm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112" y="0"/>
            <a:ext cx="2528888" cy="6858000"/>
          </a:xfrm>
          <a:prstGeom prst="rect">
            <a:avLst/>
          </a:prstGeom>
        </p:spPr>
      </p:pic>
    </p:spTree>
    <p:extLst>
      <p:ext uri="{BB962C8B-B14F-4D97-AF65-F5344CB8AC3E}">
        <p14:creationId xmlns:p14="http://schemas.microsoft.com/office/powerpoint/2010/main" val="266303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3">
    <p:bg>
      <p:bgPr>
        <a:solidFill>
          <a:schemeClr val="bg2"/>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609600" y="1122363"/>
            <a:ext cx="9203703" cy="2387600"/>
          </a:xfrm>
        </p:spPr>
        <p:txBody>
          <a:bodyPr anchor="b"/>
          <a:lstStyle>
            <a:lvl1pPr algn="l">
              <a:defRPr sz="2800">
                <a:solidFill>
                  <a:schemeClr val="tx2"/>
                </a:solidFill>
              </a:defRPr>
            </a:lvl1pPr>
          </a:lstStyle>
          <a:p>
            <a:r>
              <a:rPr lang="nl-NL"/>
              <a:t>Klik om stijl te bewerken</a:t>
            </a:r>
            <a:endParaRPr lang="en-US" dirty="0"/>
          </a:p>
        </p:txBody>
      </p:sp>
      <p:sp>
        <p:nvSpPr>
          <p:cNvPr id="8" name="Subtitle 2"/>
          <p:cNvSpPr>
            <a:spLocks noGrp="1"/>
          </p:cNvSpPr>
          <p:nvPr>
            <p:ph type="subTitle" idx="1"/>
          </p:nvPr>
        </p:nvSpPr>
        <p:spPr>
          <a:xfrm>
            <a:off x="609600" y="3602038"/>
            <a:ext cx="9203703" cy="1655762"/>
          </a:xfrm>
        </p:spPr>
        <p:txBody>
          <a:bodyPr>
            <a:normAutofit/>
          </a:bodyPr>
          <a:lstStyle>
            <a:lvl1pPr marL="0" indent="0" algn="l">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112" y="0"/>
            <a:ext cx="2528888" cy="6858000"/>
          </a:xfrm>
          <a:prstGeom prst="rect">
            <a:avLst/>
          </a:prstGeom>
        </p:spPr>
      </p:pic>
    </p:spTree>
    <p:extLst>
      <p:ext uri="{BB962C8B-B14F-4D97-AF65-F5344CB8AC3E}">
        <p14:creationId xmlns:p14="http://schemas.microsoft.com/office/powerpoint/2010/main" val="287888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Agenda">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112" y="0"/>
            <a:ext cx="2528888" cy="6858000"/>
          </a:xfrm>
          <a:prstGeom prst="rect">
            <a:avLst/>
          </a:prstGeom>
        </p:spPr>
      </p:pic>
      <p:sp>
        <p:nvSpPr>
          <p:cNvPr id="7" name="Text Placeholder 6"/>
          <p:cNvSpPr>
            <a:spLocks noGrp="1"/>
          </p:cNvSpPr>
          <p:nvPr>
            <p:ph type="body" sz="quarter" idx="10"/>
          </p:nvPr>
        </p:nvSpPr>
        <p:spPr>
          <a:xfrm>
            <a:off x="609600" y="1066800"/>
            <a:ext cx="9203703" cy="5238997"/>
          </a:xfrm>
        </p:spPr>
        <p:txBody>
          <a:bodyPr/>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8" name="Title 7"/>
          <p:cNvSpPr>
            <a:spLocks noGrp="1"/>
          </p:cNvSpPr>
          <p:nvPr>
            <p:ph type="title"/>
          </p:nvPr>
        </p:nvSpPr>
        <p:spPr/>
        <p:txBody>
          <a:bodyPr/>
          <a:lstStyle>
            <a:lvl1pPr>
              <a:defRPr>
                <a:solidFill>
                  <a:schemeClr val="bg1"/>
                </a:solidFill>
              </a:defRPr>
            </a:lvl1pPr>
          </a:lstStyle>
          <a:p>
            <a:r>
              <a:rPr lang="nl-NL"/>
              <a:t>Klik om stijl te bewerken</a:t>
            </a:r>
            <a:endParaRPr lang="en-US" dirty="0"/>
          </a:p>
        </p:txBody>
      </p:sp>
    </p:spTree>
    <p:extLst>
      <p:ext uri="{BB962C8B-B14F-4D97-AF65-F5344CB8AC3E}">
        <p14:creationId xmlns:p14="http://schemas.microsoft.com/office/powerpoint/2010/main" val="109594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609600" y="1066800"/>
            <a:ext cx="5181600" cy="511016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00800" y="1066800"/>
            <a:ext cx="5181600" cy="511016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4E8F1D9-3598-4220-A12C-0751B118F57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1772-DFD3-4E16-9907-55D041782B65}" type="slidenum">
              <a:rPr lang="en-US" smtClean="0"/>
              <a:t>‹nr.›</a:t>
            </a:fld>
            <a:endParaRPr lang="en-US"/>
          </a:p>
        </p:txBody>
      </p:sp>
    </p:spTree>
    <p:extLst>
      <p:ext uri="{BB962C8B-B14F-4D97-AF65-F5344CB8AC3E}">
        <p14:creationId xmlns:p14="http://schemas.microsoft.com/office/powerpoint/2010/main" val="192105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Middle Alig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609600" y="1066800"/>
            <a:ext cx="5181600" cy="5110163"/>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400800" y="1066800"/>
            <a:ext cx="5181600" cy="5110163"/>
          </a:xfrm>
        </p:spPr>
        <p:txBody>
          <a:bodyPr anchor="ct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64E8F1D9-3598-4220-A12C-0751B118F579}"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3E1772-DFD3-4E16-9907-55D041782B65}" type="slidenum">
              <a:rPr lang="en-US" smtClean="0"/>
              <a:t>‹nr.›</a:t>
            </a:fld>
            <a:endParaRPr lang="en-US"/>
          </a:p>
        </p:txBody>
      </p:sp>
    </p:spTree>
    <p:extLst>
      <p:ext uri="{BB962C8B-B14F-4D97-AF65-F5344CB8AC3E}">
        <p14:creationId xmlns:p14="http://schemas.microsoft.com/office/powerpoint/2010/main" val="87569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921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 y="6381750"/>
            <a:ext cx="12192000" cy="4762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1"/>
            <a:ext cx="10972800" cy="566927"/>
          </a:xfrm>
          <a:prstGeom prst="rect">
            <a:avLst/>
          </a:prstGeom>
        </p:spPr>
        <p:txBody>
          <a:bodyPr vert="horz" lIns="0" tIns="0" rIns="0" bIns="0" rtlCol="0" anchor="b">
            <a:noAutofit/>
          </a:bodyPr>
          <a:lstStyle/>
          <a:p>
            <a:r>
              <a:rPr lang="nl-NL"/>
              <a:t>Klik om stijl te bewerken</a:t>
            </a:r>
            <a:endParaRPr lang="en-US" dirty="0"/>
          </a:p>
        </p:txBody>
      </p:sp>
      <p:sp>
        <p:nvSpPr>
          <p:cNvPr id="3" name="Text Placeholder 2"/>
          <p:cNvSpPr>
            <a:spLocks noGrp="1"/>
          </p:cNvSpPr>
          <p:nvPr>
            <p:ph type="body" idx="1"/>
          </p:nvPr>
        </p:nvSpPr>
        <p:spPr>
          <a:xfrm>
            <a:off x="609600" y="1052513"/>
            <a:ext cx="10972800" cy="5148262"/>
          </a:xfrm>
          <a:prstGeom prst="rect">
            <a:avLst/>
          </a:prstGeom>
        </p:spPr>
        <p:txBody>
          <a:bodyPr vert="horz" lIns="0" tIns="0" rIns="0" bIns="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9869864" y="6430241"/>
            <a:ext cx="1712536" cy="365125"/>
          </a:xfrm>
          <a:prstGeom prst="rect">
            <a:avLst/>
          </a:prstGeom>
        </p:spPr>
        <p:txBody>
          <a:bodyPr vert="horz" lIns="0" tIns="0" rIns="0" bIns="0" rtlCol="0" anchor="ctr"/>
          <a:lstStyle>
            <a:lvl1pPr algn="r">
              <a:defRPr sz="1200">
                <a:solidFill>
                  <a:schemeClr val="bg1"/>
                </a:solidFill>
                <a:latin typeface="+mn-lt"/>
              </a:defRPr>
            </a:lvl1pPr>
          </a:lstStyle>
          <a:p>
            <a:fld id="{64E8F1D9-3598-4220-A12C-0751B118F579}" type="datetimeFigureOut">
              <a:rPr lang="en-US" smtClean="0"/>
              <a:t>8/5/2019</a:t>
            </a:fld>
            <a:endParaRPr lang="en-US"/>
          </a:p>
        </p:txBody>
      </p:sp>
      <p:sp>
        <p:nvSpPr>
          <p:cNvPr id="5" name="Footer Placeholder 4"/>
          <p:cNvSpPr>
            <a:spLocks noGrp="1"/>
          </p:cNvSpPr>
          <p:nvPr>
            <p:ph type="ftr" sz="quarter" idx="3"/>
          </p:nvPr>
        </p:nvSpPr>
        <p:spPr>
          <a:xfrm>
            <a:off x="2397551" y="6430241"/>
            <a:ext cx="7396898" cy="365125"/>
          </a:xfrm>
          <a:prstGeom prst="rect">
            <a:avLst/>
          </a:prstGeom>
        </p:spPr>
        <p:txBody>
          <a:bodyPr vert="horz" lIns="0" tIns="0" rIns="0" bIns="0" rtlCol="0" anchor="ctr"/>
          <a:lstStyle>
            <a:lvl1pPr algn="ctr">
              <a:defRPr sz="1200">
                <a:solidFill>
                  <a:schemeClr val="bg1"/>
                </a:solidFill>
                <a:latin typeface="+mn-lt"/>
              </a:defRPr>
            </a:lvl1pPr>
          </a:lstStyle>
          <a:p>
            <a:endParaRPr lang="en-US"/>
          </a:p>
        </p:txBody>
      </p:sp>
      <p:sp>
        <p:nvSpPr>
          <p:cNvPr id="6" name="Slide Number Placeholder 5"/>
          <p:cNvSpPr>
            <a:spLocks noGrp="1"/>
          </p:cNvSpPr>
          <p:nvPr>
            <p:ph type="sldNum" sz="quarter" idx="4"/>
          </p:nvPr>
        </p:nvSpPr>
        <p:spPr>
          <a:xfrm>
            <a:off x="11582400" y="6430241"/>
            <a:ext cx="480290" cy="365125"/>
          </a:xfrm>
          <a:prstGeom prst="rect">
            <a:avLst/>
          </a:prstGeom>
        </p:spPr>
        <p:txBody>
          <a:bodyPr vert="horz" lIns="0" tIns="0" rIns="0" bIns="0" rtlCol="0" anchor="ctr"/>
          <a:lstStyle>
            <a:lvl1pPr algn="r">
              <a:defRPr sz="1200">
                <a:solidFill>
                  <a:schemeClr val="bg1"/>
                </a:solidFill>
                <a:latin typeface="+mn-lt"/>
              </a:defRPr>
            </a:lvl1pPr>
          </a:lstStyle>
          <a:p>
            <a:fld id="{123E1772-DFD3-4E16-9907-55D041782B65}" type="slidenum">
              <a:rPr lang="en-US" smtClean="0"/>
              <a:t>‹nr.›</a:t>
            </a:fld>
            <a:endParaRPr lang="en-US"/>
          </a:p>
        </p:txBody>
      </p:sp>
      <p:pic>
        <p:nvPicPr>
          <p:cNvPr id="28" name="Picture 27">
            <a:extLst>
              <a:ext uri="{FF2B5EF4-FFF2-40B4-BE49-F238E27FC236}">
                <a16:creationId xmlns:a16="http://schemas.microsoft.com/office/drawing/2014/main" id="{AF6168A0-B1A8-4FDA-83DE-CACFABED7B9C}"/>
              </a:ext>
            </a:extLst>
          </p:cNvPr>
          <p:cNvPicPr>
            <a:picLocks noChangeAspect="1"/>
          </p:cNvPicPr>
          <p:nvPr/>
        </p:nvPicPr>
        <p:blipFill rotWithShape="1">
          <a:blip r:embed="rId16"/>
          <a:srcRect b="18775"/>
          <a:stretch/>
        </p:blipFill>
        <p:spPr>
          <a:xfrm>
            <a:off x="246968" y="6442404"/>
            <a:ext cx="1240381" cy="354943"/>
          </a:xfrm>
          <a:prstGeom prst="rect">
            <a:avLst/>
          </a:prstGeom>
        </p:spPr>
      </p:pic>
    </p:spTree>
    <p:extLst>
      <p:ext uri="{BB962C8B-B14F-4D97-AF65-F5344CB8AC3E}">
        <p14:creationId xmlns:p14="http://schemas.microsoft.com/office/powerpoint/2010/main" val="3706875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2600" b="0" kern="1200" cap="all" baseline="0">
          <a:solidFill>
            <a:schemeClr val="tx2"/>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Arial"/>
        <a:buChar char="•"/>
        <a:defRPr sz="2400" kern="1200">
          <a:solidFill>
            <a:schemeClr val="tx1"/>
          </a:solidFill>
          <a:latin typeface="+mn-lt"/>
          <a:ea typeface="+mn-ea"/>
          <a:cs typeface="+mn-cs"/>
        </a:defRPr>
      </a:lvl1pPr>
      <a:lvl2pPr marL="514350" indent="-220663" algn="l" defTabSz="914400" rtl="0" eaLnBrk="1" latinLnBrk="0" hangingPunct="1">
        <a:lnSpc>
          <a:spcPct val="90000"/>
        </a:lnSpc>
        <a:spcBef>
          <a:spcPts val="500"/>
        </a:spcBef>
        <a:buFont typeface="Arial"/>
        <a:buChar char="•"/>
        <a:tabLst/>
        <a:defRPr sz="2000" kern="1200">
          <a:solidFill>
            <a:schemeClr val="tx1"/>
          </a:solidFill>
          <a:latin typeface="+mn-lt"/>
          <a:ea typeface="+mn-ea"/>
          <a:cs typeface="+mn-cs"/>
        </a:defRPr>
      </a:lvl2pPr>
      <a:lvl3pPr marL="800100" indent="-220663" algn="l" defTabSz="914400" rtl="0" eaLnBrk="1" latinLnBrk="0" hangingPunct="1">
        <a:lnSpc>
          <a:spcPct val="90000"/>
        </a:lnSpc>
        <a:spcBef>
          <a:spcPts val="500"/>
        </a:spcBef>
        <a:buFont typeface="Arial"/>
        <a:buChar char="•"/>
        <a:tabLst/>
        <a:defRPr sz="1800" kern="1200">
          <a:solidFill>
            <a:schemeClr val="tx1"/>
          </a:solidFill>
          <a:latin typeface="+mn-lt"/>
          <a:ea typeface="+mn-ea"/>
          <a:cs typeface="+mn-cs"/>
        </a:defRPr>
      </a:lvl3pPr>
      <a:lvl4pPr marL="1085850" indent="-212725" algn="l" defTabSz="914400" rtl="0" eaLnBrk="1" latinLnBrk="0" hangingPunct="1">
        <a:lnSpc>
          <a:spcPct val="90000"/>
        </a:lnSpc>
        <a:spcBef>
          <a:spcPts val="500"/>
        </a:spcBef>
        <a:buFont typeface="Arial"/>
        <a:buChar char="•"/>
        <a:tabLst/>
        <a:defRPr sz="1600" kern="1200">
          <a:solidFill>
            <a:schemeClr val="tx1"/>
          </a:solidFill>
          <a:latin typeface="+mn-lt"/>
          <a:ea typeface="+mn-ea"/>
          <a:cs typeface="+mn-cs"/>
        </a:defRPr>
      </a:lvl4pPr>
      <a:lvl5pPr marL="1379538" indent="-230188" algn="l" defTabSz="914400" rtl="0" eaLnBrk="1" latinLnBrk="0" hangingPunct="1">
        <a:lnSpc>
          <a:spcPct val="90000"/>
        </a:lnSpc>
        <a:spcBef>
          <a:spcPts val="500"/>
        </a:spcBef>
        <a:buFont typeface="Arial"/>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3840">
          <p15:clr>
            <a:srgbClr val="F26B43"/>
          </p15:clr>
        </p15:guide>
        <p15:guide id="3" pos="7296">
          <p15:clr>
            <a:srgbClr val="F26B43"/>
          </p15:clr>
        </p15:guide>
        <p15:guide id="4" pos="384">
          <p15:clr>
            <a:srgbClr val="F26B43"/>
          </p15:clr>
        </p15:guide>
        <p15:guide id="5" orient="horz" pos="436">
          <p15:clr>
            <a:srgbClr val="F26B43"/>
          </p15:clr>
        </p15:guide>
        <p15:guide id="6" orient="horz" pos="4020">
          <p15:clr>
            <a:srgbClr val="F26B43"/>
          </p15:clr>
        </p15:guide>
        <p15:guide id="7" orient="horz" pos="663">
          <p15:clr>
            <a:srgbClr val="F26B43"/>
          </p15:clr>
        </p15:guide>
        <p15:guide id="8" orient="horz" pos="22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20.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1.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1.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0.png"/><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175A3E-3FAA-4F25-AC6D-98B77AA92658}"/>
              </a:ext>
            </a:extLst>
          </p:cNvPr>
          <p:cNvSpPr>
            <a:spLocks noGrp="1"/>
          </p:cNvSpPr>
          <p:nvPr>
            <p:ph type="ctrTitle"/>
          </p:nvPr>
        </p:nvSpPr>
        <p:spPr/>
        <p:txBody>
          <a:bodyPr/>
          <a:lstStyle/>
          <a:p>
            <a:r>
              <a:rPr lang="nl-BE" dirty="0"/>
              <a:t>Face </a:t>
            </a:r>
            <a:r>
              <a:rPr lang="nl-BE" dirty="0" err="1"/>
              <a:t>Recognition</a:t>
            </a:r>
            <a:r>
              <a:rPr lang="nl-BE" dirty="0"/>
              <a:t> </a:t>
            </a:r>
            <a:r>
              <a:rPr lang="nl-BE" dirty="0" err="1"/>
              <a:t>using</a:t>
            </a:r>
            <a:r>
              <a:rPr lang="nl-BE" dirty="0"/>
              <a:t> Siamese </a:t>
            </a:r>
            <a:r>
              <a:rPr lang="nl-BE" dirty="0" err="1"/>
              <a:t>Neural</a:t>
            </a:r>
            <a:r>
              <a:rPr lang="nl-BE" dirty="0"/>
              <a:t> Networks</a:t>
            </a:r>
            <a:endParaRPr lang="en-US" dirty="0"/>
          </a:p>
        </p:txBody>
      </p:sp>
      <p:sp>
        <p:nvSpPr>
          <p:cNvPr id="3" name="Ondertitel 2">
            <a:extLst>
              <a:ext uri="{FF2B5EF4-FFF2-40B4-BE49-F238E27FC236}">
                <a16:creationId xmlns:a16="http://schemas.microsoft.com/office/drawing/2014/main" id="{AECFA3C4-23CF-4EFB-878D-4581FF4BC8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8642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00B182-0BDF-4D97-9ABC-AFA5E5E5E23D}"/>
              </a:ext>
            </a:extLst>
          </p:cNvPr>
          <p:cNvSpPr>
            <a:spLocks noGrp="1"/>
          </p:cNvSpPr>
          <p:nvPr>
            <p:ph type="title"/>
          </p:nvPr>
        </p:nvSpPr>
        <p:spPr/>
        <p:txBody>
          <a:bodyPr/>
          <a:lstStyle/>
          <a:p>
            <a:r>
              <a:rPr lang="nl-BE" dirty="0" err="1"/>
              <a:t>Fully-Connected</a:t>
            </a:r>
            <a:r>
              <a:rPr lang="nl-BE" dirty="0"/>
              <a:t> </a:t>
            </a:r>
            <a:r>
              <a:rPr lang="nl-BE" dirty="0" err="1"/>
              <a:t>Layers</a:t>
            </a:r>
            <a:endParaRPr lang="en-US" dirty="0"/>
          </a:p>
        </p:txBody>
      </p:sp>
      <p:sp>
        <p:nvSpPr>
          <p:cNvPr id="3" name="Tijdelijke aanduiding voor inhoud 2">
            <a:extLst>
              <a:ext uri="{FF2B5EF4-FFF2-40B4-BE49-F238E27FC236}">
                <a16:creationId xmlns:a16="http://schemas.microsoft.com/office/drawing/2014/main" id="{2FFD69E9-4A96-4C58-9D83-30303FC14CA9}"/>
              </a:ext>
            </a:extLst>
          </p:cNvPr>
          <p:cNvSpPr>
            <a:spLocks noGrp="1"/>
          </p:cNvSpPr>
          <p:nvPr>
            <p:ph sz="half" idx="1"/>
          </p:nvPr>
        </p:nvSpPr>
        <p:spPr/>
        <p:txBody>
          <a:bodyPr/>
          <a:lstStyle/>
          <a:p>
            <a:r>
              <a:rPr lang="nl-BE" dirty="0"/>
              <a:t>Map </a:t>
            </a:r>
            <a:r>
              <a:rPr lang="nl-BE" dirty="0" err="1"/>
              <a:t>the</a:t>
            </a:r>
            <a:r>
              <a:rPr lang="nl-BE" dirty="0"/>
              <a:t> features </a:t>
            </a:r>
            <a:r>
              <a:rPr lang="nl-BE" dirty="0" err="1"/>
              <a:t>onto</a:t>
            </a:r>
            <a:r>
              <a:rPr lang="nl-BE" dirty="0"/>
              <a:t> a </a:t>
            </a:r>
            <a:r>
              <a:rPr lang="nl-BE" dirty="0" err="1"/>
              <a:t>one-dimensional</a:t>
            </a:r>
            <a:r>
              <a:rPr lang="nl-BE" dirty="0"/>
              <a:t> vector (</a:t>
            </a:r>
            <a:r>
              <a:rPr lang="nl-BE" dirty="0" err="1"/>
              <a:t>flattening</a:t>
            </a:r>
            <a:r>
              <a:rPr lang="nl-BE" dirty="0"/>
              <a:t>)</a:t>
            </a:r>
          </a:p>
          <a:p>
            <a:r>
              <a:rPr lang="en-US" dirty="0"/>
              <a:t>Connect every neuron in one layer to every neuron in the other (multi-layer perceptron)</a:t>
            </a:r>
          </a:p>
          <a:p>
            <a:r>
              <a:rPr lang="nl-BE" dirty="0"/>
              <a:t>Output </a:t>
            </a:r>
            <a:r>
              <a:rPr lang="nl-BE" dirty="0" err="1"/>
              <a:t>layer</a:t>
            </a:r>
            <a:r>
              <a:rPr lang="nl-BE" dirty="0"/>
              <a:t> is </a:t>
            </a:r>
            <a:r>
              <a:rPr lang="nl-BE" dirty="0" err="1"/>
              <a:t>prediction</a:t>
            </a:r>
            <a:r>
              <a:rPr lang="nl-BE" dirty="0"/>
              <a:t>, </a:t>
            </a:r>
            <a:r>
              <a:rPr lang="nl-BE" dirty="0" err="1"/>
              <a:t>classifier</a:t>
            </a:r>
            <a:r>
              <a:rPr lang="nl-BE" dirty="0"/>
              <a:t> or point on </a:t>
            </a:r>
            <a:r>
              <a:rPr lang="nl-BE" dirty="0" err="1"/>
              <a:t>manifold</a:t>
            </a:r>
            <a:endParaRPr lang="nl-BE" dirty="0"/>
          </a:p>
          <a:p>
            <a:endParaRPr lang="en-US" dirty="0"/>
          </a:p>
        </p:txBody>
      </p:sp>
      <p:pic>
        <p:nvPicPr>
          <p:cNvPr id="6" name="Tijdelijke aanduiding voor inhoud 5">
            <a:extLst>
              <a:ext uri="{FF2B5EF4-FFF2-40B4-BE49-F238E27FC236}">
                <a16:creationId xmlns:a16="http://schemas.microsoft.com/office/drawing/2014/main" id="{7469CDB5-262E-43CC-A50C-E1575855921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6497" t="17118" r="16266" b="12029"/>
          <a:stretch/>
        </p:blipFill>
        <p:spPr>
          <a:xfrm>
            <a:off x="6144081" y="1690688"/>
            <a:ext cx="5209719" cy="3990839"/>
          </a:xfrm>
        </p:spPr>
      </p:pic>
      <p:cxnSp>
        <p:nvCxnSpPr>
          <p:cNvPr id="5" name="Rechte verbindingslijn 4">
            <a:extLst>
              <a:ext uri="{FF2B5EF4-FFF2-40B4-BE49-F238E27FC236}">
                <a16:creationId xmlns:a16="http://schemas.microsoft.com/office/drawing/2014/main" id="{8614B0D8-9AC9-47B8-AE2A-F38D75F71872}"/>
              </a:ext>
            </a:extLst>
          </p:cNvPr>
          <p:cNvCxnSpPr/>
          <p:nvPr/>
        </p:nvCxnSpPr>
        <p:spPr>
          <a:xfrm>
            <a:off x="9772073" y="2336800"/>
            <a:ext cx="0" cy="2789382"/>
          </a:xfrm>
          <a:prstGeom prst="line">
            <a:avLst/>
          </a:prstGeom>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4228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C8791-A0E6-4569-B8F0-49D5CEC002EE}"/>
              </a:ext>
            </a:extLst>
          </p:cNvPr>
          <p:cNvSpPr>
            <a:spLocks noGrp="1"/>
          </p:cNvSpPr>
          <p:nvPr>
            <p:ph type="title"/>
          </p:nvPr>
        </p:nvSpPr>
        <p:spPr/>
        <p:txBody>
          <a:bodyPr/>
          <a:lstStyle/>
          <a:p>
            <a:r>
              <a:rPr lang="nl-BE" dirty="0" err="1"/>
              <a:t>Contrastive</a:t>
            </a:r>
            <a:r>
              <a:rPr lang="nl-BE" dirty="0"/>
              <a:t> </a:t>
            </a:r>
            <a:r>
              <a:rPr lang="nl-BE" dirty="0" err="1"/>
              <a:t>Loss</a:t>
            </a:r>
            <a:r>
              <a:rPr lang="nl-BE" dirty="0"/>
              <a:t> </a:t>
            </a:r>
            <a:r>
              <a:rPr lang="nl-BE" dirty="0" err="1"/>
              <a:t>Function</a:t>
            </a:r>
            <a:endParaRPr lang="en-US"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5DD9ABCD-46FD-4019-8B66-5E00B7BDBF99}"/>
                  </a:ext>
                </a:extLst>
              </p:cNvPr>
              <p:cNvSpPr>
                <a:spLocks noGrp="1"/>
              </p:cNvSpPr>
              <p:nvPr>
                <p:ph sz="half" idx="1"/>
              </p:nvPr>
            </p:nvSpPr>
            <p:spPr>
              <a:xfrm>
                <a:off x="838199" y="1825625"/>
                <a:ext cx="10515599"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𝐿</m:t>
                      </m:r>
                      <m:r>
                        <a:rPr lang="nl-BE" b="0" i="1" smtClean="0">
                          <a:latin typeface="Cambria Math" panose="02040503050406030204" pitchFamily="18" charset="0"/>
                        </a:rPr>
                        <m:t>=</m:t>
                      </m:r>
                      <m:nary>
                        <m:naryPr>
                          <m:chr m:val="∑"/>
                          <m:ctrlPr>
                            <a:rPr lang="nl-BE" b="0" i="1" smtClean="0">
                              <a:latin typeface="Cambria Math" panose="02040503050406030204" pitchFamily="18" charset="0"/>
                            </a:rPr>
                          </m:ctrlPr>
                        </m:naryPr>
                        <m:sub>
                          <m:r>
                            <m:rPr>
                              <m:brk m:alnAt="23"/>
                            </m:rPr>
                            <a:rPr lang="nl-BE" b="0" i="1" smtClean="0">
                              <a:latin typeface="Cambria Math" panose="02040503050406030204" pitchFamily="18" charset="0"/>
                            </a:rPr>
                            <m:t>𝑖</m:t>
                          </m:r>
                          <m:r>
                            <a:rPr lang="nl-BE" b="0" i="1" smtClean="0">
                              <a:latin typeface="Cambria Math" panose="02040503050406030204" pitchFamily="18" charset="0"/>
                            </a:rPr>
                            <m:t>=0</m:t>
                          </m:r>
                        </m:sub>
                        <m:sup>
                          <m:r>
                            <a:rPr lang="nl-BE" b="0" i="1" smtClean="0">
                              <a:latin typeface="Cambria Math" panose="02040503050406030204" pitchFamily="18" charset="0"/>
                            </a:rPr>
                            <m:t>𝑃</m:t>
                          </m:r>
                          <m:r>
                            <a:rPr lang="nl-BE" b="0" i="1" smtClean="0">
                              <a:latin typeface="Cambria Math" panose="02040503050406030204" pitchFamily="18" charset="0"/>
                            </a:rPr>
                            <m:t>−1</m:t>
                          </m:r>
                        </m:sup>
                        <m:e>
                          <m:d>
                            <m:dPr>
                              <m:ctrlPr>
                                <a:rPr lang="nl-BE" b="0" i="1" smtClean="0">
                                  <a:latin typeface="Cambria Math" panose="02040503050406030204" pitchFamily="18" charset="0"/>
                                </a:rPr>
                              </m:ctrlPr>
                            </m:dPr>
                            <m:e>
                              <m:r>
                                <a:rPr lang="nl-BE" b="0" i="1" smtClean="0">
                                  <a:latin typeface="Cambria Math" panose="02040503050406030204" pitchFamily="18" charset="0"/>
                                </a:rPr>
                                <m:t>1−</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𝑌</m:t>
                                  </m:r>
                                </m:e>
                                <m:sub>
                                  <m:r>
                                    <a:rPr lang="nl-BE" b="0" i="1" smtClean="0">
                                      <a:latin typeface="Cambria Math" panose="02040503050406030204" pitchFamily="18" charset="0"/>
                                    </a:rPr>
                                    <m:t>𝑖</m:t>
                                  </m:r>
                                </m:sub>
                              </m:sSub>
                            </m:e>
                          </m:d>
                          <m:r>
                            <a:rPr lang="nl-BE" b="0" i="1" smtClean="0">
                              <a:latin typeface="Cambria Math" panose="02040503050406030204" pitchFamily="18" charset="0"/>
                            </a:rPr>
                            <m:t>∗</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2</m:t>
                              </m:r>
                            </m:den>
                          </m:f>
                          <m:r>
                            <a:rPr lang="nl-BE" b="0" i="1" smtClean="0">
                              <a:latin typeface="Cambria Math" panose="02040503050406030204" pitchFamily="18" charset="0"/>
                            </a:rPr>
                            <m:t>∗</m:t>
                          </m:r>
                          <m:sSubSup>
                            <m:sSubSupPr>
                              <m:ctrlPr>
                                <a:rPr lang="nl-BE" b="0" i="1" smtClean="0">
                                  <a:latin typeface="Cambria Math" panose="02040503050406030204" pitchFamily="18" charset="0"/>
                                </a:rPr>
                              </m:ctrlPr>
                            </m:sSubSupPr>
                            <m:e>
                              <m:r>
                                <a:rPr lang="nl-BE" b="0" i="1" smtClean="0">
                                  <a:latin typeface="Cambria Math" panose="02040503050406030204" pitchFamily="18" charset="0"/>
                                </a:rPr>
                                <m:t>𝐷</m:t>
                              </m:r>
                            </m:e>
                            <m:sub>
                              <m:r>
                                <a:rPr lang="nl-BE" b="0" i="1" smtClean="0">
                                  <a:latin typeface="Cambria Math" panose="02040503050406030204" pitchFamily="18" charset="0"/>
                                </a:rPr>
                                <m:t>𝑖</m:t>
                              </m:r>
                            </m:sub>
                            <m:sup>
                              <m:r>
                                <a:rPr lang="nl-BE" b="0" i="1" smtClean="0">
                                  <a:latin typeface="Cambria Math" panose="02040503050406030204" pitchFamily="18" charset="0"/>
                                </a:rPr>
                                <m:t>2</m:t>
                              </m:r>
                            </m:sup>
                          </m:sSubSup>
                          <m:r>
                            <a:rPr lang="nl-BE" b="0" i="1" smtClean="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𝑌</m:t>
                              </m:r>
                            </m:e>
                            <m:sub>
                              <m:r>
                                <a:rPr lang="nl-BE" b="0" i="1" smtClean="0">
                                  <a:latin typeface="Cambria Math" panose="02040503050406030204" pitchFamily="18" charset="0"/>
                                </a:rPr>
                                <m:t>𝑖</m:t>
                              </m:r>
                            </m:sub>
                          </m:sSub>
                          <m:r>
                            <a:rPr lang="nl-BE" b="0" i="1" smtClean="0">
                              <a:latin typeface="Cambria Math" panose="02040503050406030204" pitchFamily="18" charset="0"/>
                            </a:rPr>
                            <m:t>∗</m:t>
                          </m:r>
                          <m:r>
                            <m:rPr>
                              <m:nor/>
                            </m:rPr>
                            <a:rPr lang="nl-BE" b="0" dirty="0"/>
                            <m:t> </m:t>
                          </m:r>
                          <m:f>
                            <m:fPr>
                              <m:ctrlPr>
                                <a:rPr lang="nl-BE" b="0" i="1" smtClean="0">
                                  <a:latin typeface="Cambria Math" panose="02040503050406030204" pitchFamily="18" charset="0"/>
                                </a:rPr>
                              </m:ctrlPr>
                            </m:fPr>
                            <m:num>
                              <m:r>
                                <a:rPr lang="nl-BE" b="0" i="1" smtClean="0">
                                  <a:latin typeface="Cambria Math" panose="02040503050406030204" pitchFamily="18" charset="0"/>
                                </a:rPr>
                                <m:t>1</m:t>
                              </m:r>
                            </m:num>
                            <m:den>
                              <m:r>
                                <a:rPr lang="nl-BE" b="0" i="1" smtClean="0">
                                  <a:latin typeface="Cambria Math" panose="02040503050406030204" pitchFamily="18" charset="0"/>
                                </a:rPr>
                                <m:t>2</m:t>
                              </m:r>
                            </m:den>
                          </m:f>
                          <m:r>
                            <a:rPr lang="nl-BE" b="0" i="1" smtClean="0">
                              <a:latin typeface="Cambria Math" panose="02040503050406030204" pitchFamily="18" charset="0"/>
                            </a:rPr>
                            <m:t>∗{</m:t>
                          </m:r>
                          <m:func>
                            <m:funcPr>
                              <m:ctrlPr>
                                <a:rPr lang="nl-BE" b="0" i="1" smtClean="0">
                                  <a:latin typeface="Cambria Math" panose="02040503050406030204" pitchFamily="18" charset="0"/>
                                </a:rPr>
                              </m:ctrlPr>
                            </m:funcPr>
                            <m:fName>
                              <m:r>
                                <m:rPr>
                                  <m:sty m:val="p"/>
                                </m:rPr>
                                <a:rPr lang="nl-BE" b="0" i="0" smtClean="0">
                                  <a:latin typeface="Cambria Math" panose="02040503050406030204" pitchFamily="18" charset="0"/>
                                </a:rPr>
                                <m:t>max</m:t>
                              </m:r>
                            </m:fName>
                            <m:e>
                              <m:d>
                                <m:dPr>
                                  <m:ctrlPr>
                                    <a:rPr lang="nl-BE" b="0" i="1" smtClean="0">
                                      <a:latin typeface="Cambria Math" panose="02040503050406030204" pitchFamily="18" charset="0"/>
                                    </a:rPr>
                                  </m:ctrlPr>
                                </m:dPr>
                                <m:e>
                                  <m:r>
                                    <a:rPr lang="nl-BE" b="0" i="1" smtClean="0">
                                      <a:latin typeface="Cambria Math" panose="02040503050406030204" pitchFamily="18" charset="0"/>
                                    </a:rPr>
                                    <m:t>0, </m:t>
                                  </m:r>
                                  <m:r>
                                    <a:rPr lang="nl-BE" b="0" i="1" smtClean="0">
                                      <a:latin typeface="Cambria Math" panose="02040503050406030204" pitchFamily="18" charset="0"/>
                                    </a:rPr>
                                    <m:t>𝑚</m:t>
                                  </m:r>
                                  <m:r>
                                    <a:rPr lang="nl-BE" b="0" i="1" smtClean="0">
                                      <a:latin typeface="Cambria Math" panose="02040503050406030204" pitchFamily="18" charset="0"/>
                                    </a:rPr>
                                    <m:t> −</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𝐷</m:t>
                                      </m:r>
                                    </m:e>
                                    <m:sub>
                                      <m:r>
                                        <a:rPr lang="nl-BE" b="0" i="1" smtClean="0">
                                          <a:latin typeface="Cambria Math" panose="02040503050406030204" pitchFamily="18" charset="0"/>
                                        </a:rPr>
                                        <m:t>𝑖</m:t>
                                      </m:r>
                                    </m:sub>
                                  </m:sSub>
                                </m:e>
                              </m:d>
                            </m:e>
                          </m:func>
                          <m:r>
                            <a:rPr lang="nl-BE" b="0" i="1" smtClean="0">
                              <a:latin typeface="Cambria Math" panose="02040503050406030204" pitchFamily="18" charset="0"/>
                            </a:rPr>
                            <m:t>}²</m:t>
                          </m:r>
                          <m:r>
                            <m:rPr>
                              <m:nor/>
                            </m:rPr>
                            <a:rPr lang="en-US" dirty="0"/>
                            <m:t> </m:t>
                          </m:r>
                        </m:e>
                      </m:nary>
                    </m:oMath>
                  </m:oMathPara>
                </a14:m>
                <a:endParaRPr lang="nl-BE" dirty="0"/>
              </a:p>
              <a:p>
                <a:pPr marL="0" indent="0">
                  <a:buNone/>
                </a:pPr>
                <a:endParaRPr lang="nl-BE" dirty="0"/>
              </a:p>
              <a:p>
                <a:r>
                  <a:rPr lang="nl-BE" dirty="0" err="1"/>
                  <a:t>Loss</a:t>
                </a:r>
                <a:r>
                  <a:rPr lang="nl-BE" dirty="0"/>
                  <a:t> L, P pairs, </a:t>
                </a:r>
                <a:r>
                  <a:rPr lang="en-US" dirty="0"/>
                  <a:t>binary label Y (0 if similar), </a:t>
                </a:r>
                <a:r>
                  <a:rPr lang="nl-BE" dirty="0" err="1"/>
                  <a:t>euclidean</a:t>
                </a:r>
                <a:r>
                  <a:rPr lang="nl-BE" dirty="0"/>
                  <a:t> </a:t>
                </a:r>
                <a:r>
                  <a:rPr lang="nl-BE" dirty="0" err="1"/>
                  <a:t>distance</a:t>
                </a:r>
                <a:r>
                  <a:rPr lang="nl-BE" dirty="0"/>
                  <a:t> D </a:t>
                </a:r>
                <a:r>
                  <a:rPr lang="nl-BE" dirty="0" err="1"/>
                  <a:t>and</a:t>
                </a:r>
                <a:r>
                  <a:rPr lang="nl-BE" dirty="0"/>
                  <a:t> </a:t>
                </a:r>
                <a:r>
                  <a:rPr lang="nl-BE" dirty="0" err="1"/>
                  <a:t>margin</a:t>
                </a:r>
                <a:r>
                  <a:rPr lang="nl-BE" dirty="0"/>
                  <a:t> m</a:t>
                </a:r>
              </a:p>
              <a:p>
                <a:r>
                  <a:rPr lang="nl-BE" dirty="0" err="1"/>
                  <a:t>Seperate</a:t>
                </a:r>
                <a:r>
                  <a:rPr lang="nl-BE" dirty="0"/>
                  <a:t> </a:t>
                </a:r>
                <a:r>
                  <a:rPr lang="nl-BE" dirty="0" err="1"/>
                  <a:t>loss</a:t>
                </a:r>
                <a:r>
                  <a:rPr lang="nl-BE" dirty="0"/>
                  <a:t> </a:t>
                </a:r>
                <a:r>
                  <a:rPr lang="nl-BE" dirty="0" err="1"/>
                  <a:t>function</a:t>
                </a:r>
                <a:r>
                  <a:rPr lang="nl-BE" dirty="0"/>
                  <a:t> </a:t>
                </a:r>
                <a:r>
                  <a:rPr lang="nl-BE" dirty="0" err="1"/>
                  <a:t>for</a:t>
                </a:r>
                <a:r>
                  <a:rPr lang="nl-BE" dirty="0"/>
                  <a:t> </a:t>
                </a:r>
                <a:r>
                  <a:rPr lang="nl-BE" dirty="0" err="1"/>
                  <a:t>similar</a:t>
                </a:r>
                <a:r>
                  <a:rPr lang="nl-BE" dirty="0"/>
                  <a:t> </a:t>
                </a:r>
                <a:r>
                  <a:rPr lang="nl-BE" dirty="0" err="1"/>
                  <a:t>and</a:t>
                </a:r>
                <a:r>
                  <a:rPr lang="nl-BE" dirty="0"/>
                  <a:t> </a:t>
                </a:r>
                <a:r>
                  <a:rPr lang="nl-BE" dirty="0" err="1"/>
                  <a:t>dissimilar</a:t>
                </a:r>
                <a:r>
                  <a:rPr lang="nl-BE" dirty="0"/>
                  <a:t> pairs </a:t>
                </a:r>
              </a:p>
              <a:p>
                <a:r>
                  <a:rPr lang="nl-BE" dirty="0" err="1"/>
                  <a:t>Similar</a:t>
                </a:r>
                <a:r>
                  <a:rPr lang="nl-BE" dirty="0"/>
                  <a:t>/</a:t>
                </a:r>
                <a:r>
                  <a:rPr lang="nl-BE" dirty="0" err="1"/>
                  <a:t>dissimilar</a:t>
                </a:r>
                <a:r>
                  <a:rPr lang="nl-BE" dirty="0"/>
                  <a:t> input </a:t>
                </a:r>
                <a:r>
                  <a:rPr lang="nl-BE" dirty="0" err="1"/>
                  <a:t>vectors</a:t>
                </a:r>
                <a:r>
                  <a:rPr lang="nl-BE" dirty="0"/>
                  <a:t> map </a:t>
                </a:r>
                <a:r>
                  <a:rPr lang="nl-BE" dirty="0" err="1"/>
                  <a:t>to</a:t>
                </a:r>
                <a:r>
                  <a:rPr lang="nl-BE" dirty="0"/>
                  <a:t> </a:t>
                </a:r>
                <a:r>
                  <a:rPr lang="nl-BE" dirty="0" err="1"/>
                  <a:t>nearby</a:t>
                </a:r>
                <a:r>
                  <a:rPr lang="nl-BE" dirty="0"/>
                  <a:t>/</a:t>
                </a:r>
                <a:r>
                  <a:rPr lang="nl-BE" dirty="0" err="1"/>
                  <a:t>distant</a:t>
                </a:r>
                <a:r>
                  <a:rPr lang="nl-BE" dirty="0"/>
                  <a:t> points on output </a:t>
                </a:r>
                <a:r>
                  <a:rPr lang="nl-BE" dirty="0" err="1"/>
                  <a:t>manifold</a:t>
                </a:r>
                <a:endParaRPr lang="nl-BE" dirty="0"/>
              </a:p>
              <a:p>
                <a:r>
                  <a:rPr lang="nl-BE" dirty="0" err="1"/>
                  <a:t>Loss</a:t>
                </a:r>
                <a:r>
                  <a:rPr lang="nl-BE" dirty="0"/>
                  <a:t> is </a:t>
                </a:r>
                <a:r>
                  <a:rPr lang="nl-BE" dirty="0" err="1"/>
                  <a:t>calculated</a:t>
                </a:r>
                <a:r>
                  <a:rPr lang="nl-BE" dirty="0"/>
                  <a:t> on pair of </a:t>
                </a:r>
                <a:r>
                  <a:rPr lang="nl-BE" dirty="0" err="1"/>
                  <a:t>inputs</a:t>
                </a:r>
                <a:endParaRPr lang="nl-BE" dirty="0"/>
              </a:p>
            </p:txBody>
          </p:sp>
        </mc:Choice>
        <mc:Fallback xmlns="">
          <p:sp>
            <p:nvSpPr>
              <p:cNvPr id="3" name="Tijdelijke aanduiding voor inhoud 2">
                <a:extLst>
                  <a:ext uri="{FF2B5EF4-FFF2-40B4-BE49-F238E27FC236}">
                    <a16:creationId xmlns:a16="http://schemas.microsoft.com/office/drawing/2014/main" id="{5DD9ABCD-46FD-4019-8B66-5E00B7BDBF99}"/>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1623" t="-840"/>
                </a:stretch>
              </a:blipFill>
            </p:spPr>
            <p:txBody>
              <a:bodyPr/>
              <a:lstStyle/>
              <a:p>
                <a:r>
                  <a:rPr lang="en-US">
                    <a:noFill/>
                  </a:rPr>
                  <a:t> </a:t>
                </a:r>
              </a:p>
            </p:txBody>
          </p:sp>
        </mc:Fallback>
      </mc:AlternateContent>
      <p:sp>
        <p:nvSpPr>
          <p:cNvPr id="5" name="Rechthoek 4">
            <a:extLst>
              <a:ext uri="{FF2B5EF4-FFF2-40B4-BE49-F238E27FC236}">
                <a16:creationId xmlns:a16="http://schemas.microsoft.com/office/drawing/2014/main" id="{4DFD9D34-E602-413B-B4B2-148DEEBBA455}"/>
              </a:ext>
            </a:extLst>
          </p:cNvPr>
          <p:cNvSpPr/>
          <p:nvPr/>
        </p:nvSpPr>
        <p:spPr>
          <a:xfrm>
            <a:off x="2343150" y="1696605"/>
            <a:ext cx="7639050" cy="123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30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A882A-EDDF-46EF-A4BD-0FAC7685C6C5}"/>
              </a:ext>
            </a:extLst>
          </p:cNvPr>
          <p:cNvSpPr>
            <a:spLocks noGrp="1"/>
          </p:cNvSpPr>
          <p:nvPr>
            <p:ph type="title"/>
          </p:nvPr>
        </p:nvSpPr>
        <p:spPr/>
        <p:txBody>
          <a:bodyPr/>
          <a:lstStyle/>
          <a:p>
            <a:r>
              <a:rPr lang="nl-BE" dirty="0"/>
              <a:t>Cross </a:t>
            </a:r>
            <a:r>
              <a:rPr lang="nl-BE" dirty="0" err="1"/>
              <a:t>Entropy</a:t>
            </a:r>
            <a:r>
              <a:rPr lang="nl-BE" dirty="0"/>
              <a:t> </a:t>
            </a:r>
            <a:r>
              <a:rPr lang="nl-BE" dirty="0" err="1"/>
              <a:t>Loss</a:t>
            </a:r>
            <a:r>
              <a:rPr lang="nl-BE" dirty="0"/>
              <a:t> </a:t>
            </a:r>
            <a:r>
              <a:rPr lang="nl-BE" dirty="0" err="1"/>
              <a:t>Function</a:t>
            </a:r>
            <a:endParaRPr lang="en-US" dirty="0"/>
          </a:p>
        </p:txBody>
      </p:sp>
      <mc:AlternateContent xmlns:mc="http://schemas.openxmlformats.org/markup-compatibility/2006" xmlns:a14="http://schemas.microsoft.com/office/drawing/2010/main">
        <mc:Choice Requires="a14">
          <p:sp>
            <p:nvSpPr>
              <p:cNvPr id="3" name="Tijdelijke aanduiding voor inhoud 2">
                <a:extLst>
                  <a:ext uri="{FF2B5EF4-FFF2-40B4-BE49-F238E27FC236}">
                    <a16:creationId xmlns:a16="http://schemas.microsoft.com/office/drawing/2014/main" id="{183C27D3-07B5-498C-820A-CF850AF9B58A}"/>
                  </a:ext>
                </a:extLst>
              </p:cNvPr>
              <p:cNvSpPr>
                <a:spLocks noGrp="1"/>
              </p:cNvSpPr>
              <p:nvPr>
                <p:ph sz="half" idx="1"/>
              </p:nvPr>
            </p:nvSpPr>
            <p:spPr>
              <a:xfrm>
                <a:off x="838200" y="1825625"/>
                <a:ext cx="10515600" cy="435133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𝐿</m:t>
                      </m:r>
                      <m:r>
                        <a:rPr lang="nl-BE" b="0" i="1" smtClean="0">
                          <a:latin typeface="Cambria Math" panose="02040503050406030204" pitchFamily="18" charset="0"/>
                        </a:rPr>
                        <m:t>=</m:t>
                      </m:r>
                      <m:nary>
                        <m:naryPr>
                          <m:chr m:val="∑"/>
                          <m:ctrlPr>
                            <a:rPr lang="nl-BE" b="0" i="1" smtClean="0">
                              <a:latin typeface="Cambria Math" panose="02040503050406030204" pitchFamily="18" charset="0"/>
                            </a:rPr>
                          </m:ctrlPr>
                        </m:naryPr>
                        <m:sub>
                          <m:r>
                            <m:rPr>
                              <m:brk m:alnAt="23"/>
                            </m:rPr>
                            <a:rPr lang="nl-BE" b="0" i="1" smtClean="0">
                              <a:latin typeface="Cambria Math" panose="02040503050406030204" pitchFamily="18" charset="0"/>
                            </a:rPr>
                            <m:t>𝑖</m:t>
                          </m:r>
                          <m:r>
                            <a:rPr lang="nl-BE" b="0" i="1" smtClean="0">
                              <a:latin typeface="Cambria Math" panose="02040503050406030204" pitchFamily="18" charset="0"/>
                            </a:rPr>
                            <m:t>=0</m:t>
                          </m:r>
                        </m:sub>
                        <m:sup>
                          <m:r>
                            <a:rPr lang="nl-BE" b="0" i="1" smtClean="0">
                              <a:latin typeface="Cambria Math" panose="02040503050406030204" pitchFamily="18" charset="0"/>
                            </a:rPr>
                            <m:t>𝑃</m:t>
                          </m:r>
                          <m:r>
                            <a:rPr lang="nl-BE" b="0" i="1" smtClean="0">
                              <a:latin typeface="Cambria Math" panose="02040503050406030204" pitchFamily="18" charset="0"/>
                            </a:rPr>
                            <m:t>−1</m:t>
                          </m:r>
                        </m:sup>
                        <m:e>
                          <m:r>
                            <a:rPr lang="nl-BE" b="0" i="1" smtClean="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𝑌</m:t>
                              </m:r>
                            </m:e>
                            <m:sub>
                              <m:r>
                                <a:rPr lang="nl-BE" b="0" i="1" smtClean="0">
                                  <a:latin typeface="Cambria Math" panose="02040503050406030204" pitchFamily="18" charset="0"/>
                                </a:rPr>
                                <m:t>𝑖</m:t>
                              </m:r>
                            </m:sub>
                          </m:sSub>
                          <m:r>
                            <a:rPr lang="nl-BE" b="0" i="1" smtClean="0">
                              <a:latin typeface="Cambria Math" panose="02040503050406030204" pitchFamily="18" charset="0"/>
                            </a:rPr>
                            <m:t>∗</m:t>
                          </m:r>
                          <m:r>
                            <m:rPr>
                              <m:sty m:val="p"/>
                            </m:rPr>
                            <a:rPr lang="nl-BE" b="0" i="0" smtClean="0">
                              <a:latin typeface="Cambria Math" panose="02040503050406030204" pitchFamily="18" charset="0"/>
                            </a:rPr>
                            <m:t>ln</m:t>
                          </m:r>
                          <m:r>
                            <a:rPr lang="nl-BE" b="0" i="1" smtClean="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𝑝</m:t>
                              </m:r>
                            </m:e>
                            <m:sub>
                              <m:r>
                                <a:rPr lang="nl-BE" b="0" i="1" smtClean="0">
                                  <a:latin typeface="Cambria Math" panose="02040503050406030204" pitchFamily="18" charset="0"/>
                                </a:rPr>
                                <m:t>𝑖</m:t>
                              </m:r>
                            </m:sub>
                          </m:sSub>
                          <m:r>
                            <a:rPr lang="nl-BE" b="0" i="1" smtClean="0">
                              <a:latin typeface="Cambria Math" panose="02040503050406030204" pitchFamily="18" charset="0"/>
                            </a:rPr>
                            <m:t>)−</m:t>
                          </m:r>
                          <m:d>
                            <m:dPr>
                              <m:ctrlPr>
                                <a:rPr lang="nl-BE" b="0" i="1" smtClean="0">
                                  <a:latin typeface="Cambria Math" panose="02040503050406030204" pitchFamily="18" charset="0"/>
                                </a:rPr>
                              </m:ctrlPr>
                            </m:dPr>
                            <m:e>
                              <m:r>
                                <a:rPr lang="nl-BE" b="0" i="1" smtClean="0">
                                  <a:latin typeface="Cambria Math" panose="02040503050406030204" pitchFamily="18" charset="0"/>
                                </a:rPr>
                                <m:t>1−</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𝑌</m:t>
                                  </m:r>
                                </m:e>
                                <m:sub>
                                  <m:r>
                                    <a:rPr lang="nl-BE" b="0" i="1" smtClean="0">
                                      <a:latin typeface="Cambria Math" panose="02040503050406030204" pitchFamily="18" charset="0"/>
                                    </a:rPr>
                                    <m:t>𝑖</m:t>
                                  </m:r>
                                </m:sub>
                              </m:sSub>
                            </m:e>
                          </m:d>
                          <m:r>
                            <a:rPr lang="nl-BE" b="0" i="1" smtClean="0">
                              <a:latin typeface="Cambria Math" panose="02040503050406030204" pitchFamily="18" charset="0"/>
                            </a:rPr>
                            <m:t>∗</m:t>
                          </m:r>
                          <m:r>
                            <m:rPr>
                              <m:sty m:val="p"/>
                            </m:rPr>
                            <a:rPr lang="nl-BE" b="0" i="0" smtClean="0">
                              <a:latin typeface="Cambria Math" panose="02040503050406030204" pitchFamily="18" charset="0"/>
                            </a:rPr>
                            <m:t>ln</m:t>
                          </m:r>
                          <m:r>
                            <a:rPr lang="nl-BE" b="0" i="1" smtClean="0">
                              <a:latin typeface="Cambria Math" panose="02040503050406030204" pitchFamily="18" charset="0"/>
                            </a:rPr>
                            <m:t>⁡(1−</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𝑝</m:t>
                              </m:r>
                            </m:e>
                            <m:sub>
                              <m:r>
                                <a:rPr lang="nl-BE" b="0" i="1" smtClean="0">
                                  <a:latin typeface="Cambria Math" panose="02040503050406030204" pitchFamily="18" charset="0"/>
                                </a:rPr>
                                <m:t>𝑖</m:t>
                              </m:r>
                            </m:sub>
                          </m:sSub>
                          <m:r>
                            <a:rPr lang="nl-BE" b="0" i="1" smtClean="0">
                              <a:latin typeface="Cambria Math" panose="02040503050406030204" pitchFamily="18" charset="0"/>
                            </a:rPr>
                            <m:t>)</m:t>
                          </m:r>
                        </m:e>
                      </m:nary>
                    </m:oMath>
                  </m:oMathPara>
                </a14:m>
                <a:endParaRPr lang="en-US" dirty="0"/>
              </a:p>
              <a:p>
                <a:pPr marL="0" indent="0">
                  <a:buNone/>
                </a:pPr>
                <a:endParaRPr lang="en-US" dirty="0"/>
              </a:p>
              <a:p>
                <a:r>
                  <a:rPr lang="en-US" dirty="0"/>
                  <a:t>Loss L, P pairs, binary label Y (0 if similar) and prediction p (0 if similar) </a:t>
                </a:r>
              </a:p>
              <a:p>
                <a:r>
                  <a:rPr lang="en-US" dirty="0"/>
                  <a:t>Pairwise</a:t>
                </a:r>
              </a:p>
              <a:p>
                <a:r>
                  <a:rPr lang="en-US" dirty="0"/>
                  <a:t>No margin parameter</a:t>
                </a:r>
              </a:p>
              <a:p>
                <a:r>
                  <a:rPr lang="en-US" dirty="0"/>
                  <a:t>Ideal for binary classification</a:t>
                </a:r>
              </a:p>
              <a:p>
                <a:r>
                  <a:rPr lang="en-US" dirty="0"/>
                  <a:t>Threshold is fixed at 0.5</a:t>
                </a:r>
                <a:br>
                  <a:rPr lang="en-US" dirty="0"/>
                </a:br>
                <a:endParaRPr lang="en-US" dirty="0"/>
              </a:p>
            </p:txBody>
          </p:sp>
        </mc:Choice>
        <mc:Fallback xmlns="">
          <p:sp>
            <p:nvSpPr>
              <p:cNvPr id="3" name="Tijdelijke aanduiding voor inhoud 2">
                <a:extLst>
                  <a:ext uri="{FF2B5EF4-FFF2-40B4-BE49-F238E27FC236}">
                    <a16:creationId xmlns:a16="http://schemas.microsoft.com/office/drawing/2014/main" id="{183C27D3-07B5-498C-820A-CF850AF9B58A}"/>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3"/>
                <a:stretch>
                  <a:fillRect l="-1681" t="-840"/>
                </a:stretch>
              </a:blipFill>
            </p:spPr>
            <p:txBody>
              <a:bodyPr/>
              <a:lstStyle/>
              <a:p>
                <a:r>
                  <a:rPr lang="en-US">
                    <a:noFill/>
                  </a:rPr>
                  <a:t> </a:t>
                </a:r>
              </a:p>
            </p:txBody>
          </p:sp>
        </mc:Fallback>
      </mc:AlternateContent>
      <p:sp>
        <p:nvSpPr>
          <p:cNvPr id="6" name="Rechthoek 5">
            <a:extLst>
              <a:ext uri="{FF2B5EF4-FFF2-40B4-BE49-F238E27FC236}">
                <a16:creationId xmlns:a16="http://schemas.microsoft.com/office/drawing/2014/main" id="{8F0813B7-3781-4072-ABBF-DF2BBC6A61AF}"/>
              </a:ext>
            </a:extLst>
          </p:cNvPr>
          <p:cNvSpPr/>
          <p:nvPr/>
        </p:nvSpPr>
        <p:spPr>
          <a:xfrm>
            <a:off x="3000375" y="1683182"/>
            <a:ext cx="6057900"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009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B34E4-4973-4E10-A391-5CBDE908042A}"/>
              </a:ext>
            </a:extLst>
          </p:cNvPr>
          <p:cNvSpPr>
            <a:spLocks noGrp="1"/>
          </p:cNvSpPr>
          <p:nvPr>
            <p:ph type="title"/>
          </p:nvPr>
        </p:nvSpPr>
        <p:spPr/>
        <p:txBody>
          <a:bodyPr/>
          <a:lstStyle/>
          <a:p>
            <a:r>
              <a:rPr lang="nl-BE" dirty="0" err="1"/>
              <a:t>Residual</a:t>
            </a:r>
            <a:r>
              <a:rPr lang="nl-BE" dirty="0"/>
              <a:t> </a:t>
            </a:r>
            <a:r>
              <a:rPr lang="nl-BE" dirty="0" err="1"/>
              <a:t>Neural</a:t>
            </a:r>
            <a:r>
              <a:rPr lang="nl-BE" dirty="0"/>
              <a:t> Networks (</a:t>
            </a:r>
            <a:r>
              <a:rPr lang="nl-BE" dirty="0" err="1"/>
              <a:t>ResNet</a:t>
            </a:r>
            <a:r>
              <a:rPr lang="nl-BE" dirty="0"/>
              <a:t>)</a:t>
            </a:r>
            <a:endParaRPr lang="en-US" dirty="0"/>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54DDC172-C1A5-4865-8031-2F88E52890E8}"/>
                  </a:ext>
                </a:extLst>
              </p:cNvPr>
              <p:cNvSpPr>
                <a:spLocks noGrp="1"/>
              </p:cNvSpPr>
              <p:nvPr>
                <p:ph sz="half" idx="1"/>
              </p:nvPr>
            </p:nvSpPr>
            <p:spPr/>
            <p:txBody>
              <a:bodyPr/>
              <a:lstStyle/>
              <a:p>
                <a:r>
                  <a:rPr lang="nl-BE" dirty="0"/>
                  <a:t>Deeper </a:t>
                </a:r>
                <a:r>
                  <a:rPr lang="nl-BE" dirty="0" err="1"/>
                  <a:t>networks</a:t>
                </a:r>
                <a:r>
                  <a:rPr lang="nl-BE" dirty="0"/>
                  <a:t> are </a:t>
                </a:r>
                <a:r>
                  <a:rPr lang="nl-BE" dirty="0" err="1"/>
                  <a:t>better</a:t>
                </a:r>
                <a:endParaRPr lang="nl-BE" dirty="0"/>
              </a:p>
              <a:p>
                <a:r>
                  <a:rPr lang="en-US" dirty="0"/>
                  <a:t>But harder to train due to the vanishing gradient problem</a:t>
                </a:r>
              </a:p>
              <a:p>
                <a:r>
                  <a:rPr lang="en-US" dirty="0"/>
                  <a:t>Shortcuts are added to the output</a:t>
                </a:r>
              </a:p>
              <a:p>
                <a:r>
                  <a:rPr lang="en-US" dirty="0"/>
                  <a:t>Shortcut is identity function </a:t>
                </a:r>
                <a14:m>
                  <m:oMath xmlns:m="http://schemas.openxmlformats.org/officeDocument/2006/math">
                    <m:r>
                      <a:rPr lang="nl-BE" b="0" i="1" smtClean="0">
                        <a:latin typeface="Cambria Math" panose="02040503050406030204" pitchFamily="18" charset="0"/>
                      </a:rPr>
                      <m:t>𝑓</m:t>
                    </m:r>
                    <m:d>
                      <m:dPr>
                        <m:ctrlPr>
                          <a:rPr lang="nl-BE" b="0" i="1" smtClean="0">
                            <a:latin typeface="Cambria Math" panose="02040503050406030204" pitchFamily="18" charset="0"/>
                          </a:rPr>
                        </m:ctrlPr>
                      </m:dPr>
                      <m:e>
                        <m:r>
                          <a:rPr lang="nl-BE" b="0" i="1" smtClean="0">
                            <a:latin typeface="Cambria Math" panose="02040503050406030204" pitchFamily="18" charset="0"/>
                          </a:rPr>
                          <m:t>𝑥</m:t>
                        </m:r>
                      </m:e>
                    </m:d>
                    <m:r>
                      <a:rPr lang="nl-BE" b="0" i="1" smtClean="0">
                        <a:latin typeface="Cambria Math" panose="02040503050406030204" pitchFamily="18" charset="0"/>
                      </a:rPr>
                      <m:t>=</m:t>
                    </m:r>
                    <m:r>
                      <a:rPr lang="nl-BE" b="0" i="1" smtClean="0">
                        <a:latin typeface="Cambria Math" panose="02040503050406030204" pitchFamily="18" charset="0"/>
                      </a:rPr>
                      <m:t>𝑥</m:t>
                    </m:r>
                  </m:oMath>
                </a14:m>
                <a:endParaRPr lang="en-US" dirty="0"/>
              </a:p>
            </p:txBody>
          </p:sp>
        </mc:Choice>
        <mc:Fallback>
          <p:sp>
            <p:nvSpPr>
              <p:cNvPr id="3" name="Tijdelijke aanduiding voor inhoud 2">
                <a:extLst>
                  <a:ext uri="{FF2B5EF4-FFF2-40B4-BE49-F238E27FC236}">
                    <a16:creationId xmlns:a16="http://schemas.microsoft.com/office/drawing/2014/main" id="{54DDC172-C1A5-4865-8031-2F88E52890E8}"/>
                  </a:ext>
                </a:extLst>
              </p:cNvPr>
              <p:cNvSpPr>
                <a:spLocks noGrp="1" noRot="1" noChangeAspect="1" noMove="1" noResize="1" noEditPoints="1" noAdjustHandles="1" noChangeArrowheads="1" noChangeShapeType="1" noTextEdit="1"/>
              </p:cNvSpPr>
              <p:nvPr>
                <p:ph sz="half" idx="1"/>
              </p:nvPr>
            </p:nvSpPr>
            <p:spPr>
              <a:blipFill>
                <a:blip r:embed="rId3"/>
                <a:stretch>
                  <a:fillRect l="-3294" t="-2387" r="-4471"/>
                </a:stretch>
              </a:blipFill>
            </p:spPr>
            <p:txBody>
              <a:bodyPr/>
              <a:lstStyle/>
              <a:p>
                <a:r>
                  <a:rPr lang="en-US">
                    <a:noFill/>
                  </a:rPr>
                  <a:t> </a:t>
                </a:r>
              </a:p>
            </p:txBody>
          </p:sp>
        </mc:Fallback>
      </mc:AlternateContent>
      <p:sp>
        <p:nvSpPr>
          <p:cNvPr id="7" name="Tekstvak 6">
            <a:extLst>
              <a:ext uri="{FF2B5EF4-FFF2-40B4-BE49-F238E27FC236}">
                <a16:creationId xmlns:a16="http://schemas.microsoft.com/office/drawing/2014/main" id="{80F65581-AB00-488A-9973-1DCDACDD819C}"/>
              </a:ext>
            </a:extLst>
          </p:cNvPr>
          <p:cNvSpPr txBox="1"/>
          <p:nvPr/>
        </p:nvSpPr>
        <p:spPr>
          <a:xfrm>
            <a:off x="8015396" y="5671444"/>
            <a:ext cx="1542473" cy="369332"/>
          </a:xfrm>
          <a:prstGeom prst="rect">
            <a:avLst/>
          </a:prstGeom>
          <a:noFill/>
        </p:spPr>
        <p:txBody>
          <a:bodyPr wrap="square" rtlCol="0">
            <a:spAutoFit/>
          </a:bodyPr>
          <a:lstStyle/>
          <a:p>
            <a:pPr algn="ctr"/>
            <a:r>
              <a:rPr lang="nl-BE" dirty="0" err="1"/>
              <a:t>Residual</a:t>
            </a:r>
            <a:r>
              <a:rPr lang="nl-BE" dirty="0"/>
              <a:t> Block</a:t>
            </a:r>
            <a:endParaRPr lang="en-US" dirty="0"/>
          </a:p>
        </p:txBody>
      </p:sp>
      <p:pic>
        <p:nvPicPr>
          <p:cNvPr id="13" name="Afbeelding 12">
            <a:extLst>
              <a:ext uri="{FF2B5EF4-FFF2-40B4-BE49-F238E27FC236}">
                <a16:creationId xmlns:a16="http://schemas.microsoft.com/office/drawing/2014/main" id="{31A09DCA-714B-464E-87E3-DC20FE091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351" y="1971929"/>
            <a:ext cx="5182049" cy="2914141"/>
          </a:xfrm>
          <a:prstGeom prst="rect">
            <a:avLst/>
          </a:prstGeom>
        </p:spPr>
      </p:pic>
    </p:spTree>
    <p:extLst>
      <p:ext uri="{BB962C8B-B14F-4D97-AF65-F5344CB8AC3E}">
        <p14:creationId xmlns:p14="http://schemas.microsoft.com/office/powerpoint/2010/main" val="14757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27E8E2-EE07-4FFB-ABD4-E503E8D3B67D}"/>
              </a:ext>
            </a:extLst>
          </p:cNvPr>
          <p:cNvSpPr>
            <a:spLocks noGrp="1"/>
          </p:cNvSpPr>
          <p:nvPr>
            <p:ph type="title"/>
          </p:nvPr>
        </p:nvSpPr>
        <p:spPr/>
        <p:txBody>
          <a:bodyPr/>
          <a:lstStyle/>
          <a:p>
            <a:r>
              <a:rPr lang="nl-BE" dirty="0"/>
              <a:t>CNN + </a:t>
            </a:r>
            <a:r>
              <a:rPr lang="nl-BE" dirty="0" err="1"/>
              <a:t>Contrastive</a:t>
            </a:r>
            <a:r>
              <a:rPr lang="nl-BE" dirty="0"/>
              <a:t> </a:t>
            </a:r>
            <a:r>
              <a:rPr lang="nl-BE" dirty="0" err="1"/>
              <a:t>Loss</a:t>
            </a:r>
            <a:endParaRPr lang="en-US" dirty="0"/>
          </a:p>
        </p:txBody>
      </p:sp>
      <p:pic>
        <p:nvPicPr>
          <p:cNvPr id="6" name="Tijdelijke aanduiding voor inhoud 5">
            <a:extLst>
              <a:ext uri="{FF2B5EF4-FFF2-40B4-BE49-F238E27FC236}">
                <a16:creationId xmlns:a16="http://schemas.microsoft.com/office/drawing/2014/main" id="{FCFC62BA-041E-4406-8A38-4A45A5FD0D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81300" y="1204142"/>
            <a:ext cx="4143375" cy="4629426"/>
          </a:xfrm>
        </p:spPr>
      </p:pic>
      <p:pic>
        <p:nvPicPr>
          <p:cNvPr id="12" name="Tijdelijke aanduiding voor inhoud 11" descr="Afbeelding met foto, kleding, man&#10;&#10;Automatisch gegenereerde beschrijving">
            <a:extLst>
              <a:ext uri="{FF2B5EF4-FFF2-40B4-BE49-F238E27FC236}">
                <a16:creationId xmlns:a16="http://schemas.microsoft.com/office/drawing/2014/main" id="{0FE790CF-E67D-464E-80E7-096A21646CE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732834" y="4246957"/>
            <a:ext cx="881098" cy="885966"/>
          </a:xfrm>
        </p:spPr>
      </p:pic>
      <p:pic>
        <p:nvPicPr>
          <p:cNvPr id="14" name="Afbeelding 13" descr="Afbeelding met kleding, foto, hoofdtooi, hoed&#10;&#10;Automatisch gegenereerde beschrijving">
            <a:extLst>
              <a:ext uri="{FF2B5EF4-FFF2-40B4-BE49-F238E27FC236}">
                <a16:creationId xmlns:a16="http://schemas.microsoft.com/office/drawing/2014/main" id="{36D3E5B3-5AD1-41A0-8771-D58A9E5351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3098" y="1858739"/>
            <a:ext cx="890834" cy="881098"/>
          </a:xfrm>
          <a:prstGeom prst="rect">
            <a:avLst/>
          </a:prstGeom>
        </p:spPr>
      </p:pic>
      <p:sp>
        <p:nvSpPr>
          <p:cNvPr id="16" name="Tijdelijke aanduiding voor inhoud 2">
            <a:extLst>
              <a:ext uri="{FF2B5EF4-FFF2-40B4-BE49-F238E27FC236}">
                <a16:creationId xmlns:a16="http://schemas.microsoft.com/office/drawing/2014/main" id="{24AC0256-628B-4CA7-BCB8-38A3741D8297}"/>
              </a:ext>
            </a:extLst>
          </p:cNvPr>
          <p:cNvSpPr txBox="1">
            <a:spLocks/>
          </p:cNvSpPr>
          <p:nvPr/>
        </p:nvSpPr>
        <p:spPr>
          <a:xfrm>
            <a:off x="838200" y="1028700"/>
            <a:ext cx="5257800" cy="5148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193462 parameters</a:t>
            </a:r>
            <a:br>
              <a:rPr lang="en-US" dirty="0"/>
            </a:br>
            <a:endParaRPr lang="en-US" dirty="0"/>
          </a:p>
        </p:txBody>
      </p:sp>
      <mc:AlternateContent xmlns:mc="http://schemas.openxmlformats.org/markup-compatibility/2006" xmlns:a14="http://schemas.microsoft.com/office/drawing/2010/main">
        <mc:Choice Requires="a14">
          <p:sp>
            <p:nvSpPr>
              <p:cNvPr id="3" name="Tekstvak 2">
                <a:extLst>
                  <a:ext uri="{FF2B5EF4-FFF2-40B4-BE49-F238E27FC236}">
                    <a16:creationId xmlns:a16="http://schemas.microsoft.com/office/drawing/2014/main" id="{AD756C28-2147-48DA-921E-13A240C88440}"/>
                  </a:ext>
                </a:extLst>
              </p:cNvPr>
              <p:cNvSpPr txBox="1"/>
              <p:nvPr/>
            </p:nvSpPr>
            <p:spPr>
              <a:xfrm>
                <a:off x="7400925" y="3209924"/>
                <a:ext cx="3514725"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𝑑</m:t>
                                </m:r>
                                <m:r>
                                  <a:rPr lang="en-US" i="0">
                                    <a:latin typeface="Cambria Math" panose="02040503050406030204" pitchFamily="18" charset="0"/>
                                  </a:rPr>
                                  <m:t>&lt;</m:t>
                                </m:r>
                                <m:r>
                                  <a:rPr lang="en-US" i="1">
                                    <a:latin typeface="Cambria Math" panose="02040503050406030204" pitchFamily="18" charset="0"/>
                                  </a:rPr>
                                  <m:t>𝑡</m:t>
                                </m:r>
                                <m:r>
                                  <a:rPr lang="en-US" i="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𝐼</m:t>
                                    </m:r>
                                  </m:e>
                                  <m:sub>
                                    <m:r>
                                      <a:rPr lang="nl-BE" b="0" i="1" smtClean="0">
                                        <a:latin typeface="Cambria Math" panose="02040503050406030204" pitchFamily="18" charset="0"/>
                                      </a:rPr>
                                      <m:t>1</m:t>
                                    </m:r>
                                  </m:sub>
                                </m:sSub>
                                <m:r>
                                  <a:rPr lang="nl-BE" b="0" i="1" smtClean="0">
                                    <a:latin typeface="Cambria Math" panose="02040503050406030204" pitchFamily="18" charset="0"/>
                                  </a:rPr>
                                  <m:t>,</m:t>
                                </m:r>
                                <m:sSub>
                                  <m:sSubPr>
                                    <m:ctrlPr>
                                      <a:rPr lang="nl-BE" i="1" smtClean="0">
                                        <a:latin typeface="Cambria Math" panose="02040503050406030204" pitchFamily="18" charset="0"/>
                                      </a:rPr>
                                    </m:ctrlPr>
                                  </m:sSubPr>
                                  <m:e>
                                    <m:r>
                                      <a:rPr lang="nl-BE" i="1">
                                        <a:latin typeface="Cambria Math" panose="02040503050406030204" pitchFamily="18" charset="0"/>
                                      </a:rPr>
                                      <m:t>𝐼</m:t>
                                    </m:r>
                                  </m:e>
                                  <m:sub>
                                    <m:r>
                                      <a:rPr lang="nl-BE" b="0" i="1" smtClean="0">
                                        <a:latin typeface="Cambria Math" panose="02040503050406030204" pitchFamily="18" charset="0"/>
                                      </a:rPr>
                                      <m:t>2</m:t>
                                    </m:r>
                                  </m:sub>
                                </m:sSub>
                                <m:r>
                                  <a:rPr lang="nl-BE" b="0" i="1" smtClean="0">
                                    <a:latin typeface="Cambria Math" panose="02040503050406030204" pitchFamily="18" charset="0"/>
                                  </a:rPr>
                                  <m:t> </m:t>
                                </m:r>
                                <m:r>
                                  <a:rPr lang="nl-BE" b="0" i="1" smtClean="0">
                                    <a:latin typeface="Cambria Math" panose="02040503050406030204" pitchFamily="18" charset="0"/>
                                  </a:rPr>
                                  <m:t>𝑏𝑒𝑙𝑜𝑛𝑔</m:t>
                                </m:r>
                                <m:r>
                                  <a:rPr lang="nl-BE" b="0" i="1" smtClean="0">
                                    <a:latin typeface="Cambria Math" panose="02040503050406030204" pitchFamily="18" charset="0"/>
                                  </a:rPr>
                                  <m:t> </m:t>
                                </m:r>
                                <m:r>
                                  <a:rPr lang="nl-BE" b="0" i="1" smtClean="0">
                                    <a:latin typeface="Cambria Math" panose="02040503050406030204" pitchFamily="18" charset="0"/>
                                  </a:rPr>
                                  <m:t>𝑡𝑜</m:t>
                                </m:r>
                                <m:r>
                                  <a:rPr lang="nl-BE" b="0" i="1" smtClean="0">
                                    <a:latin typeface="Cambria Math" panose="02040503050406030204" pitchFamily="18" charset="0"/>
                                  </a:rPr>
                                  <m:t> </m:t>
                                </m:r>
                                <m:r>
                                  <a:rPr lang="nl-BE" b="0" i="1" smtClean="0">
                                    <a:latin typeface="Cambria Math" panose="02040503050406030204" pitchFamily="18" charset="0"/>
                                  </a:rPr>
                                  <m:t>𝑠𝑎𝑚𝑒</m:t>
                                </m:r>
                                <m:r>
                                  <a:rPr lang="nl-BE" b="0" i="1" smtClean="0">
                                    <a:latin typeface="Cambria Math" panose="02040503050406030204" pitchFamily="18" charset="0"/>
                                  </a:rPr>
                                  <m:t> </m:t>
                                </m:r>
                                <m:r>
                                  <a:rPr lang="nl-BE" b="0" i="1" smtClean="0">
                                    <a:latin typeface="Cambria Math" panose="02040503050406030204" pitchFamily="18" charset="0"/>
                                  </a:rPr>
                                  <m:t>𝑝𝑒𝑟𝑠𝑜𝑛</m:t>
                                </m:r>
                              </m:e>
                            </m:mr>
                            <m:mr>
                              <m:e>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𝑡</m:t>
                                </m:r>
                                <m:r>
                                  <a:rPr lang="en-US" i="0">
                                    <a:latin typeface="Cambria Math" panose="02040503050406030204" pitchFamily="18" charset="0"/>
                                  </a:rPr>
                                  <m:t>⇒</m:t>
                                </m:r>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r>
                                      <a:rPr lang="nl-BE" b="0" i="1" smtClean="0">
                                        <a:latin typeface="Cambria Math" panose="02040503050406030204" pitchFamily="18" charset="0"/>
                                      </a:rPr>
                                      <m:t>,</m:t>
                                    </m:r>
                                    <m:r>
                                      <a:rPr lang="nl-BE" i="1">
                                        <a:latin typeface="Cambria Math" panose="02040503050406030204" pitchFamily="18" charset="0"/>
                                      </a:rPr>
                                      <m:t>𝐼</m:t>
                                    </m:r>
                                  </m:e>
                                  <m:sub>
                                    <m:r>
                                      <a:rPr lang="nl-BE" b="0" i="1" smtClean="0">
                                        <a:latin typeface="Cambria Math" panose="02040503050406030204" pitchFamily="18" charset="0"/>
                                      </a:rPr>
                                      <m:t>2</m:t>
                                    </m:r>
                                  </m:sub>
                                </m:sSub>
                                <m:r>
                                  <a:rPr lang="nl-BE" b="0" i="1" smtClean="0">
                                    <a:latin typeface="Cambria Math" panose="02040503050406030204" pitchFamily="18" charset="0"/>
                                  </a:rPr>
                                  <m:t> </m:t>
                                </m:r>
                                <m:r>
                                  <a:rPr lang="nl-BE" b="0" i="1" smtClean="0">
                                    <a:latin typeface="Cambria Math" panose="02040503050406030204" pitchFamily="18" charset="0"/>
                                  </a:rPr>
                                  <m:t>𝑏𝑒𝑙𝑜𝑛𝑔</m:t>
                                </m:r>
                                <m:r>
                                  <a:rPr lang="nl-BE" b="0" i="1" smtClean="0">
                                    <a:latin typeface="Cambria Math" panose="02040503050406030204" pitchFamily="18" charset="0"/>
                                  </a:rPr>
                                  <m:t> </m:t>
                                </m:r>
                                <m:r>
                                  <a:rPr lang="nl-BE" b="0" i="1" smtClean="0">
                                    <a:latin typeface="Cambria Math" panose="02040503050406030204" pitchFamily="18" charset="0"/>
                                  </a:rPr>
                                  <m:t>𝑡𝑜</m:t>
                                </m:r>
                                <m:r>
                                  <a:rPr lang="nl-BE" b="0" i="1" smtClean="0">
                                    <a:latin typeface="Cambria Math" panose="02040503050406030204" pitchFamily="18" charset="0"/>
                                  </a:rPr>
                                  <m:t> </m:t>
                                </m:r>
                                <m:r>
                                  <a:rPr lang="nl-BE" b="0" i="1" smtClean="0">
                                    <a:latin typeface="Cambria Math" panose="02040503050406030204" pitchFamily="18" charset="0"/>
                                  </a:rPr>
                                  <m:t>𝑑𝑖𝑓𝑓𝑒𝑟𝑒𝑛𝑡</m:t>
                                </m:r>
                                <m:r>
                                  <a:rPr lang="nl-BE" b="0" i="1" smtClean="0">
                                    <a:latin typeface="Cambria Math" panose="02040503050406030204" pitchFamily="18" charset="0"/>
                                  </a:rPr>
                                  <m:t> </m:t>
                                </m:r>
                                <m:r>
                                  <a:rPr lang="nl-BE" b="0" i="1" smtClean="0">
                                    <a:latin typeface="Cambria Math" panose="02040503050406030204" pitchFamily="18" charset="0"/>
                                  </a:rPr>
                                  <m:t>𝑝𝑒𝑟𝑠𝑜𝑛𝑠</m:t>
                                </m:r>
                              </m:e>
                            </m:mr>
                          </m:m>
                        </m:e>
                      </m:d>
                    </m:oMath>
                  </m:oMathPara>
                </a14:m>
                <a:endParaRPr lang="en-US" dirty="0"/>
              </a:p>
            </p:txBody>
          </p:sp>
        </mc:Choice>
        <mc:Fallback xmlns="">
          <p:sp>
            <p:nvSpPr>
              <p:cNvPr id="3" name="Tekstvak 2">
                <a:extLst>
                  <a:ext uri="{FF2B5EF4-FFF2-40B4-BE49-F238E27FC236}">
                    <a16:creationId xmlns:a16="http://schemas.microsoft.com/office/drawing/2014/main" id="{AD756C28-2147-48DA-921E-13A240C88440}"/>
                  </a:ext>
                </a:extLst>
              </p:cNvPr>
              <p:cNvSpPr txBox="1">
                <a:spLocks noRot="1" noChangeAspect="1" noMove="1" noResize="1" noEditPoints="1" noAdjustHandles="1" noChangeArrowheads="1" noChangeShapeType="1" noTextEdit="1"/>
              </p:cNvSpPr>
              <p:nvPr/>
            </p:nvSpPr>
            <p:spPr>
              <a:xfrm>
                <a:off x="7400925" y="3209924"/>
                <a:ext cx="3514725" cy="617861"/>
              </a:xfrm>
              <a:prstGeom prst="rect">
                <a:avLst/>
              </a:prstGeom>
              <a:blipFill>
                <a:blip r:embed="rId6"/>
                <a:stretch>
                  <a:fillRect r="-244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kstvak 4">
                <a:extLst>
                  <a:ext uri="{FF2B5EF4-FFF2-40B4-BE49-F238E27FC236}">
                    <a16:creationId xmlns:a16="http://schemas.microsoft.com/office/drawing/2014/main" id="{41E7260C-4835-495D-8553-1210CBEE7186}"/>
                  </a:ext>
                </a:extLst>
              </p:cNvPr>
              <p:cNvSpPr txBox="1"/>
              <p:nvPr/>
            </p:nvSpPr>
            <p:spPr>
              <a:xfrm>
                <a:off x="7534275" y="4855924"/>
                <a:ext cx="338137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m:t>
                      </m:r>
                      <m:r>
                        <a:rPr lang="en-US" i="0">
                          <a:latin typeface="Cambria Math" panose="02040503050406030204" pitchFamily="18" charset="0"/>
                        </a:rPr>
                        <m:t>=</m:t>
                      </m:r>
                      <m:r>
                        <m:rPr>
                          <m:sty m:val="p"/>
                        </m:rPr>
                        <a:rPr lang="nl-BE" b="0" i="0" smtClean="0">
                          <a:latin typeface="Cambria Math" panose="02040503050406030204" pitchFamily="18" charset="0"/>
                        </a:rPr>
                        <m:t>distance</m:t>
                      </m:r>
                    </m:oMath>
                  </m:oMathPara>
                </a14:m>
                <a:endParaRPr lang="en-US" b="0" dirty="0"/>
              </a:p>
              <a:p>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𝑡</m:t>
                      </m:r>
                      <m:r>
                        <a:rPr lang="nl-BE" b="0" i="1" smtClean="0">
                          <a:latin typeface="Cambria Math" panose="02040503050406030204" pitchFamily="18" charset="0"/>
                        </a:rPr>
                        <m:t>=</m:t>
                      </m:r>
                      <m:r>
                        <a:rPr lang="nl-BE" b="0" i="1" smtClean="0">
                          <a:latin typeface="Cambria Math" panose="02040503050406030204" pitchFamily="18" charset="0"/>
                        </a:rPr>
                        <m:t>𝑡h𝑟𝑒𝑠h𝑜𝑙𝑑</m:t>
                      </m:r>
                    </m:oMath>
                  </m:oMathPara>
                </a14:m>
                <a:endParaRPr lang="nl-BE" b="0" dirty="0"/>
              </a:p>
            </p:txBody>
          </p:sp>
        </mc:Choice>
        <mc:Fallback xmlns="">
          <p:sp>
            <p:nvSpPr>
              <p:cNvPr id="5" name="Tekstvak 4">
                <a:extLst>
                  <a:ext uri="{FF2B5EF4-FFF2-40B4-BE49-F238E27FC236}">
                    <a16:creationId xmlns:a16="http://schemas.microsoft.com/office/drawing/2014/main" id="{41E7260C-4835-495D-8553-1210CBEE7186}"/>
                  </a:ext>
                </a:extLst>
              </p:cNvPr>
              <p:cNvSpPr txBox="1">
                <a:spLocks noRot="1" noChangeAspect="1" noMove="1" noResize="1" noEditPoints="1" noAdjustHandles="1" noChangeArrowheads="1" noChangeShapeType="1" noTextEdit="1"/>
              </p:cNvSpPr>
              <p:nvPr/>
            </p:nvSpPr>
            <p:spPr>
              <a:xfrm>
                <a:off x="7534275" y="4855924"/>
                <a:ext cx="3381375" cy="553998"/>
              </a:xfrm>
              <a:prstGeom prst="rect">
                <a:avLst/>
              </a:prstGeom>
              <a:blipFill>
                <a:blip r:embed="rId7"/>
                <a:stretch>
                  <a:fillRect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hthoek 6">
                <a:extLst>
                  <a:ext uri="{FF2B5EF4-FFF2-40B4-BE49-F238E27FC236}">
                    <a16:creationId xmlns:a16="http://schemas.microsoft.com/office/drawing/2014/main" id="{2F255A0C-8942-4BF3-ACE6-E9512D952DF6}"/>
                  </a:ext>
                </a:extLst>
              </p:cNvPr>
              <p:cNvSpPr/>
              <p:nvPr/>
            </p:nvSpPr>
            <p:spPr>
              <a:xfrm>
                <a:off x="1955796" y="2739837"/>
                <a:ext cx="425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oMath>
                  </m:oMathPara>
                </a14:m>
                <a:endParaRPr lang="en-US" dirty="0"/>
              </a:p>
            </p:txBody>
          </p:sp>
        </mc:Choice>
        <mc:Fallback xmlns="">
          <p:sp>
            <p:nvSpPr>
              <p:cNvPr id="7" name="Rechthoek 6">
                <a:extLst>
                  <a:ext uri="{FF2B5EF4-FFF2-40B4-BE49-F238E27FC236}">
                    <a16:creationId xmlns:a16="http://schemas.microsoft.com/office/drawing/2014/main" id="{2F255A0C-8942-4BF3-ACE6-E9512D952DF6}"/>
                  </a:ext>
                </a:extLst>
              </p:cNvPr>
              <p:cNvSpPr>
                <a:spLocks noRot="1" noChangeAspect="1" noMove="1" noResize="1" noEditPoints="1" noAdjustHandles="1" noChangeArrowheads="1" noChangeShapeType="1" noTextEdit="1"/>
              </p:cNvSpPr>
              <p:nvPr/>
            </p:nvSpPr>
            <p:spPr>
              <a:xfrm>
                <a:off x="1955796" y="2739837"/>
                <a:ext cx="42543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hthoek 7">
                <a:extLst>
                  <a:ext uri="{FF2B5EF4-FFF2-40B4-BE49-F238E27FC236}">
                    <a16:creationId xmlns:a16="http://schemas.microsoft.com/office/drawing/2014/main" id="{EE68D6E3-2B1C-4B32-96BC-967177A1A5AF}"/>
                  </a:ext>
                </a:extLst>
              </p:cNvPr>
              <p:cNvSpPr/>
              <p:nvPr/>
            </p:nvSpPr>
            <p:spPr>
              <a:xfrm>
                <a:off x="1927486" y="5132923"/>
                <a:ext cx="482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2</m:t>
                          </m:r>
                        </m:sub>
                      </m:sSub>
                      <m:r>
                        <a:rPr lang="nl-BE" i="1">
                          <a:latin typeface="Cambria Math" panose="02040503050406030204" pitchFamily="18" charset="0"/>
                        </a:rPr>
                        <m:t> </m:t>
                      </m:r>
                    </m:oMath>
                  </m:oMathPara>
                </a14:m>
                <a:endParaRPr lang="en-US" dirty="0"/>
              </a:p>
            </p:txBody>
          </p:sp>
        </mc:Choice>
        <mc:Fallback xmlns="">
          <p:sp>
            <p:nvSpPr>
              <p:cNvPr id="8" name="Rechthoek 7">
                <a:extLst>
                  <a:ext uri="{FF2B5EF4-FFF2-40B4-BE49-F238E27FC236}">
                    <a16:creationId xmlns:a16="http://schemas.microsoft.com/office/drawing/2014/main" id="{EE68D6E3-2B1C-4B32-96BC-967177A1A5AF}"/>
                  </a:ext>
                </a:extLst>
              </p:cNvPr>
              <p:cNvSpPr>
                <a:spLocks noRot="1" noChangeAspect="1" noMove="1" noResize="1" noEditPoints="1" noAdjustHandles="1" noChangeArrowheads="1" noChangeShapeType="1" noTextEdit="1"/>
              </p:cNvSpPr>
              <p:nvPr/>
            </p:nvSpPr>
            <p:spPr>
              <a:xfrm>
                <a:off x="1927486" y="5132923"/>
                <a:ext cx="482055"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8274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55F94-261D-4E03-B309-505B6E1E54B1}"/>
              </a:ext>
            </a:extLst>
          </p:cNvPr>
          <p:cNvSpPr>
            <a:spLocks noGrp="1"/>
          </p:cNvSpPr>
          <p:nvPr>
            <p:ph type="title"/>
          </p:nvPr>
        </p:nvSpPr>
        <p:spPr/>
        <p:txBody>
          <a:bodyPr/>
          <a:lstStyle/>
          <a:p>
            <a:r>
              <a:rPr lang="nl-BE" dirty="0" err="1"/>
              <a:t>Choosing</a:t>
            </a:r>
            <a:r>
              <a:rPr lang="nl-BE" dirty="0"/>
              <a:t> </a:t>
            </a:r>
            <a:r>
              <a:rPr lang="nl-BE" dirty="0" err="1"/>
              <a:t>the</a:t>
            </a:r>
            <a:r>
              <a:rPr lang="nl-BE" dirty="0"/>
              <a:t> Right </a:t>
            </a:r>
            <a:r>
              <a:rPr lang="nl-BE" dirty="0" err="1"/>
              <a:t>Threshold</a:t>
            </a:r>
            <a:endParaRPr lang="en-US" dirty="0"/>
          </a:p>
        </p:txBody>
      </p:sp>
      <p:pic>
        <p:nvPicPr>
          <p:cNvPr id="6" name="Tijdelijke aanduiding voor inhoud 5" descr="Afbeelding met tekst, kaart&#10;&#10;Automatisch gegenereerde beschrijving">
            <a:extLst>
              <a:ext uri="{FF2B5EF4-FFF2-40B4-BE49-F238E27FC236}">
                <a16:creationId xmlns:a16="http://schemas.microsoft.com/office/drawing/2014/main" id="{BF036A74-23A7-40C8-8EBA-E4AA913625F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901043" y="1690688"/>
            <a:ext cx="6389914" cy="4291037"/>
          </a:xfrm>
          <a:prstGeom prst="rect">
            <a:avLst/>
          </a:prstGeom>
        </p:spPr>
      </p:pic>
      <p:cxnSp>
        <p:nvCxnSpPr>
          <p:cNvPr id="12" name="Rechte verbindingslijn 11">
            <a:extLst>
              <a:ext uri="{FF2B5EF4-FFF2-40B4-BE49-F238E27FC236}">
                <a16:creationId xmlns:a16="http://schemas.microsoft.com/office/drawing/2014/main" id="{0207F831-C462-45D2-8F3B-688DCE7F640E}"/>
              </a:ext>
            </a:extLst>
          </p:cNvPr>
          <p:cNvCxnSpPr>
            <a:cxnSpLocks/>
          </p:cNvCxnSpPr>
          <p:nvPr/>
        </p:nvCxnSpPr>
        <p:spPr>
          <a:xfrm>
            <a:off x="5541818" y="2004291"/>
            <a:ext cx="0" cy="337127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7971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19AA9C-5C77-4A94-939A-7DFAACE01A10}"/>
              </a:ext>
            </a:extLst>
          </p:cNvPr>
          <p:cNvSpPr>
            <a:spLocks noGrp="1"/>
          </p:cNvSpPr>
          <p:nvPr>
            <p:ph type="title"/>
          </p:nvPr>
        </p:nvSpPr>
        <p:spPr/>
        <p:txBody>
          <a:bodyPr/>
          <a:lstStyle/>
          <a:p>
            <a:r>
              <a:rPr lang="nl-BE" dirty="0"/>
              <a:t>CNN + Cross </a:t>
            </a:r>
            <a:r>
              <a:rPr lang="nl-BE" dirty="0" err="1"/>
              <a:t>Entropy</a:t>
            </a:r>
            <a:r>
              <a:rPr lang="nl-BE" dirty="0"/>
              <a:t> </a:t>
            </a:r>
            <a:r>
              <a:rPr lang="nl-BE" dirty="0" err="1"/>
              <a:t>Loss</a:t>
            </a:r>
            <a:endParaRPr lang="en-US" dirty="0"/>
          </a:p>
        </p:txBody>
      </p:sp>
      <p:sp>
        <p:nvSpPr>
          <p:cNvPr id="3" name="Tijdelijke aanduiding voor inhoud 2">
            <a:extLst>
              <a:ext uri="{FF2B5EF4-FFF2-40B4-BE49-F238E27FC236}">
                <a16:creationId xmlns:a16="http://schemas.microsoft.com/office/drawing/2014/main" id="{3749ED02-BDD5-4347-847F-2527111AABA3}"/>
              </a:ext>
            </a:extLst>
          </p:cNvPr>
          <p:cNvSpPr>
            <a:spLocks noGrp="1"/>
          </p:cNvSpPr>
          <p:nvPr>
            <p:ph sz="half" idx="1"/>
          </p:nvPr>
        </p:nvSpPr>
        <p:spPr>
          <a:xfrm>
            <a:off x="838200" y="1001949"/>
            <a:ext cx="4186382" cy="5175014"/>
          </a:xfrm>
        </p:spPr>
        <p:txBody>
          <a:bodyPr/>
          <a:lstStyle/>
          <a:p>
            <a:r>
              <a:rPr lang="en-US" dirty="0"/>
              <a:t>193473 parameters</a:t>
            </a:r>
          </a:p>
          <a:p>
            <a:r>
              <a:rPr lang="en-US" dirty="0"/>
              <a:t>No threshold needed</a:t>
            </a:r>
          </a:p>
          <a:p>
            <a:r>
              <a:rPr lang="en-US" dirty="0"/>
              <a:t>Output is binary prediction</a:t>
            </a:r>
          </a:p>
        </p:txBody>
      </p:sp>
      <p:pic>
        <p:nvPicPr>
          <p:cNvPr id="6" name="Tijdelijke aanduiding voor inhoud 5">
            <a:extLst>
              <a:ext uri="{FF2B5EF4-FFF2-40B4-BE49-F238E27FC236}">
                <a16:creationId xmlns:a16="http://schemas.microsoft.com/office/drawing/2014/main" id="{69C70432-6D1B-4E03-B597-FEC8218EA7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72125" y="1397920"/>
            <a:ext cx="5181600" cy="4447922"/>
          </a:xfrm>
        </p:spPr>
      </p:pic>
      <p:pic>
        <p:nvPicPr>
          <p:cNvPr id="7" name="Tijdelijke aanduiding voor inhoud 11" descr="Afbeelding met foto, kleding, man&#10;&#10;Automatisch gegenereerde beschrijving">
            <a:extLst>
              <a:ext uri="{FF2B5EF4-FFF2-40B4-BE49-F238E27FC236}">
                <a16:creationId xmlns:a16="http://schemas.microsoft.com/office/drawing/2014/main" id="{F7610224-4F67-4CDE-8DE8-217BC126D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1027" y="4327239"/>
            <a:ext cx="881098" cy="885966"/>
          </a:xfrm>
          <a:prstGeom prst="rect">
            <a:avLst/>
          </a:prstGeom>
        </p:spPr>
      </p:pic>
      <p:pic>
        <p:nvPicPr>
          <p:cNvPr id="8" name="Afbeelding 7" descr="Afbeelding met kleding, foto, hoofdtooi, hoed&#10;&#10;Automatisch gegenereerde beschrijving">
            <a:extLst>
              <a:ext uri="{FF2B5EF4-FFF2-40B4-BE49-F238E27FC236}">
                <a16:creationId xmlns:a16="http://schemas.microsoft.com/office/drawing/2014/main" id="{94C31245-1456-4B03-9F0B-5D39703B9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291" y="2032300"/>
            <a:ext cx="890834" cy="881098"/>
          </a:xfrm>
          <a:prstGeom prst="rect">
            <a:avLst/>
          </a:prstGeom>
        </p:spPr>
      </p:pic>
      <mc:AlternateContent xmlns:mc="http://schemas.openxmlformats.org/markup-compatibility/2006" xmlns:a14="http://schemas.microsoft.com/office/drawing/2010/main">
        <mc:Choice Requires="a14">
          <p:sp>
            <p:nvSpPr>
              <p:cNvPr id="5" name="Tekstvak 4">
                <a:extLst>
                  <a:ext uri="{FF2B5EF4-FFF2-40B4-BE49-F238E27FC236}">
                    <a16:creationId xmlns:a16="http://schemas.microsoft.com/office/drawing/2014/main" id="{D08AC90C-56F3-4D9C-A7AF-271211BB7A8C}"/>
                  </a:ext>
                </a:extLst>
              </p:cNvPr>
              <p:cNvSpPr txBox="1"/>
              <p:nvPr/>
            </p:nvSpPr>
            <p:spPr>
              <a:xfrm>
                <a:off x="838200" y="3621881"/>
                <a:ext cx="20898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m:rPr>
                                    <m:sty m:val="p"/>
                                  </m:rPr>
                                  <a:rPr lang="nl-BE">
                                    <a:latin typeface="Cambria Math" panose="02040503050406030204" pitchFamily="18" charset="0"/>
                                  </a:rPr>
                                  <m:t>p</m:t>
                                </m:r>
                                <m:r>
                                  <a:rPr lang="nl-BE" b="0" i="0" smtClean="0">
                                    <a:latin typeface="Cambria Math" panose="02040503050406030204" pitchFamily="18" charset="0"/>
                                  </a:rPr>
                                  <m:t>=</m:t>
                                </m:r>
                                <m:r>
                                  <a:rPr lang="en-US">
                                    <a:latin typeface="Cambria Math" panose="02040503050406030204" pitchFamily="18" charset="0"/>
                                  </a:rPr>
                                  <m:t>0⇒</m:t>
                                </m:r>
                                <m:r>
                                  <m:rPr>
                                    <m:sty m:val="p"/>
                                  </m:rPr>
                                  <a:rPr lang="nl-BE" b="0" i="0" smtClean="0">
                                    <a:latin typeface="Cambria Math" panose="02040503050406030204" pitchFamily="18" charset="0"/>
                                  </a:rPr>
                                  <m:t>same</m:t>
                                </m:r>
                              </m:e>
                            </m:mr>
                            <m:mr>
                              <m:e>
                                <m:r>
                                  <a:rPr lang="nl-BE" b="0" i="1" smtClean="0">
                                    <a:latin typeface="Cambria Math" panose="02040503050406030204" pitchFamily="18" charset="0"/>
                                  </a:rPr>
                                  <m:t>𝑝</m:t>
                                </m:r>
                                <m:r>
                                  <a:rPr lang="nl-BE" b="0" i="1" smtClean="0">
                                    <a:latin typeface="Cambria Math" panose="02040503050406030204" pitchFamily="18" charset="0"/>
                                  </a:rPr>
                                  <m:t>= </m:t>
                                </m:r>
                                <m:r>
                                  <a:rPr lang="en-US" i="0">
                                    <a:latin typeface="Cambria Math" panose="02040503050406030204" pitchFamily="18" charset="0"/>
                                  </a:rPr>
                                  <m:t>1</m:t>
                                </m:r>
                                <m:r>
                                  <a:rPr lang="en-US">
                                    <a:latin typeface="Cambria Math" panose="02040503050406030204" pitchFamily="18" charset="0"/>
                                  </a:rPr>
                                  <m:t>⇒</m:t>
                                </m:r>
                                <m:r>
                                  <m:rPr>
                                    <m:sty m:val="p"/>
                                  </m:rPr>
                                  <a:rPr lang="nl-BE" b="0" i="0" smtClean="0">
                                    <a:latin typeface="Cambria Math" panose="02040503050406030204" pitchFamily="18" charset="0"/>
                                  </a:rPr>
                                  <m:t>different</m:t>
                                </m:r>
                              </m:e>
                            </m:mr>
                          </m:m>
                        </m:e>
                      </m:d>
                      <m:r>
                        <a:rPr lang="nl-BE" b="0" i="1" smtClean="0">
                          <a:latin typeface="Cambria Math" panose="02040503050406030204" pitchFamily="18" charset="0"/>
                        </a:rPr>
                        <m:t> </m:t>
                      </m:r>
                    </m:oMath>
                  </m:oMathPara>
                </a14:m>
                <a:endParaRPr lang="en-US" dirty="0"/>
              </a:p>
            </p:txBody>
          </p:sp>
        </mc:Choice>
        <mc:Fallback xmlns="">
          <p:sp>
            <p:nvSpPr>
              <p:cNvPr id="5" name="Tekstvak 4">
                <a:extLst>
                  <a:ext uri="{FF2B5EF4-FFF2-40B4-BE49-F238E27FC236}">
                    <a16:creationId xmlns:a16="http://schemas.microsoft.com/office/drawing/2014/main" id="{D08AC90C-56F3-4D9C-A7AF-271211BB7A8C}"/>
                  </a:ext>
                </a:extLst>
              </p:cNvPr>
              <p:cNvSpPr txBox="1">
                <a:spLocks noRot="1" noChangeAspect="1" noMove="1" noResize="1" noEditPoints="1" noAdjustHandles="1" noChangeArrowheads="1" noChangeShapeType="1" noTextEdit="1"/>
              </p:cNvSpPr>
              <p:nvPr/>
            </p:nvSpPr>
            <p:spPr>
              <a:xfrm>
                <a:off x="838200" y="3621881"/>
                <a:ext cx="2089867" cy="617861"/>
              </a:xfrm>
              <a:prstGeom prst="rect">
                <a:avLst/>
              </a:prstGeom>
              <a:blipFill>
                <a:blip r:embed="rId5"/>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hthoek 8">
                <a:extLst>
                  <a:ext uri="{FF2B5EF4-FFF2-40B4-BE49-F238E27FC236}">
                    <a16:creationId xmlns:a16="http://schemas.microsoft.com/office/drawing/2014/main" id="{67D67BA0-5EF5-4E5E-B9B4-F5D98AF1EAB8}"/>
                  </a:ext>
                </a:extLst>
              </p:cNvPr>
              <p:cNvSpPr/>
              <p:nvPr/>
            </p:nvSpPr>
            <p:spPr>
              <a:xfrm>
                <a:off x="10669987" y="3390662"/>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nl-BE">
                          <a:latin typeface="Cambria Math" panose="02040503050406030204" pitchFamily="18" charset="0"/>
                        </a:rPr>
                        <m:t>p</m:t>
                      </m:r>
                    </m:oMath>
                  </m:oMathPara>
                </a14:m>
                <a:endParaRPr lang="en-US" dirty="0"/>
              </a:p>
            </p:txBody>
          </p:sp>
        </mc:Choice>
        <mc:Fallback xmlns="">
          <p:sp>
            <p:nvSpPr>
              <p:cNvPr id="9" name="Rechthoek 8">
                <a:extLst>
                  <a:ext uri="{FF2B5EF4-FFF2-40B4-BE49-F238E27FC236}">
                    <a16:creationId xmlns:a16="http://schemas.microsoft.com/office/drawing/2014/main" id="{67D67BA0-5EF5-4E5E-B9B4-F5D98AF1EAB8}"/>
                  </a:ext>
                </a:extLst>
              </p:cNvPr>
              <p:cNvSpPr>
                <a:spLocks noRot="1" noChangeAspect="1" noMove="1" noResize="1" noEditPoints="1" noAdjustHandles="1" noChangeArrowheads="1" noChangeShapeType="1" noTextEdit="1"/>
              </p:cNvSpPr>
              <p:nvPr/>
            </p:nvSpPr>
            <p:spPr>
              <a:xfrm>
                <a:off x="10669987" y="3390662"/>
                <a:ext cx="377026"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hthoek 9">
                <a:extLst>
                  <a:ext uri="{FF2B5EF4-FFF2-40B4-BE49-F238E27FC236}">
                    <a16:creationId xmlns:a16="http://schemas.microsoft.com/office/drawing/2014/main" id="{5F70CDCE-DD1B-4649-AEDA-E8718D68D94E}"/>
                  </a:ext>
                </a:extLst>
              </p:cNvPr>
              <p:cNvSpPr/>
              <p:nvPr/>
            </p:nvSpPr>
            <p:spPr>
              <a:xfrm>
                <a:off x="4930199" y="2913398"/>
                <a:ext cx="425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oMath>
                  </m:oMathPara>
                </a14:m>
                <a:endParaRPr lang="en-US" dirty="0"/>
              </a:p>
            </p:txBody>
          </p:sp>
        </mc:Choice>
        <mc:Fallback xmlns="">
          <p:sp>
            <p:nvSpPr>
              <p:cNvPr id="10" name="Rechthoek 9">
                <a:extLst>
                  <a:ext uri="{FF2B5EF4-FFF2-40B4-BE49-F238E27FC236}">
                    <a16:creationId xmlns:a16="http://schemas.microsoft.com/office/drawing/2014/main" id="{5F70CDCE-DD1B-4649-AEDA-E8718D68D94E}"/>
                  </a:ext>
                </a:extLst>
              </p:cNvPr>
              <p:cNvSpPr>
                <a:spLocks noRot="1" noChangeAspect="1" noMove="1" noResize="1" noEditPoints="1" noAdjustHandles="1" noChangeArrowheads="1" noChangeShapeType="1" noTextEdit="1"/>
              </p:cNvSpPr>
              <p:nvPr/>
            </p:nvSpPr>
            <p:spPr>
              <a:xfrm>
                <a:off x="4930199" y="2913398"/>
                <a:ext cx="4254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hthoek 10">
                <a:extLst>
                  <a:ext uri="{FF2B5EF4-FFF2-40B4-BE49-F238E27FC236}">
                    <a16:creationId xmlns:a16="http://schemas.microsoft.com/office/drawing/2014/main" id="{C1C69A7A-F6BE-4FEB-9BF6-51566728FFC1}"/>
                  </a:ext>
                </a:extLst>
              </p:cNvPr>
              <p:cNvSpPr/>
              <p:nvPr/>
            </p:nvSpPr>
            <p:spPr>
              <a:xfrm>
                <a:off x="4901889" y="5213205"/>
                <a:ext cx="482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2</m:t>
                          </m:r>
                        </m:sub>
                      </m:sSub>
                      <m:r>
                        <a:rPr lang="nl-BE" i="1">
                          <a:latin typeface="Cambria Math" panose="02040503050406030204" pitchFamily="18" charset="0"/>
                        </a:rPr>
                        <m:t> </m:t>
                      </m:r>
                    </m:oMath>
                  </m:oMathPara>
                </a14:m>
                <a:endParaRPr lang="en-US" dirty="0"/>
              </a:p>
            </p:txBody>
          </p:sp>
        </mc:Choice>
        <mc:Fallback xmlns="">
          <p:sp>
            <p:nvSpPr>
              <p:cNvPr id="11" name="Rechthoek 10">
                <a:extLst>
                  <a:ext uri="{FF2B5EF4-FFF2-40B4-BE49-F238E27FC236}">
                    <a16:creationId xmlns:a16="http://schemas.microsoft.com/office/drawing/2014/main" id="{C1C69A7A-F6BE-4FEB-9BF6-51566728FFC1}"/>
                  </a:ext>
                </a:extLst>
              </p:cNvPr>
              <p:cNvSpPr>
                <a:spLocks noRot="1" noChangeAspect="1" noMove="1" noResize="1" noEditPoints="1" noAdjustHandles="1" noChangeArrowheads="1" noChangeShapeType="1" noTextEdit="1"/>
              </p:cNvSpPr>
              <p:nvPr/>
            </p:nvSpPr>
            <p:spPr>
              <a:xfrm>
                <a:off x="4901889" y="5213205"/>
                <a:ext cx="482055"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2995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BBF05-BA75-42DF-ABB0-80EF1F8A8738}"/>
              </a:ext>
            </a:extLst>
          </p:cNvPr>
          <p:cNvSpPr>
            <a:spLocks noGrp="1"/>
          </p:cNvSpPr>
          <p:nvPr>
            <p:ph type="title"/>
          </p:nvPr>
        </p:nvSpPr>
        <p:spPr/>
        <p:txBody>
          <a:bodyPr/>
          <a:lstStyle/>
          <a:p>
            <a:r>
              <a:rPr lang="nl-BE" dirty="0" err="1"/>
              <a:t>ResNet</a:t>
            </a:r>
            <a:r>
              <a:rPr lang="nl-BE" dirty="0"/>
              <a:t> + </a:t>
            </a:r>
            <a:r>
              <a:rPr lang="nl-BE" dirty="0" err="1"/>
              <a:t>Contrastive</a:t>
            </a:r>
            <a:r>
              <a:rPr lang="nl-BE" dirty="0"/>
              <a:t> </a:t>
            </a:r>
            <a:r>
              <a:rPr lang="nl-BE" dirty="0" err="1"/>
              <a:t>Loss</a:t>
            </a:r>
            <a:endParaRPr lang="en-US" dirty="0"/>
          </a:p>
        </p:txBody>
      </p:sp>
      <p:sp>
        <p:nvSpPr>
          <p:cNvPr id="3" name="Tijdelijke aanduiding voor inhoud 2">
            <a:extLst>
              <a:ext uri="{FF2B5EF4-FFF2-40B4-BE49-F238E27FC236}">
                <a16:creationId xmlns:a16="http://schemas.microsoft.com/office/drawing/2014/main" id="{7A0D5E0E-5E57-47A1-B0B6-03499B04C1FE}"/>
              </a:ext>
            </a:extLst>
          </p:cNvPr>
          <p:cNvSpPr>
            <a:spLocks noGrp="1"/>
          </p:cNvSpPr>
          <p:nvPr>
            <p:ph sz="half" idx="1"/>
          </p:nvPr>
        </p:nvSpPr>
        <p:spPr>
          <a:xfrm>
            <a:off x="838200" y="865763"/>
            <a:ext cx="4112491" cy="5311200"/>
          </a:xfrm>
        </p:spPr>
        <p:txBody>
          <a:bodyPr/>
          <a:lstStyle/>
          <a:p>
            <a:r>
              <a:rPr lang="en-US" dirty="0"/>
              <a:t>29832 parameters</a:t>
            </a:r>
          </a:p>
        </p:txBody>
      </p:sp>
      <p:pic>
        <p:nvPicPr>
          <p:cNvPr id="6" name="Tijdelijke aanduiding voor inhoud 5">
            <a:extLst>
              <a:ext uri="{FF2B5EF4-FFF2-40B4-BE49-F238E27FC236}">
                <a16:creationId xmlns:a16="http://schemas.microsoft.com/office/drawing/2014/main" id="{CE07905E-46AA-4026-BB7D-DBD72B4D9B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43100" y="1206230"/>
            <a:ext cx="5591175" cy="4669604"/>
          </a:xfrm>
        </p:spPr>
      </p:pic>
      <p:pic>
        <p:nvPicPr>
          <p:cNvPr id="9" name="Tijdelijke aanduiding voor inhoud 11" descr="Afbeelding met foto, kleding, man&#10;&#10;Automatisch gegenereerde beschrijving">
            <a:extLst>
              <a:ext uri="{FF2B5EF4-FFF2-40B4-BE49-F238E27FC236}">
                <a16:creationId xmlns:a16="http://schemas.microsoft.com/office/drawing/2014/main" id="{9A36C5D2-19F9-40CC-9351-2F52A1424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36" y="4285057"/>
            <a:ext cx="881098" cy="885966"/>
          </a:xfrm>
          <a:prstGeom prst="rect">
            <a:avLst/>
          </a:prstGeom>
        </p:spPr>
      </p:pic>
      <p:pic>
        <p:nvPicPr>
          <p:cNvPr id="10" name="Afbeelding 9" descr="Afbeelding met kleding, foto, hoofdtooi, hoed&#10;&#10;Automatisch gegenereerde beschrijving">
            <a:extLst>
              <a:ext uri="{FF2B5EF4-FFF2-40B4-BE49-F238E27FC236}">
                <a16:creationId xmlns:a16="http://schemas.microsoft.com/office/drawing/2014/main" id="{EF39E9B8-0B87-4C78-BCFA-516C10B29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849214"/>
            <a:ext cx="890834" cy="881098"/>
          </a:xfrm>
          <a:prstGeom prst="rect">
            <a:avLst/>
          </a:prstGeom>
        </p:spPr>
      </p:pic>
      <mc:AlternateContent xmlns:mc="http://schemas.openxmlformats.org/markup-compatibility/2006" xmlns:a14="http://schemas.microsoft.com/office/drawing/2010/main">
        <mc:Choice Requires="a14">
          <p:sp>
            <p:nvSpPr>
              <p:cNvPr id="11" name="Tekstvak 10">
                <a:extLst>
                  <a:ext uri="{FF2B5EF4-FFF2-40B4-BE49-F238E27FC236}">
                    <a16:creationId xmlns:a16="http://schemas.microsoft.com/office/drawing/2014/main" id="{7318868F-06DB-4C26-A206-A1FC330A85D4}"/>
                  </a:ext>
                </a:extLst>
              </p:cNvPr>
              <p:cNvSpPr txBox="1"/>
              <p:nvPr/>
            </p:nvSpPr>
            <p:spPr>
              <a:xfrm>
                <a:off x="7241311" y="2232613"/>
                <a:ext cx="3514725" cy="6178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𝑑</m:t>
                                </m:r>
                                <m:r>
                                  <a:rPr lang="en-US" i="0">
                                    <a:latin typeface="Cambria Math" panose="02040503050406030204" pitchFamily="18" charset="0"/>
                                  </a:rPr>
                                  <m:t>&lt;</m:t>
                                </m:r>
                                <m:r>
                                  <a:rPr lang="en-US" i="1">
                                    <a:latin typeface="Cambria Math" panose="02040503050406030204" pitchFamily="18" charset="0"/>
                                  </a:rPr>
                                  <m:t>𝑡</m:t>
                                </m:r>
                                <m:r>
                                  <a:rPr lang="en-US" i="0">
                                    <a:latin typeface="Cambria Math" panose="02040503050406030204" pitchFamily="18" charset="0"/>
                                  </a:rPr>
                                  <m:t>⇒</m:t>
                                </m:r>
                                <m:sSub>
                                  <m:sSubPr>
                                    <m:ctrlPr>
                                      <a:rPr lang="nl-BE" b="0" i="1" smtClean="0">
                                        <a:latin typeface="Cambria Math" panose="02040503050406030204" pitchFamily="18" charset="0"/>
                                      </a:rPr>
                                    </m:ctrlPr>
                                  </m:sSubPr>
                                  <m:e>
                                    <m:r>
                                      <a:rPr lang="nl-BE" b="0" i="1" smtClean="0">
                                        <a:latin typeface="Cambria Math" panose="02040503050406030204" pitchFamily="18" charset="0"/>
                                      </a:rPr>
                                      <m:t>𝐼</m:t>
                                    </m:r>
                                  </m:e>
                                  <m:sub>
                                    <m:r>
                                      <a:rPr lang="nl-BE" b="0" i="1" smtClean="0">
                                        <a:latin typeface="Cambria Math" panose="02040503050406030204" pitchFamily="18" charset="0"/>
                                      </a:rPr>
                                      <m:t>1</m:t>
                                    </m:r>
                                  </m:sub>
                                </m:sSub>
                                <m:r>
                                  <a:rPr lang="nl-BE" b="0" i="1" smtClean="0">
                                    <a:latin typeface="Cambria Math" panose="02040503050406030204" pitchFamily="18" charset="0"/>
                                  </a:rPr>
                                  <m:t>,</m:t>
                                </m:r>
                                <m:sSub>
                                  <m:sSubPr>
                                    <m:ctrlPr>
                                      <a:rPr lang="nl-BE" i="1" smtClean="0">
                                        <a:latin typeface="Cambria Math" panose="02040503050406030204" pitchFamily="18" charset="0"/>
                                      </a:rPr>
                                    </m:ctrlPr>
                                  </m:sSubPr>
                                  <m:e>
                                    <m:r>
                                      <a:rPr lang="nl-BE" i="1">
                                        <a:latin typeface="Cambria Math" panose="02040503050406030204" pitchFamily="18" charset="0"/>
                                      </a:rPr>
                                      <m:t>𝐼</m:t>
                                    </m:r>
                                  </m:e>
                                  <m:sub>
                                    <m:r>
                                      <a:rPr lang="nl-BE" b="0" i="1" smtClean="0">
                                        <a:latin typeface="Cambria Math" panose="02040503050406030204" pitchFamily="18" charset="0"/>
                                      </a:rPr>
                                      <m:t>2</m:t>
                                    </m:r>
                                  </m:sub>
                                </m:sSub>
                                <m:r>
                                  <a:rPr lang="nl-BE" b="0" i="1" smtClean="0">
                                    <a:latin typeface="Cambria Math" panose="02040503050406030204" pitchFamily="18" charset="0"/>
                                  </a:rPr>
                                  <m:t> </m:t>
                                </m:r>
                                <m:r>
                                  <a:rPr lang="nl-BE" b="0" i="1" smtClean="0">
                                    <a:latin typeface="Cambria Math" panose="02040503050406030204" pitchFamily="18" charset="0"/>
                                  </a:rPr>
                                  <m:t>𝑏𝑒𝑙𝑜𝑛𝑔</m:t>
                                </m:r>
                                <m:r>
                                  <a:rPr lang="nl-BE" b="0" i="1" smtClean="0">
                                    <a:latin typeface="Cambria Math" panose="02040503050406030204" pitchFamily="18" charset="0"/>
                                  </a:rPr>
                                  <m:t> </m:t>
                                </m:r>
                                <m:r>
                                  <a:rPr lang="nl-BE" b="0" i="1" smtClean="0">
                                    <a:latin typeface="Cambria Math" panose="02040503050406030204" pitchFamily="18" charset="0"/>
                                  </a:rPr>
                                  <m:t>𝑡𝑜</m:t>
                                </m:r>
                                <m:r>
                                  <a:rPr lang="nl-BE" b="0" i="1" smtClean="0">
                                    <a:latin typeface="Cambria Math" panose="02040503050406030204" pitchFamily="18" charset="0"/>
                                  </a:rPr>
                                  <m:t> </m:t>
                                </m:r>
                                <m:r>
                                  <a:rPr lang="nl-BE" b="0" i="1" smtClean="0">
                                    <a:latin typeface="Cambria Math" panose="02040503050406030204" pitchFamily="18" charset="0"/>
                                  </a:rPr>
                                  <m:t>𝑠𝑎𝑚𝑒</m:t>
                                </m:r>
                                <m:r>
                                  <a:rPr lang="nl-BE" b="0" i="1" smtClean="0">
                                    <a:latin typeface="Cambria Math" panose="02040503050406030204" pitchFamily="18" charset="0"/>
                                  </a:rPr>
                                  <m:t> </m:t>
                                </m:r>
                                <m:r>
                                  <a:rPr lang="nl-BE" b="0" i="1" smtClean="0">
                                    <a:latin typeface="Cambria Math" panose="02040503050406030204" pitchFamily="18" charset="0"/>
                                  </a:rPr>
                                  <m:t>𝑝𝑒𝑟𝑠𝑜𝑛</m:t>
                                </m:r>
                              </m:e>
                            </m:mr>
                            <m:mr>
                              <m:e>
                                <m:r>
                                  <a:rPr lang="en-US" i="1">
                                    <a:latin typeface="Cambria Math" panose="02040503050406030204" pitchFamily="18" charset="0"/>
                                  </a:rPr>
                                  <m:t>𝑑</m:t>
                                </m:r>
                                <m:r>
                                  <a:rPr lang="en-US" i="0">
                                    <a:latin typeface="Cambria Math" panose="02040503050406030204" pitchFamily="18" charset="0"/>
                                  </a:rPr>
                                  <m:t>≥</m:t>
                                </m:r>
                                <m:r>
                                  <a:rPr lang="en-US" i="1">
                                    <a:latin typeface="Cambria Math" panose="02040503050406030204" pitchFamily="18" charset="0"/>
                                  </a:rPr>
                                  <m:t>𝑡</m:t>
                                </m:r>
                                <m:r>
                                  <a:rPr lang="en-US" i="0">
                                    <a:latin typeface="Cambria Math" panose="02040503050406030204" pitchFamily="18" charset="0"/>
                                  </a:rPr>
                                  <m:t>⇒</m:t>
                                </m:r>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r>
                                      <a:rPr lang="nl-BE" b="0" i="1" smtClean="0">
                                        <a:latin typeface="Cambria Math" panose="02040503050406030204" pitchFamily="18" charset="0"/>
                                      </a:rPr>
                                      <m:t>,</m:t>
                                    </m:r>
                                    <m:r>
                                      <a:rPr lang="nl-BE" i="1">
                                        <a:latin typeface="Cambria Math" panose="02040503050406030204" pitchFamily="18" charset="0"/>
                                      </a:rPr>
                                      <m:t>𝐼</m:t>
                                    </m:r>
                                  </m:e>
                                  <m:sub>
                                    <m:r>
                                      <a:rPr lang="nl-BE" b="0" i="1" smtClean="0">
                                        <a:latin typeface="Cambria Math" panose="02040503050406030204" pitchFamily="18" charset="0"/>
                                      </a:rPr>
                                      <m:t>2</m:t>
                                    </m:r>
                                  </m:sub>
                                </m:sSub>
                                <m:r>
                                  <a:rPr lang="nl-BE" b="0" i="1" smtClean="0">
                                    <a:latin typeface="Cambria Math" panose="02040503050406030204" pitchFamily="18" charset="0"/>
                                  </a:rPr>
                                  <m:t> </m:t>
                                </m:r>
                                <m:r>
                                  <a:rPr lang="nl-BE" b="0" i="1" smtClean="0">
                                    <a:latin typeface="Cambria Math" panose="02040503050406030204" pitchFamily="18" charset="0"/>
                                  </a:rPr>
                                  <m:t>𝑏𝑒𝑙𝑜𝑛𝑔</m:t>
                                </m:r>
                                <m:r>
                                  <a:rPr lang="nl-BE" b="0" i="1" smtClean="0">
                                    <a:latin typeface="Cambria Math" panose="02040503050406030204" pitchFamily="18" charset="0"/>
                                  </a:rPr>
                                  <m:t> </m:t>
                                </m:r>
                                <m:r>
                                  <a:rPr lang="nl-BE" b="0" i="1" smtClean="0">
                                    <a:latin typeface="Cambria Math" panose="02040503050406030204" pitchFamily="18" charset="0"/>
                                  </a:rPr>
                                  <m:t>𝑡𝑜</m:t>
                                </m:r>
                                <m:r>
                                  <a:rPr lang="nl-BE" b="0" i="1" smtClean="0">
                                    <a:latin typeface="Cambria Math" panose="02040503050406030204" pitchFamily="18" charset="0"/>
                                  </a:rPr>
                                  <m:t> </m:t>
                                </m:r>
                                <m:r>
                                  <a:rPr lang="nl-BE" b="0" i="1" smtClean="0">
                                    <a:latin typeface="Cambria Math" panose="02040503050406030204" pitchFamily="18" charset="0"/>
                                  </a:rPr>
                                  <m:t>𝑑𝑖𝑓𝑓𝑒𝑟𝑒𝑛𝑡</m:t>
                                </m:r>
                                <m:r>
                                  <a:rPr lang="nl-BE" b="0" i="1" smtClean="0">
                                    <a:latin typeface="Cambria Math" panose="02040503050406030204" pitchFamily="18" charset="0"/>
                                  </a:rPr>
                                  <m:t> </m:t>
                                </m:r>
                                <m:r>
                                  <a:rPr lang="nl-BE" b="0" i="1" smtClean="0">
                                    <a:latin typeface="Cambria Math" panose="02040503050406030204" pitchFamily="18" charset="0"/>
                                  </a:rPr>
                                  <m:t>𝑝𝑒𝑟𝑠𝑜𝑛𝑠</m:t>
                                </m:r>
                              </m:e>
                            </m:mr>
                          </m:m>
                        </m:e>
                      </m:d>
                    </m:oMath>
                  </m:oMathPara>
                </a14:m>
                <a:endParaRPr lang="en-US" dirty="0"/>
              </a:p>
            </p:txBody>
          </p:sp>
        </mc:Choice>
        <mc:Fallback xmlns="">
          <p:sp>
            <p:nvSpPr>
              <p:cNvPr id="11" name="Tekstvak 10">
                <a:extLst>
                  <a:ext uri="{FF2B5EF4-FFF2-40B4-BE49-F238E27FC236}">
                    <a16:creationId xmlns:a16="http://schemas.microsoft.com/office/drawing/2014/main" id="{7318868F-06DB-4C26-A206-A1FC330A85D4}"/>
                  </a:ext>
                </a:extLst>
              </p:cNvPr>
              <p:cNvSpPr txBox="1">
                <a:spLocks noRot="1" noChangeAspect="1" noMove="1" noResize="1" noEditPoints="1" noAdjustHandles="1" noChangeArrowheads="1" noChangeShapeType="1" noTextEdit="1"/>
              </p:cNvSpPr>
              <p:nvPr/>
            </p:nvSpPr>
            <p:spPr>
              <a:xfrm>
                <a:off x="7241311" y="2232613"/>
                <a:ext cx="3514725" cy="617861"/>
              </a:xfrm>
              <a:prstGeom prst="rect">
                <a:avLst/>
              </a:prstGeom>
              <a:blipFill>
                <a:blip r:embed="rId5"/>
                <a:stretch>
                  <a:fillRect r="-24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hthoek 11">
                <a:extLst>
                  <a:ext uri="{FF2B5EF4-FFF2-40B4-BE49-F238E27FC236}">
                    <a16:creationId xmlns:a16="http://schemas.microsoft.com/office/drawing/2014/main" id="{E2FB74B8-87D6-4AB2-A192-155A5F0D1872}"/>
                  </a:ext>
                </a:extLst>
              </p:cNvPr>
              <p:cNvSpPr/>
              <p:nvPr/>
            </p:nvSpPr>
            <p:spPr>
              <a:xfrm>
                <a:off x="1070898" y="2730312"/>
                <a:ext cx="425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oMath>
                  </m:oMathPara>
                </a14:m>
                <a:endParaRPr lang="en-US" dirty="0"/>
              </a:p>
            </p:txBody>
          </p:sp>
        </mc:Choice>
        <mc:Fallback xmlns="">
          <p:sp>
            <p:nvSpPr>
              <p:cNvPr id="12" name="Rechthoek 11">
                <a:extLst>
                  <a:ext uri="{FF2B5EF4-FFF2-40B4-BE49-F238E27FC236}">
                    <a16:creationId xmlns:a16="http://schemas.microsoft.com/office/drawing/2014/main" id="{E2FB74B8-87D6-4AB2-A192-155A5F0D1872}"/>
                  </a:ext>
                </a:extLst>
              </p:cNvPr>
              <p:cNvSpPr>
                <a:spLocks noRot="1" noChangeAspect="1" noMove="1" noResize="1" noEditPoints="1" noAdjustHandles="1" noChangeArrowheads="1" noChangeShapeType="1" noTextEdit="1"/>
              </p:cNvSpPr>
              <p:nvPr/>
            </p:nvSpPr>
            <p:spPr>
              <a:xfrm>
                <a:off x="1070898" y="2730312"/>
                <a:ext cx="42543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hthoek 12">
                <a:extLst>
                  <a:ext uri="{FF2B5EF4-FFF2-40B4-BE49-F238E27FC236}">
                    <a16:creationId xmlns:a16="http://schemas.microsoft.com/office/drawing/2014/main" id="{4E3D925D-A7FF-4767-A55B-D1644617E1C7}"/>
                  </a:ext>
                </a:extLst>
              </p:cNvPr>
              <p:cNvSpPr/>
              <p:nvPr/>
            </p:nvSpPr>
            <p:spPr>
              <a:xfrm>
                <a:off x="1042588" y="5171023"/>
                <a:ext cx="482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2</m:t>
                          </m:r>
                        </m:sub>
                      </m:sSub>
                      <m:r>
                        <a:rPr lang="nl-BE" i="1">
                          <a:latin typeface="Cambria Math" panose="02040503050406030204" pitchFamily="18" charset="0"/>
                        </a:rPr>
                        <m:t> </m:t>
                      </m:r>
                    </m:oMath>
                  </m:oMathPara>
                </a14:m>
                <a:endParaRPr lang="en-US" dirty="0"/>
              </a:p>
            </p:txBody>
          </p:sp>
        </mc:Choice>
        <mc:Fallback xmlns="">
          <p:sp>
            <p:nvSpPr>
              <p:cNvPr id="13" name="Rechthoek 12">
                <a:extLst>
                  <a:ext uri="{FF2B5EF4-FFF2-40B4-BE49-F238E27FC236}">
                    <a16:creationId xmlns:a16="http://schemas.microsoft.com/office/drawing/2014/main" id="{4E3D925D-A7FF-4767-A55B-D1644617E1C7}"/>
                  </a:ext>
                </a:extLst>
              </p:cNvPr>
              <p:cNvSpPr>
                <a:spLocks noRot="1" noChangeAspect="1" noMove="1" noResize="1" noEditPoints="1" noAdjustHandles="1" noChangeArrowheads="1" noChangeShapeType="1" noTextEdit="1"/>
              </p:cNvSpPr>
              <p:nvPr/>
            </p:nvSpPr>
            <p:spPr>
              <a:xfrm>
                <a:off x="1042588" y="5171023"/>
                <a:ext cx="48205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kstvak 13">
                <a:extLst>
                  <a:ext uri="{FF2B5EF4-FFF2-40B4-BE49-F238E27FC236}">
                    <a16:creationId xmlns:a16="http://schemas.microsoft.com/office/drawing/2014/main" id="{2D1EB7E2-F787-4A5B-AEDA-E5FDC6F1A96F}"/>
                  </a:ext>
                </a:extLst>
              </p:cNvPr>
              <p:cNvSpPr txBox="1"/>
              <p:nvPr/>
            </p:nvSpPr>
            <p:spPr>
              <a:xfrm>
                <a:off x="7374661" y="4789249"/>
                <a:ext cx="338137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m:t>
                      </m:r>
                      <m:r>
                        <a:rPr lang="en-US" i="0">
                          <a:latin typeface="Cambria Math" panose="02040503050406030204" pitchFamily="18" charset="0"/>
                        </a:rPr>
                        <m:t>=</m:t>
                      </m:r>
                      <m:r>
                        <m:rPr>
                          <m:sty m:val="p"/>
                        </m:rPr>
                        <a:rPr lang="nl-BE" b="0" i="0" smtClean="0">
                          <a:latin typeface="Cambria Math" panose="02040503050406030204" pitchFamily="18" charset="0"/>
                        </a:rPr>
                        <m:t>distance</m:t>
                      </m:r>
                    </m:oMath>
                  </m:oMathPara>
                </a14:m>
                <a:endParaRPr lang="en-US" b="0" dirty="0"/>
              </a:p>
              <a:p>
                <a:pPr/>
                <a14:m>
                  <m:oMathPara xmlns:m="http://schemas.openxmlformats.org/officeDocument/2006/math">
                    <m:oMathParaPr>
                      <m:jc m:val="centerGroup"/>
                    </m:oMathParaPr>
                    <m:oMath xmlns:m="http://schemas.openxmlformats.org/officeDocument/2006/math">
                      <m:r>
                        <a:rPr lang="nl-BE" b="0" i="1" smtClean="0">
                          <a:latin typeface="Cambria Math" panose="02040503050406030204" pitchFamily="18" charset="0"/>
                        </a:rPr>
                        <m:t>𝑡</m:t>
                      </m:r>
                      <m:r>
                        <a:rPr lang="nl-BE" b="0" i="1" smtClean="0">
                          <a:latin typeface="Cambria Math" panose="02040503050406030204" pitchFamily="18" charset="0"/>
                        </a:rPr>
                        <m:t>=</m:t>
                      </m:r>
                      <m:r>
                        <a:rPr lang="nl-BE" b="0" i="1" smtClean="0">
                          <a:latin typeface="Cambria Math" panose="02040503050406030204" pitchFamily="18" charset="0"/>
                        </a:rPr>
                        <m:t>𝑡h𝑟𝑒𝑠h𝑜𝑙𝑑</m:t>
                      </m:r>
                    </m:oMath>
                  </m:oMathPara>
                </a14:m>
                <a:endParaRPr lang="nl-BE" b="0" dirty="0"/>
              </a:p>
            </p:txBody>
          </p:sp>
        </mc:Choice>
        <mc:Fallback xmlns="">
          <p:sp>
            <p:nvSpPr>
              <p:cNvPr id="14" name="Tekstvak 13">
                <a:extLst>
                  <a:ext uri="{FF2B5EF4-FFF2-40B4-BE49-F238E27FC236}">
                    <a16:creationId xmlns:a16="http://schemas.microsoft.com/office/drawing/2014/main" id="{2D1EB7E2-F787-4A5B-AEDA-E5FDC6F1A96F}"/>
                  </a:ext>
                </a:extLst>
              </p:cNvPr>
              <p:cNvSpPr txBox="1">
                <a:spLocks noRot="1" noChangeAspect="1" noMove="1" noResize="1" noEditPoints="1" noAdjustHandles="1" noChangeArrowheads="1" noChangeShapeType="1" noTextEdit="1"/>
              </p:cNvSpPr>
              <p:nvPr/>
            </p:nvSpPr>
            <p:spPr>
              <a:xfrm>
                <a:off x="7374661" y="4789249"/>
                <a:ext cx="3381375" cy="553998"/>
              </a:xfrm>
              <a:prstGeom prst="rect">
                <a:avLst/>
              </a:prstGeom>
              <a:blipFill>
                <a:blip r:embed="rId8"/>
                <a:stretch>
                  <a:fillRect b="-3297"/>
                </a:stretch>
              </a:blipFill>
            </p:spPr>
            <p:txBody>
              <a:bodyPr/>
              <a:lstStyle/>
              <a:p>
                <a:r>
                  <a:rPr lang="en-US">
                    <a:noFill/>
                  </a:rPr>
                  <a:t> </a:t>
                </a:r>
              </a:p>
            </p:txBody>
          </p:sp>
        </mc:Fallback>
      </mc:AlternateContent>
    </p:spTree>
    <p:extLst>
      <p:ext uri="{BB962C8B-B14F-4D97-AF65-F5344CB8AC3E}">
        <p14:creationId xmlns:p14="http://schemas.microsoft.com/office/powerpoint/2010/main" val="2888861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8AE49A-F166-472F-A910-265DE7F3220B}"/>
              </a:ext>
            </a:extLst>
          </p:cNvPr>
          <p:cNvSpPr>
            <a:spLocks noGrp="1"/>
          </p:cNvSpPr>
          <p:nvPr>
            <p:ph type="title"/>
          </p:nvPr>
        </p:nvSpPr>
        <p:spPr>
          <a:xfrm>
            <a:off x="478034" y="207721"/>
            <a:ext cx="10515600" cy="327342"/>
          </a:xfrm>
        </p:spPr>
        <p:txBody>
          <a:bodyPr/>
          <a:lstStyle/>
          <a:p>
            <a:r>
              <a:rPr lang="nl-BE" dirty="0" err="1"/>
              <a:t>ResNet</a:t>
            </a:r>
            <a:r>
              <a:rPr lang="nl-BE" dirty="0"/>
              <a:t> + Cross </a:t>
            </a:r>
            <a:r>
              <a:rPr lang="nl-BE" dirty="0" err="1"/>
              <a:t>Entropy</a:t>
            </a:r>
            <a:r>
              <a:rPr lang="nl-BE" dirty="0"/>
              <a:t> </a:t>
            </a:r>
            <a:r>
              <a:rPr lang="nl-BE" dirty="0" err="1"/>
              <a:t>Loss</a:t>
            </a:r>
            <a:endParaRPr lang="en-US" dirty="0"/>
          </a:p>
        </p:txBody>
      </p:sp>
      <p:sp>
        <p:nvSpPr>
          <p:cNvPr id="4" name="Tijdelijke aanduiding voor inhoud 3">
            <a:extLst>
              <a:ext uri="{FF2B5EF4-FFF2-40B4-BE49-F238E27FC236}">
                <a16:creationId xmlns:a16="http://schemas.microsoft.com/office/drawing/2014/main" id="{34FA9A43-C44D-4B71-9E63-BBBD55C53AFA}"/>
              </a:ext>
            </a:extLst>
          </p:cNvPr>
          <p:cNvSpPr>
            <a:spLocks noGrp="1"/>
          </p:cNvSpPr>
          <p:nvPr>
            <p:ph sz="half" idx="2"/>
          </p:nvPr>
        </p:nvSpPr>
        <p:spPr>
          <a:xfrm>
            <a:off x="838200" y="1004887"/>
            <a:ext cx="4315691" cy="5172076"/>
          </a:xfrm>
        </p:spPr>
        <p:txBody>
          <a:bodyPr/>
          <a:lstStyle/>
          <a:p>
            <a:r>
              <a:rPr lang="en-US" dirty="0"/>
              <a:t>30057 parameters</a:t>
            </a:r>
          </a:p>
        </p:txBody>
      </p:sp>
      <p:pic>
        <p:nvPicPr>
          <p:cNvPr id="7" name="Tijdelijke aanduiding voor inhoud 11" descr="Afbeelding met foto, kleding, man&#10;&#10;Automatisch gegenereerde beschrijving">
            <a:extLst>
              <a:ext uri="{FF2B5EF4-FFF2-40B4-BE49-F238E27FC236}">
                <a16:creationId xmlns:a16="http://schemas.microsoft.com/office/drawing/2014/main" id="{117FC582-AE8A-4174-8076-D371C48F3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72" y="4373316"/>
            <a:ext cx="983564" cy="988998"/>
          </a:xfrm>
          <a:prstGeom prst="rect">
            <a:avLst/>
          </a:prstGeom>
        </p:spPr>
      </p:pic>
      <p:pic>
        <p:nvPicPr>
          <p:cNvPr id="8" name="Afbeelding 7" descr="Afbeelding met kleding, foto, hoofdtooi, hoed&#10;&#10;Automatisch gegenereerde beschrijving">
            <a:extLst>
              <a:ext uri="{FF2B5EF4-FFF2-40B4-BE49-F238E27FC236}">
                <a16:creationId xmlns:a16="http://schemas.microsoft.com/office/drawing/2014/main" id="{0B12D32B-AF94-433A-B9B2-E7C9060745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72" y="1982580"/>
            <a:ext cx="994433" cy="983565"/>
          </a:xfrm>
          <a:prstGeom prst="rect">
            <a:avLst/>
          </a:prstGeom>
        </p:spPr>
      </p:pic>
      <p:pic>
        <p:nvPicPr>
          <p:cNvPr id="13" name="Tijdelijke aanduiding voor inhoud 12">
            <a:extLst>
              <a:ext uri="{FF2B5EF4-FFF2-40B4-BE49-F238E27FC236}">
                <a16:creationId xmlns:a16="http://schemas.microsoft.com/office/drawing/2014/main" id="{80539483-ECB3-41D4-9F70-03A31625DC1E}"/>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1694312" y="1329899"/>
            <a:ext cx="6840088" cy="4686428"/>
          </a:xfrm>
        </p:spPr>
      </p:pic>
      <mc:AlternateContent xmlns:mc="http://schemas.openxmlformats.org/markup-compatibility/2006" xmlns:a14="http://schemas.microsoft.com/office/drawing/2010/main">
        <mc:Choice Requires="a14">
          <p:sp>
            <p:nvSpPr>
              <p:cNvPr id="15" name="Rechthoek 14">
                <a:extLst>
                  <a:ext uri="{FF2B5EF4-FFF2-40B4-BE49-F238E27FC236}">
                    <a16:creationId xmlns:a16="http://schemas.microsoft.com/office/drawing/2014/main" id="{6AB94034-288D-4108-9E48-6E5136B778AC}"/>
                  </a:ext>
                </a:extLst>
              </p:cNvPr>
              <p:cNvSpPr/>
              <p:nvPr/>
            </p:nvSpPr>
            <p:spPr>
              <a:xfrm>
                <a:off x="8441137" y="3467100"/>
                <a:ext cx="3770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nl-BE">
                          <a:latin typeface="Cambria Math" panose="02040503050406030204" pitchFamily="18" charset="0"/>
                        </a:rPr>
                        <m:t>p</m:t>
                      </m:r>
                    </m:oMath>
                  </m:oMathPara>
                </a14:m>
                <a:endParaRPr lang="en-US" dirty="0"/>
              </a:p>
            </p:txBody>
          </p:sp>
        </mc:Choice>
        <mc:Fallback xmlns="">
          <p:sp>
            <p:nvSpPr>
              <p:cNvPr id="15" name="Rechthoek 14">
                <a:extLst>
                  <a:ext uri="{FF2B5EF4-FFF2-40B4-BE49-F238E27FC236}">
                    <a16:creationId xmlns:a16="http://schemas.microsoft.com/office/drawing/2014/main" id="{6AB94034-288D-4108-9E48-6E5136B778AC}"/>
                  </a:ext>
                </a:extLst>
              </p:cNvPr>
              <p:cNvSpPr>
                <a:spLocks noRot="1" noChangeAspect="1" noMove="1" noResize="1" noEditPoints="1" noAdjustHandles="1" noChangeArrowheads="1" noChangeShapeType="1" noTextEdit="1"/>
              </p:cNvSpPr>
              <p:nvPr/>
            </p:nvSpPr>
            <p:spPr>
              <a:xfrm>
                <a:off x="8441137" y="3467100"/>
                <a:ext cx="377026"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kstvak 15">
                <a:extLst>
                  <a:ext uri="{FF2B5EF4-FFF2-40B4-BE49-F238E27FC236}">
                    <a16:creationId xmlns:a16="http://schemas.microsoft.com/office/drawing/2014/main" id="{3B41350C-8921-4741-A39C-63F3E04DFCF6}"/>
                  </a:ext>
                </a:extLst>
              </p:cNvPr>
              <p:cNvSpPr txBox="1"/>
              <p:nvPr/>
            </p:nvSpPr>
            <p:spPr>
              <a:xfrm>
                <a:off x="9105900" y="3364182"/>
                <a:ext cx="2089867"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r>
                                  <m:rPr>
                                    <m:sty m:val="p"/>
                                  </m:rPr>
                                  <a:rPr lang="nl-BE">
                                    <a:latin typeface="Cambria Math" panose="02040503050406030204" pitchFamily="18" charset="0"/>
                                  </a:rPr>
                                  <m:t>p</m:t>
                                </m:r>
                                <m:r>
                                  <a:rPr lang="nl-BE" b="0" i="0" smtClean="0">
                                    <a:latin typeface="Cambria Math" panose="02040503050406030204" pitchFamily="18" charset="0"/>
                                  </a:rPr>
                                  <m:t>=</m:t>
                                </m:r>
                                <m:r>
                                  <a:rPr lang="en-US">
                                    <a:latin typeface="Cambria Math" panose="02040503050406030204" pitchFamily="18" charset="0"/>
                                  </a:rPr>
                                  <m:t>0⇒</m:t>
                                </m:r>
                                <m:r>
                                  <m:rPr>
                                    <m:sty m:val="p"/>
                                  </m:rPr>
                                  <a:rPr lang="nl-BE" b="0" i="0" smtClean="0">
                                    <a:latin typeface="Cambria Math" panose="02040503050406030204" pitchFamily="18" charset="0"/>
                                  </a:rPr>
                                  <m:t>same</m:t>
                                </m:r>
                              </m:e>
                            </m:mr>
                            <m:mr>
                              <m:e>
                                <m:r>
                                  <a:rPr lang="nl-BE" b="0" i="1" smtClean="0">
                                    <a:latin typeface="Cambria Math" panose="02040503050406030204" pitchFamily="18" charset="0"/>
                                  </a:rPr>
                                  <m:t>𝑝</m:t>
                                </m:r>
                                <m:r>
                                  <a:rPr lang="nl-BE" b="0" i="1" smtClean="0">
                                    <a:latin typeface="Cambria Math" panose="02040503050406030204" pitchFamily="18" charset="0"/>
                                  </a:rPr>
                                  <m:t>= </m:t>
                                </m:r>
                                <m:r>
                                  <a:rPr lang="en-US" i="0">
                                    <a:latin typeface="Cambria Math" panose="02040503050406030204" pitchFamily="18" charset="0"/>
                                  </a:rPr>
                                  <m:t>1</m:t>
                                </m:r>
                                <m:r>
                                  <a:rPr lang="en-US">
                                    <a:latin typeface="Cambria Math" panose="02040503050406030204" pitchFamily="18" charset="0"/>
                                  </a:rPr>
                                  <m:t>⇒</m:t>
                                </m:r>
                                <m:r>
                                  <m:rPr>
                                    <m:sty m:val="p"/>
                                  </m:rPr>
                                  <a:rPr lang="nl-BE" b="0" i="0" smtClean="0">
                                    <a:latin typeface="Cambria Math" panose="02040503050406030204" pitchFamily="18" charset="0"/>
                                  </a:rPr>
                                  <m:t>different</m:t>
                                </m:r>
                              </m:e>
                            </m:mr>
                          </m:m>
                        </m:e>
                      </m:d>
                      <m:r>
                        <a:rPr lang="nl-BE" b="0" i="1" smtClean="0">
                          <a:latin typeface="Cambria Math" panose="02040503050406030204" pitchFamily="18" charset="0"/>
                        </a:rPr>
                        <m:t> </m:t>
                      </m:r>
                    </m:oMath>
                  </m:oMathPara>
                </a14:m>
                <a:endParaRPr lang="en-US" dirty="0"/>
              </a:p>
            </p:txBody>
          </p:sp>
        </mc:Choice>
        <mc:Fallback xmlns="">
          <p:sp>
            <p:nvSpPr>
              <p:cNvPr id="16" name="Tekstvak 15">
                <a:extLst>
                  <a:ext uri="{FF2B5EF4-FFF2-40B4-BE49-F238E27FC236}">
                    <a16:creationId xmlns:a16="http://schemas.microsoft.com/office/drawing/2014/main" id="{3B41350C-8921-4741-A39C-63F3E04DFCF6}"/>
                  </a:ext>
                </a:extLst>
              </p:cNvPr>
              <p:cNvSpPr txBox="1">
                <a:spLocks noRot="1" noChangeAspect="1" noMove="1" noResize="1" noEditPoints="1" noAdjustHandles="1" noChangeArrowheads="1" noChangeShapeType="1" noTextEdit="1"/>
              </p:cNvSpPr>
              <p:nvPr/>
            </p:nvSpPr>
            <p:spPr>
              <a:xfrm>
                <a:off x="9105900" y="3364182"/>
                <a:ext cx="2089867" cy="617861"/>
              </a:xfrm>
              <a:prstGeom prst="rect">
                <a:avLst/>
              </a:prstGeom>
              <a:blipFill>
                <a:blip r:embed="rId7"/>
                <a:stretch>
                  <a:fillRect b="-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hthoek 16">
                <a:extLst>
                  <a:ext uri="{FF2B5EF4-FFF2-40B4-BE49-F238E27FC236}">
                    <a16:creationId xmlns:a16="http://schemas.microsoft.com/office/drawing/2014/main" id="{CD3B4E33-9EAA-4522-8C75-5710D24CB2A5}"/>
                  </a:ext>
                </a:extLst>
              </p:cNvPr>
              <p:cNvSpPr/>
              <p:nvPr/>
            </p:nvSpPr>
            <p:spPr>
              <a:xfrm>
                <a:off x="1053538" y="2966145"/>
                <a:ext cx="425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1</m:t>
                          </m:r>
                        </m:sub>
                      </m:sSub>
                    </m:oMath>
                  </m:oMathPara>
                </a14:m>
                <a:endParaRPr lang="en-US" dirty="0"/>
              </a:p>
            </p:txBody>
          </p:sp>
        </mc:Choice>
        <mc:Fallback xmlns="">
          <p:sp>
            <p:nvSpPr>
              <p:cNvPr id="17" name="Rechthoek 16">
                <a:extLst>
                  <a:ext uri="{FF2B5EF4-FFF2-40B4-BE49-F238E27FC236}">
                    <a16:creationId xmlns:a16="http://schemas.microsoft.com/office/drawing/2014/main" id="{CD3B4E33-9EAA-4522-8C75-5710D24CB2A5}"/>
                  </a:ext>
                </a:extLst>
              </p:cNvPr>
              <p:cNvSpPr>
                <a:spLocks noRot="1" noChangeAspect="1" noMove="1" noResize="1" noEditPoints="1" noAdjustHandles="1" noChangeArrowheads="1" noChangeShapeType="1" noTextEdit="1"/>
              </p:cNvSpPr>
              <p:nvPr/>
            </p:nvSpPr>
            <p:spPr>
              <a:xfrm>
                <a:off x="1053538" y="2966145"/>
                <a:ext cx="42543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hthoek 17">
                <a:extLst>
                  <a:ext uri="{FF2B5EF4-FFF2-40B4-BE49-F238E27FC236}">
                    <a16:creationId xmlns:a16="http://schemas.microsoft.com/office/drawing/2014/main" id="{3977FE95-6531-4D9E-8034-58A110D681D7}"/>
                  </a:ext>
                </a:extLst>
              </p:cNvPr>
              <p:cNvSpPr/>
              <p:nvPr/>
            </p:nvSpPr>
            <p:spPr>
              <a:xfrm>
                <a:off x="1025229" y="5362314"/>
                <a:ext cx="4820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nl-BE" i="1">
                              <a:latin typeface="Cambria Math" panose="02040503050406030204" pitchFamily="18" charset="0"/>
                            </a:rPr>
                            <m:t>𝐼</m:t>
                          </m:r>
                        </m:e>
                        <m:sub>
                          <m:r>
                            <a:rPr lang="nl-BE" i="1">
                              <a:latin typeface="Cambria Math" panose="02040503050406030204" pitchFamily="18" charset="0"/>
                            </a:rPr>
                            <m:t>2</m:t>
                          </m:r>
                        </m:sub>
                      </m:sSub>
                      <m:r>
                        <a:rPr lang="nl-BE" i="1">
                          <a:latin typeface="Cambria Math" panose="02040503050406030204" pitchFamily="18" charset="0"/>
                        </a:rPr>
                        <m:t> </m:t>
                      </m:r>
                    </m:oMath>
                  </m:oMathPara>
                </a14:m>
                <a:endParaRPr lang="en-US" dirty="0"/>
              </a:p>
            </p:txBody>
          </p:sp>
        </mc:Choice>
        <mc:Fallback xmlns="">
          <p:sp>
            <p:nvSpPr>
              <p:cNvPr id="18" name="Rechthoek 17">
                <a:extLst>
                  <a:ext uri="{FF2B5EF4-FFF2-40B4-BE49-F238E27FC236}">
                    <a16:creationId xmlns:a16="http://schemas.microsoft.com/office/drawing/2014/main" id="{3977FE95-6531-4D9E-8034-58A110D681D7}"/>
                  </a:ext>
                </a:extLst>
              </p:cNvPr>
              <p:cNvSpPr>
                <a:spLocks noRot="1" noChangeAspect="1" noMove="1" noResize="1" noEditPoints="1" noAdjustHandles="1" noChangeArrowheads="1" noChangeShapeType="1" noTextEdit="1"/>
              </p:cNvSpPr>
              <p:nvPr/>
            </p:nvSpPr>
            <p:spPr>
              <a:xfrm>
                <a:off x="1025229" y="5362314"/>
                <a:ext cx="482055"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150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96BC1A-7658-455A-B35D-DB6E7FE69293}"/>
              </a:ext>
            </a:extLst>
          </p:cNvPr>
          <p:cNvSpPr>
            <a:spLocks noGrp="1"/>
          </p:cNvSpPr>
          <p:nvPr>
            <p:ph type="title"/>
          </p:nvPr>
        </p:nvSpPr>
        <p:spPr/>
        <p:txBody>
          <a:bodyPr/>
          <a:lstStyle/>
          <a:p>
            <a:r>
              <a:rPr lang="nl-BE" dirty="0" err="1"/>
              <a:t>Results</a:t>
            </a:r>
            <a:endParaRPr lang="en-US" dirty="0"/>
          </a:p>
        </p:txBody>
      </p:sp>
      <p:graphicFrame>
        <p:nvGraphicFramePr>
          <p:cNvPr id="5" name="Tijdelijke aanduiding voor inhoud 4">
            <a:extLst>
              <a:ext uri="{FF2B5EF4-FFF2-40B4-BE49-F238E27FC236}">
                <a16:creationId xmlns:a16="http://schemas.microsoft.com/office/drawing/2014/main" id="{5D86B0C1-5C39-4A43-9604-8909D9C36B38}"/>
              </a:ext>
            </a:extLst>
          </p:cNvPr>
          <p:cNvGraphicFramePr>
            <a:graphicFrameLocks noGrp="1"/>
          </p:cNvGraphicFramePr>
          <p:nvPr>
            <p:ph sz="half" idx="1"/>
            <p:extLst>
              <p:ext uri="{D42A27DB-BD31-4B8C-83A1-F6EECF244321}">
                <p14:modId xmlns:p14="http://schemas.microsoft.com/office/powerpoint/2010/main" val="894855560"/>
              </p:ext>
            </p:extLst>
          </p:nvPr>
        </p:nvGraphicFramePr>
        <p:xfrm>
          <a:off x="3059493" y="2367280"/>
          <a:ext cx="6213349" cy="1854200"/>
        </p:xfrm>
        <a:graphic>
          <a:graphicData uri="http://schemas.openxmlformats.org/drawingml/2006/table">
            <a:tbl>
              <a:tblPr firstRow="1" bandRow="1">
                <a:tableStyleId>{5C22544A-7EE6-4342-B048-85BDC9FD1C3A}</a:tableStyleId>
              </a:tblPr>
              <a:tblGrid>
                <a:gridCol w="1767205">
                  <a:extLst>
                    <a:ext uri="{9D8B030D-6E8A-4147-A177-3AD203B41FA5}">
                      <a16:colId xmlns:a16="http://schemas.microsoft.com/office/drawing/2014/main" val="1961136841"/>
                    </a:ext>
                  </a:extLst>
                </a:gridCol>
                <a:gridCol w="1240346">
                  <a:extLst>
                    <a:ext uri="{9D8B030D-6E8A-4147-A177-3AD203B41FA5}">
                      <a16:colId xmlns:a16="http://schemas.microsoft.com/office/drawing/2014/main" val="3541439071"/>
                    </a:ext>
                  </a:extLst>
                </a:gridCol>
                <a:gridCol w="1234440">
                  <a:extLst>
                    <a:ext uri="{9D8B030D-6E8A-4147-A177-3AD203B41FA5}">
                      <a16:colId xmlns:a16="http://schemas.microsoft.com/office/drawing/2014/main" val="300381928"/>
                    </a:ext>
                  </a:extLst>
                </a:gridCol>
                <a:gridCol w="911543">
                  <a:extLst>
                    <a:ext uri="{9D8B030D-6E8A-4147-A177-3AD203B41FA5}">
                      <a16:colId xmlns:a16="http://schemas.microsoft.com/office/drawing/2014/main" val="3053662345"/>
                    </a:ext>
                  </a:extLst>
                </a:gridCol>
                <a:gridCol w="1059815">
                  <a:extLst>
                    <a:ext uri="{9D8B030D-6E8A-4147-A177-3AD203B41FA5}">
                      <a16:colId xmlns:a16="http://schemas.microsoft.com/office/drawing/2014/main" val="3703550834"/>
                    </a:ext>
                  </a:extLst>
                </a:gridCol>
              </a:tblGrid>
              <a:tr h="370840">
                <a:tc>
                  <a:txBody>
                    <a:bodyPr/>
                    <a:lstStyle/>
                    <a:p>
                      <a:pPr algn="ctr"/>
                      <a:r>
                        <a:rPr lang="nl-BE" dirty="0" err="1"/>
                        <a:t>Models</a:t>
                      </a:r>
                      <a:r>
                        <a:rPr lang="nl-BE" dirty="0"/>
                        <a:t> + </a:t>
                      </a:r>
                      <a:r>
                        <a:rPr lang="nl-BE" dirty="0" err="1"/>
                        <a:t>Loss</a:t>
                      </a:r>
                      <a:endParaRPr lang="en-US" dirty="0"/>
                    </a:p>
                  </a:txBody>
                  <a:tcPr/>
                </a:tc>
                <a:tc>
                  <a:txBody>
                    <a:bodyPr/>
                    <a:lstStyle/>
                    <a:p>
                      <a:pPr algn="ctr"/>
                      <a:r>
                        <a:rPr lang="nl-BE" dirty="0" err="1"/>
                        <a:t>Accuracy</a:t>
                      </a:r>
                      <a:endParaRPr lang="en-US" dirty="0"/>
                    </a:p>
                  </a:txBody>
                  <a:tcPr/>
                </a:tc>
                <a:tc>
                  <a:txBody>
                    <a:bodyPr/>
                    <a:lstStyle/>
                    <a:p>
                      <a:pPr algn="ctr"/>
                      <a:r>
                        <a:rPr lang="nl-BE" dirty="0"/>
                        <a:t>Precision</a:t>
                      </a:r>
                      <a:endParaRPr lang="en-US" dirty="0"/>
                    </a:p>
                  </a:txBody>
                  <a:tcPr/>
                </a:tc>
                <a:tc>
                  <a:txBody>
                    <a:bodyPr/>
                    <a:lstStyle/>
                    <a:p>
                      <a:pPr algn="ctr"/>
                      <a:r>
                        <a:rPr lang="nl-BE" dirty="0" err="1"/>
                        <a:t>Recall</a:t>
                      </a:r>
                      <a:endParaRPr lang="en-US" dirty="0"/>
                    </a:p>
                  </a:txBody>
                  <a:tcPr/>
                </a:tc>
                <a:tc>
                  <a:txBody>
                    <a:bodyPr/>
                    <a:lstStyle/>
                    <a:p>
                      <a:pPr algn="ctr"/>
                      <a:r>
                        <a:rPr lang="nl-BE" dirty="0"/>
                        <a:t>F-score</a:t>
                      </a:r>
                      <a:endParaRPr lang="en-US" dirty="0"/>
                    </a:p>
                  </a:txBody>
                  <a:tcPr/>
                </a:tc>
                <a:extLst>
                  <a:ext uri="{0D108BD9-81ED-4DB2-BD59-A6C34878D82A}">
                    <a16:rowId xmlns:a16="http://schemas.microsoft.com/office/drawing/2014/main" val="2925895592"/>
                  </a:ext>
                </a:extLst>
              </a:tr>
              <a:tr h="370840">
                <a:tc>
                  <a:txBody>
                    <a:bodyPr/>
                    <a:lstStyle/>
                    <a:p>
                      <a:pPr algn="l"/>
                      <a:r>
                        <a:rPr lang="nl-BE" dirty="0"/>
                        <a:t>CNN + CL</a:t>
                      </a:r>
                      <a:endParaRPr lang="en-US" dirty="0"/>
                    </a:p>
                  </a:txBody>
                  <a:tcPr/>
                </a:tc>
                <a:tc>
                  <a:txBody>
                    <a:bodyPr/>
                    <a:lstStyle/>
                    <a:p>
                      <a:pPr algn="ctr"/>
                      <a:r>
                        <a:rPr lang="nl-BE" dirty="0"/>
                        <a:t>89.20%</a:t>
                      </a:r>
                      <a:endParaRPr lang="en-US" dirty="0"/>
                    </a:p>
                  </a:txBody>
                  <a:tcPr/>
                </a:tc>
                <a:tc>
                  <a:txBody>
                    <a:bodyPr/>
                    <a:lstStyle/>
                    <a:p>
                      <a:pPr algn="ctr"/>
                      <a:r>
                        <a:rPr lang="nl-BE" dirty="0"/>
                        <a:t>89.22%</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89.20%</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89.20%</a:t>
                      </a:r>
                      <a:endParaRPr lang="en-US" dirty="0"/>
                    </a:p>
                  </a:txBody>
                  <a:tcPr/>
                </a:tc>
                <a:extLst>
                  <a:ext uri="{0D108BD9-81ED-4DB2-BD59-A6C34878D82A}">
                    <a16:rowId xmlns:a16="http://schemas.microsoft.com/office/drawing/2014/main" val="3176970315"/>
                  </a:ext>
                </a:extLst>
              </a:tr>
              <a:tr h="370840">
                <a:tc>
                  <a:txBody>
                    <a:bodyPr/>
                    <a:lstStyle/>
                    <a:p>
                      <a:pPr algn="l"/>
                      <a:r>
                        <a:rPr lang="nl-BE" dirty="0"/>
                        <a:t>CNN + CEL</a:t>
                      </a:r>
                      <a:endParaRPr lang="en-US" dirty="0"/>
                    </a:p>
                  </a:txBody>
                  <a:tcPr/>
                </a:tc>
                <a:tc>
                  <a:txBody>
                    <a:bodyPr/>
                    <a:lstStyle/>
                    <a:p>
                      <a:pPr algn="ctr"/>
                      <a:r>
                        <a:rPr lang="en-US" dirty="0"/>
                        <a:t>81.94%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82.42%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81.94%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81.88%</a:t>
                      </a:r>
                    </a:p>
                  </a:txBody>
                  <a:tcPr/>
                </a:tc>
                <a:extLst>
                  <a:ext uri="{0D108BD9-81ED-4DB2-BD59-A6C34878D82A}">
                    <a16:rowId xmlns:a16="http://schemas.microsoft.com/office/drawing/2014/main" val="617011568"/>
                  </a:ext>
                </a:extLst>
              </a:tr>
              <a:tr h="370840">
                <a:tc>
                  <a:txBody>
                    <a:bodyPr/>
                    <a:lstStyle/>
                    <a:p>
                      <a:pPr algn="l"/>
                      <a:r>
                        <a:rPr lang="nl-BE" dirty="0"/>
                        <a:t>RESNET + CL</a:t>
                      </a:r>
                      <a:endParaRPr lang="en-US" dirty="0"/>
                    </a:p>
                  </a:txBody>
                  <a:tcPr/>
                </a:tc>
                <a:tc>
                  <a:txBody>
                    <a:bodyPr/>
                    <a:lstStyle/>
                    <a:p>
                      <a:pPr algn="ctr"/>
                      <a:r>
                        <a:rPr lang="nl-BE" dirty="0"/>
                        <a:t>91.06%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91.15%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91.06%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l-BE" dirty="0"/>
                        <a:t>91.06%</a:t>
                      </a:r>
                      <a:endParaRPr lang="en-US" dirty="0"/>
                    </a:p>
                  </a:txBody>
                  <a:tcPr/>
                </a:tc>
                <a:extLst>
                  <a:ext uri="{0D108BD9-81ED-4DB2-BD59-A6C34878D82A}">
                    <a16:rowId xmlns:a16="http://schemas.microsoft.com/office/drawing/2014/main" val="2191600736"/>
                  </a:ext>
                </a:extLst>
              </a:tr>
              <a:tr h="370840">
                <a:tc>
                  <a:txBody>
                    <a:bodyPr/>
                    <a:lstStyle/>
                    <a:p>
                      <a:pPr algn="l"/>
                      <a:r>
                        <a:rPr lang="nl-BE" dirty="0"/>
                        <a:t>RESNET + CEL</a:t>
                      </a:r>
                      <a:endParaRPr lang="en-US" dirty="0"/>
                    </a:p>
                  </a:txBody>
                  <a:tcPr/>
                </a:tc>
                <a:tc>
                  <a:txBody>
                    <a:bodyPr/>
                    <a:lstStyle/>
                    <a:p>
                      <a:pPr algn="ctr"/>
                      <a:r>
                        <a:rPr lang="nl-BE" dirty="0"/>
                        <a:t>74.13%</a:t>
                      </a:r>
                      <a:endParaRPr lang="en-US" dirty="0"/>
                    </a:p>
                  </a:txBody>
                  <a:tcPr/>
                </a:tc>
                <a:tc>
                  <a:txBody>
                    <a:bodyPr/>
                    <a:lstStyle/>
                    <a:p>
                      <a:pPr algn="ctr"/>
                      <a:r>
                        <a:rPr lang="nl-BE" dirty="0"/>
                        <a:t>76.04%</a:t>
                      </a:r>
                      <a:endParaRPr lang="en-US" dirty="0"/>
                    </a:p>
                  </a:txBody>
                  <a:tcPr/>
                </a:tc>
                <a:tc>
                  <a:txBody>
                    <a:bodyPr/>
                    <a:lstStyle/>
                    <a:p>
                      <a:pPr algn="ctr"/>
                      <a:r>
                        <a:rPr lang="nl-BE" dirty="0"/>
                        <a:t>74.13%</a:t>
                      </a:r>
                      <a:endParaRPr lang="en-US" dirty="0"/>
                    </a:p>
                  </a:txBody>
                  <a:tcPr/>
                </a:tc>
                <a:tc>
                  <a:txBody>
                    <a:bodyPr/>
                    <a:lstStyle/>
                    <a:p>
                      <a:pPr algn="ctr"/>
                      <a:r>
                        <a:rPr lang="nl-BE" dirty="0"/>
                        <a:t>73.69%</a:t>
                      </a:r>
                      <a:endParaRPr lang="en-US" dirty="0"/>
                    </a:p>
                  </a:txBody>
                  <a:tcPr/>
                </a:tc>
                <a:extLst>
                  <a:ext uri="{0D108BD9-81ED-4DB2-BD59-A6C34878D82A}">
                    <a16:rowId xmlns:a16="http://schemas.microsoft.com/office/drawing/2014/main" val="1961939466"/>
                  </a:ext>
                </a:extLst>
              </a:tr>
            </a:tbl>
          </a:graphicData>
        </a:graphic>
      </p:graphicFrame>
    </p:spTree>
    <p:extLst>
      <p:ext uri="{BB962C8B-B14F-4D97-AF65-F5344CB8AC3E}">
        <p14:creationId xmlns:p14="http://schemas.microsoft.com/office/powerpoint/2010/main" val="192153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0B26B1-5323-4E90-A9F0-CA22BA42A5C0}"/>
              </a:ext>
            </a:extLst>
          </p:cNvPr>
          <p:cNvSpPr>
            <a:spLocks noGrp="1"/>
          </p:cNvSpPr>
          <p:nvPr>
            <p:ph type="title"/>
          </p:nvPr>
        </p:nvSpPr>
        <p:spPr/>
        <p:txBody>
          <a:bodyPr/>
          <a:lstStyle/>
          <a:p>
            <a:endParaRPr lang="en-US" dirty="0"/>
          </a:p>
        </p:txBody>
      </p:sp>
      <p:sp>
        <p:nvSpPr>
          <p:cNvPr id="3" name="Tijdelijke aanduiding voor inhoud 2">
            <a:extLst>
              <a:ext uri="{FF2B5EF4-FFF2-40B4-BE49-F238E27FC236}">
                <a16:creationId xmlns:a16="http://schemas.microsoft.com/office/drawing/2014/main" id="{99E55221-2DB4-4C0F-9459-263CCA43D237}"/>
              </a:ext>
            </a:extLst>
          </p:cNvPr>
          <p:cNvSpPr>
            <a:spLocks noGrp="1"/>
          </p:cNvSpPr>
          <p:nvPr>
            <p:ph idx="1"/>
          </p:nvPr>
        </p:nvSpPr>
        <p:spPr/>
        <p:txBody>
          <a:bodyPr>
            <a:normAutofit lnSpcReduction="10000"/>
          </a:bodyPr>
          <a:lstStyle/>
          <a:p>
            <a:r>
              <a:rPr lang="nl-BE" dirty="0" err="1"/>
              <a:t>Introduction</a:t>
            </a:r>
            <a:endParaRPr lang="nl-BE" dirty="0"/>
          </a:p>
          <a:p>
            <a:r>
              <a:rPr lang="nl-BE" dirty="0" err="1"/>
              <a:t>Deep</a:t>
            </a:r>
            <a:r>
              <a:rPr lang="nl-BE" dirty="0"/>
              <a:t> </a:t>
            </a:r>
            <a:r>
              <a:rPr lang="nl-BE" dirty="0" err="1"/>
              <a:t>neural</a:t>
            </a:r>
            <a:r>
              <a:rPr lang="nl-BE" dirty="0"/>
              <a:t> </a:t>
            </a:r>
            <a:r>
              <a:rPr lang="nl-BE" dirty="0" err="1"/>
              <a:t>network</a:t>
            </a:r>
            <a:endParaRPr lang="nl-BE" dirty="0"/>
          </a:p>
          <a:p>
            <a:pPr lvl="1"/>
            <a:r>
              <a:rPr lang="nl-BE" dirty="0"/>
              <a:t>Siamese </a:t>
            </a:r>
            <a:r>
              <a:rPr lang="nl-BE" dirty="0" err="1"/>
              <a:t>neural</a:t>
            </a:r>
            <a:r>
              <a:rPr lang="nl-BE" dirty="0"/>
              <a:t> </a:t>
            </a:r>
            <a:r>
              <a:rPr lang="nl-BE" dirty="0" err="1"/>
              <a:t>networks</a:t>
            </a:r>
            <a:endParaRPr lang="nl-BE" dirty="0"/>
          </a:p>
          <a:p>
            <a:pPr lvl="2"/>
            <a:r>
              <a:rPr lang="nl-BE" dirty="0" err="1"/>
              <a:t>Convolutional</a:t>
            </a:r>
            <a:r>
              <a:rPr lang="nl-BE" dirty="0"/>
              <a:t> </a:t>
            </a:r>
            <a:r>
              <a:rPr lang="nl-BE" dirty="0" err="1"/>
              <a:t>neural</a:t>
            </a:r>
            <a:r>
              <a:rPr lang="nl-BE" dirty="0"/>
              <a:t> </a:t>
            </a:r>
            <a:r>
              <a:rPr lang="nl-BE" dirty="0" err="1"/>
              <a:t>networks</a:t>
            </a:r>
            <a:endParaRPr lang="nl-BE" dirty="0"/>
          </a:p>
          <a:p>
            <a:pPr lvl="3"/>
            <a:r>
              <a:rPr lang="nl-BE" dirty="0" err="1"/>
              <a:t>Convolution</a:t>
            </a:r>
            <a:r>
              <a:rPr lang="nl-BE" dirty="0"/>
              <a:t> </a:t>
            </a:r>
            <a:r>
              <a:rPr lang="nl-BE" dirty="0" err="1"/>
              <a:t>layer</a:t>
            </a:r>
            <a:endParaRPr lang="nl-BE" dirty="0"/>
          </a:p>
          <a:p>
            <a:pPr lvl="3"/>
            <a:r>
              <a:rPr lang="nl-BE" dirty="0" err="1"/>
              <a:t>Activation</a:t>
            </a:r>
            <a:r>
              <a:rPr lang="nl-BE" dirty="0"/>
              <a:t> </a:t>
            </a:r>
            <a:r>
              <a:rPr lang="nl-BE" dirty="0" err="1"/>
              <a:t>function</a:t>
            </a:r>
            <a:endParaRPr lang="nl-BE" dirty="0"/>
          </a:p>
          <a:p>
            <a:pPr lvl="3"/>
            <a:r>
              <a:rPr lang="nl-BE" dirty="0"/>
              <a:t>Pooling</a:t>
            </a:r>
          </a:p>
          <a:p>
            <a:pPr lvl="3"/>
            <a:r>
              <a:rPr lang="nl-BE" dirty="0"/>
              <a:t>Batch </a:t>
            </a:r>
            <a:r>
              <a:rPr lang="nl-BE" dirty="0" err="1"/>
              <a:t>normalization</a:t>
            </a:r>
            <a:endParaRPr lang="nl-BE" dirty="0"/>
          </a:p>
          <a:p>
            <a:pPr lvl="3"/>
            <a:r>
              <a:rPr lang="nl-BE" dirty="0" err="1"/>
              <a:t>Fully</a:t>
            </a:r>
            <a:r>
              <a:rPr lang="nl-BE" dirty="0"/>
              <a:t> </a:t>
            </a:r>
            <a:r>
              <a:rPr lang="nl-BE" dirty="0" err="1"/>
              <a:t>connected</a:t>
            </a:r>
            <a:r>
              <a:rPr lang="nl-BE" dirty="0"/>
              <a:t> </a:t>
            </a:r>
            <a:r>
              <a:rPr lang="nl-BE" dirty="0" err="1"/>
              <a:t>layers</a:t>
            </a:r>
            <a:endParaRPr lang="nl-BE" dirty="0"/>
          </a:p>
          <a:p>
            <a:pPr lvl="3"/>
            <a:r>
              <a:rPr lang="nl-BE" dirty="0" err="1"/>
              <a:t>Loss</a:t>
            </a:r>
            <a:r>
              <a:rPr lang="nl-BE" dirty="0"/>
              <a:t> </a:t>
            </a:r>
            <a:r>
              <a:rPr lang="nl-BE" dirty="0" err="1"/>
              <a:t>function</a:t>
            </a:r>
            <a:endParaRPr lang="nl-BE" dirty="0"/>
          </a:p>
          <a:p>
            <a:pPr lvl="3"/>
            <a:r>
              <a:rPr lang="nl-BE" dirty="0" err="1"/>
              <a:t>Optimizer</a:t>
            </a:r>
            <a:endParaRPr lang="nl-BE" dirty="0"/>
          </a:p>
          <a:p>
            <a:pPr lvl="2"/>
            <a:r>
              <a:rPr lang="nl-BE" dirty="0" err="1"/>
              <a:t>ResNet</a:t>
            </a:r>
            <a:endParaRPr lang="nl-BE" dirty="0"/>
          </a:p>
          <a:p>
            <a:r>
              <a:rPr lang="nl-BE" dirty="0"/>
              <a:t>Architecture</a:t>
            </a:r>
          </a:p>
          <a:p>
            <a:r>
              <a:rPr lang="nl-BE" dirty="0" err="1"/>
              <a:t>Experimental</a:t>
            </a:r>
            <a:r>
              <a:rPr lang="nl-BE" dirty="0"/>
              <a:t> </a:t>
            </a:r>
            <a:r>
              <a:rPr lang="nl-BE" dirty="0" err="1"/>
              <a:t>Results</a:t>
            </a:r>
            <a:endParaRPr lang="nl-BE" dirty="0"/>
          </a:p>
          <a:p>
            <a:r>
              <a:rPr lang="nl-BE" dirty="0" err="1"/>
              <a:t>Conclusion</a:t>
            </a:r>
            <a:endParaRPr lang="nl-BE" dirty="0"/>
          </a:p>
          <a:p>
            <a:endParaRPr lang="en-US" dirty="0"/>
          </a:p>
        </p:txBody>
      </p:sp>
    </p:spTree>
    <p:extLst>
      <p:ext uri="{BB962C8B-B14F-4D97-AF65-F5344CB8AC3E}">
        <p14:creationId xmlns:p14="http://schemas.microsoft.com/office/powerpoint/2010/main" val="154782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EED6A3-B8DF-4B7C-A2B7-4C60D7181EA2}"/>
              </a:ext>
            </a:extLst>
          </p:cNvPr>
          <p:cNvSpPr>
            <a:spLocks noGrp="1"/>
          </p:cNvSpPr>
          <p:nvPr>
            <p:ph type="title"/>
          </p:nvPr>
        </p:nvSpPr>
        <p:spPr/>
        <p:txBody>
          <a:bodyPr/>
          <a:lstStyle/>
          <a:p>
            <a:r>
              <a:rPr lang="nl-BE" dirty="0"/>
              <a:t>Face Matching</a:t>
            </a:r>
            <a:endParaRPr lang="en-US" dirty="0"/>
          </a:p>
        </p:txBody>
      </p:sp>
      <p:sp>
        <p:nvSpPr>
          <p:cNvPr id="3" name="Tijdelijke aanduiding voor inhoud 2">
            <a:extLst>
              <a:ext uri="{FF2B5EF4-FFF2-40B4-BE49-F238E27FC236}">
                <a16:creationId xmlns:a16="http://schemas.microsoft.com/office/drawing/2014/main" id="{32822D64-FC82-4115-B227-AFE62B8CB0BC}"/>
              </a:ext>
            </a:extLst>
          </p:cNvPr>
          <p:cNvSpPr>
            <a:spLocks noGrp="1"/>
          </p:cNvSpPr>
          <p:nvPr>
            <p:ph sz="half" idx="1"/>
          </p:nvPr>
        </p:nvSpPr>
        <p:spPr/>
        <p:txBody>
          <a:bodyPr/>
          <a:lstStyle/>
          <a:p>
            <a:r>
              <a:rPr lang="nl-BE" dirty="0"/>
              <a:t>Independent of small </a:t>
            </a:r>
            <a:r>
              <a:rPr lang="nl-BE" dirty="0" err="1"/>
              <a:t>rotations</a:t>
            </a:r>
            <a:r>
              <a:rPr lang="nl-BE" dirty="0"/>
              <a:t>, </a:t>
            </a:r>
            <a:r>
              <a:rPr lang="nl-BE" dirty="0" err="1"/>
              <a:t>horizontal</a:t>
            </a:r>
            <a:r>
              <a:rPr lang="nl-BE" dirty="0"/>
              <a:t> flipping, </a:t>
            </a:r>
            <a:r>
              <a:rPr lang="nl-NL" dirty="0" err="1"/>
              <a:t>lightning</a:t>
            </a:r>
            <a:r>
              <a:rPr lang="nl-BE" dirty="0"/>
              <a:t> </a:t>
            </a:r>
            <a:r>
              <a:rPr lang="nl-BE" dirty="0" err="1"/>
              <a:t>and</a:t>
            </a:r>
            <a:r>
              <a:rPr lang="nl-BE" dirty="0"/>
              <a:t> </a:t>
            </a:r>
            <a:r>
              <a:rPr lang="nl-BE" dirty="0" err="1"/>
              <a:t>scaling</a:t>
            </a:r>
            <a:endParaRPr lang="nl-BE" dirty="0"/>
          </a:p>
          <a:p>
            <a:r>
              <a:rPr lang="nl-BE" dirty="0"/>
              <a:t>Training data </a:t>
            </a:r>
            <a:r>
              <a:rPr lang="nl-BE" dirty="0" err="1"/>
              <a:t>from</a:t>
            </a:r>
            <a:r>
              <a:rPr lang="nl-BE" dirty="0"/>
              <a:t> The Database of </a:t>
            </a:r>
            <a:r>
              <a:rPr lang="nl-BE" dirty="0" err="1"/>
              <a:t>Faces</a:t>
            </a:r>
            <a:r>
              <a:rPr lang="nl-BE" dirty="0"/>
              <a:t> (AT&amp;T), 40 persons, 10 images per person</a:t>
            </a:r>
          </a:p>
          <a:p>
            <a:r>
              <a:rPr lang="nl-BE" dirty="0"/>
              <a:t>67.5% training, 32.5% test </a:t>
            </a:r>
          </a:p>
          <a:p>
            <a:endParaRPr lang="en-US" dirty="0"/>
          </a:p>
        </p:txBody>
      </p:sp>
      <p:pic>
        <p:nvPicPr>
          <p:cNvPr id="6" name="Tijdelijke aanduiding voor inhoud 5" descr="Afbeelding met foto, binnen, maken, tekst&#10;&#10;Automatisch gegenereerde beschrijving">
            <a:extLst>
              <a:ext uri="{FF2B5EF4-FFF2-40B4-BE49-F238E27FC236}">
                <a16:creationId xmlns:a16="http://schemas.microsoft.com/office/drawing/2014/main" id="{C4037A7F-3BCE-4B98-AE7B-950F5ECF1D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8000" y="2155031"/>
            <a:ext cx="4267200" cy="2933700"/>
          </a:xfrm>
        </p:spPr>
      </p:pic>
    </p:spTree>
    <p:extLst>
      <p:ext uri="{BB962C8B-B14F-4D97-AF65-F5344CB8AC3E}">
        <p14:creationId xmlns:p14="http://schemas.microsoft.com/office/powerpoint/2010/main" val="49590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243D09-DDF9-4CA7-BA28-C76FC92923BD}"/>
              </a:ext>
            </a:extLst>
          </p:cNvPr>
          <p:cNvSpPr>
            <a:spLocks noGrp="1"/>
          </p:cNvSpPr>
          <p:nvPr>
            <p:ph type="title"/>
          </p:nvPr>
        </p:nvSpPr>
        <p:spPr/>
        <p:txBody>
          <a:bodyPr/>
          <a:lstStyle/>
          <a:p>
            <a:r>
              <a:rPr lang="nl-BE" dirty="0"/>
              <a:t>Siamese </a:t>
            </a:r>
            <a:r>
              <a:rPr lang="nl-BE" dirty="0" err="1"/>
              <a:t>Neural</a:t>
            </a:r>
            <a:r>
              <a:rPr lang="nl-BE" dirty="0"/>
              <a:t> Networks</a:t>
            </a:r>
            <a:endParaRPr lang="en-US" dirty="0"/>
          </a:p>
        </p:txBody>
      </p:sp>
      <p:sp>
        <p:nvSpPr>
          <p:cNvPr id="3" name="Tijdelijke aanduiding voor inhoud 2">
            <a:extLst>
              <a:ext uri="{FF2B5EF4-FFF2-40B4-BE49-F238E27FC236}">
                <a16:creationId xmlns:a16="http://schemas.microsoft.com/office/drawing/2014/main" id="{7B0E1163-1840-4B8A-9942-F0CCF392C011}"/>
              </a:ext>
            </a:extLst>
          </p:cNvPr>
          <p:cNvSpPr>
            <a:spLocks noGrp="1"/>
          </p:cNvSpPr>
          <p:nvPr>
            <p:ph sz="half" idx="1"/>
          </p:nvPr>
        </p:nvSpPr>
        <p:spPr/>
        <p:txBody>
          <a:bodyPr/>
          <a:lstStyle/>
          <a:p>
            <a:r>
              <a:rPr lang="nl-BE" dirty="0"/>
              <a:t>The 2 </a:t>
            </a:r>
            <a:r>
              <a:rPr lang="nl-BE" dirty="0" err="1"/>
              <a:t>inputs</a:t>
            </a:r>
            <a:r>
              <a:rPr lang="nl-BE" dirty="0"/>
              <a:t> (images) are </a:t>
            </a:r>
            <a:r>
              <a:rPr lang="nl-BE" dirty="0" err="1"/>
              <a:t>passed</a:t>
            </a:r>
            <a:r>
              <a:rPr lang="nl-BE" dirty="0"/>
              <a:t> </a:t>
            </a:r>
            <a:r>
              <a:rPr lang="nl-BE" dirty="0" err="1"/>
              <a:t>through</a:t>
            </a:r>
            <a:r>
              <a:rPr lang="nl-BE" dirty="0"/>
              <a:t> </a:t>
            </a:r>
            <a:r>
              <a:rPr lang="nl-BE" dirty="0" err="1"/>
              <a:t>the</a:t>
            </a:r>
            <a:r>
              <a:rPr lang="nl-BE" dirty="0"/>
              <a:t> </a:t>
            </a:r>
            <a:r>
              <a:rPr lang="nl-BE" u="sng" dirty="0"/>
              <a:t>SAME</a:t>
            </a:r>
            <a:r>
              <a:rPr lang="nl-BE" dirty="0"/>
              <a:t> CNN</a:t>
            </a:r>
          </a:p>
          <a:p>
            <a:r>
              <a:rPr lang="nl-BE" dirty="0" err="1"/>
              <a:t>Then</a:t>
            </a:r>
            <a:r>
              <a:rPr lang="nl-BE" dirty="0"/>
              <a:t> </a:t>
            </a:r>
            <a:r>
              <a:rPr lang="nl-BE" dirty="0" err="1"/>
              <a:t>passed</a:t>
            </a:r>
            <a:r>
              <a:rPr lang="nl-BE" dirty="0"/>
              <a:t> </a:t>
            </a:r>
            <a:r>
              <a:rPr lang="nl-BE" dirty="0" err="1"/>
              <a:t>along</a:t>
            </a:r>
            <a:r>
              <a:rPr lang="nl-BE" dirty="0"/>
              <a:t> a </a:t>
            </a:r>
            <a:r>
              <a:rPr lang="nl-BE" dirty="0" err="1"/>
              <a:t>comparision</a:t>
            </a:r>
            <a:r>
              <a:rPr lang="nl-BE" dirty="0"/>
              <a:t> </a:t>
            </a:r>
            <a:r>
              <a:rPr lang="nl-BE" dirty="0" err="1"/>
              <a:t>function</a:t>
            </a:r>
            <a:r>
              <a:rPr lang="nl-BE" dirty="0"/>
              <a:t>, </a:t>
            </a:r>
            <a:r>
              <a:rPr lang="nl-BE" dirty="0" err="1"/>
              <a:t>usually</a:t>
            </a:r>
            <a:r>
              <a:rPr lang="nl-BE" dirty="0"/>
              <a:t> </a:t>
            </a:r>
            <a:r>
              <a:rPr lang="nl-BE" dirty="0" err="1"/>
              <a:t>euclidean</a:t>
            </a:r>
            <a:r>
              <a:rPr lang="nl-BE" dirty="0"/>
              <a:t> </a:t>
            </a:r>
            <a:r>
              <a:rPr lang="nl-BE" dirty="0" err="1"/>
              <a:t>distance</a:t>
            </a:r>
            <a:endParaRPr lang="nl-BE" dirty="0"/>
          </a:p>
          <a:p>
            <a:r>
              <a:rPr lang="nl-BE" dirty="0" err="1"/>
              <a:t>Finally</a:t>
            </a:r>
            <a:r>
              <a:rPr lang="nl-BE" dirty="0"/>
              <a:t> </a:t>
            </a:r>
            <a:r>
              <a:rPr lang="nl-BE" dirty="0" err="1"/>
              <a:t>the</a:t>
            </a:r>
            <a:r>
              <a:rPr lang="nl-BE" dirty="0"/>
              <a:t> </a:t>
            </a:r>
            <a:r>
              <a:rPr lang="nl-BE" dirty="0" err="1"/>
              <a:t>loss</a:t>
            </a:r>
            <a:r>
              <a:rPr lang="nl-BE" dirty="0"/>
              <a:t> </a:t>
            </a:r>
            <a:r>
              <a:rPr lang="nl-BE" dirty="0" err="1"/>
              <a:t>can</a:t>
            </a:r>
            <a:r>
              <a:rPr lang="nl-BE" dirty="0"/>
              <a:t> </a:t>
            </a:r>
            <a:r>
              <a:rPr lang="nl-BE" dirty="0" err="1"/>
              <a:t>be</a:t>
            </a:r>
            <a:r>
              <a:rPr lang="nl-BE" dirty="0"/>
              <a:t> </a:t>
            </a:r>
            <a:r>
              <a:rPr lang="nl-BE" dirty="0" err="1"/>
              <a:t>calculated</a:t>
            </a:r>
            <a:r>
              <a:rPr lang="nl-BE" dirty="0"/>
              <a:t> </a:t>
            </a:r>
            <a:r>
              <a:rPr lang="nl-BE" dirty="0" err="1"/>
              <a:t>from</a:t>
            </a:r>
            <a:r>
              <a:rPr lang="nl-BE" dirty="0"/>
              <a:t> </a:t>
            </a:r>
            <a:r>
              <a:rPr lang="nl-BE" dirty="0" err="1"/>
              <a:t>the</a:t>
            </a:r>
            <a:r>
              <a:rPr lang="nl-BE" dirty="0"/>
              <a:t> output</a:t>
            </a:r>
          </a:p>
          <a:p>
            <a:r>
              <a:rPr lang="nl-BE" dirty="0" err="1"/>
              <a:t>And</a:t>
            </a:r>
            <a:r>
              <a:rPr lang="nl-BE" dirty="0"/>
              <a:t> </a:t>
            </a:r>
            <a:r>
              <a:rPr lang="nl-BE" dirty="0" err="1"/>
              <a:t>the</a:t>
            </a:r>
            <a:r>
              <a:rPr lang="nl-BE" dirty="0"/>
              <a:t> parameters </a:t>
            </a:r>
            <a:r>
              <a:rPr lang="nl-BE" dirty="0" err="1"/>
              <a:t>can</a:t>
            </a:r>
            <a:r>
              <a:rPr lang="nl-BE" dirty="0"/>
              <a:t> </a:t>
            </a:r>
            <a:r>
              <a:rPr lang="nl-BE" dirty="0" err="1"/>
              <a:t>be</a:t>
            </a:r>
            <a:r>
              <a:rPr lang="nl-BE" dirty="0"/>
              <a:t> </a:t>
            </a:r>
            <a:r>
              <a:rPr lang="nl-BE" dirty="0" err="1"/>
              <a:t>updated</a:t>
            </a:r>
            <a:r>
              <a:rPr lang="nl-BE" dirty="0"/>
              <a:t> </a:t>
            </a:r>
            <a:r>
              <a:rPr lang="nl-BE" dirty="0" err="1"/>
              <a:t>accordingly</a:t>
            </a:r>
            <a:r>
              <a:rPr lang="nl-BE" dirty="0"/>
              <a:t> </a:t>
            </a:r>
            <a:r>
              <a:rPr lang="nl-BE" dirty="0" err="1"/>
              <a:t>to</a:t>
            </a:r>
            <a:r>
              <a:rPr lang="nl-BE" dirty="0"/>
              <a:t> </a:t>
            </a:r>
            <a:r>
              <a:rPr lang="nl-BE" dirty="0" err="1"/>
              <a:t>the</a:t>
            </a:r>
            <a:r>
              <a:rPr lang="nl-BE" dirty="0"/>
              <a:t> </a:t>
            </a:r>
            <a:r>
              <a:rPr lang="nl-BE" dirty="0" err="1"/>
              <a:t>gradient</a:t>
            </a:r>
            <a:r>
              <a:rPr lang="nl-BE" dirty="0"/>
              <a:t> </a:t>
            </a:r>
            <a:r>
              <a:rPr lang="nl-BE" dirty="0" err="1"/>
              <a:t>descent</a:t>
            </a:r>
            <a:endParaRPr lang="en-US" dirty="0"/>
          </a:p>
        </p:txBody>
      </p:sp>
      <p:pic>
        <p:nvPicPr>
          <p:cNvPr id="10" name="Tijdelijke aanduiding voor inhoud 9" descr="Afbeelding met tekst&#10;&#10;Automatisch gegenereerde beschrijving">
            <a:extLst>
              <a:ext uri="{FF2B5EF4-FFF2-40B4-BE49-F238E27FC236}">
                <a16:creationId xmlns:a16="http://schemas.microsoft.com/office/drawing/2014/main" id="{1F1FD40A-BF65-48BA-A93D-66E174DE29D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0800" y="2540996"/>
            <a:ext cx="5181600" cy="2161771"/>
          </a:xfrm>
        </p:spPr>
      </p:pic>
    </p:spTree>
    <p:extLst>
      <p:ext uri="{BB962C8B-B14F-4D97-AF65-F5344CB8AC3E}">
        <p14:creationId xmlns:p14="http://schemas.microsoft.com/office/powerpoint/2010/main" val="340929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94709F-95B6-4B0A-A919-DE3A2AF50A71}"/>
              </a:ext>
            </a:extLst>
          </p:cNvPr>
          <p:cNvSpPr>
            <a:spLocks noGrp="1"/>
          </p:cNvSpPr>
          <p:nvPr>
            <p:ph type="title"/>
          </p:nvPr>
        </p:nvSpPr>
        <p:spPr/>
        <p:txBody>
          <a:bodyPr/>
          <a:lstStyle/>
          <a:p>
            <a:r>
              <a:rPr lang="nl-BE" dirty="0" err="1"/>
              <a:t>Convolutional</a:t>
            </a:r>
            <a:r>
              <a:rPr lang="nl-BE" dirty="0"/>
              <a:t> </a:t>
            </a:r>
            <a:r>
              <a:rPr lang="nl-BE" dirty="0" err="1"/>
              <a:t>Neural</a:t>
            </a:r>
            <a:r>
              <a:rPr lang="nl-BE" dirty="0"/>
              <a:t> Network (CNN)</a:t>
            </a:r>
            <a:endParaRPr lang="en-US" dirty="0"/>
          </a:p>
        </p:txBody>
      </p:sp>
      <p:pic>
        <p:nvPicPr>
          <p:cNvPr id="17" name="Tijdelijke aanduiding voor inhoud 16" descr="Afbeelding met schermafbeelding, persoon, zitten&#10;&#10;Automatisch gegenereerde beschrijving">
            <a:extLst>
              <a:ext uri="{FF2B5EF4-FFF2-40B4-BE49-F238E27FC236}">
                <a16:creationId xmlns:a16="http://schemas.microsoft.com/office/drawing/2014/main" id="{846AC035-FA51-421D-A665-43CAB16E69C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690688"/>
            <a:ext cx="10574496" cy="712652"/>
          </a:xfrm>
        </p:spPr>
      </p:pic>
      <p:sp>
        <p:nvSpPr>
          <p:cNvPr id="10" name="Tijdelijke aanduiding voor inhoud 9">
            <a:extLst>
              <a:ext uri="{FF2B5EF4-FFF2-40B4-BE49-F238E27FC236}">
                <a16:creationId xmlns:a16="http://schemas.microsoft.com/office/drawing/2014/main" id="{8390DC5E-D9EC-4708-9A2C-2EA231D29EC1}"/>
              </a:ext>
            </a:extLst>
          </p:cNvPr>
          <p:cNvSpPr>
            <a:spLocks noGrp="1"/>
          </p:cNvSpPr>
          <p:nvPr>
            <p:ph sz="half" idx="2"/>
          </p:nvPr>
        </p:nvSpPr>
        <p:spPr>
          <a:xfrm>
            <a:off x="838200" y="3189513"/>
            <a:ext cx="10515600" cy="2987449"/>
          </a:xfrm>
        </p:spPr>
        <p:txBody>
          <a:bodyPr/>
          <a:lstStyle/>
          <a:p>
            <a:r>
              <a:rPr lang="nl-BE" dirty="0"/>
              <a:t>Automatic feature </a:t>
            </a:r>
            <a:r>
              <a:rPr lang="nl-BE" dirty="0" err="1"/>
              <a:t>extraction</a:t>
            </a:r>
            <a:r>
              <a:rPr lang="nl-BE" dirty="0"/>
              <a:t> via machine </a:t>
            </a:r>
            <a:r>
              <a:rPr lang="nl-BE" dirty="0" err="1"/>
              <a:t>learning</a:t>
            </a:r>
            <a:endParaRPr lang="en-US" dirty="0"/>
          </a:p>
          <a:p>
            <a:r>
              <a:rPr lang="en-US" dirty="0"/>
              <a:t>Spatial dependencies are preserved</a:t>
            </a:r>
          </a:p>
          <a:p>
            <a:r>
              <a:rPr lang="nl-BE" dirty="0" err="1"/>
              <a:t>Convolution</a:t>
            </a:r>
            <a:r>
              <a:rPr lang="nl-BE" dirty="0"/>
              <a:t> </a:t>
            </a:r>
            <a:r>
              <a:rPr lang="nl-BE" dirty="0" err="1"/>
              <a:t>layers</a:t>
            </a:r>
            <a:r>
              <a:rPr lang="nl-BE" dirty="0"/>
              <a:t> </a:t>
            </a:r>
            <a:r>
              <a:rPr lang="nl-BE" dirty="0" err="1"/>
              <a:t>reduce</a:t>
            </a:r>
            <a:r>
              <a:rPr lang="nl-BE" dirty="0"/>
              <a:t> </a:t>
            </a:r>
            <a:r>
              <a:rPr lang="nl-BE" dirty="0" err="1"/>
              <a:t>number</a:t>
            </a:r>
            <a:r>
              <a:rPr lang="nl-BE" dirty="0"/>
              <a:t> of parameters, </a:t>
            </a:r>
            <a:r>
              <a:rPr lang="nl-BE" dirty="0" err="1"/>
              <a:t>allowing</a:t>
            </a:r>
            <a:r>
              <a:rPr lang="nl-BE" dirty="0"/>
              <a:t> </a:t>
            </a:r>
            <a:r>
              <a:rPr lang="nl-BE" dirty="0" err="1"/>
              <a:t>the</a:t>
            </a:r>
            <a:r>
              <a:rPr lang="nl-BE" dirty="0"/>
              <a:t> </a:t>
            </a:r>
            <a:r>
              <a:rPr lang="nl-BE" dirty="0" err="1"/>
              <a:t>network</a:t>
            </a:r>
            <a:r>
              <a:rPr lang="nl-BE" dirty="0"/>
              <a:t> </a:t>
            </a:r>
            <a:r>
              <a:rPr lang="nl-BE" dirty="0" err="1"/>
              <a:t>to</a:t>
            </a:r>
            <a:r>
              <a:rPr lang="nl-BE" dirty="0"/>
              <a:t> have more </a:t>
            </a:r>
            <a:r>
              <a:rPr lang="nl-BE" dirty="0" err="1"/>
              <a:t>layers</a:t>
            </a:r>
            <a:r>
              <a:rPr lang="nl-BE" dirty="0"/>
              <a:t> (</a:t>
            </a:r>
            <a:r>
              <a:rPr lang="nl-BE" dirty="0" err="1"/>
              <a:t>deep</a:t>
            </a:r>
            <a:r>
              <a:rPr lang="nl-BE" dirty="0"/>
              <a:t> </a:t>
            </a:r>
            <a:r>
              <a:rPr lang="nl-BE" dirty="0" err="1"/>
              <a:t>neural</a:t>
            </a:r>
            <a:r>
              <a:rPr lang="nl-BE" dirty="0"/>
              <a:t> </a:t>
            </a:r>
            <a:r>
              <a:rPr lang="nl-BE" dirty="0" err="1"/>
              <a:t>network</a:t>
            </a:r>
            <a:r>
              <a:rPr lang="nl-BE" dirty="0"/>
              <a:t>) without </a:t>
            </a:r>
            <a:r>
              <a:rPr lang="nl-BE" dirty="0" err="1"/>
              <a:t>overfitting</a:t>
            </a:r>
            <a:endParaRPr lang="nl-BE" dirty="0"/>
          </a:p>
          <a:p>
            <a:pPr marL="0" indent="0">
              <a:buNone/>
            </a:pPr>
            <a:endParaRPr lang="nl-BE" dirty="0"/>
          </a:p>
          <a:p>
            <a:endParaRPr lang="nl-BE" dirty="0"/>
          </a:p>
        </p:txBody>
      </p:sp>
      <p:sp>
        <p:nvSpPr>
          <p:cNvPr id="18" name="Rechteraccolade 17">
            <a:extLst>
              <a:ext uri="{FF2B5EF4-FFF2-40B4-BE49-F238E27FC236}">
                <a16:creationId xmlns:a16="http://schemas.microsoft.com/office/drawing/2014/main" id="{9FEF7D45-B305-467B-BFFD-3070B0385DC0}"/>
              </a:ext>
            </a:extLst>
          </p:cNvPr>
          <p:cNvSpPr/>
          <p:nvPr/>
        </p:nvSpPr>
        <p:spPr>
          <a:xfrm rot="5400000">
            <a:off x="4042101" y="896828"/>
            <a:ext cx="224196" cy="3431600"/>
          </a:xfrm>
          <a:prstGeom prst="righ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sp>
        <p:nvSpPr>
          <p:cNvPr id="19" name="Tekstvak 18">
            <a:extLst>
              <a:ext uri="{FF2B5EF4-FFF2-40B4-BE49-F238E27FC236}">
                <a16:creationId xmlns:a16="http://schemas.microsoft.com/office/drawing/2014/main" id="{2B230453-A10D-4832-9747-30655F2458CA}"/>
              </a:ext>
            </a:extLst>
          </p:cNvPr>
          <p:cNvSpPr txBox="1"/>
          <p:nvPr/>
        </p:nvSpPr>
        <p:spPr>
          <a:xfrm>
            <a:off x="3354815" y="2821916"/>
            <a:ext cx="1524585" cy="307777"/>
          </a:xfrm>
          <a:prstGeom prst="rect">
            <a:avLst/>
          </a:prstGeom>
          <a:noFill/>
        </p:spPr>
        <p:txBody>
          <a:bodyPr wrap="none" rtlCol="0">
            <a:spAutoFit/>
          </a:bodyPr>
          <a:lstStyle/>
          <a:p>
            <a:r>
              <a:rPr lang="nl-BE" sz="1400" dirty="0"/>
              <a:t>Feature Extraction</a:t>
            </a:r>
            <a:endParaRPr lang="en-US" sz="1400" dirty="0"/>
          </a:p>
        </p:txBody>
      </p:sp>
      <p:sp>
        <p:nvSpPr>
          <p:cNvPr id="20" name="Rechteraccolade 19">
            <a:extLst>
              <a:ext uri="{FF2B5EF4-FFF2-40B4-BE49-F238E27FC236}">
                <a16:creationId xmlns:a16="http://schemas.microsoft.com/office/drawing/2014/main" id="{C0AD2F48-34E7-4B1E-96EC-F7E2B8AF9550}"/>
              </a:ext>
            </a:extLst>
          </p:cNvPr>
          <p:cNvSpPr/>
          <p:nvPr/>
        </p:nvSpPr>
        <p:spPr>
          <a:xfrm rot="5400000">
            <a:off x="8962629" y="1933757"/>
            <a:ext cx="224197" cy="1357746"/>
          </a:xfrm>
          <a:prstGeom prst="rightBrace">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dirty="0"/>
          </a:p>
        </p:txBody>
      </p:sp>
      <p:sp>
        <p:nvSpPr>
          <p:cNvPr id="21" name="Tekstvak 20">
            <a:extLst>
              <a:ext uri="{FF2B5EF4-FFF2-40B4-BE49-F238E27FC236}">
                <a16:creationId xmlns:a16="http://schemas.microsoft.com/office/drawing/2014/main" id="{6DE1F559-AAA8-4B64-AE6F-A6E29D4F366C}"/>
              </a:ext>
            </a:extLst>
          </p:cNvPr>
          <p:cNvSpPr txBox="1"/>
          <p:nvPr/>
        </p:nvSpPr>
        <p:spPr>
          <a:xfrm>
            <a:off x="8505468" y="2803230"/>
            <a:ext cx="1138517" cy="307777"/>
          </a:xfrm>
          <a:prstGeom prst="rect">
            <a:avLst/>
          </a:prstGeom>
          <a:noFill/>
        </p:spPr>
        <p:txBody>
          <a:bodyPr wrap="none" rtlCol="0">
            <a:spAutoFit/>
          </a:bodyPr>
          <a:lstStyle/>
          <a:p>
            <a:r>
              <a:rPr lang="nl-BE" sz="1400" dirty="0"/>
              <a:t>Classification</a:t>
            </a:r>
            <a:endParaRPr lang="en-US" sz="1400" dirty="0"/>
          </a:p>
        </p:txBody>
      </p:sp>
    </p:spTree>
    <p:extLst>
      <p:ext uri="{BB962C8B-B14F-4D97-AF65-F5344CB8AC3E}">
        <p14:creationId xmlns:p14="http://schemas.microsoft.com/office/powerpoint/2010/main" val="258279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61693-45CF-4819-8AA1-26F49AED1D20}"/>
              </a:ext>
            </a:extLst>
          </p:cNvPr>
          <p:cNvSpPr>
            <a:spLocks noGrp="1"/>
          </p:cNvSpPr>
          <p:nvPr>
            <p:ph type="title"/>
          </p:nvPr>
        </p:nvSpPr>
        <p:spPr/>
        <p:txBody>
          <a:bodyPr/>
          <a:lstStyle/>
          <a:p>
            <a:r>
              <a:rPr lang="nl-BE" dirty="0" err="1"/>
              <a:t>Convolution</a:t>
            </a:r>
            <a:r>
              <a:rPr lang="nl-BE" dirty="0"/>
              <a:t> </a:t>
            </a:r>
            <a:r>
              <a:rPr lang="nl-BE" dirty="0" err="1"/>
              <a:t>Layer</a:t>
            </a:r>
            <a:endParaRPr lang="en-US" dirty="0"/>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115020FD-C731-40AD-9C62-0430D94548D3}"/>
                  </a:ext>
                </a:extLst>
              </p:cNvPr>
              <p:cNvSpPr>
                <a:spLocks noGrp="1"/>
              </p:cNvSpPr>
              <p:nvPr>
                <p:ph sz="half" idx="1"/>
              </p:nvPr>
            </p:nvSpPr>
            <p:spPr>
              <a:xfrm>
                <a:off x="838199" y="1825625"/>
                <a:ext cx="6199910" cy="4351338"/>
              </a:xfrm>
            </p:spPr>
            <p:txBody>
              <a:bodyPr/>
              <a:lstStyle/>
              <a:p>
                <a:r>
                  <a:rPr lang="nl-BE" sz="2400" dirty="0"/>
                  <a:t>Cross-</a:t>
                </a:r>
                <a:r>
                  <a:rPr lang="nl-BE" sz="2400" dirty="0" err="1"/>
                  <a:t>correlation</a:t>
                </a:r>
                <a:r>
                  <a:rPr lang="nl-BE" sz="2400" dirty="0"/>
                  <a:t> </a:t>
                </a:r>
                <a14:m>
                  <m:oMath xmlns:m="http://schemas.openxmlformats.org/officeDocument/2006/math">
                    <m:r>
                      <a:rPr lang="nl-BE" sz="2400" b="0" i="1" smtClean="0">
                        <a:latin typeface="Cambria Math" panose="02040503050406030204" pitchFamily="18" charset="0"/>
                      </a:rPr>
                      <m:t>𝐶</m:t>
                    </m:r>
                  </m:oMath>
                </a14:m>
                <a:r>
                  <a:rPr lang="nl-BE" sz="2400" dirty="0"/>
                  <a:t> of </a:t>
                </a:r>
                <a14:m>
                  <m:oMath xmlns:m="http://schemas.openxmlformats.org/officeDocument/2006/math">
                    <m:r>
                      <a:rPr lang="nl-BE" sz="2400" b="0" i="1" smtClean="0">
                        <a:latin typeface="Cambria Math" panose="02040503050406030204" pitchFamily="18" charset="0"/>
                      </a:rPr>
                      <m:t>𝑥</m:t>
                    </m:r>
                    <m:r>
                      <a:rPr lang="nl-BE" sz="2400" b="0" i="1" smtClean="0">
                        <a:latin typeface="Cambria Math" panose="02040503050406030204" pitchFamily="18" charset="0"/>
                      </a:rPr>
                      <m:t>,</m:t>
                    </m:r>
                    <m:r>
                      <a:rPr lang="nl-BE" sz="2400" b="0" i="1" smtClean="0">
                        <a:latin typeface="Cambria Math" panose="02040503050406030204" pitchFamily="18" charset="0"/>
                      </a:rPr>
                      <m:t>𝑦</m:t>
                    </m:r>
                    <m:r>
                      <a:rPr lang="nl-BE" sz="2400" i="1" smtClean="0">
                        <a:latin typeface="Cambria Math" panose="02040503050406030204" pitchFamily="18" charset="0"/>
                        <a:ea typeface="Cambria Math" panose="02040503050406030204" pitchFamily="18" charset="0"/>
                      </a:rPr>
                      <m:t>∈</m:t>
                    </m:r>
                    <m:r>
                      <a:rPr lang="nl-BE" sz="2400" b="0" i="1" smtClean="0">
                        <a:latin typeface="Cambria Math" panose="02040503050406030204" pitchFamily="18" charset="0"/>
                        <a:ea typeface="Cambria Math" panose="02040503050406030204" pitchFamily="18" charset="0"/>
                      </a:rPr>
                      <m:t>𝐼</m:t>
                    </m:r>
                  </m:oMath>
                </a14:m>
                <a:r>
                  <a:rPr lang="nl-BE" sz="2400" dirty="0"/>
                  <a:t>:</a:t>
                </a:r>
              </a:p>
              <a:p>
                <a:endParaRPr lang="nl-BE" sz="2400" dirty="0"/>
              </a:p>
              <a:p>
                <a:pPr marL="0" indent="0">
                  <a:buNone/>
                </a:pPr>
                <a14:m>
                  <m:oMathPara xmlns:m="http://schemas.openxmlformats.org/officeDocument/2006/math">
                    <m:oMathParaPr>
                      <m:jc m:val="centerGroup"/>
                    </m:oMathParaPr>
                    <m:oMath xmlns:m="http://schemas.openxmlformats.org/officeDocument/2006/math">
                      <m:r>
                        <a:rPr lang="nl-BE" sz="2400" b="0" i="1" smtClean="0">
                          <a:latin typeface="Cambria Math" panose="02040503050406030204" pitchFamily="18" charset="0"/>
                        </a:rPr>
                        <m:t>𝐶</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𝑥</m:t>
                          </m:r>
                          <m:r>
                            <a:rPr lang="nl-BE" sz="2400" b="0" i="1" smtClean="0">
                              <a:latin typeface="Cambria Math" panose="02040503050406030204" pitchFamily="18" charset="0"/>
                            </a:rPr>
                            <m:t>,</m:t>
                          </m:r>
                          <m:r>
                            <a:rPr lang="nl-BE" sz="2400" b="0" i="1" smtClean="0">
                              <a:latin typeface="Cambria Math" panose="02040503050406030204" pitchFamily="18" charset="0"/>
                            </a:rPr>
                            <m:t>𝑦</m:t>
                          </m:r>
                        </m:e>
                      </m:d>
                      <m:r>
                        <a:rPr lang="nl-BE" sz="2400" b="0" i="1" smtClean="0">
                          <a:latin typeface="Cambria Math" panose="02040503050406030204" pitchFamily="18" charset="0"/>
                        </a:rPr>
                        <m:t>=</m:t>
                      </m:r>
                      <m:nary>
                        <m:naryPr>
                          <m:chr m:val="∑"/>
                          <m:ctrlPr>
                            <a:rPr lang="nl-BE" sz="2400" b="0" i="1" smtClean="0">
                              <a:latin typeface="Cambria Math" panose="02040503050406030204" pitchFamily="18" charset="0"/>
                            </a:rPr>
                          </m:ctrlPr>
                        </m:naryPr>
                        <m:sub>
                          <m:r>
                            <m:rPr>
                              <m:brk m:alnAt="23"/>
                            </m:rPr>
                            <a:rPr lang="nl-BE" sz="2400" b="0" i="1" smtClean="0">
                              <a:latin typeface="Cambria Math" panose="02040503050406030204" pitchFamily="18" charset="0"/>
                            </a:rPr>
                            <m:t>𝑚</m:t>
                          </m:r>
                          <m:r>
                            <a:rPr lang="nl-BE" sz="2400" b="0" i="1" smtClean="0">
                              <a:latin typeface="Cambria Math" panose="02040503050406030204" pitchFamily="18" charset="0"/>
                            </a:rPr>
                            <m:t>=0</m:t>
                          </m:r>
                        </m:sub>
                        <m:sup>
                          <m:r>
                            <a:rPr lang="nl-BE" sz="2400" b="0" i="1" smtClean="0">
                              <a:latin typeface="Cambria Math" panose="02040503050406030204" pitchFamily="18" charset="0"/>
                            </a:rPr>
                            <m:t>𝑀</m:t>
                          </m:r>
                          <m:r>
                            <a:rPr lang="nl-BE" sz="2400" b="0" i="1" smtClean="0">
                              <a:latin typeface="Cambria Math" panose="02040503050406030204" pitchFamily="18" charset="0"/>
                            </a:rPr>
                            <m:t>−1</m:t>
                          </m:r>
                        </m:sup>
                        <m:e>
                          <m:nary>
                            <m:naryPr>
                              <m:chr m:val="∑"/>
                              <m:ctrlPr>
                                <a:rPr lang="nl-BE" sz="2400" b="0" i="1" smtClean="0">
                                  <a:latin typeface="Cambria Math" panose="02040503050406030204" pitchFamily="18" charset="0"/>
                                </a:rPr>
                              </m:ctrlPr>
                            </m:naryPr>
                            <m:sub>
                              <m:r>
                                <m:rPr>
                                  <m:brk m:alnAt="23"/>
                                </m:rPr>
                                <a:rPr lang="nl-BE" sz="2400" b="0" i="1" smtClean="0">
                                  <a:latin typeface="Cambria Math" panose="02040503050406030204" pitchFamily="18" charset="0"/>
                                </a:rPr>
                                <m:t>𝑛</m:t>
                              </m:r>
                              <m:r>
                                <a:rPr lang="nl-BE" sz="2400" b="0" i="1" smtClean="0">
                                  <a:latin typeface="Cambria Math" panose="02040503050406030204" pitchFamily="18" charset="0"/>
                                </a:rPr>
                                <m:t>=0</m:t>
                              </m:r>
                            </m:sub>
                            <m:sup>
                              <m:r>
                                <a:rPr lang="nl-BE" sz="2400" b="0" i="1" smtClean="0">
                                  <a:latin typeface="Cambria Math" panose="02040503050406030204" pitchFamily="18" charset="0"/>
                                </a:rPr>
                                <m:t>𝑁</m:t>
                              </m:r>
                              <m:r>
                                <a:rPr lang="nl-BE" sz="2400" b="0" i="1" smtClean="0">
                                  <a:latin typeface="Cambria Math" panose="02040503050406030204" pitchFamily="18" charset="0"/>
                                </a:rPr>
                                <m:t>−1</m:t>
                              </m:r>
                            </m:sup>
                            <m:e>
                              <m:r>
                                <a:rPr lang="nl-BE" sz="2400" b="0" i="1" smtClean="0">
                                  <a:latin typeface="Cambria Math" panose="02040503050406030204" pitchFamily="18" charset="0"/>
                                </a:rPr>
                                <m:t>𝐼</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𝑥</m:t>
                                  </m:r>
                                  <m:r>
                                    <a:rPr lang="nl-BE" sz="2400" b="0" i="1" smtClean="0">
                                      <a:latin typeface="Cambria Math" panose="02040503050406030204" pitchFamily="18" charset="0"/>
                                    </a:rPr>
                                    <m:t>+</m:t>
                                  </m:r>
                                  <m:r>
                                    <a:rPr lang="nl-BE" sz="2400" b="0" i="1" smtClean="0">
                                      <a:latin typeface="Cambria Math" panose="02040503050406030204" pitchFamily="18" charset="0"/>
                                    </a:rPr>
                                    <m:t>𝑚</m:t>
                                  </m:r>
                                  <m:r>
                                    <a:rPr lang="nl-BE" sz="2400" b="0" i="1" smtClean="0">
                                      <a:latin typeface="Cambria Math" panose="02040503050406030204" pitchFamily="18" charset="0"/>
                                    </a:rPr>
                                    <m:t>,</m:t>
                                  </m:r>
                                  <m:r>
                                    <a:rPr lang="nl-BE" sz="2400" b="0" i="1" smtClean="0">
                                      <a:latin typeface="Cambria Math" panose="02040503050406030204" pitchFamily="18" charset="0"/>
                                    </a:rPr>
                                    <m:t>𝑦</m:t>
                                  </m:r>
                                  <m:r>
                                    <a:rPr lang="nl-BE" sz="2400" b="0" i="1" smtClean="0">
                                      <a:latin typeface="Cambria Math" panose="02040503050406030204" pitchFamily="18" charset="0"/>
                                    </a:rPr>
                                    <m:t>+</m:t>
                                  </m:r>
                                  <m:r>
                                    <a:rPr lang="nl-BE" sz="2400" b="0" i="1" smtClean="0">
                                      <a:latin typeface="Cambria Math" panose="02040503050406030204" pitchFamily="18" charset="0"/>
                                    </a:rPr>
                                    <m:t>𝑛</m:t>
                                  </m:r>
                                </m:e>
                              </m:d>
                              <m:r>
                                <a:rPr lang="nl-BE" sz="2400" b="0" i="1" smtClean="0">
                                  <a:latin typeface="Cambria Math" panose="02040503050406030204" pitchFamily="18" charset="0"/>
                                </a:rPr>
                                <m:t>𝐾</m:t>
                              </m:r>
                              <m:d>
                                <m:dPr>
                                  <m:ctrlPr>
                                    <a:rPr lang="nl-BE" sz="2400" b="0" i="1" smtClean="0">
                                      <a:latin typeface="Cambria Math" panose="02040503050406030204" pitchFamily="18" charset="0"/>
                                    </a:rPr>
                                  </m:ctrlPr>
                                </m:dPr>
                                <m:e>
                                  <m:r>
                                    <a:rPr lang="nl-BE" sz="2400" b="0" i="1" smtClean="0">
                                      <a:latin typeface="Cambria Math" panose="02040503050406030204" pitchFamily="18" charset="0"/>
                                    </a:rPr>
                                    <m:t>𝑚</m:t>
                                  </m:r>
                                  <m:r>
                                    <a:rPr lang="nl-BE" sz="2400" b="0" i="1" smtClean="0">
                                      <a:latin typeface="Cambria Math" panose="02040503050406030204" pitchFamily="18" charset="0"/>
                                    </a:rPr>
                                    <m:t>,</m:t>
                                  </m:r>
                                  <m:r>
                                    <a:rPr lang="nl-BE" sz="2400" b="0" i="1" smtClean="0">
                                      <a:latin typeface="Cambria Math" panose="02040503050406030204" pitchFamily="18" charset="0"/>
                                    </a:rPr>
                                    <m:t>𝑛</m:t>
                                  </m:r>
                                </m:e>
                              </m:d>
                            </m:e>
                          </m:nary>
                        </m:e>
                      </m:nary>
                    </m:oMath>
                  </m:oMathPara>
                </a14:m>
                <a:endParaRPr lang="en-US" sz="2400" dirty="0"/>
              </a:p>
              <a:p>
                <a:r>
                  <a:rPr lang="en-US" sz="2400" dirty="0"/>
                  <a:t>Image </a:t>
                </a:r>
                <a14:m>
                  <m:oMath xmlns:m="http://schemas.openxmlformats.org/officeDocument/2006/math">
                    <m:r>
                      <a:rPr lang="nl-BE" sz="2400" b="0" i="1" smtClean="0">
                        <a:latin typeface="Cambria Math" panose="02040503050406030204" pitchFamily="18" charset="0"/>
                        <a:ea typeface="Cambria Math" panose="02040503050406030204" pitchFamily="18" charset="0"/>
                      </a:rPr>
                      <m:t>𝐼</m:t>
                    </m:r>
                    <m:r>
                      <a:rPr lang="nl-BE" sz="2400" b="0" i="1" smtClean="0">
                        <a:latin typeface="Cambria Math" panose="02040503050406030204" pitchFamily="18" charset="0"/>
                        <a:ea typeface="Cambria Math" panose="02040503050406030204" pitchFamily="18" charset="0"/>
                      </a:rPr>
                      <m:t>, </m:t>
                    </m:r>
                  </m:oMath>
                </a14:m>
                <a:r>
                  <a:rPr lang="en-US" sz="2400" dirty="0"/>
                  <a:t>kernel K with width M and height N</a:t>
                </a:r>
              </a:p>
            </p:txBody>
          </p:sp>
        </mc:Choice>
        <mc:Fallback>
          <p:sp>
            <p:nvSpPr>
              <p:cNvPr id="3" name="Tijdelijke aanduiding voor inhoud 2">
                <a:extLst>
                  <a:ext uri="{FF2B5EF4-FFF2-40B4-BE49-F238E27FC236}">
                    <a16:creationId xmlns:a16="http://schemas.microsoft.com/office/drawing/2014/main" id="{115020FD-C731-40AD-9C62-0430D94548D3}"/>
                  </a:ext>
                </a:extLst>
              </p:cNvPr>
              <p:cNvSpPr>
                <a:spLocks noGrp="1" noRot="1" noChangeAspect="1" noMove="1" noResize="1" noEditPoints="1" noAdjustHandles="1" noChangeArrowheads="1" noChangeShapeType="1" noTextEdit="1"/>
              </p:cNvSpPr>
              <p:nvPr>
                <p:ph sz="half" idx="1"/>
              </p:nvPr>
            </p:nvSpPr>
            <p:spPr>
              <a:xfrm>
                <a:off x="838199" y="1825625"/>
                <a:ext cx="6199910" cy="4351338"/>
              </a:xfrm>
              <a:blipFill>
                <a:blip r:embed="rId3"/>
                <a:stretch>
                  <a:fillRect l="-2750" t="-2801"/>
                </a:stretch>
              </a:blipFill>
            </p:spPr>
            <p:txBody>
              <a:bodyPr/>
              <a:lstStyle/>
              <a:p>
                <a:r>
                  <a:rPr lang="en-US">
                    <a:noFill/>
                  </a:rPr>
                  <a:t> </a:t>
                </a:r>
              </a:p>
            </p:txBody>
          </p:sp>
        </mc:Fallback>
      </mc:AlternateContent>
      <p:pic>
        <p:nvPicPr>
          <p:cNvPr id="8" name="Tijdelijke aanduiding voor inhoud 7">
            <a:extLst>
              <a:ext uri="{FF2B5EF4-FFF2-40B4-BE49-F238E27FC236}">
                <a16:creationId xmlns:a16="http://schemas.microsoft.com/office/drawing/2014/main" id="{E4575A21-B7F8-4A8A-B421-CDF3BD354C0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900109" y="2889528"/>
            <a:ext cx="4503336" cy="3287435"/>
          </a:xfrm>
        </p:spPr>
      </p:pic>
      <p:graphicFrame>
        <p:nvGraphicFramePr>
          <p:cNvPr id="9" name="Tabel 8">
            <a:extLst>
              <a:ext uri="{FF2B5EF4-FFF2-40B4-BE49-F238E27FC236}">
                <a16:creationId xmlns:a16="http://schemas.microsoft.com/office/drawing/2014/main" id="{E9C19955-0AC3-4776-8166-86268EE7E62A}"/>
              </a:ext>
            </a:extLst>
          </p:cNvPr>
          <p:cNvGraphicFramePr>
            <a:graphicFrameLocks noGrp="1"/>
          </p:cNvGraphicFramePr>
          <p:nvPr>
            <p:extLst>
              <p:ext uri="{D42A27DB-BD31-4B8C-83A1-F6EECF244321}">
                <p14:modId xmlns:p14="http://schemas.microsoft.com/office/powerpoint/2010/main" val="3678483086"/>
              </p:ext>
            </p:extLst>
          </p:nvPr>
        </p:nvGraphicFramePr>
        <p:xfrm>
          <a:off x="9694141" y="1690688"/>
          <a:ext cx="1195530" cy="1129329"/>
        </p:xfrm>
        <a:graphic>
          <a:graphicData uri="http://schemas.openxmlformats.org/drawingml/2006/table">
            <a:tbl>
              <a:tblPr firstRow="1" bandRow="1">
                <a:tableStyleId>{5C22544A-7EE6-4342-B048-85BDC9FD1C3A}</a:tableStyleId>
              </a:tblPr>
              <a:tblGrid>
                <a:gridCol w="398510">
                  <a:extLst>
                    <a:ext uri="{9D8B030D-6E8A-4147-A177-3AD203B41FA5}">
                      <a16:colId xmlns:a16="http://schemas.microsoft.com/office/drawing/2014/main" val="1631916308"/>
                    </a:ext>
                  </a:extLst>
                </a:gridCol>
                <a:gridCol w="398510">
                  <a:extLst>
                    <a:ext uri="{9D8B030D-6E8A-4147-A177-3AD203B41FA5}">
                      <a16:colId xmlns:a16="http://schemas.microsoft.com/office/drawing/2014/main" val="1674186732"/>
                    </a:ext>
                  </a:extLst>
                </a:gridCol>
                <a:gridCol w="398510">
                  <a:extLst>
                    <a:ext uri="{9D8B030D-6E8A-4147-A177-3AD203B41FA5}">
                      <a16:colId xmlns:a16="http://schemas.microsoft.com/office/drawing/2014/main" val="3516217171"/>
                    </a:ext>
                  </a:extLst>
                </a:gridCol>
              </a:tblGrid>
              <a:tr h="384233">
                <a:tc>
                  <a:txBody>
                    <a:bodyPr/>
                    <a:lstStyle/>
                    <a:p>
                      <a:pPr algn="ctr"/>
                      <a:r>
                        <a:rPr lang="nl-BE"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87976432"/>
                  </a:ext>
                </a:extLst>
              </a:tr>
              <a:tr h="372548">
                <a:tc>
                  <a:txBody>
                    <a:bodyPr/>
                    <a:lstStyle/>
                    <a:p>
                      <a:pPr algn="ctr"/>
                      <a:r>
                        <a:rPr lang="nl-BE" b="0" dirty="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3653386"/>
                  </a:ext>
                </a:extLst>
              </a:tr>
              <a:tr h="372548">
                <a:tc>
                  <a:txBody>
                    <a:bodyPr/>
                    <a:lstStyle/>
                    <a:p>
                      <a:pPr algn="ctr"/>
                      <a:r>
                        <a:rPr lang="nl-BE"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0</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nl-BE" b="0" dirty="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50527759"/>
                  </a:ext>
                </a:extLst>
              </a:tr>
            </a:tbl>
          </a:graphicData>
        </a:graphic>
      </p:graphicFrame>
      <mc:AlternateContent xmlns:mc="http://schemas.openxmlformats.org/markup-compatibility/2006" xmlns:a14="http://schemas.microsoft.com/office/drawing/2010/main">
        <mc:Choice Requires="a14">
          <p:sp>
            <p:nvSpPr>
              <p:cNvPr id="10" name="Tekstvak 9">
                <a:extLst>
                  <a:ext uri="{FF2B5EF4-FFF2-40B4-BE49-F238E27FC236}">
                    <a16:creationId xmlns:a16="http://schemas.microsoft.com/office/drawing/2014/main" id="{F01543B9-4E88-4616-AAA9-C61E414C60BC}"/>
                  </a:ext>
                </a:extLst>
              </p:cNvPr>
              <p:cNvSpPr txBox="1"/>
              <p:nvPr/>
            </p:nvSpPr>
            <p:spPr>
              <a:xfrm>
                <a:off x="9079345" y="2072305"/>
                <a:ext cx="614795" cy="369332"/>
              </a:xfrm>
              <a:prstGeom prst="rect">
                <a:avLst/>
              </a:prstGeom>
              <a:noFill/>
            </p:spPr>
            <p:txBody>
              <a:bodyPr wrap="square" rtlCol="0">
                <a:spAutoFit/>
              </a:bodyPr>
              <a:lstStyle/>
              <a:p>
                <a14:m>
                  <m:oMath xmlns:m="http://schemas.openxmlformats.org/officeDocument/2006/math">
                    <m:r>
                      <a:rPr lang="nl-BE" i="1">
                        <a:latin typeface="Cambria Math" panose="02040503050406030204" pitchFamily="18" charset="0"/>
                      </a:rPr>
                      <m:t>𝐾</m:t>
                    </m:r>
                  </m:oMath>
                </a14:m>
                <a:r>
                  <a:rPr lang="nl-BE" dirty="0"/>
                  <a:t>  =</a:t>
                </a:r>
                <a:endParaRPr lang="en-US" dirty="0"/>
              </a:p>
            </p:txBody>
          </p:sp>
        </mc:Choice>
        <mc:Fallback xmlns="">
          <p:sp>
            <p:nvSpPr>
              <p:cNvPr id="10" name="Tekstvak 9">
                <a:extLst>
                  <a:ext uri="{FF2B5EF4-FFF2-40B4-BE49-F238E27FC236}">
                    <a16:creationId xmlns:a16="http://schemas.microsoft.com/office/drawing/2014/main" id="{F01543B9-4E88-4616-AAA9-C61E414C60BC}"/>
                  </a:ext>
                </a:extLst>
              </p:cNvPr>
              <p:cNvSpPr txBox="1">
                <a:spLocks noRot="1" noChangeAspect="1" noMove="1" noResize="1" noEditPoints="1" noAdjustHandles="1" noChangeArrowheads="1" noChangeShapeType="1" noTextEdit="1"/>
              </p:cNvSpPr>
              <p:nvPr/>
            </p:nvSpPr>
            <p:spPr>
              <a:xfrm>
                <a:off x="9079345" y="2072305"/>
                <a:ext cx="614795" cy="369332"/>
              </a:xfrm>
              <a:prstGeom prst="rect">
                <a:avLst/>
              </a:prstGeom>
              <a:blipFill>
                <a:blip r:embed="rId5"/>
                <a:stretch>
                  <a:fillRect t="-9836" r="-990" b="-24590"/>
                </a:stretch>
              </a:blipFill>
            </p:spPr>
            <p:txBody>
              <a:bodyPr/>
              <a:lstStyle/>
              <a:p>
                <a:r>
                  <a:rPr lang="en-US">
                    <a:noFill/>
                  </a:rPr>
                  <a:t> </a:t>
                </a:r>
              </a:p>
            </p:txBody>
          </p:sp>
        </mc:Fallback>
      </mc:AlternateContent>
      <p:sp>
        <p:nvSpPr>
          <p:cNvPr id="11" name="Rechthoek 10">
            <a:extLst>
              <a:ext uri="{FF2B5EF4-FFF2-40B4-BE49-F238E27FC236}">
                <a16:creationId xmlns:a16="http://schemas.microsoft.com/office/drawing/2014/main" id="{FCF1BB61-342C-43A5-895F-9B86AF8F9417}"/>
              </a:ext>
            </a:extLst>
          </p:cNvPr>
          <p:cNvSpPr/>
          <p:nvPr/>
        </p:nvSpPr>
        <p:spPr>
          <a:xfrm>
            <a:off x="1154545" y="2537551"/>
            <a:ext cx="5541530" cy="1052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2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2C812-0DBB-4A11-96BA-DC276E2B7C33}"/>
              </a:ext>
            </a:extLst>
          </p:cNvPr>
          <p:cNvSpPr>
            <a:spLocks noGrp="1"/>
          </p:cNvSpPr>
          <p:nvPr>
            <p:ph type="title"/>
          </p:nvPr>
        </p:nvSpPr>
        <p:spPr/>
        <p:txBody>
          <a:bodyPr/>
          <a:lstStyle/>
          <a:p>
            <a:r>
              <a:rPr lang="nl-BE" dirty="0" err="1"/>
              <a:t>Activation</a:t>
            </a:r>
            <a:r>
              <a:rPr lang="nl-BE" dirty="0"/>
              <a:t> </a:t>
            </a:r>
            <a:r>
              <a:rPr lang="nl-BE" dirty="0" err="1"/>
              <a:t>Function</a:t>
            </a:r>
            <a:r>
              <a:rPr lang="nl-BE" dirty="0"/>
              <a:t> (</a:t>
            </a:r>
            <a:r>
              <a:rPr lang="nl-BE" dirty="0" err="1"/>
              <a:t>ReLU</a:t>
            </a:r>
            <a:r>
              <a:rPr lang="nl-BE" dirty="0"/>
              <a:t>)</a:t>
            </a:r>
            <a:endParaRPr lang="en-US" dirty="0"/>
          </a:p>
        </p:txBody>
      </p:sp>
      <p:sp>
        <p:nvSpPr>
          <p:cNvPr id="3" name="Tijdelijke aanduiding voor inhoud 2">
            <a:extLst>
              <a:ext uri="{FF2B5EF4-FFF2-40B4-BE49-F238E27FC236}">
                <a16:creationId xmlns:a16="http://schemas.microsoft.com/office/drawing/2014/main" id="{5A5B1625-DA81-432F-BDE2-207A6319C2FB}"/>
              </a:ext>
            </a:extLst>
          </p:cNvPr>
          <p:cNvSpPr>
            <a:spLocks noGrp="1"/>
          </p:cNvSpPr>
          <p:nvPr>
            <p:ph sz="half" idx="1"/>
          </p:nvPr>
        </p:nvSpPr>
        <p:spPr/>
        <p:txBody>
          <a:bodyPr>
            <a:normAutofit/>
          </a:bodyPr>
          <a:lstStyle/>
          <a:p>
            <a:r>
              <a:rPr lang="nl-BE" dirty="0" err="1"/>
              <a:t>Adds</a:t>
            </a:r>
            <a:r>
              <a:rPr lang="nl-BE" dirty="0"/>
              <a:t> </a:t>
            </a:r>
            <a:r>
              <a:rPr lang="nl-BE" dirty="0" err="1"/>
              <a:t>needed</a:t>
            </a:r>
            <a:r>
              <a:rPr lang="nl-BE" dirty="0"/>
              <a:t> non-</a:t>
            </a:r>
            <a:r>
              <a:rPr lang="nl-BE" dirty="0" err="1"/>
              <a:t>linearity</a:t>
            </a:r>
            <a:r>
              <a:rPr lang="nl-BE" dirty="0"/>
              <a:t>!</a:t>
            </a:r>
          </a:p>
          <a:p>
            <a:r>
              <a:rPr lang="nl-BE" dirty="0" err="1"/>
              <a:t>Needs</a:t>
            </a:r>
            <a:r>
              <a:rPr lang="nl-BE" dirty="0"/>
              <a:t> </a:t>
            </a:r>
            <a:r>
              <a:rPr lang="nl-BE" dirty="0" err="1"/>
              <a:t>to</a:t>
            </a:r>
            <a:r>
              <a:rPr lang="nl-BE" dirty="0"/>
              <a:t> </a:t>
            </a:r>
            <a:r>
              <a:rPr lang="nl-BE" dirty="0" err="1"/>
              <a:t>be</a:t>
            </a:r>
            <a:r>
              <a:rPr lang="nl-BE" dirty="0"/>
              <a:t> </a:t>
            </a:r>
            <a:r>
              <a:rPr lang="nl-BE" dirty="0" err="1"/>
              <a:t>differentiable</a:t>
            </a:r>
            <a:r>
              <a:rPr lang="nl-BE" dirty="0"/>
              <a:t> </a:t>
            </a:r>
            <a:r>
              <a:rPr lang="nl-BE" dirty="0" err="1"/>
              <a:t>for</a:t>
            </a:r>
            <a:r>
              <a:rPr lang="nl-BE" dirty="0"/>
              <a:t> </a:t>
            </a:r>
            <a:r>
              <a:rPr lang="nl-BE" dirty="0" err="1"/>
              <a:t>backpropagation</a:t>
            </a:r>
            <a:endParaRPr lang="nl-BE" dirty="0"/>
          </a:p>
          <a:p>
            <a:r>
              <a:rPr lang="nl-BE" dirty="0" err="1"/>
              <a:t>Computationally</a:t>
            </a:r>
            <a:r>
              <a:rPr lang="nl-BE" dirty="0"/>
              <a:t> </a:t>
            </a:r>
            <a:r>
              <a:rPr lang="nl-BE" dirty="0" err="1"/>
              <a:t>inexpensive</a:t>
            </a:r>
            <a:endParaRPr lang="nl-BE" dirty="0"/>
          </a:p>
          <a:p>
            <a:r>
              <a:rPr lang="nl-BE" dirty="0"/>
              <a:t>No </a:t>
            </a:r>
            <a:r>
              <a:rPr lang="nl-BE" dirty="0" err="1"/>
              <a:t>vanishing</a:t>
            </a:r>
            <a:r>
              <a:rPr lang="nl-BE" dirty="0"/>
              <a:t> </a:t>
            </a:r>
            <a:r>
              <a:rPr lang="nl-BE" dirty="0" err="1"/>
              <a:t>gradient</a:t>
            </a:r>
            <a:r>
              <a:rPr lang="nl-BE" dirty="0"/>
              <a:t>, </a:t>
            </a:r>
            <a:r>
              <a:rPr lang="nl-BE" dirty="0" err="1"/>
              <a:t>ideal</a:t>
            </a:r>
            <a:r>
              <a:rPr lang="nl-BE" dirty="0"/>
              <a:t> </a:t>
            </a:r>
            <a:r>
              <a:rPr lang="nl-BE" dirty="0" err="1"/>
              <a:t>for</a:t>
            </a:r>
            <a:r>
              <a:rPr lang="nl-BE" dirty="0"/>
              <a:t> </a:t>
            </a:r>
            <a:r>
              <a:rPr lang="nl-BE" dirty="0" err="1"/>
              <a:t>deeper</a:t>
            </a:r>
            <a:r>
              <a:rPr lang="nl-BE" dirty="0"/>
              <a:t> </a:t>
            </a:r>
            <a:r>
              <a:rPr lang="nl-BE" dirty="0" err="1"/>
              <a:t>networks</a:t>
            </a:r>
            <a:endParaRPr lang="nl-BE" dirty="0"/>
          </a:p>
          <a:p>
            <a:r>
              <a:rPr lang="en-US" dirty="0"/>
              <a:t>Empirically proven to perform better than other activation functions (sigmoid, tanh)</a:t>
            </a:r>
          </a:p>
        </p:txBody>
      </p:sp>
      <p:pic>
        <p:nvPicPr>
          <p:cNvPr id="6" name="Tijdelijke aanduiding voor inhoud 5">
            <a:extLst>
              <a:ext uri="{FF2B5EF4-FFF2-40B4-BE49-F238E27FC236}">
                <a16:creationId xmlns:a16="http://schemas.microsoft.com/office/drawing/2014/main" id="{166E7720-8847-45D0-B7A2-936263BBF5C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76172" y="1825625"/>
            <a:ext cx="4477628" cy="3621227"/>
          </a:xfrm>
        </p:spPr>
      </p:pic>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D7F6D3A8-AF11-4311-A7E6-97B010854E97}"/>
                  </a:ext>
                </a:extLst>
              </p:cNvPr>
              <p:cNvSpPr txBox="1"/>
              <p:nvPr/>
            </p:nvSpPr>
            <p:spPr>
              <a:xfrm>
                <a:off x="7185891" y="5446852"/>
                <a:ext cx="3352800"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nl-BE" b="0" i="1" smtClean="0">
                          <a:latin typeface="Cambria Math" panose="02040503050406030204" pitchFamily="18" charset="0"/>
                        </a:rPr>
                        <m:t>𝑓</m:t>
                      </m:r>
                      <m:d>
                        <m:dPr>
                          <m:ctrlPr>
                            <a:rPr lang="nl-BE" b="0" i="1" smtClean="0">
                              <a:latin typeface="Cambria Math" panose="02040503050406030204" pitchFamily="18" charset="0"/>
                            </a:rPr>
                          </m:ctrlPr>
                        </m:dPr>
                        <m:e>
                          <m:r>
                            <a:rPr lang="nl-BE" b="0" i="1" smtClean="0">
                              <a:latin typeface="Cambria Math" panose="02040503050406030204" pitchFamily="18" charset="0"/>
                            </a:rPr>
                            <m:t>𝑦</m:t>
                          </m:r>
                        </m:e>
                      </m:d>
                      <m:r>
                        <a:rPr lang="nl-BE" b="0" i="1" smtClean="0">
                          <a:latin typeface="Cambria Math" panose="02040503050406030204" pitchFamily="18" charset="0"/>
                        </a:rPr>
                        <m:t>=</m:t>
                      </m:r>
                      <m:r>
                        <m:rPr>
                          <m:sty m:val="p"/>
                        </m:rPr>
                        <a:rPr lang="nl-BE" b="0" i="0" smtClean="0">
                          <a:latin typeface="Cambria Math" panose="02040503050406030204" pitchFamily="18" charset="0"/>
                        </a:rPr>
                        <m:t>max</m:t>
                      </m:r>
                      <m:r>
                        <a:rPr lang="nl-BE" b="0" i="1" smtClean="0">
                          <a:latin typeface="Cambria Math" panose="02040503050406030204" pitchFamily="18" charset="0"/>
                        </a:rPr>
                        <m:t>⁡(0,</m:t>
                      </m:r>
                      <m:r>
                        <a:rPr lang="nl-BE" b="0" i="1" smtClean="0">
                          <a:latin typeface="Cambria Math" panose="02040503050406030204" pitchFamily="18" charset="0"/>
                        </a:rPr>
                        <m:t>𝑦</m:t>
                      </m:r>
                      <m:r>
                        <a:rPr lang="nl-BE" b="0" i="1" smtClean="0">
                          <a:latin typeface="Cambria Math" panose="02040503050406030204" pitchFamily="18" charset="0"/>
                        </a:rPr>
                        <m:t>)</m:t>
                      </m:r>
                    </m:oMath>
                  </m:oMathPara>
                </a14:m>
                <a:endParaRPr lang="nl-BE" dirty="0"/>
              </a:p>
              <a:p>
                <a:endParaRPr lang="en-US" dirty="0"/>
              </a:p>
            </p:txBody>
          </p:sp>
        </mc:Choice>
        <mc:Fallback xmlns="">
          <p:sp>
            <p:nvSpPr>
              <p:cNvPr id="7" name="Tekstvak 6">
                <a:extLst>
                  <a:ext uri="{FF2B5EF4-FFF2-40B4-BE49-F238E27FC236}">
                    <a16:creationId xmlns:a16="http://schemas.microsoft.com/office/drawing/2014/main" id="{D7F6D3A8-AF11-4311-A7E6-97B010854E97}"/>
                  </a:ext>
                </a:extLst>
              </p:cNvPr>
              <p:cNvSpPr txBox="1">
                <a:spLocks noRot="1" noChangeAspect="1" noMove="1" noResize="1" noEditPoints="1" noAdjustHandles="1" noChangeArrowheads="1" noChangeShapeType="1" noTextEdit="1"/>
              </p:cNvSpPr>
              <p:nvPr/>
            </p:nvSpPr>
            <p:spPr>
              <a:xfrm>
                <a:off x="7185891" y="5446852"/>
                <a:ext cx="3352800" cy="646331"/>
              </a:xfrm>
              <a:prstGeom prst="rect">
                <a:avLst/>
              </a:prstGeom>
              <a:blipFill>
                <a:blip r:embed="rId4"/>
                <a:stretch>
                  <a:fillRect/>
                </a:stretch>
              </a:blipFill>
            </p:spPr>
            <p:txBody>
              <a:bodyPr/>
              <a:lstStyle/>
              <a:p>
                <a:r>
                  <a:rPr lang="en-US">
                    <a:noFill/>
                  </a:rPr>
                  <a:t> </a:t>
                </a:r>
              </a:p>
            </p:txBody>
          </p:sp>
        </mc:Fallback>
      </mc:AlternateContent>
      <p:sp>
        <p:nvSpPr>
          <p:cNvPr id="8" name="Rechthoek 7">
            <a:extLst>
              <a:ext uri="{FF2B5EF4-FFF2-40B4-BE49-F238E27FC236}">
                <a16:creationId xmlns:a16="http://schemas.microsoft.com/office/drawing/2014/main" id="{1799442E-25E4-495E-A450-5C3FC8C6C718}"/>
              </a:ext>
            </a:extLst>
          </p:cNvPr>
          <p:cNvSpPr/>
          <p:nvPr/>
        </p:nvSpPr>
        <p:spPr>
          <a:xfrm>
            <a:off x="7980218" y="5446852"/>
            <a:ext cx="1745673" cy="381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50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810E4B-212B-4533-A586-31223A37CE1F}"/>
              </a:ext>
            </a:extLst>
          </p:cNvPr>
          <p:cNvSpPr>
            <a:spLocks noGrp="1"/>
          </p:cNvSpPr>
          <p:nvPr>
            <p:ph type="title"/>
          </p:nvPr>
        </p:nvSpPr>
        <p:spPr/>
        <p:txBody>
          <a:bodyPr/>
          <a:lstStyle/>
          <a:p>
            <a:r>
              <a:rPr lang="nl-BE" dirty="0"/>
              <a:t>Pooling </a:t>
            </a:r>
            <a:r>
              <a:rPr lang="nl-BE" dirty="0" err="1"/>
              <a:t>Layer</a:t>
            </a:r>
            <a:r>
              <a:rPr lang="nl-BE" dirty="0"/>
              <a:t> (Max Pooling)</a:t>
            </a:r>
            <a:endParaRPr lang="en-US" dirty="0"/>
          </a:p>
        </p:txBody>
      </p:sp>
      <p:sp>
        <p:nvSpPr>
          <p:cNvPr id="3" name="Tijdelijke aanduiding voor inhoud 2">
            <a:extLst>
              <a:ext uri="{FF2B5EF4-FFF2-40B4-BE49-F238E27FC236}">
                <a16:creationId xmlns:a16="http://schemas.microsoft.com/office/drawing/2014/main" id="{23DB6B7E-6DC7-46C2-879B-64B2F1591D0D}"/>
              </a:ext>
            </a:extLst>
          </p:cNvPr>
          <p:cNvSpPr>
            <a:spLocks noGrp="1"/>
          </p:cNvSpPr>
          <p:nvPr>
            <p:ph sz="half" idx="1"/>
          </p:nvPr>
        </p:nvSpPr>
        <p:spPr>
          <a:xfrm>
            <a:off x="914400" y="1825625"/>
            <a:ext cx="5181600" cy="4351338"/>
          </a:xfrm>
        </p:spPr>
        <p:txBody>
          <a:bodyPr>
            <a:normAutofit/>
          </a:bodyPr>
          <a:lstStyle/>
          <a:p>
            <a:r>
              <a:rPr lang="nl-BE" dirty="0"/>
              <a:t>Downsampling</a:t>
            </a:r>
          </a:p>
          <a:p>
            <a:r>
              <a:rPr lang="nl-BE" dirty="0" err="1"/>
              <a:t>Reduces</a:t>
            </a:r>
            <a:r>
              <a:rPr lang="nl-BE" dirty="0"/>
              <a:t> </a:t>
            </a:r>
            <a:r>
              <a:rPr lang="nl-BE" dirty="0" err="1"/>
              <a:t>computations</a:t>
            </a:r>
            <a:endParaRPr lang="nl-BE" dirty="0"/>
          </a:p>
          <a:p>
            <a:r>
              <a:rPr lang="nl-BE" dirty="0" err="1"/>
              <a:t>Convolutions</a:t>
            </a:r>
            <a:r>
              <a:rPr lang="nl-BE" dirty="0"/>
              <a:t> </a:t>
            </a:r>
            <a:r>
              <a:rPr lang="nl-BE" dirty="0" err="1"/>
              <a:t>after</a:t>
            </a:r>
            <a:r>
              <a:rPr lang="nl-BE" dirty="0"/>
              <a:t> pooling </a:t>
            </a:r>
            <a:r>
              <a:rPr lang="nl-BE" dirty="0" err="1"/>
              <a:t>will</a:t>
            </a:r>
            <a:r>
              <a:rPr lang="nl-BE" dirty="0"/>
              <a:t> “</a:t>
            </a:r>
            <a:r>
              <a:rPr lang="nl-BE" dirty="0" err="1"/>
              <a:t>see</a:t>
            </a:r>
            <a:r>
              <a:rPr lang="nl-BE" dirty="0"/>
              <a:t> </a:t>
            </a:r>
            <a:r>
              <a:rPr lang="nl-BE" dirty="0" err="1"/>
              <a:t>the</a:t>
            </a:r>
            <a:r>
              <a:rPr lang="nl-BE" dirty="0"/>
              <a:t> </a:t>
            </a:r>
            <a:r>
              <a:rPr lang="nl-BE" dirty="0" err="1"/>
              <a:t>bigger</a:t>
            </a:r>
            <a:r>
              <a:rPr lang="nl-BE" dirty="0"/>
              <a:t> picture”</a:t>
            </a:r>
            <a:r>
              <a:rPr lang="nl-BE" i="1" dirty="0"/>
              <a:t> </a:t>
            </a:r>
            <a:r>
              <a:rPr lang="nl-BE" dirty="0" err="1"/>
              <a:t>and</a:t>
            </a:r>
            <a:r>
              <a:rPr lang="nl-BE" dirty="0"/>
              <a:t> extract </a:t>
            </a:r>
            <a:r>
              <a:rPr lang="nl-BE" dirty="0" err="1"/>
              <a:t>higher</a:t>
            </a:r>
            <a:r>
              <a:rPr lang="nl-BE" dirty="0"/>
              <a:t> level features</a:t>
            </a:r>
          </a:p>
          <a:p>
            <a:r>
              <a:rPr lang="nl-BE" dirty="0"/>
              <a:t>Max pooling </a:t>
            </a:r>
            <a:r>
              <a:rPr lang="nl-BE" dirty="0" err="1"/>
              <a:t>and</a:t>
            </a:r>
            <a:r>
              <a:rPr lang="nl-BE" dirty="0"/>
              <a:t> </a:t>
            </a:r>
            <a:r>
              <a:rPr lang="nl-BE" dirty="0" err="1"/>
              <a:t>average</a:t>
            </a:r>
            <a:r>
              <a:rPr lang="nl-BE" dirty="0"/>
              <a:t> pooling </a:t>
            </a:r>
            <a:r>
              <a:rPr lang="nl-BE" dirty="0" err="1"/>
              <a:t>both</a:t>
            </a:r>
            <a:r>
              <a:rPr lang="nl-BE" dirty="0"/>
              <a:t> have different </a:t>
            </a:r>
            <a:r>
              <a:rPr lang="nl-BE" dirty="0" err="1"/>
              <a:t>usecases</a:t>
            </a:r>
            <a:endParaRPr lang="nl-BE" dirty="0"/>
          </a:p>
          <a:p>
            <a:r>
              <a:rPr lang="nl-BE" dirty="0"/>
              <a:t>Max pooling </a:t>
            </a:r>
            <a:r>
              <a:rPr lang="nl-BE" dirty="0" err="1"/>
              <a:t>empirically</a:t>
            </a:r>
            <a:r>
              <a:rPr lang="nl-BE" dirty="0"/>
              <a:t> proven </a:t>
            </a:r>
            <a:r>
              <a:rPr lang="nl-BE" dirty="0" err="1"/>
              <a:t>to</a:t>
            </a:r>
            <a:r>
              <a:rPr lang="nl-BE" dirty="0"/>
              <a:t> </a:t>
            </a:r>
            <a:r>
              <a:rPr lang="nl-BE" dirty="0" err="1"/>
              <a:t>be</a:t>
            </a:r>
            <a:r>
              <a:rPr lang="nl-BE" dirty="0"/>
              <a:t> </a:t>
            </a:r>
            <a:r>
              <a:rPr lang="nl-BE" dirty="0" err="1"/>
              <a:t>better</a:t>
            </a:r>
            <a:r>
              <a:rPr lang="nl-BE" dirty="0"/>
              <a:t> </a:t>
            </a:r>
            <a:r>
              <a:rPr lang="nl-BE" dirty="0" err="1"/>
              <a:t>for</a:t>
            </a:r>
            <a:r>
              <a:rPr lang="nl-BE" dirty="0"/>
              <a:t> CNN</a:t>
            </a:r>
          </a:p>
          <a:p>
            <a:endParaRPr lang="nl-BE" dirty="0"/>
          </a:p>
          <a:p>
            <a:endParaRPr lang="en-US" dirty="0"/>
          </a:p>
        </p:txBody>
      </p:sp>
      <p:pic>
        <p:nvPicPr>
          <p:cNvPr id="6" name="Tijdelijke aanduiding voor inhoud 5">
            <a:extLst>
              <a:ext uri="{FF2B5EF4-FFF2-40B4-BE49-F238E27FC236}">
                <a16:creationId xmlns:a16="http://schemas.microsoft.com/office/drawing/2014/main" id="{691A0B27-F1A3-4B57-ACBF-F7A435BB59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0800" y="2675753"/>
            <a:ext cx="5181600" cy="1892256"/>
          </a:xfrm>
        </p:spPr>
      </p:pic>
    </p:spTree>
    <p:extLst>
      <p:ext uri="{BB962C8B-B14F-4D97-AF65-F5344CB8AC3E}">
        <p14:creationId xmlns:p14="http://schemas.microsoft.com/office/powerpoint/2010/main" val="211351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DC303-5833-4C53-A9B1-1935D4B72135}"/>
              </a:ext>
            </a:extLst>
          </p:cNvPr>
          <p:cNvSpPr>
            <a:spLocks noGrp="1"/>
          </p:cNvSpPr>
          <p:nvPr>
            <p:ph type="title"/>
          </p:nvPr>
        </p:nvSpPr>
        <p:spPr/>
        <p:txBody>
          <a:bodyPr/>
          <a:lstStyle/>
          <a:p>
            <a:r>
              <a:rPr lang="nl-BE" dirty="0"/>
              <a:t>Batch </a:t>
            </a:r>
            <a:r>
              <a:rPr lang="nl-BE" dirty="0" err="1"/>
              <a:t>normalization</a:t>
            </a:r>
            <a:endParaRPr lang="en-US" dirty="0"/>
          </a:p>
        </p:txBody>
      </p:sp>
      <p:sp>
        <p:nvSpPr>
          <p:cNvPr id="3" name="Tijdelijke aanduiding voor inhoud 2">
            <a:extLst>
              <a:ext uri="{FF2B5EF4-FFF2-40B4-BE49-F238E27FC236}">
                <a16:creationId xmlns:a16="http://schemas.microsoft.com/office/drawing/2014/main" id="{A2165E1F-4054-4E75-88D2-29EC89F7CF97}"/>
              </a:ext>
            </a:extLst>
          </p:cNvPr>
          <p:cNvSpPr>
            <a:spLocks noGrp="1"/>
          </p:cNvSpPr>
          <p:nvPr>
            <p:ph sz="half" idx="1"/>
          </p:nvPr>
        </p:nvSpPr>
        <p:spPr/>
        <p:txBody>
          <a:bodyPr/>
          <a:lstStyle/>
          <a:p>
            <a:r>
              <a:rPr lang="nl-BE" dirty="0"/>
              <a:t>The </a:t>
            </a:r>
            <a:r>
              <a:rPr lang="nl-BE" dirty="0" err="1"/>
              <a:t>mean</a:t>
            </a:r>
            <a:r>
              <a:rPr lang="nl-BE" dirty="0"/>
              <a:t> </a:t>
            </a:r>
            <a:r>
              <a:rPr lang="nl-BE" dirty="0" err="1"/>
              <a:t>and</a:t>
            </a:r>
            <a:r>
              <a:rPr lang="nl-BE" dirty="0"/>
              <a:t> </a:t>
            </a:r>
            <a:r>
              <a:rPr lang="nl-BE" dirty="0" err="1"/>
              <a:t>variance</a:t>
            </a:r>
            <a:r>
              <a:rPr lang="nl-BE" dirty="0"/>
              <a:t> of </a:t>
            </a:r>
            <a:r>
              <a:rPr lang="nl-BE" dirty="0" err="1"/>
              <a:t>all</a:t>
            </a:r>
            <a:r>
              <a:rPr lang="nl-BE" dirty="0"/>
              <a:t> </a:t>
            </a:r>
            <a:r>
              <a:rPr lang="nl-BE" dirty="0" err="1"/>
              <a:t>the</a:t>
            </a:r>
            <a:r>
              <a:rPr lang="nl-BE" dirty="0"/>
              <a:t> </a:t>
            </a:r>
            <a:r>
              <a:rPr lang="nl-BE" dirty="0" err="1"/>
              <a:t>inputs</a:t>
            </a:r>
            <a:r>
              <a:rPr lang="nl-BE" dirty="0"/>
              <a:t> of a batch get </a:t>
            </a:r>
            <a:r>
              <a:rPr lang="nl-BE" dirty="0" err="1"/>
              <a:t>calculated</a:t>
            </a:r>
            <a:endParaRPr lang="nl-BE" dirty="0"/>
          </a:p>
          <a:p>
            <a:r>
              <a:rPr lang="nl-BE" dirty="0" err="1"/>
              <a:t>Each</a:t>
            </a:r>
            <a:r>
              <a:rPr lang="nl-BE" dirty="0"/>
              <a:t> input </a:t>
            </a:r>
            <a:r>
              <a:rPr lang="nl-BE" dirty="0" err="1"/>
              <a:t>then</a:t>
            </a:r>
            <a:r>
              <a:rPr lang="nl-BE" dirty="0"/>
              <a:t> </a:t>
            </a:r>
            <a:r>
              <a:rPr lang="nl-BE" dirty="0" err="1"/>
              <a:t>gets</a:t>
            </a:r>
            <a:r>
              <a:rPr lang="nl-BE" dirty="0"/>
              <a:t> </a:t>
            </a:r>
            <a:r>
              <a:rPr lang="nl-BE" dirty="0" err="1"/>
              <a:t>normalized</a:t>
            </a:r>
            <a:endParaRPr lang="en-US" dirty="0"/>
          </a:p>
        </p:txBody>
      </p:sp>
      <p:sp>
        <p:nvSpPr>
          <p:cNvPr id="4" name="Tijdelijke aanduiding voor inhoud 3">
            <a:extLst>
              <a:ext uri="{FF2B5EF4-FFF2-40B4-BE49-F238E27FC236}">
                <a16:creationId xmlns:a16="http://schemas.microsoft.com/office/drawing/2014/main" id="{2A3954FB-C394-4549-9D55-5A9E4CC873E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54045465"/>
      </p:ext>
    </p:extLst>
  </p:cSld>
  <p:clrMapOvr>
    <a:masterClrMapping/>
  </p:clrMapOvr>
</p:sld>
</file>

<file path=ppt/theme/theme1.xml><?xml version="1.0" encoding="utf-8"?>
<a:theme xmlns:a="http://schemas.openxmlformats.org/drawingml/2006/main" name="OneSpan PowerPoint Template - Logo">
  <a:themeElements>
    <a:clrScheme name="OneSpan Colour Palette">
      <a:dk1>
        <a:srgbClr val="4D4D4F"/>
      </a:dk1>
      <a:lt1>
        <a:srgbClr val="FFFFFF"/>
      </a:lt1>
      <a:dk2>
        <a:srgbClr val="5940C4"/>
      </a:dk2>
      <a:lt2>
        <a:srgbClr val="E6E7E8"/>
      </a:lt2>
      <a:accent1>
        <a:srgbClr val="5940C4"/>
      </a:accent1>
      <a:accent2>
        <a:srgbClr val="331C86"/>
      </a:accent2>
      <a:accent3>
        <a:srgbClr val="968BFF"/>
      </a:accent3>
      <a:accent4>
        <a:srgbClr val="00D9AD"/>
      </a:accent4>
      <a:accent5>
        <a:srgbClr val="1B806D"/>
      </a:accent5>
      <a:accent6>
        <a:srgbClr val="BBBDBF"/>
      </a:accent6>
      <a:hlink>
        <a:srgbClr val="0563C1"/>
      </a:hlink>
      <a:folHlink>
        <a:srgbClr val="954F72"/>
      </a:folHlink>
    </a:clrScheme>
    <a:fontScheme name="OneSpan font">
      <a:majorFont>
        <a:latin typeface="Montserrat"/>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eSpan Innovation Centre PowerPoint Template" id="{771B270F-A60A-43B9-AFCB-6C814CBBECD7}" vid="{3EC61BF3-D9D0-4DDC-9275-ECC4892F5D5C}"/>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70B9342D003843B9E336DBCAACC5C8" ma:contentTypeVersion="0" ma:contentTypeDescription="Create a new document." ma:contentTypeScope="" ma:versionID="b78a7184c5693ddc85084a3f6246335c">
  <xsd:schema xmlns:xsd="http://www.w3.org/2001/XMLSchema" xmlns:xs="http://www.w3.org/2001/XMLSchema" xmlns:p="http://schemas.microsoft.com/office/2006/metadata/properties" targetNamespace="http://schemas.microsoft.com/office/2006/metadata/properties" ma:root="true" ma:fieldsID="93609a9ff84d3ed3f695aa3123b2ae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356C1A-18ED-4A3E-9466-CFBE2CD2BC7B}">
  <ds:schemaRefs>
    <ds:schemaRef ds:uri="http://schemas.microsoft.com/sharepoint/v3/contenttype/forms"/>
  </ds:schemaRefs>
</ds:datastoreItem>
</file>

<file path=customXml/itemProps2.xml><?xml version="1.0" encoding="utf-8"?>
<ds:datastoreItem xmlns:ds="http://schemas.openxmlformats.org/officeDocument/2006/customXml" ds:itemID="{EF9CF675-7374-4A5F-B3BB-358650F6C6F0}">
  <ds:schemaRefs>
    <ds:schemaRef ds:uri="http://purl.org/dc/elements/1.1/"/>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DE5D4DE7-CC49-4812-90CC-2C77573F9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OneSpan Innovation Centre PowerPoint Template</Template>
  <TotalTime>3728</TotalTime>
  <Words>1677</Words>
  <Application>Microsoft Office PowerPoint</Application>
  <PresentationFormat>Breedbeeld</PresentationFormat>
  <Paragraphs>177</Paragraphs>
  <Slides>19</Slides>
  <Notes>14</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19</vt:i4>
      </vt:variant>
    </vt:vector>
  </HeadingPairs>
  <TitlesOfParts>
    <vt:vector size="26" baseType="lpstr">
      <vt:lpstr>Arcon</vt:lpstr>
      <vt:lpstr>Arial</vt:lpstr>
      <vt:lpstr>Calibri</vt:lpstr>
      <vt:lpstr>Cambria Math</vt:lpstr>
      <vt:lpstr>Gill Sans Nova</vt:lpstr>
      <vt:lpstr>Montserrat</vt:lpstr>
      <vt:lpstr>OneSpan PowerPoint Template - Logo</vt:lpstr>
      <vt:lpstr>Face Recognition using Siamese Neural Networks</vt:lpstr>
      <vt:lpstr>PowerPoint-presentatie</vt:lpstr>
      <vt:lpstr>Face Matching</vt:lpstr>
      <vt:lpstr>Siamese Neural Networks</vt:lpstr>
      <vt:lpstr>Convolutional Neural Network (CNN)</vt:lpstr>
      <vt:lpstr>Convolution Layer</vt:lpstr>
      <vt:lpstr>Activation Function (ReLU)</vt:lpstr>
      <vt:lpstr>Pooling Layer (Max Pooling)</vt:lpstr>
      <vt:lpstr>Batch normalization</vt:lpstr>
      <vt:lpstr>Fully-Connected Layers</vt:lpstr>
      <vt:lpstr>Contrastive Loss Function</vt:lpstr>
      <vt:lpstr>Cross Entropy Loss Function</vt:lpstr>
      <vt:lpstr>Residual Neural Networks (ResNet)</vt:lpstr>
      <vt:lpstr>CNN + Contrastive Loss</vt:lpstr>
      <vt:lpstr>Choosing the Right Threshold</vt:lpstr>
      <vt:lpstr>CNN + Cross Entropy Loss</vt:lpstr>
      <vt:lpstr>ResNet + Contrastive Loss</vt:lpstr>
      <vt:lpstr>ResNet + Cross Entropy Loss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Felix Lerner</dc:creator>
  <cp:lastModifiedBy>Felix Lerner</cp:lastModifiedBy>
  <cp:revision>129</cp:revision>
  <dcterms:created xsi:type="dcterms:W3CDTF">2019-07-29T08:09:41Z</dcterms:created>
  <dcterms:modified xsi:type="dcterms:W3CDTF">2019-08-05T08:42:24Z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0x010100B570B9342D003843B9E336DBCAACC5C8</vt:lpwstr>
  </property>
</Properties>
</file>