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7" r:id="rId4"/>
    <p:sldId id="294" r:id="rId5"/>
    <p:sldId id="295" r:id="rId6"/>
    <p:sldId id="296" r:id="rId7"/>
    <p:sldId id="307" r:id="rId8"/>
    <p:sldId id="364" r:id="rId9"/>
    <p:sldId id="366" r:id="rId10"/>
    <p:sldId id="309" r:id="rId11"/>
    <p:sldId id="365" r:id="rId12"/>
    <p:sldId id="374" r:id="rId13"/>
    <p:sldId id="310" r:id="rId14"/>
    <p:sldId id="311" r:id="rId15"/>
    <p:sldId id="367" r:id="rId16"/>
    <p:sldId id="368" r:id="rId17"/>
    <p:sldId id="369" r:id="rId18"/>
    <p:sldId id="370" r:id="rId19"/>
    <p:sldId id="375" r:id="rId20"/>
    <p:sldId id="376" r:id="rId21"/>
    <p:sldId id="351" r:id="rId22"/>
    <p:sldId id="344" r:id="rId23"/>
    <p:sldId id="377" r:id="rId24"/>
    <p:sldId id="276" r:id="rId2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82449"/>
  </p:normalViewPr>
  <p:slideViewPr>
    <p:cSldViewPr snapToGrid="0" snapToObjects="1">
      <p:cViewPr varScale="1">
        <p:scale>
          <a:sx n="104" d="100"/>
          <a:sy n="104" d="100"/>
        </p:scale>
        <p:origin x="5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7D91E-636C-2440-A393-F3FFB7EE236B}" type="datetimeFigureOut">
              <a:rPr lang="en-CN" smtClean="0"/>
              <a:t>2022/2/9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6B329-3A24-7340-8D48-425DC3DFCD3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196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6B329-3A24-7340-8D48-425DC3DFCD36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3208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2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6B329-3A24-7340-8D48-425DC3DFCD36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26334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6B329-3A24-7340-8D48-425DC3DFCD36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2064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6B329-3A24-7340-8D48-425DC3DFCD36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84779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6B329-3A24-7340-8D48-425DC3DFCD36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81660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9DDF-E2C0-C14A-99B7-3DB92FE4A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B81C4-2B82-B249-A297-A9B1FB8B6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08E60-4889-3B4E-9178-64CE72FB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6BDF-B102-6B47-9731-5BCBDEDE55BA}" type="datetimeFigureOut">
              <a:rPr lang="en-CN" smtClean="0"/>
              <a:t>2022/2/9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88A45-5A3E-4447-9835-1F906CB0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2EAD-E40A-1742-A23E-F3F81018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D0F-F2BB-2A48-9A5A-36822F321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7427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C5A7-3390-0549-AB30-9FF50F3D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6ECF0-CED0-E349-8756-1201D6F45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2E607-B8E2-F143-98AE-9611AD1C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6BDF-B102-6B47-9731-5BCBDEDE55BA}" type="datetimeFigureOut">
              <a:rPr lang="en-CN" smtClean="0"/>
              <a:t>2022/2/9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5CC84-3DDA-9947-B9C4-227ACB1A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9E00-251A-994B-9B1E-8DD0C3FE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D0F-F2BB-2A48-9A5A-36822F321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136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7ED8A-8DF7-CD49-A58C-344C0AB9B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59960-FDAC-9543-AD23-58686CE21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7A4B7-4678-334C-A996-B6A6E1B3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6BDF-B102-6B47-9731-5BCBDEDE55BA}" type="datetimeFigureOut">
              <a:rPr lang="en-CN" smtClean="0"/>
              <a:t>2022/2/9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05E57-06D8-D944-BD06-38BF3529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6EF47-F6E5-D541-A426-219DCC71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D0F-F2BB-2A48-9A5A-36822F321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035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4F88-3C6D-5941-9F3C-F97D2593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4D6EE-4503-AC45-B55C-6CBF96661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887F2-F8F1-1D4A-B4DB-273DB9FD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6BDF-B102-6B47-9731-5BCBDEDE55BA}" type="datetimeFigureOut">
              <a:rPr lang="en-CN" smtClean="0"/>
              <a:t>2022/2/9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8FA9-9B3E-B949-97C3-7C08B2F6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5C4D3-A043-C44E-8263-792C5693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D0F-F2BB-2A48-9A5A-36822F321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5724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4F42-2F94-1043-A13D-FED9D765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3BE13-CD24-1E41-802B-D4C34F108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70B8-D523-5949-8DC2-03E8CE4A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6BDF-B102-6B47-9731-5BCBDEDE55BA}" type="datetimeFigureOut">
              <a:rPr lang="en-CN" smtClean="0"/>
              <a:t>2022/2/9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ACD86-5728-8D41-A7FB-7E412A1B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0AA30-5286-994E-A595-1C8B2B34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D0F-F2BB-2A48-9A5A-36822F321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2649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FB00-91E2-1A4F-92B6-C31C9778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AFA6E-3F2E-B144-93A8-1A03429FB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2219F-080B-4843-ABBC-24C8C4616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3B389-9234-9742-B945-56A53C1E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6BDF-B102-6B47-9731-5BCBDEDE55BA}" type="datetimeFigureOut">
              <a:rPr lang="en-CN" smtClean="0"/>
              <a:t>2022/2/9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5A502-56DB-4B4B-9AE3-B34258F5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AEF5C-A1D6-5D4C-B204-4F98E469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D0F-F2BB-2A48-9A5A-36822F321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1643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F1B4-0230-4A49-BF90-C50EC2453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08F4A-8622-9447-B893-F31246108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5AF00-BEAC-0140-8874-B5A543C37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0BE40-D0E5-A341-B2EA-2D8C8F382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59010-F5B0-BE4C-922A-3CA0C6F44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BD251-B823-094A-80DF-F02D8DF0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6BDF-B102-6B47-9731-5BCBDEDE55BA}" type="datetimeFigureOut">
              <a:rPr lang="en-CN" smtClean="0"/>
              <a:t>2022/2/9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6F6F1-AE9E-8140-92D7-8EF5F73B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44DE7-7D49-EE4B-86D2-67CFD2DF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D0F-F2BB-2A48-9A5A-36822F321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8831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8E58-80B5-6C4E-91F1-F0CCC80C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FEB82-0BDB-064C-979E-F620D8B7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6BDF-B102-6B47-9731-5BCBDEDE55BA}" type="datetimeFigureOut">
              <a:rPr lang="en-CN" smtClean="0"/>
              <a:t>2022/2/9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6B4A0-AA78-EC42-89FC-3609A466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A70D9-4346-1E40-9E01-634D90A0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D0F-F2BB-2A48-9A5A-36822F321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1210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57BA2-7664-A946-BF99-DFCC88D4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6BDF-B102-6B47-9731-5BCBDEDE55BA}" type="datetimeFigureOut">
              <a:rPr lang="en-CN" smtClean="0"/>
              <a:t>2022/2/9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32360-008E-C74B-BF90-177C401B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065D3-825F-8943-96BB-C6BF77F8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D0F-F2BB-2A48-9A5A-36822F321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6516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CBF-F577-E04E-9E41-5B01BC48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AB12-B6E1-7F41-9420-7E4F842A7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74C78-C25A-2047-9F35-EDFDDFB2F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4975D-F923-6845-A452-7E470303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6BDF-B102-6B47-9731-5BCBDEDE55BA}" type="datetimeFigureOut">
              <a:rPr lang="en-CN" smtClean="0"/>
              <a:t>2022/2/9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E8C63-735A-FC4E-97B5-D7023696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E1AE6-DAF6-3945-90C4-F55ABAAE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D0F-F2BB-2A48-9A5A-36822F321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1457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D164-FAF8-424D-8691-B40617EB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D136B1-FD95-E345-B2A0-18128604D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DB59D-1FA5-204C-8605-BEEC08A14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89F80-4008-AB4B-92CE-B745B7F0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6BDF-B102-6B47-9731-5BCBDEDE55BA}" type="datetimeFigureOut">
              <a:rPr lang="en-CN" smtClean="0"/>
              <a:t>2022/2/9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AE96-5ADD-4D40-B854-38FF1227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31630-0A27-DD44-9ECA-81253DB5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0D0F-F2BB-2A48-9A5A-36822F321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5694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6D889-24A5-424A-B5E4-B9313B89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78ACB-65FC-0D47-BF27-EDF8E777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05213-FA5E-6444-9B24-56637724F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16BDF-B102-6B47-9731-5BCBDEDE55BA}" type="datetimeFigureOut">
              <a:rPr lang="en-CN" smtClean="0"/>
              <a:t>2022/2/9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D292D-A198-AB45-9EF4-2CBF8EB69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48F3F-B5FB-EB47-8B1D-A3341C2F4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30D0F-F2BB-2A48-9A5A-36822F3216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11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thuo@link.cuhk.edu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E8F7-6563-9842-A4B0-176C235C3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Malayalam MN" pitchFamily="2" charset="0"/>
                <a:cs typeface="Malayalam MN" pitchFamily="2" charset="0"/>
              </a:rPr>
              <a:t>CSCI 2100 Tutorial </a:t>
            </a:r>
            <a:r>
              <a:rPr lang="en-US" altLang="zh-CN" sz="4000" dirty="0">
                <a:latin typeface="Malayalam MN" pitchFamily="2" charset="0"/>
                <a:cs typeface="Malayalam MN" pitchFamily="2" charset="0"/>
              </a:rPr>
              <a:t>3</a:t>
            </a:r>
            <a:br>
              <a:rPr lang="en-US" sz="4000" dirty="0">
                <a:latin typeface="Malayalam MN" pitchFamily="2" charset="0"/>
                <a:cs typeface="Malayalam MN" pitchFamily="2" charset="0"/>
              </a:rPr>
            </a:br>
            <a:br>
              <a:rPr lang="en-US" dirty="0">
                <a:latin typeface="Malayalam MN" pitchFamily="2" charset="0"/>
                <a:cs typeface="Malayalam MN" pitchFamily="2" charset="0"/>
              </a:rPr>
            </a:br>
            <a:r>
              <a:rPr lang="en-US" b="1" dirty="0">
                <a:latin typeface="Malayalam MN" pitchFamily="2" charset="0"/>
                <a:cs typeface="Malayalam MN" pitchFamily="2" charset="0"/>
              </a:rPr>
              <a:t>Stack and Queue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0FB7D-047A-E144-8F11-435DE6A7A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929" y="3982471"/>
            <a:ext cx="3884141" cy="1313430"/>
          </a:xfrm>
        </p:spPr>
        <p:txBody>
          <a:bodyPr>
            <a:normAutofit/>
          </a:bodyPr>
          <a:lstStyle/>
          <a:p>
            <a:r>
              <a:rPr lang="en-CN" sz="2000" dirty="0">
                <a:latin typeface="Malayalam MN" pitchFamily="2" charset="0"/>
                <a:cs typeface="Malayalam MN" pitchFamily="2" charset="0"/>
              </a:rPr>
              <a:t>Tutor: Yintong Huo</a:t>
            </a:r>
          </a:p>
          <a:p>
            <a:r>
              <a:rPr lang="en-CN" sz="2000" dirty="0">
                <a:latin typeface="Malayalam MN" pitchFamily="2" charset="0"/>
                <a:cs typeface="Malayalam MN" pitchFamily="2" charset="0"/>
                <a:hlinkClick r:id="rId2"/>
              </a:rPr>
              <a:t>ythuo@cse.cuhk.edu.hk</a:t>
            </a:r>
            <a:endParaRPr lang="en-CN" sz="2000" dirty="0">
              <a:latin typeface="Malayalam MN" pitchFamily="2" charset="0"/>
              <a:cs typeface="Malayalam MN" pitchFamily="2" charset="0"/>
            </a:endParaRPr>
          </a:p>
          <a:p>
            <a:r>
              <a:rPr lang="en-CN" sz="2000" dirty="0">
                <a:latin typeface="Malayalam MN" pitchFamily="2" charset="0"/>
                <a:cs typeface="Malayalam MN" pitchFamily="2" charset="0"/>
              </a:rPr>
              <a:t>2022.02.09</a:t>
            </a:r>
          </a:p>
        </p:txBody>
      </p:sp>
    </p:spTree>
    <p:extLst>
      <p:ext uri="{BB962C8B-B14F-4D97-AF65-F5344CB8AC3E}">
        <p14:creationId xmlns:p14="http://schemas.microsoft.com/office/powerpoint/2010/main" val="516131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3B6B-A989-4C7C-A0B4-9C820649E4D3}" type="slidenum">
              <a:rPr lang="en-US"/>
              <a:pPr/>
              <a:t>10</a:t>
            </a:fld>
            <a:endParaRPr lang="en-US"/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1828800" y="1866900"/>
            <a:ext cx="6019800" cy="4492336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1828800" y="847146"/>
            <a:ext cx="87518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Stacks are so popular that the C++ people actually wrote one for you. It’s in the Standard Template Library (STL)!</a:t>
            </a:r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1828800" y="1852613"/>
            <a:ext cx="62484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&gt;		// required!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 main()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::stack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&gt; 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ints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b="1" dirty="0">
                <a:latin typeface="Times New Roman"/>
                <a:ea typeface="MS Mincho" pitchFamily="49" charset="-128"/>
              </a:rPr>
              <a:t> 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(10);	     // add item to top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(20);</a:t>
            </a:r>
          </a:p>
          <a:p>
            <a:pPr eaLnBrk="0" hangingPunct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();  // get top value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();	     // kill top value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b="1" dirty="0">
                <a:latin typeface="Courier New" pitchFamily="49" charset="0"/>
                <a:ea typeface="MS Mincho" pitchFamily="49" charset="-128"/>
              </a:rPr>
              <a:t>  if (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empty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() == false) </a:t>
            </a:r>
          </a:p>
          <a:p>
            <a:pPr eaLnBrk="0" hangingPunct="0"/>
            <a:r>
              <a:rPr lang="en-US" b="1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size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  <a:ea typeface="MS Mincho" pitchFamily="49" charset="-128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dirty="0">
              <a:latin typeface="Times New Roman" pitchFamily="18" charset="0"/>
            </a:endParaRPr>
          </a:p>
        </p:txBody>
      </p:sp>
      <p:sp>
        <p:nvSpPr>
          <p:cNvPr id="11" name="AutoShape 104"/>
          <p:cNvSpPr>
            <a:spLocks noChangeArrowheads="1"/>
          </p:cNvSpPr>
          <p:nvPr/>
        </p:nvSpPr>
        <p:spPr bwMode="auto">
          <a:xfrm>
            <a:off x="3622676" y="485989"/>
            <a:ext cx="5590411" cy="2366963"/>
          </a:xfrm>
          <a:prstGeom prst="wedgeRoundRectCallout">
            <a:avLst>
              <a:gd name="adj1" fmla="val -48022"/>
              <a:gd name="adj2" fmla="val 67796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457200" indent="-457200" algn="ctr"/>
            <a:r>
              <a:rPr lang="en-US" sz="2000" dirty="0"/>
              <a:t>Here’s the syntax to define a stack:</a:t>
            </a:r>
          </a:p>
          <a:p>
            <a:pPr marL="457200" indent="-457200" algn="ctr"/>
            <a:endParaRPr lang="en-US" sz="2000" dirty="0">
              <a:solidFill>
                <a:schemeClr val="accent2"/>
              </a:solidFill>
            </a:endParaRPr>
          </a:p>
          <a:p>
            <a:pPr marL="457200" indent="-457200" algn="ctr"/>
            <a:r>
              <a:rPr lang="en-US" sz="1600" dirty="0" err="1">
                <a:solidFill>
                  <a:srgbClr val="FF0000"/>
                </a:solidFill>
              </a:rPr>
              <a:t>std</a:t>
            </a:r>
            <a:r>
              <a:rPr lang="en-US" sz="1600" dirty="0">
                <a:solidFill>
                  <a:srgbClr val="FF0000"/>
                </a:solidFill>
              </a:rPr>
              <a:t>::stack</a:t>
            </a:r>
            <a:r>
              <a:rPr lang="en-US" sz="1600" dirty="0">
                <a:solidFill>
                  <a:schemeClr val="accent2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type</a:t>
            </a:r>
            <a:r>
              <a:rPr lang="en-US" sz="1600" dirty="0">
                <a:solidFill>
                  <a:schemeClr val="accent2"/>
                </a:solidFill>
              </a:rPr>
              <a:t>&gt; </a:t>
            </a:r>
            <a:r>
              <a:rPr lang="en-US" sz="1600" dirty="0" err="1">
                <a:solidFill>
                  <a:schemeClr val="accent2"/>
                </a:solidFill>
              </a:rPr>
              <a:t>variableName</a:t>
            </a:r>
            <a:r>
              <a:rPr lang="en-US" sz="1600" dirty="0">
                <a:solidFill>
                  <a:schemeClr val="accent2"/>
                </a:solidFill>
              </a:rPr>
              <a:t>;</a:t>
            </a:r>
          </a:p>
          <a:p>
            <a:pPr marL="457200" indent="-457200" algn="ctr"/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ctr"/>
            <a:r>
              <a:rPr lang="en-US" dirty="0"/>
              <a:t>For example:</a:t>
            </a:r>
          </a:p>
          <a:p>
            <a:pPr marL="457200" indent="-457200" algn="ctr"/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ctr"/>
            <a:r>
              <a:rPr lang="en-US" sz="1600" dirty="0" err="1">
                <a:solidFill>
                  <a:srgbClr val="FF0000"/>
                </a:solidFill>
              </a:rPr>
              <a:t>std</a:t>
            </a:r>
            <a:r>
              <a:rPr lang="en-US" sz="1600" dirty="0">
                <a:solidFill>
                  <a:srgbClr val="FF0000"/>
                </a:solidFill>
              </a:rPr>
              <a:t>::stack</a:t>
            </a:r>
            <a:r>
              <a:rPr lang="en-US" sz="1600" dirty="0"/>
              <a:t>&lt;</a:t>
            </a:r>
            <a:r>
              <a:rPr lang="en-US" sz="1600" dirty="0">
                <a:solidFill>
                  <a:srgbClr val="00B050"/>
                </a:solidFill>
              </a:rPr>
              <a:t>string</a:t>
            </a:r>
            <a:r>
              <a:rPr lang="en-US" sz="1600" dirty="0"/>
              <a:t>&gt;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stackOfStrings</a:t>
            </a:r>
            <a:r>
              <a:rPr lang="en-US" sz="1600" dirty="0">
                <a:solidFill>
                  <a:schemeClr val="accent2"/>
                </a:solidFill>
              </a:rPr>
              <a:t>;</a:t>
            </a:r>
          </a:p>
          <a:p>
            <a:pPr marL="457200" indent="-457200" algn="ctr"/>
            <a:r>
              <a:rPr lang="en-US" sz="1600" dirty="0" err="1">
                <a:solidFill>
                  <a:srgbClr val="FF0000"/>
                </a:solidFill>
              </a:rPr>
              <a:t>std</a:t>
            </a:r>
            <a:r>
              <a:rPr lang="en-US" sz="1600" dirty="0">
                <a:solidFill>
                  <a:srgbClr val="FF0000"/>
                </a:solidFill>
              </a:rPr>
              <a:t>::stack</a:t>
            </a:r>
            <a:r>
              <a:rPr lang="en-US" sz="1600" dirty="0"/>
              <a:t>&lt;</a:t>
            </a:r>
            <a:r>
              <a:rPr lang="en-US" sz="1600" dirty="0">
                <a:solidFill>
                  <a:srgbClr val="00B050"/>
                </a:solidFill>
              </a:rPr>
              <a:t>double</a:t>
            </a:r>
            <a:r>
              <a:rPr lang="en-US" sz="1600" dirty="0"/>
              <a:t>&gt;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stackOfDoubles</a:t>
            </a:r>
            <a:r>
              <a:rPr lang="en-US" sz="1600" dirty="0">
                <a:solidFill>
                  <a:schemeClr val="accent2"/>
                </a:solidFill>
              </a:rPr>
              <a:t>;</a:t>
            </a:r>
          </a:p>
        </p:txBody>
      </p:sp>
      <p:sp>
        <p:nvSpPr>
          <p:cNvPr id="12" name="AutoShape 104"/>
          <p:cNvSpPr>
            <a:spLocks noChangeArrowheads="1"/>
          </p:cNvSpPr>
          <p:nvPr/>
        </p:nvSpPr>
        <p:spPr bwMode="auto">
          <a:xfrm>
            <a:off x="5372519" y="4738627"/>
            <a:ext cx="4203983" cy="1881552"/>
          </a:xfrm>
          <a:prstGeom prst="wedgeRoundRectCallout">
            <a:avLst>
              <a:gd name="adj1" fmla="val -84114"/>
              <a:gd name="adj2" fmla="val -33139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Note</a:t>
            </a:r>
            <a:r>
              <a:rPr lang="en-US" sz="2000" dirty="0"/>
              <a:t>: The STL </a:t>
            </a:r>
            <a:r>
              <a:rPr lang="en-US" sz="2000" dirty="0">
                <a:solidFill>
                  <a:srgbClr val="000099"/>
                </a:solidFill>
              </a:rPr>
              <a:t>pop()</a:t>
            </a:r>
            <a:r>
              <a:rPr lang="en-US" sz="2000" dirty="0"/>
              <a:t> command simply </a:t>
            </a:r>
            <a:r>
              <a:rPr lang="en-US" sz="2000" dirty="0">
                <a:solidFill>
                  <a:srgbClr val="FF0000"/>
                </a:solidFill>
              </a:rPr>
              <a:t>throws away the top item</a:t>
            </a:r>
            <a:r>
              <a:rPr lang="en-US" sz="2000" dirty="0"/>
              <a:t> from the stack… </a:t>
            </a:r>
            <a:br>
              <a:rPr lang="en-US" sz="2000" dirty="0"/>
            </a:br>
            <a:r>
              <a:rPr lang="en-US" sz="2000" dirty="0"/>
              <a:t>but it </a:t>
            </a:r>
            <a:r>
              <a:rPr lang="en-US" sz="2000" dirty="0">
                <a:solidFill>
                  <a:srgbClr val="FF0000"/>
                </a:solidFill>
              </a:rPr>
              <a:t>doesn’t return it</a:t>
            </a:r>
            <a:r>
              <a:rPr lang="en-US" sz="2000" dirty="0"/>
              <a:t>.</a:t>
            </a:r>
          </a:p>
        </p:txBody>
      </p:sp>
      <p:sp>
        <p:nvSpPr>
          <p:cNvPr id="13" name="AutoShape 104"/>
          <p:cNvSpPr>
            <a:spLocks noChangeArrowheads="1"/>
          </p:cNvSpPr>
          <p:nvPr/>
        </p:nvSpPr>
        <p:spPr bwMode="auto">
          <a:xfrm>
            <a:off x="5593582" y="3145134"/>
            <a:ext cx="4883499" cy="1356517"/>
          </a:xfrm>
          <a:prstGeom prst="wedgeRoundRectCallout">
            <a:avLst>
              <a:gd name="adj1" fmla="val -73836"/>
              <a:gd name="adj2" fmla="val 61387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/>
              <a:t>So to get the top item’s value, before popping it, use the </a:t>
            </a:r>
            <a:r>
              <a:rPr lang="en-US" sz="2000" dirty="0">
                <a:solidFill>
                  <a:srgbClr val="000099"/>
                </a:solidFill>
              </a:rPr>
              <a:t>top()</a:t>
            </a:r>
            <a:r>
              <a:rPr lang="en-US" sz="2000" dirty="0"/>
              <a:t> method!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52802" y="241269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36285" y="3277338"/>
            <a:ext cx="5812315" cy="347214"/>
          </a:xfrm>
          <a:prstGeom prst="rect">
            <a:avLst/>
          </a:prstGeom>
          <a:solidFill>
            <a:srgbClr val="E7FFFF"/>
          </a:solidFill>
          <a:ln w="31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04"/>
          <p:cNvSpPr>
            <a:spLocks noChangeArrowheads="1"/>
          </p:cNvSpPr>
          <p:nvPr/>
        </p:nvSpPr>
        <p:spPr bwMode="auto">
          <a:xfrm>
            <a:off x="5593582" y="312954"/>
            <a:ext cx="4883499" cy="1356517"/>
          </a:xfrm>
          <a:prstGeom prst="wedgeRoundRectCallout">
            <a:avLst>
              <a:gd name="adj1" fmla="val -74513"/>
              <a:gd name="adj2" fmla="val 109304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/>
              <a:t>And as with </a:t>
            </a:r>
            <a:r>
              <a:rPr lang="en-US" sz="2000" dirty="0" err="1">
                <a:solidFill>
                  <a:srgbClr val="FF0000"/>
                </a:solidFill>
              </a:rPr>
              <a:t>cin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dirty="0" err="1">
                <a:solidFill>
                  <a:srgbClr val="FF0000"/>
                </a:solidFill>
              </a:rPr>
              <a:t>cout</a:t>
            </a:r>
            <a:r>
              <a:rPr lang="en-US" sz="2000" dirty="0"/>
              <a:t>, you can remove the </a:t>
            </a:r>
            <a:r>
              <a:rPr lang="en-US" sz="2000" dirty="0" err="1">
                <a:solidFill>
                  <a:srgbClr val="FF0000"/>
                </a:solidFill>
              </a:rPr>
              <a:t>std</a:t>
            </a:r>
            <a:r>
              <a:rPr lang="en-US" sz="2000" dirty="0">
                <a:solidFill>
                  <a:srgbClr val="FF0000"/>
                </a:solidFill>
              </a:rPr>
              <a:t>:: </a:t>
            </a:r>
            <a:r>
              <a:rPr lang="en-US" sz="2000" dirty="0"/>
              <a:t>prefix if you add a </a:t>
            </a:r>
            <a:r>
              <a:rPr lang="en-US" sz="2000" dirty="0">
                <a:solidFill>
                  <a:srgbClr val="FF0000"/>
                </a:solidFill>
              </a:rPr>
              <a:t>using namespace </a:t>
            </a:r>
            <a:r>
              <a:rPr lang="en-US" sz="2000" dirty="0" err="1">
                <a:solidFill>
                  <a:srgbClr val="FF0000"/>
                </a:solidFill>
              </a:rPr>
              <a:t>std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/>
              <a:t>command!</a:t>
            </a:r>
          </a:p>
        </p:txBody>
      </p:sp>
      <p:sp>
        <p:nvSpPr>
          <p:cNvPr id="3" name="Rectangle 2"/>
          <p:cNvSpPr/>
          <p:nvPr/>
        </p:nvSpPr>
        <p:spPr>
          <a:xfrm>
            <a:off x="2787036" y="3222253"/>
            <a:ext cx="5921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&gt; 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05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// stack of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ints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D6A8CC-D82D-0B4E-B79E-76B2EF2F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2953E-6 L -0.0776 -4.2953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8" grpId="0" uiExpand="1" build="p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2" grpId="0"/>
      <p:bldP spid="14" grpId="0" animBg="1"/>
      <p:bldP spid="16" grpId="0" animBg="1"/>
      <p:bldP spid="16" grpId="1" animBg="1"/>
      <p:bldP spid="3" grpId="0"/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BB95229B-D013-BA41-89A2-12E1E71EB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86" y="1690688"/>
            <a:ext cx="78218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Stacks are one of the most USEFUL data structures  in Computer Science.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1E28E7-7B9E-EA41-958C-FCD72905E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61133"/>
            <a:ext cx="704541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</a:rPr>
              <a:t>They can be used for: </a:t>
            </a:r>
          </a:p>
          <a:p>
            <a:endParaRPr lang="en-US" dirty="0">
              <a:solidFill>
                <a:schemeClr val="tx1"/>
              </a:solidFill>
              <a:latin typeface="Palatino" pitchFamily="2" charset="77"/>
              <a:ea typeface="Palatino" pitchFamily="2" charset="77"/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  <a:latin typeface="Palatino" pitchFamily="2" charset="77"/>
                <a:ea typeface="Palatino" pitchFamily="2" charset="77"/>
              </a:rPr>
              <a:t>  </a:t>
            </a:r>
            <a:r>
              <a:rPr lang="en-US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Storing undo items for your word processor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Palatino" pitchFamily="2" charset="77"/>
                <a:ea typeface="Palatino" pitchFamily="2" charset="77"/>
              </a:rPr>
              <a:t>  The last item you typed is the first to be undone!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Evaluating mathematical expressions </a:t>
            </a:r>
          </a:p>
          <a:p>
            <a:r>
              <a:rPr lang="en-US" dirty="0">
                <a:solidFill>
                  <a:schemeClr val="accent2"/>
                </a:solidFill>
                <a:latin typeface="Palatino" pitchFamily="2" charset="77"/>
                <a:ea typeface="Palatino" pitchFamily="2" charset="77"/>
              </a:rPr>
              <a:t>	5 + 6 * 3 </a:t>
            </a:r>
            <a:r>
              <a:rPr lang="en-US" dirty="0">
                <a:solidFill>
                  <a:srgbClr val="990000"/>
                </a:solidFill>
                <a:latin typeface="Palatino" pitchFamily="2" charset="77"/>
                <a:ea typeface="Palatino" pitchFamily="2" charset="77"/>
                <a:sym typeface="Wingdings" pitchFamily="2" charset="2"/>
              </a:rPr>
              <a:t></a:t>
            </a:r>
            <a:r>
              <a:rPr lang="en-US" dirty="0">
                <a:solidFill>
                  <a:schemeClr val="accent2"/>
                </a:solidFill>
                <a:latin typeface="Palatino" pitchFamily="2" charset="77"/>
                <a:ea typeface="Palatino" pitchFamily="2" charset="77"/>
                <a:sym typeface="Wingdings" pitchFamily="2" charset="2"/>
              </a:rPr>
              <a:t> 23</a:t>
            </a:r>
            <a:endParaRPr lang="en-US" dirty="0">
              <a:solidFill>
                <a:schemeClr val="accent2"/>
              </a:solidFill>
              <a:latin typeface="Palatino" pitchFamily="2" charset="77"/>
              <a:ea typeface="Palatino" pitchFamily="2" charset="77"/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Converting from infix expressions to postfix expressions</a:t>
            </a:r>
          </a:p>
          <a:p>
            <a:r>
              <a:rPr lang="en-US" dirty="0">
                <a:solidFill>
                  <a:srgbClr val="990000"/>
                </a:solidFill>
                <a:latin typeface="Palatino" pitchFamily="2" charset="77"/>
                <a:ea typeface="Palatino" pitchFamily="2" charset="77"/>
              </a:rPr>
              <a:t>	</a:t>
            </a:r>
            <a:r>
              <a:rPr lang="en-US" dirty="0">
                <a:solidFill>
                  <a:schemeClr val="accent2"/>
                </a:solidFill>
                <a:latin typeface="Palatino" pitchFamily="2" charset="77"/>
                <a:ea typeface="Palatino" pitchFamily="2" charset="77"/>
              </a:rPr>
              <a:t>A + B </a:t>
            </a:r>
            <a:r>
              <a:rPr lang="en-US" dirty="0">
                <a:solidFill>
                  <a:srgbClr val="990000"/>
                </a:solidFill>
                <a:latin typeface="Palatino" pitchFamily="2" charset="77"/>
                <a:ea typeface="Palatino" pitchFamily="2" charset="77"/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2"/>
                </a:solidFill>
                <a:latin typeface="Palatino" pitchFamily="2" charset="77"/>
                <a:ea typeface="Palatino" pitchFamily="2" charset="77"/>
                <a:sym typeface="Wingdings" pitchFamily="2" charset="2"/>
              </a:rPr>
              <a:t>A B +</a:t>
            </a:r>
            <a:endParaRPr lang="en-US" dirty="0">
              <a:solidFill>
                <a:schemeClr val="accent2"/>
              </a:solidFill>
              <a:latin typeface="Palatino" pitchFamily="2" charset="77"/>
              <a:ea typeface="Palatino" pitchFamily="2" charset="77"/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Solving mazes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05BCFE-A86D-F440-88EF-B1E6387590C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Common Uses for Stacks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0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0058-7B6F-4D0A-A03D-9E5693ABCE7B}" type="slidenum">
              <a:rPr lang="en-US"/>
              <a:pPr/>
              <a:t>12</a:t>
            </a:fld>
            <a:endParaRPr lang="en-US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0126" y="208438"/>
            <a:ext cx="7772400" cy="1143000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Undo</a:t>
            </a:r>
          </a:p>
        </p:txBody>
      </p:sp>
      <p:sp>
        <p:nvSpPr>
          <p:cNvPr id="437254" name="Text Box 6"/>
          <p:cNvSpPr txBox="1">
            <a:spLocks noChangeArrowheads="1"/>
          </p:cNvSpPr>
          <p:nvPr/>
        </p:nvSpPr>
        <p:spPr bwMode="auto">
          <a:xfrm>
            <a:off x="2443815" y="731838"/>
            <a:ext cx="238629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So how does the </a:t>
            </a:r>
            <a:r>
              <a:rPr lang="en-US">
                <a:solidFill>
                  <a:srgbClr val="990000"/>
                </a:solidFill>
              </a:rPr>
              <a:t>UNDO</a:t>
            </a:r>
            <a:br>
              <a:rPr lang="en-US">
                <a:solidFill>
                  <a:srgbClr val="990000"/>
                </a:solidFill>
              </a:rPr>
            </a:br>
            <a:r>
              <a:rPr lang="en-US"/>
              <a:t>feature of your favorite</a:t>
            </a:r>
            <a:br>
              <a:rPr lang="en-US"/>
            </a:br>
            <a:r>
              <a:rPr lang="en-US"/>
              <a:t>word processor work?</a:t>
            </a:r>
          </a:p>
        </p:txBody>
      </p:sp>
      <p:sp>
        <p:nvSpPr>
          <p:cNvPr id="437255" name="Text Box 7"/>
          <p:cNvSpPr txBox="1">
            <a:spLocks noChangeArrowheads="1"/>
          </p:cNvSpPr>
          <p:nvPr/>
        </p:nvSpPr>
        <p:spPr bwMode="auto">
          <a:xfrm>
            <a:off x="2437145" y="2330450"/>
            <a:ext cx="25313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It uses a </a:t>
            </a:r>
            <a:r>
              <a:rPr lang="en-US">
                <a:solidFill>
                  <a:srgbClr val="6600CC"/>
                </a:solidFill>
              </a:rPr>
              <a:t>stack</a:t>
            </a:r>
            <a:r>
              <a:rPr lang="en-US"/>
              <a:t>, of course!</a:t>
            </a:r>
          </a:p>
        </p:txBody>
      </p:sp>
      <p:sp>
        <p:nvSpPr>
          <p:cNvPr id="437256" name="Text Box 8"/>
          <p:cNvSpPr txBox="1">
            <a:spLocks noChangeArrowheads="1"/>
          </p:cNvSpPr>
          <p:nvPr/>
        </p:nvSpPr>
        <p:spPr bwMode="auto">
          <a:xfrm>
            <a:off x="2312109" y="3124201"/>
            <a:ext cx="29132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Every time you </a:t>
            </a:r>
            <a:r>
              <a:rPr lang="en-US">
                <a:solidFill>
                  <a:srgbClr val="6600CC"/>
                </a:solidFill>
              </a:rPr>
              <a:t>type a new 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6600CC"/>
                </a:solidFill>
              </a:rPr>
              <a:t>word</a:t>
            </a:r>
            <a:r>
              <a:rPr lang="en-US"/>
              <a:t>, it’s added to the stack!</a:t>
            </a:r>
          </a:p>
        </p:txBody>
      </p:sp>
      <p:sp>
        <p:nvSpPr>
          <p:cNvPr id="437257" name="Text Box 9"/>
          <p:cNvSpPr txBox="1">
            <a:spLocks noChangeArrowheads="1"/>
          </p:cNvSpPr>
          <p:nvPr/>
        </p:nvSpPr>
        <p:spPr bwMode="auto">
          <a:xfrm>
            <a:off x="2318796" y="4206875"/>
            <a:ext cx="292208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Every time you </a:t>
            </a:r>
            <a:r>
              <a:rPr lang="en-US">
                <a:solidFill>
                  <a:srgbClr val="6600CC"/>
                </a:solidFill>
              </a:rPr>
              <a:t>cut-and-paste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an image</a:t>
            </a:r>
            <a:r>
              <a:rPr lang="en-US"/>
              <a:t> into your doc, it’s </a:t>
            </a:r>
            <a:br>
              <a:rPr lang="en-US"/>
            </a:br>
            <a:r>
              <a:rPr lang="en-US"/>
              <a:t>added to the stack!</a:t>
            </a:r>
          </a:p>
        </p:txBody>
      </p:sp>
      <p:sp>
        <p:nvSpPr>
          <p:cNvPr id="437258" name="Text Box 10"/>
          <p:cNvSpPr txBox="1">
            <a:spLocks noChangeArrowheads="1"/>
          </p:cNvSpPr>
          <p:nvPr/>
        </p:nvSpPr>
        <p:spPr bwMode="auto">
          <a:xfrm>
            <a:off x="2501273" y="5562600"/>
            <a:ext cx="274286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And even when you </a:t>
            </a:r>
            <a:r>
              <a:rPr lang="en-US" dirty="0">
                <a:solidFill>
                  <a:srgbClr val="6600CC"/>
                </a:solidFill>
              </a:rPr>
              <a:t>delete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text or pictures</a:t>
            </a:r>
            <a:r>
              <a:rPr lang="en-US" dirty="0"/>
              <a:t>, this is </a:t>
            </a:r>
            <a:br>
              <a:rPr lang="en-US" dirty="0"/>
            </a:br>
            <a:r>
              <a:rPr lang="en-US" dirty="0"/>
              <a:t>tracked on a stack!</a:t>
            </a:r>
          </a:p>
        </p:txBody>
      </p:sp>
      <p:pic>
        <p:nvPicPr>
          <p:cNvPr id="4372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6" y="6351"/>
            <a:ext cx="55149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7261" name="Group 13"/>
          <p:cNvGrpSpPr>
            <a:grpSpLocks/>
          </p:cNvGrpSpPr>
          <p:nvPr/>
        </p:nvGrpSpPr>
        <p:grpSpPr bwMode="auto">
          <a:xfrm>
            <a:off x="8890002" y="6276983"/>
            <a:ext cx="1563688" cy="369888"/>
            <a:chOff x="4343" y="3954"/>
            <a:chExt cx="985" cy="233"/>
          </a:xfrm>
        </p:grpSpPr>
        <p:sp>
          <p:nvSpPr>
            <p:cNvPr id="437259" name="Text Box 11"/>
            <p:cNvSpPr txBox="1">
              <a:spLocks noChangeArrowheads="1"/>
            </p:cNvSpPr>
            <p:nvPr/>
          </p:nvSpPr>
          <p:spPr bwMode="auto">
            <a:xfrm>
              <a:off x="4343" y="3954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undo stack</a:t>
              </a:r>
            </a:p>
          </p:txBody>
        </p:sp>
        <p:sp>
          <p:nvSpPr>
            <p:cNvPr id="437260" name="Line 12"/>
            <p:cNvSpPr>
              <a:spLocks noChangeShapeType="1"/>
            </p:cNvSpPr>
            <p:nvPr/>
          </p:nvSpPr>
          <p:spPr bwMode="auto">
            <a:xfrm>
              <a:off x="4416" y="398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7262" name="Text Box 14"/>
          <p:cNvSpPr txBox="1">
            <a:spLocks noChangeArrowheads="1"/>
          </p:cNvSpPr>
          <p:nvPr/>
        </p:nvSpPr>
        <p:spPr bwMode="auto">
          <a:xfrm>
            <a:off x="5427663" y="1281113"/>
            <a:ext cx="7139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Carey</a:t>
            </a:r>
          </a:p>
        </p:txBody>
      </p:sp>
      <p:sp>
        <p:nvSpPr>
          <p:cNvPr id="437263" name="Rectangle 15"/>
          <p:cNvSpPr>
            <a:spLocks noChangeArrowheads="1"/>
          </p:cNvSpPr>
          <p:nvPr/>
        </p:nvSpPr>
        <p:spPr bwMode="auto">
          <a:xfrm>
            <a:off x="9005888" y="59436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“Carey”</a:t>
            </a:r>
          </a:p>
        </p:txBody>
      </p:sp>
      <p:sp>
        <p:nvSpPr>
          <p:cNvPr id="437264" name="Text Box 16"/>
          <p:cNvSpPr txBox="1">
            <a:spLocks noChangeArrowheads="1"/>
          </p:cNvSpPr>
          <p:nvPr/>
        </p:nvSpPr>
        <p:spPr bwMode="auto">
          <a:xfrm>
            <a:off x="6472238" y="1295400"/>
            <a:ext cx="3273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</a:t>
            </a:r>
          </a:p>
        </p:txBody>
      </p:sp>
      <p:sp>
        <p:nvSpPr>
          <p:cNvPr id="437265" name="Rectangle 17"/>
          <p:cNvSpPr>
            <a:spLocks noChangeArrowheads="1"/>
          </p:cNvSpPr>
          <p:nvPr/>
        </p:nvSpPr>
        <p:spPr bwMode="auto">
          <a:xfrm>
            <a:off x="9005888" y="55626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“is”</a:t>
            </a:r>
          </a:p>
        </p:txBody>
      </p:sp>
      <p:sp>
        <p:nvSpPr>
          <p:cNvPr id="437266" name="Text Box 18"/>
          <p:cNvSpPr txBox="1">
            <a:spLocks noChangeArrowheads="1"/>
          </p:cNvSpPr>
          <p:nvPr/>
        </p:nvSpPr>
        <p:spPr bwMode="auto">
          <a:xfrm>
            <a:off x="6927850" y="1298575"/>
            <a:ext cx="3962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</a:t>
            </a:r>
          </a:p>
        </p:txBody>
      </p:sp>
      <p:sp>
        <p:nvSpPr>
          <p:cNvPr id="437267" name="Rectangle 19"/>
          <p:cNvSpPr>
            <a:spLocks noChangeArrowheads="1"/>
          </p:cNvSpPr>
          <p:nvPr/>
        </p:nvSpPr>
        <p:spPr bwMode="auto">
          <a:xfrm>
            <a:off x="9009063" y="51689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“so”</a:t>
            </a:r>
          </a:p>
        </p:txBody>
      </p:sp>
      <p:pic>
        <p:nvPicPr>
          <p:cNvPr id="437268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226" y="1419225"/>
            <a:ext cx="1109663" cy="16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7269" name="Rectangle 21"/>
          <p:cNvSpPr>
            <a:spLocks noChangeArrowheads="1"/>
          </p:cNvSpPr>
          <p:nvPr/>
        </p:nvSpPr>
        <p:spPr bwMode="auto">
          <a:xfrm>
            <a:off x="9005888" y="4772025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img5.jpg</a:t>
            </a:r>
          </a:p>
        </p:txBody>
      </p:sp>
      <p:sp>
        <p:nvSpPr>
          <p:cNvPr id="437270" name="Line 22"/>
          <p:cNvSpPr>
            <a:spLocks noChangeShapeType="1"/>
          </p:cNvSpPr>
          <p:nvPr/>
        </p:nvSpPr>
        <p:spPr bwMode="auto">
          <a:xfrm>
            <a:off x="8904288" y="170021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271" name="Rectangle 23"/>
          <p:cNvSpPr>
            <a:spLocks noChangeArrowheads="1"/>
          </p:cNvSpPr>
          <p:nvPr/>
        </p:nvSpPr>
        <p:spPr bwMode="auto">
          <a:xfrm>
            <a:off x="6983414" y="1392238"/>
            <a:ext cx="409575" cy="27305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so</a:t>
            </a:r>
          </a:p>
        </p:txBody>
      </p:sp>
      <p:sp>
        <p:nvSpPr>
          <p:cNvPr id="437273" name="Text Box 25"/>
          <p:cNvSpPr txBox="1">
            <a:spLocks noChangeArrowheads="1"/>
          </p:cNvSpPr>
          <p:nvPr/>
        </p:nvSpPr>
        <p:spPr bwMode="auto">
          <a:xfrm>
            <a:off x="6896101" y="1295400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not</a:t>
            </a:r>
          </a:p>
        </p:txBody>
      </p:sp>
      <p:sp>
        <p:nvSpPr>
          <p:cNvPr id="437274" name="Rectangle 26"/>
          <p:cNvSpPr>
            <a:spLocks noChangeArrowheads="1"/>
          </p:cNvSpPr>
          <p:nvPr/>
        </p:nvSpPr>
        <p:spPr bwMode="auto">
          <a:xfrm>
            <a:off x="9010650" y="4371975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6600CC"/>
                </a:solidFill>
              </a:rPr>
              <a:t>“so” </a:t>
            </a:r>
            <a:r>
              <a:rPr lang="en-US" sz="2000">
                <a:solidFill>
                  <a:srgbClr val="6600CC"/>
                </a:solidFill>
                <a:sym typeface="Wingdings" pitchFamily="2" charset="2"/>
              </a:rPr>
              <a:t> “not”</a:t>
            </a:r>
            <a:endParaRPr lang="en-US" sz="2000">
              <a:solidFill>
                <a:srgbClr val="6600CC"/>
              </a:solidFill>
            </a:endParaRPr>
          </a:p>
        </p:txBody>
      </p:sp>
      <p:sp>
        <p:nvSpPr>
          <p:cNvPr id="437275" name="Text Box 27"/>
          <p:cNvSpPr txBox="1">
            <a:spLocks noChangeArrowheads="1"/>
          </p:cNvSpPr>
          <p:nvPr/>
        </p:nvSpPr>
        <p:spPr bwMode="auto">
          <a:xfrm>
            <a:off x="2181670" y="406401"/>
            <a:ext cx="23374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When the user hits the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undo</a:t>
            </a:r>
            <a:r>
              <a:rPr lang="en-US"/>
              <a:t> button…</a:t>
            </a:r>
          </a:p>
        </p:txBody>
      </p:sp>
      <p:sp>
        <p:nvSpPr>
          <p:cNvPr id="437276" name="Text Box 28"/>
          <p:cNvSpPr txBox="1">
            <a:spLocks noChangeArrowheads="1"/>
          </p:cNvSpPr>
          <p:nvPr/>
        </p:nvSpPr>
        <p:spPr bwMode="auto">
          <a:xfrm>
            <a:off x="2125763" y="1555751"/>
            <a:ext cx="22905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The word processor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pops the top item</a:t>
            </a:r>
            <a:r>
              <a:rPr lang="en-US"/>
              <a:t> off</a:t>
            </a:r>
            <a:br>
              <a:rPr lang="en-US"/>
            </a:br>
            <a:r>
              <a:rPr lang="en-US"/>
              <a:t>the stack and </a:t>
            </a:r>
            <a:r>
              <a:rPr lang="en-US">
                <a:solidFill>
                  <a:srgbClr val="6600CC"/>
                </a:solidFill>
              </a:rPr>
              <a:t>removes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6600CC"/>
                </a:solidFill>
              </a:rPr>
              <a:t>it</a:t>
            </a:r>
            <a:r>
              <a:rPr lang="en-US"/>
              <a:t> from the document!</a:t>
            </a:r>
          </a:p>
        </p:txBody>
      </p:sp>
      <p:pic>
        <p:nvPicPr>
          <p:cNvPr id="437277" name="Picture 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3" y="4814888"/>
            <a:ext cx="11049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7278" name="Rectangle 30"/>
          <p:cNvSpPr>
            <a:spLocks noChangeArrowheads="1"/>
          </p:cNvSpPr>
          <p:nvPr/>
        </p:nvSpPr>
        <p:spPr bwMode="auto">
          <a:xfrm>
            <a:off x="8929689" y="4356101"/>
            <a:ext cx="162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“so” </a:t>
            </a:r>
            <a:r>
              <a:rPr lang="en-US" sz="2000">
                <a:solidFill>
                  <a:srgbClr val="6600CC"/>
                </a:solidFill>
                <a:sym typeface="Wingdings" pitchFamily="2" charset="2"/>
              </a:rPr>
              <a:t> “not”</a:t>
            </a:r>
          </a:p>
        </p:txBody>
      </p:sp>
      <p:sp>
        <p:nvSpPr>
          <p:cNvPr id="437279" name="Text Box 31"/>
          <p:cNvSpPr txBox="1">
            <a:spLocks noChangeArrowheads="1"/>
          </p:cNvSpPr>
          <p:nvPr/>
        </p:nvSpPr>
        <p:spPr bwMode="auto">
          <a:xfrm>
            <a:off x="6938963" y="1290638"/>
            <a:ext cx="3962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</a:t>
            </a:r>
          </a:p>
        </p:txBody>
      </p:sp>
      <p:pic>
        <p:nvPicPr>
          <p:cNvPr id="437281" name="Picture 33" descr="MCj0363172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373020" y="7581107"/>
            <a:ext cx="1849437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7282" name="Picture 34" descr="MCj0363172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390482" y="7571582"/>
            <a:ext cx="1849437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7283" name="Rectangle 35"/>
          <p:cNvSpPr>
            <a:spLocks noChangeArrowheads="1"/>
          </p:cNvSpPr>
          <p:nvPr/>
        </p:nvSpPr>
        <p:spPr bwMode="auto">
          <a:xfrm>
            <a:off x="9053514" y="4724400"/>
            <a:ext cx="9909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img5.jpg</a:t>
            </a:r>
            <a:endParaRPr lang="en-US">
              <a:solidFill>
                <a:srgbClr val="6600CC"/>
              </a:solidFill>
              <a:sym typeface="Wingdings" pitchFamily="2" charset="2"/>
            </a:endParaRPr>
          </a:p>
        </p:txBody>
      </p:sp>
      <p:sp>
        <p:nvSpPr>
          <p:cNvPr id="437284" name="Text Box 36"/>
          <p:cNvSpPr txBox="1">
            <a:spLocks noChangeArrowheads="1"/>
          </p:cNvSpPr>
          <p:nvPr/>
        </p:nvSpPr>
        <p:spPr bwMode="auto">
          <a:xfrm>
            <a:off x="7407276" y="1277938"/>
            <a:ext cx="5770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cool</a:t>
            </a:r>
          </a:p>
        </p:txBody>
      </p:sp>
      <p:sp>
        <p:nvSpPr>
          <p:cNvPr id="437285" name="Rectangle 37"/>
          <p:cNvSpPr>
            <a:spLocks noChangeArrowheads="1"/>
          </p:cNvSpPr>
          <p:nvPr/>
        </p:nvSpPr>
        <p:spPr bwMode="auto">
          <a:xfrm>
            <a:off x="9010650" y="4786313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“cool”</a:t>
            </a:r>
          </a:p>
        </p:txBody>
      </p:sp>
      <p:sp>
        <p:nvSpPr>
          <p:cNvPr id="437286" name="Text Box 38"/>
          <p:cNvSpPr txBox="1">
            <a:spLocks noChangeArrowheads="1"/>
          </p:cNvSpPr>
          <p:nvPr/>
        </p:nvSpPr>
        <p:spPr bwMode="auto">
          <a:xfrm>
            <a:off x="1876426" y="4619625"/>
            <a:ext cx="46767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this way, the word processor can </a:t>
            </a:r>
            <a:r>
              <a:rPr lang="en-US">
                <a:solidFill>
                  <a:srgbClr val="6600CC"/>
                </a:solidFill>
              </a:rPr>
              <a:t>track the last X things</a:t>
            </a:r>
            <a:r>
              <a:rPr lang="en-US"/>
              <a:t> that you did and properly </a:t>
            </a:r>
            <a:r>
              <a:rPr lang="en-US">
                <a:solidFill>
                  <a:srgbClr val="6600CC"/>
                </a:solidFill>
              </a:rPr>
              <a:t>undo them</a:t>
            </a:r>
            <a:r>
              <a:rPr lang="en-US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3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3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3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372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372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1619E-6 L -0.20225 -0.0020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2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226 -0.00208 L -0.1606 -0.00208 " pathEditMode="relative" ptsTypes="AA">
                                      <p:cBhvr>
                                        <p:cTn id="91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3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0074E-6 L -3.61111E-6 -0.2833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437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42" dur="2000" fill="hold"/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37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0074E-6 L -3.61111E-6 -0.2833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437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7734E-6 L -0.25138 -0.05967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69" y="-2983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14 -0.0007 L -0.10347 -0.0007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43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4" grpId="0"/>
      <p:bldP spid="437254" grpId="1"/>
      <p:bldP spid="437255" grpId="0"/>
      <p:bldP spid="437255" grpId="1"/>
      <p:bldP spid="437256" grpId="0"/>
      <p:bldP spid="437256" grpId="1"/>
      <p:bldP spid="437257" grpId="0"/>
      <p:bldP spid="437257" grpId="1"/>
      <p:bldP spid="437258" grpId="0"/>
      <p:bldP spid="437258" grpId="1"/>
      <p:bldP spid="437262" grpId="0"/>
      <p:bldP spid="437263" grpId="0" animBg="1"/>
      <p:bldP spid="437264" grpId="0"/>
      <p:bldP spid="437265" grpId="0" animBg="1"/>
      <p:bldP spid="437266" grpId="0"/>
      <p:bldP spid="437266" grpId="1"/>
      <p:bldP spid="437266" grpId="2"/>
      <p:bldP spid="437267" grpId="0" animBg="1"/>
      <p:bldP spid="437269" grpId="0" animBg="1"/>
      <p:bldP spid="437269" grpId="1" animBg="1"/>
      <p:bldP spid="437270" grpId="0" animBg="1"/>
      <p:bldP spid="437270" grpId="1" animBg="1"/>
      <p:bldP spid="437270" grpId="2" animBg="1"/>
      <p:bldP spid="437270" grpId="3" animBg="1"/>
      <p:bldP spid="437270" grpId="4" animBg="1"/>
      <p:bldP spid="437271" grpId="0" animBg="1"/>
      <p:bldP spid="437271" grpId="1" animBg="1"/>
      <p:bldP spid="437271" grpId="2" animBg="1"/>
      <p:bldP spid="437273" grpId="0"/>
      <p:bldP spid="437273" grpId="1"/>
      <p:bldP spid="437274" grpId="0" animBg="1"/>
      <p:bldP spid="437274" grpId="1" animBg="1"/>
      <p:bldP spid="437275" grpId="0"/>
      <p:bldP spid="437276" grpId="0"/>
      <p:bldP spid="437278" grpId="0"/>
      <p:bldP spid="437278" grpId="1"/>
      <p:bldP spid="437278" grpId="2"/>
      <p:bldP spid="437279" grpId="0"/>
      <p:bldP spid="437283" grpId="0"/>
      <p:bldP spid="437283" grpId="1"/>
      <p:bldP spid="437283" grpId="2"/>
      <p:bldP spid="437284" grpId="0"/>
      <p:bldP spid="437285" grpId="0" animBg="1"/>
      <p:bldP spid="4372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41FD-44D1-4A2E-8F2F-E54F015DFA24}" type="slidenum">
              <a:rPr lang="en-US"/>
              <a:pPr/>
              <a:t>13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0043" y="17462"/>
            <a:ext cx="7772400" cy="1143000"/>
          </a:xfrm>
        </p:spPr>
        <p:txBody>
          <a:bodyPr/>
          <a:lstStyle/>
          <a:p>
            <a:r>
              <a:rPr lang="en-US" sz="4000" b="1" dirty="0">
                <a:latin typeface="Malayalam MN" pitchFamily="2" charset="0"/>
                <a:cs typeface="Malayalam MN" pitchFamily="2" charset="0"/>
              </a:rPr>
              <a:t>Postfix Expression Evaluation 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1981200" y="3171825"/>
            <a:ext cx="28194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cs typeface="Courier New" pitchFamily="49" charset="0"/>
              </a:rPr>
              <a:t>Here are some infix expressions and their postfix equivalents:</a:t>
            </a:r>
            <a:r>
              <a:rPr lang="en-US" sz="2200"/>
              <a:t> </a:t>
            </a:r>
          </a:p>
        </p:txBody>
      </p:sp>
      <p:grpSp>
        <p:nvGrpSpPr>
          <p:cNvPr id="299029" name="Group 21"/>
          <p:cNvGrpSpPr>
            <a:grpSpLocks/>
          </p:cNvGrpSpPr>
          <p:nvPr/>
        </p:nvGrpSpPr>
        <p:grpSpPr bwMode="auto">
          <a:xfrm>
            <a:off x="5118101" y="3227388"/>
            <a:ext cx="2011363" cy="404812"/>
            <a:chOff x="0" y="461"/>
            <a:chExt cx="1267" cy="461"/>
          </a:xfrm>
        </p:grpSpPr>
        <p:sp>
          <p:nvSpPr>
            <p:cNvPr id="299014" name="Rectangle 6"/>
            <p:cNvSpPr>
              <a:spLocks noChangeArrowheads="1"/>
            </p:cNvSpPr>
            <p:nvPr/>
          </p:nvSpPr>
          <p:spPr bwMode="auto">
            <a:xfrm>
              <a:off x="43" y="461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b="1">
                  <a:latin typeface="Courier New" pitchFamily="49" charset="0"/>
                  <a:cs typeface="Courier New" pitchFamily="49" charset="0"/>
                </a:rPr>
                <a:t>15 + 6</a:t>
              </a:r>
              <a:endParaRPr lang="en-US" sz="1200"/>
            </a:p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99028" name="Rectangle 20"/>
            <p:cNvSpPr>
              <a:spLocks noChangeArrowheads="1"/>
            </p:cNvSpPr>
            <p:nvPr/>
          </p:nvSpPr>
          <p:spPr bwMode="auto">
            <a:xfrm>
              <a:off x="0" y="461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1" name="Group 23"/>
          <p:cNvGrpSpPr>
            <a:grpSpLocks/>
          </p:cNvGrpSpPr>
          <p:nvPr/>
        </p:nvGrpSpPr>
        <p:grpSpPr bwMode="auto">
          <a:xfrm>
            <a:off x="7129463" y="3227388"/>
            <a:ext cx="2011362" cy="404812"/>
            <a:chOff x="1267" y="461"/>
            <a:chExt cx="1267" cy="461"/>
          </a:xfrm>
        </p:grpSpPr>
        <p:sp>
          <p:nvSpPr>
            <p:cNvPr id="299015" name="Rectangle 7"/>
            <p:cNvSpPr>
              <a:spLocks noChangeArrowheads="1"/>
            </p:cNvSpPr>
            <p:nvPr/>
          </p:nvSpPr>
          <p:spPr bwMode="auto">
            <a:xfrm>
              <a:off x="1310" y="461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b="1">
                  <a:latin typeface="Courier New" pitchFamily="49" charset="0"/>
                  <a:cs typeface="Courier New" pitchFamily="49" charset="0"/>
                </a:rPr>
                <a:t>15 6 +</a:t>
              </a:r>
              <a:endParaRPr lang="en-US" sz="1200"/>
            </a:p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99030" name="Rectangle 22"/>
            <p:cNvSpPr>
              <a:spLocks noChangeArrowheads="1"/>
            </p:cNvSpPr>
            <p:nvPr/>
          </p:nvSpPr>
          <p:spPr bwMode="auto">
            <a:xfrm>
              <a:off x="1267" y="461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3" name="Group 25"/>
          <p:cNvGrpSpPr>
            <a:grpSpLocks/>
          </p:cNvGrpSpPr>
          <p:nvPr/>
        </p:nvGrpSpPr>
        <p:grpSpPr bwMode="auto">
          <a:xfrm>
            <a:off x="5118101" y="3632200"/>
            <a:ext cx="2011363" cy="406400"/>
            <a:chOff x="0" y="922"/>
            <a:chExt cx="1267" cy="461"/>
          </a:xfrm>
        </p:grpSpPr>
        <p:sp>
          <p:nvSpPr>
            <p:cNvPr id="299016" name="Rectangle 8"/>
            <p:cNvSpPr>
              <a:spLocks noChangeArrowheads="1"/>
            </p:cNvSpPr>
            <p:nvPr/>
          </p:nvSpPr>
          <p:spPr bwMode="auto">
            <a:xfrm>
              <a:off x="43" y="922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b="1">
                  <a:latin typeface="Courier New" pitchFamily="49" charset="0"/>
                  <a:cs typeface="Courier New" pitchFamily="49" charset="0"/>
                </a:rPr>
                <a:t>9 </a:t>
              </a:r>
              <a:r>
                <a:rPr lang="en-US" b="1">
                  <a:latin typeface="Times New Roman"/>
                  <a:cs typeface="Courier New" pitchFamily="49" charset="0"/>
                </a:rPr>
                <a:t>–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 4</a:t>
              </a:r>
              <a:endParaRPr lang="en-US" sz="1200"/>
            </a:p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99032" name="Rectangle 24"/>
            <p:cNvSpPr>
              <a:spLocks noChangeArrowheads="1"/>
            </p:cNvSpPr>
            <p:nvPr/>
          </p:nvSpPr>
          <p:spPr bwMode="auto">
            <a:xfrm>
              <a:off x="0" y="922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5" name="Group 27"/>
          <p:cNvGrpSpPr>
            <a:grpSpLocks/>
          </p:cNvGrpSpPr>
          <p:nvPr/>
        </p:nvGrpSpPr>
        <p:grpSpPr bwMode="auto">
          <a:xfrm>
            <a:off x="7129463" y="3632200"/>
            <a:ext cx="2011362" cy="406400"/>
            <a:chOff x="1267" y="922"/>
            <a:chExt cx="1267" cy="461"/>
          </a:xfrm>
        </p:grpSpPr>
        <p:sp>
          <p:nvSpPr>
            <p:cNvPr id="299017" name="Rectangle 9"/>
            <p:cNvSpPr>
              <a:spLocks noChangeArrowheads="1"/>
            </p:cNvSpPr>
            <p:nvPr/>
          </p:nvSpPr>
          <p:spPr bwMode="auto">
            <a:xfrm>
              <a:off x="1310" y="922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b="1">
                  <a:latin typeface="Courier New" pitchFamily="49" charset="0"/>
                  <a:cs typeface="Courier New" pitchFamily="49" charset="0"/>
                </a:rPr>
                <a:t>9 4 -</a:t>
              </a:r>
              <a:endParaRPr lang="en-US" sz="1200"/>
            </a:p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99034" name="Rectangle 26"/>
            <p:cNvSpPr>
              <a:spLocks noChangeArrowheads="1"/>
            </p:cNvSpPr>
            <p:nvPr/>
          </p:nvSpPr>
          <p:spPr bwMode="auto">
            <a:xfrm>
              <a:off x="1267" y="922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7" name="Group 29"/>
          <p:cNvGrpSpPr>
            <a:grpSpLocks/>
          </p:cNvGrpSpPr>
          <p:nvPr/>
        </p:nvGrpSpPr>
        <p:grpSpPr bwMode="auto">
          <a:xfrm>
            <a:off x="5118101" y="4038600"/>
            <a:ext cx="2011363" cy="406400"/>
            <a:chOff x="0" y="1383"/>
            <a:chExt cx="1267" cy="461"/>
          </a:xfrm>
        </p:grpSpPr>
        <p:sp>
          <p:nvSpPr>
            <p:cNvPr id="299018" name="Rectangle 10"/>
            <p:cNvSpPr>
              <a:spLocks noChangeArrowheads="1"/>
            </p:cNvSpPr>
            <p:nvPr/>
          </p:nvSpPr>
          <p:spPr bwMode="auto">
            <a:xfrm>
              <a:off x="43" y="1383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b="1">
                  <a:latin typeface="Courier New" pitchFamily="49" charset="0"/>
                  <a:cs typeface="Courier New" pitchFamily="49" charset="0"/>
                </a:rPr>
                <a:t>(15 + 6) * 5</a:t>
              </a:r>
              <a:endParaRPr lang="en-US" sz="1200"/>
            </a:p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99036" name="Rectangle 28"/>
            <p:cNvSpPr>
              <a:spLocks noChangeArrowheads="1"/>
            </p:cNvSpPr>
            <p:nvPr/>
          </p:nvSpPr>
          <p:spPr bwMode="auto">
            <a:xfrm>
              <a:off x="0" y="1383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9" name="Group 31"/>
          <p:cNvGrpSpPr>
            <a:grpSpLocks/>
          </p:cNvGrpSpPr>
          <p:nvPr/>
        </p:nvGrpSpPr>
        <p:grpSpPr bwMode="auto">
          <a:xfrm>
            <a:off x="7129463" y="4038600"/>
            <a:ext cx="2011362" cy="406400"/>
            <a:chOff x="1267" y="1383"/>
            <a:chExt cx="1267" cy="461"/>
          </a:xfrm>
        </p:grpSpPr>
        <p:sp>
          <p:nvSpPr>
            <p:cNvPr id="299019" name="Rectangle 11"/>
            <p:cNvSpPr>
              <a:spLocks noChangeArrowheads="1"/>
            </p:cNvSpPr>
            <p:nvPr/>
          </p:nvSpPr>
          <p:spPr bwMode="auto">
            <a:xfrm>
              <a:off x="1310" y="1383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b="1">
                  <a:latin typeface="Courier New" pitchFamily="49" charset="0"/>
                  <a:cs typeface="Courier New" pitchFamily="49" charset="0"/>
                </a:rPr>
                <a:t>15 6 + 5 *</a:t>
              </a:r>
              <a:endParaRPr lang="en-US" sz="1200"/>
            </a:p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99038" name="Rectangle 30"/>
            <p:cNvSpPr>
              <a:spLocks noChangeArrowheads="1"/>
            </p:cNvSpPr>
            <p:nvPr/>
          </p:nvSpPr>
          <p:spPr bwMode="auto">
            <a:xfrm>
              <a:off x="1267" y="1383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1" name="Group 33"/>
          <p:cNvGrpSpPr>
            <a:grpSpLocks/>
          </p:cNvGrpSpPr>
          <p:nvPr/>
        </p:nvGrpSpPr>
        <p:grpSpPr bwMode="auto">
          <a:xfrm>
            <a:off x="5118101" y="4445001"/>
            <a:ext cx="2011363" cy="404813"/>
            <a:chOff x="0" y="1844"/>
            <a:chExt cx="1267" cy="461"/>
          </a:xfrm>
        </p:grpSpPr>
        <p:sp>
          <p:nvSpPr>
            <p:cNvPr id="299020" name="Rectangle 12"/>
            <p:cNvSpPr>
              <a:spLocks noChangeArrowheads="1"/>
            </p:cNvSpPr>
            <p:nvPr/>
          </p:nvSpPr>
          <p:spPr bwMode="auto">
            <a:xfrm>
              <a:off x="43" y="1844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b="1">
                  <a:latin typeface="Courier New" pitchFamily="49" charset="0"/>
                  <a:cs typeface="Courier New" pitchFamily="49" charset="0"/>
                </a:rPr>
                <a:t>7 * 6 + 5</a:t>
              </a:r>
              <a:endParaRPr lang="en-US" sz="1200"/>
            </a:p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99040" name="Rectangle 32"/>
            <p:cNvSpPr>
              <a:spLocks noChangeArrowheads="1"/>
            </p:cNvSpPr>
            <p:nvPr/>
          </p:nvSpPr>
          <p:spPr bwMode="auto">
            <a:xfrm>
              <a:off x="0" y="1844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3" name="Group 35"/>
          <p:cNvGrpSpPr>
            <a:grpSpLocks/>
          </p:cNvGrpSpPr>
          <p:nvPr/>
        </p:nvGrpSpPr>
        <p:grpSpPr bwMode="auto">
          <a:xfrm>
            <a:off x="7129463" y="4445001"/>
            <a:ext cx="2011362" cy="404813"/>
            <a:chOff x="1267" y="1844"/>
            <a:chExt cx="1267" cy="461"/>
          </a:xfrm>
        </p:grpSpPr>
        <p:sp>
          <p:nvSpPr>
            <p:cNvPr id="299021" name="Rectangle 13"/>
            <p:cNvSpPr>
              <a:spLocks noChangeArrowheads="1"/>
            </p:cNvSpPr>
            <p:nvPr/>
          </p:nvSpPr>
          <p:spPr bwMode="auto">
            <a:xfrm>
              <a:off x="1310" y="1844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b="1">
                  <a:latin typeface="Courier New" pitchFamily="49" charset="0"/>
                  <a:cs typeface="Courier New" pitchFamily="49" charset="0"/>
                </a:rPr>
                <a:t>7 6 * 5 +</a:t>
              </a:r>
              <a:endParaRPr lang="en-US" sz="1200"/>
            </a:p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99042" name="Rectangle 34"/>
            <p:cNvSpPr>
              <a:spLocks noChangeArrowheads="1"/>
            </p:cNvSpPr>
            <p:nvPr/>
          </p:nvSpPr>
          <p:spPr bwMode="auto">
            <a:xfrm>
              <a:off x="1267" y="1844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5" name="Group 37"/>
          <p:cNvGrpSpPr>
            <a:grpSpLocks/>
          </p:cNvGrpSpPr>
          <p:nvPr/>
        </p:nvGrpSpPr>
        <p:grpSpPr bwMode="auto">
          <a:xfrm>
            <a:off x="5118101" y="4849813"/>
            <a:ext cx="2011363" cy="406400"/>
            <a:chOff x="0" y="2305"/>
            <a:chExt cx="1267" cy="461"/>
          </a:xfrm>
        </p:grpSpPr>
        <p:sp>
          <p:nvSpPr>
            <p:cNvPr id="299022" name="Rectangle 14"/>
            <p:cNvSpPr>
              <a:spLocks noChangeArrowheads="1"/>
            </p:cNvSpPr>
            <p:nvPr/>
          </p:nvSpPr>
          <p:spPr bwMode="auto">
            <a:xfrm>
              <a:off x="43" y="2305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b="1">
                  <a:latin typeface="Courier New" pitchFamily="49" charset="0"/>
                  <a:cs typeface="Courier New" pitchFamily="49" charset="0"/>
                </a:rPr>
                <a:t>3 + (4 * 5)</a:t>
              </a:r>
              <a:endParaRPr lang="en-US" sz="1200"/>
            </a:p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99044" name="Rectangle 36"/>
            <p:cNvSpPr>
              <a:spLocks noChangeArrowheads="1"/>
            </p:cNvSpPr>
            <p:nvPr/>
          </p:nvSpPr>
          <p:spPr bwMode="auto">
            <a:xfrm>
              <a:off x="0" y="2305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7" name="Group 39"/>
          <p:cNvGrpSpPr>
            <a:grpSpLocks/>
          </p:cNvGrpSpPr>
          <p:nvPr/>
        </p:nvGrpSpPr>
        <p:grpSpPr bwMode="auto">
          <a:xfrm>
            <a:off x="7129463" y="4849813"/>
            <a:ext cx="2011362" cy="406400"/>
            <a:chOff x="1267" y="2305"/>
            <a:chExt cx="1267" cy="461"/>
          </a:xfrm>
        </p:grpSpPr>
        <p:sp>
          <p:nvSpPr>
            <p:cNvPr id="299023" name="Rectangle 15"/>
            <p:cNvSpPr>
              <a:spLocks noChangeArrowheads="1"/>
            </p:cNvSpPr>
            <p:nvPr/>
          </p:nvSpPr>
          <p:spPr bwMode="auto">
            <a:xfrm>
              <a:off x="1310" y="2305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b="1">
                  <a:latin typeface="Courier New" pitchFamily="49" charset="0"/>
                  <a:cs typeface="Courier New" pitchFamily="49" charset="0"/>
                </a:rPr>
                <a:t>3 4 5 * +</a:t>
              </a:r>
              <a:endParaRPr lang="en-US" sz="1200"/>
            </a:p>
            <a:p>
              <a:pPr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99046" name="Rectangle 38"/>
            <p:cNvSpPr>
              <a:spLocks noChangeArrowheads="1"/>
            </p:cNvSpPr>
            <p:nvPr/>
          </p:nvSpPr>
          <p:spPr bwMode="auto">
            <a:xfrm>
              <a:off x="1267" y="2305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58" name="Group 50"/>
          <p:cNvGrpSpPr>
            <a:grpSpLocks/>
          </p:cNvGrpSpPr>
          <p:nvPr/>
        </p:nvGrpSpPr>
        <p:grpSpPr bwMode="auto">
          <a:xfrm>
            <a:off x="5114926" y="2819400"/>
            <a:ext cx="4029075" cy="2438400"/>
            <a:chOff x="2262" y="1776"/>
            <a:chExt cx="2538" cy="1536"/>
          </a:xfrm>
        </p:grpSpPr>
        <p:grpSp>
          <p:nvGrpSpPr>
            <p:cNvPr id="299025" name="Group 17"/>
            <p:cNvGrpSpPr>
              <a:grpSpLocks/>
            </p:cNvGrpSpPr>
            <p:nvPr/>
          </p:nvGrpSpPr>
          <p:grpSpPr bwMode="auto">
            <a:xfrm>
              <a:off x="2264" y="1777"/>
              <a:ext cx="1267" cy="256"/>
              <a:chOff x="0" y="0"/>
              <a:chExt cx="1267" cy="461"/>
            </a:xfrm>
          </p:grpSpPr>
          <p:sp>
            <p:nvSpPr>
              <p:cNvPr id="299012" name="Rectangle 4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181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b="1">
                    <a:solidFill>
                      <a:schemeClr val="accent2"/>
                    </a:solidFill>
                    <a:latin typeface="Courier New" pitchFamily="49" charset="0"/>
                    <a:cs typeface="Courier New" pitchFamily="49" charset="0"/>
                  </a:rPr>
                  <a:t>Infix</a:t>
                </a:r>
                <a:endParaRPr lang="en-US" sz="1200">
                  <a:solidFill>
                    <a:schemeClr val="accent2"/>
                  </a:solidFill>
                </a:endParaRPr>
              </a:p>
              <a:p>
                <a:pPr eaLnBrk="0" hangingPunct="0"/>
                <a:endParaRPr lang="en-US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024" name="Rectangl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67" cy="461"/>
              </a:xfrm>
              <a:prstGeom prst="rect">
                <a:avLst/>
              </a:prstGeom>
              <a:noFill/>
              <a:ln w="2540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9027" name="Group 19"/>
            <p:cNvGrpSpPr>
              <a:grpSpLocks/>
            </p:cNvGrpSpPr>
            <p:nvPr/>
          </p:nvGrpSpPr>
          <p:grpSpPr bwMode="auto">
            <a:xfrm>
              <a:off x="3531" y="1777"/>
              <a:ext cx="1267" cy="256"/>
              <a:chOff x="1267" y="0"/>
              <a:chExt cx="1267" cy="461"/>
            </a:xfrm>
          </p:grpSpPr>
          <p:sp>
            <p:nvSpPr>
              <p:cNvPr id="299013" name="Rectangle 5"/>
              <p:cNvSpPr>
                <a:spLocks noChangeArrowheads="1"/>
              </p:cNvSpPr>
              <p:nvPr/>
            </p:nvSpPr>
            <p:spPr bwMode="auto">
              <a:xfrm>
                <a:off x="1310" y="0"/>
                <a:ext cx="1181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b="1">
                    <a:solidFill>
                      <a:schemeClr val="accent2"/>
                    </a:solidFill>
                    <a:latin typeface="Courier New" pitchFamily="49" charset="0"/>
                    <a:cs typeface="Courier New" pitchFamily="49" charset="0"/>
                  </a:rPr>
                  <a:t>Postfix</a:t>
                </a:r>
                <a:endParaRPr lang="en-US" sz="1200">
                  <a:solidFill>
                    <a:schemeClr val="accent2"/>
                  </a:solidFill>
                </a:endParaRPr>
              </a:p>
              <a:p>
                <a:pPr eaLnBrk="0" hangingPunct="0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99026" name="Rectangle 18"/>
              <p:cNvSpPr>
                <a:spLocks noChangeArrowheads="1"/>
              </p:cNvSpPr>
              <p:nvPr/>
            </p:nvSpPr>
            <p:spPr bwMode="auto">
              <a:xfrm>
                <a:off x="1267" y="0"/>
                <a:ext cx="1267" cy="461"/>
              </a:xfrm>
              <a:prstGeom prst="rect">
                <a:avLst/>
              </a:prstGeom>
              <a:noFill/>
              <a:ln w="2540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9049" name="Rectangle 41"/>
            <p:cNvSpPr>
              <a:spLocks noChangeArrowheads="1"/>
            </p:cNvSpPr>
            <p:nvPr/>
          </p:nvSpPr>
          <p:spPr bwMode="auto">
            <a:xfrm>
              <a:off x="2262" y="1776"/>
              <a:ext cx="2538" cy="1536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052" name="Rectangle 44"/>
          <p:cNvSpPr>
            <a:spLocks noChangeArrowheads="1"/>
          </p:cNvSpPr>
          <p:nvPr/>
        </p:nvSpPr>
        <p:spPr bwMode="auto">
          <a:xfrm>
            <a:off x="1912938" y="1735138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Postfix notation</a:t>
            </a:r>
            <a:r>
              <a:rPr lang="en-US" sz="2200">
                <a:cs typeface="Courier New" pitchFamily="49" charset="0"/>
              </a:rPr>
              <a:t> is another way to write algebraic expressions – here the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operator follows the operands</a:t>
            </a:r>
            <a:r>
              <a:rPr lang="en-US" sz="2200">
                <a:cs typeface="Courier New" pitchFamily="49" charset="0"/>
              </a:rPr>
              <a:t>: A B +</a:t>
            </a:r>
            <a:endParaRPr lang="en-US" sz="2200"/>
          </a:p>
        </p:txBody>
      </p:sp>
      <p:grpSp>
        <p:nvGrpSpPr>
          <p:cNvPr id="299054" name="Group 46"/>
          <p:cNvGrpSpPr>
            <a:grpSpLocks/>
          </p:cNvGrpSpPr>
          <p:nvPr/>
        </p:nvGrpSpPr>
        <p:grpSpPr bwMode="auto">
          <a:xfrm>
            <a:off x="1879600" y="4648200"/>
            <a:ext cx="8712200" cy="1600200"/>
            <a:chOff x="224" y="2928"/>
            <a:chExt cx="5488" cy="1008"/>
          </a:xfrm>
        </p:grpSpPr>
        <p:sp>
          <p:nvSpPr>
            <p:cNvPr id="299051" name="Rectangle 43"/>
            <p:cNvSpPr>
              <a:spLocks noChangeArrowheads="1"/>
            </p:cNvSpPr>
            <p:nvPr/>
          </p:nvSpPr>
          <p:spPr bwMode="auto">
            <a:xfrm>
              <a:off x="224" y="3456"/>
              <a:ext cx="537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/>
                <a:t>Postfix expressions are easier for a computer to compute than infix expressions, because they’re </a:t>
              </a:r>
              <a:r>
                <a:rPr lang="en-US" sz="2200" i="1">
                  <a:solidFill>
                    <a:srgbClr val="990000"/>
                  </a:solidFill>
                </a:rPr>
                <a:t>unambiguous</a:t>
              </a:r>
              <a:r>
                <a:rPr lang="en-US" sz="2200"/>
                <a:t>.</a:t>
              </a:r>
            </a:p>
          </p:txBody>
        </p:sp>
        <p:sp>
          <p:nvSpPr>
            <p:cNvPr id="299053" name="Freeform 45"/>
            <p:cNvSpPr>
              <a:spLocks/>
            </p:cNvSpPr>
            <p:nvPr/>
          </p:nvSpPr>
          <p:spPr bwMode="auto">
            <a:xfrm>
              <a:off x="4784" y="2928"/>
              <a:ext cx="928" cy="920"/>
            </a:xfrm>
            <a:custGeom>
              <a:avLst/>
              <a:gdLst>
                <a:gd name="T0" fmla="*/ 576 w 928"/>
                <a:gd name="T1" fmla="*/ 912 h 920"/>
                <a:gd name="T2" fmla="*/ 768 w 928"/>
                <a:gd name="T3" fmla="*/ 912 h 920"/>
                <a:gd name="T4" fmla="*/ 864 w 928"/>
                <a:gd name="T5" fmla="*/ 864 h 920"/>
                <a:gd name="T6" fmla="*/ 912 w 928"/>
                <a:gd name="T7" fmla="*/ 720 h 920"/>
                <a:gd name="T8" fmla="*/ 912 w 928"/>
                <a:gd name="T9" fmla="*/ 240 h 920"/>
                <a:gd name="T10" fmla="*/ 816 w 928"/>
                <a:gd name="T11" fmla="*/ 96 h 920"/>
                <a:gd name="T12" fmla="*/ 576 w 928"/>
                <a:gd name="T13" fmla="*/ 48 h 920"/>
                <a:gd name="T14" fmla="*/ 0 w 928"/>
                <a:gd name="T15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8" h="920">
                  <a:moveTo>
                    <a:pt x="576" y="912"/>
                  </a:moveTo>
                  <a:cubicBezTo>
                    <a:pt x="648" y="916"/>
                    <a:pt x="720" y="920"/>
                    <a:pt x="768" y="912"/>
                  </a:cubicBezTo>
                  <a:cubicBezTo>
                    <a:pt x="816" y="904"/>
                    <a:pt x="840" y="896"/>
                    <a:pt x="864" y="864"/>
                  </a:cubicBezTo>
                  <a:cubicBezTo>
                    <a:pt x="888" y="832"/>
                    <a:pt x="904" y="824"/>
                    <a:pt x="912" y="720"/>
                  </a:cubicBezTo>
                  <a:cubicBezTo>
                    <a:pt x="920" y="616"/>
                    <a:pt x="928" y="344"/>
                    <a:pt x="912" y="240"/>
                  </a:cubicBezTo>
                  <a:cubicBezTo>
                    <a:pt x="896" y="136"/>
                    <a:pt x="872" y="128"/>
                    <a:pt x="816" y="96"/>
                  </a:cubicBezTo>
                  <a:cubicBezTo>
                    <a:pt x="760" y="64"/>
                    <a:pt x="712" y="64"/>
                    <a:pt x="576" y="48"/>
                  </a:cubicBezTo>
                  <a:cubicBezTo>
                    <a:pt x="440" y="32"/>
                    <a:pt x="220" y="16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057" name="Rectangle 49"/>
          <p:cNvSpPr>
            <a:spLocks noChangeArrowheads="1"/>
          </p:cNvSpPr>
          <p:nvPr/>
        </p:nvSpPr>
        <p:spPr bwMode="auto">
          <a:xfrm>
            <a:off x="1917700" y="8382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cs typeface="Courier New" pitchFamily="49" charset="0"/>
              </a:rPr>
              <a:t>Most people are used to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infix notation</a:t>
            </a:r>
            <a:r>
              <a:rPr lang="en-US" sz="2200">
                <a:cs typeface="Courier New" pitchFamily="49" charset="0"/>
              </a:rPr>
              <a:t>, where the </a:t>
            </a:r>
            <a:br>
              <a:rPr lang="en-US" sz="2200">
                <a:cs typeface="Courier New" pitchFamily="49" charset="0"/>
              </a:rPr>
            </a:b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operator </a:t>
            </a:r>
            <a:r>
              <a:rPr lang="en-US" sz="2200">
                <a:cs typeface="Courier New" pitchFamily="49" charset="0"/>
              </a:rPr>
              <a:t>is </a:t>
            </a:r>
            <a:r>
              <a:rPr lang="en-US" sz="2200">
                <a:solidFill>
                  <a:srgbClr val="FF0000"/>
                </a:solidFill>
                <a:cs typeface="Courier New" pitchFamily="49" charset="0"/>
              </a:rPr>
              <a:t>in-between</a:t>
            </a:r>
            <a:r>
              <a:rPr lang="en-US" sz="2200">
                <a:cs typeface="Courier New" pitchFamily="49" charset="0"/>
              </a:rPr>
              <a:t> the two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operands, e.g.</a:t>
            </a:r>
            <a:r>
              <a:rPr lang="en-US" sz="2200">
                <a:cs typeface="Courier New" pitchFamily="49" charset="0"/>
              </a:rPr>
              <a:t>: A + B</a:t>
            </a:r>
            <a:endParaRPr lang="en-US" sz="2200"/>
          </a:p>
        </p:txBody>
      </p:sp>
      <p:sp>
        <p:nvSpPr>
          <p:cNvPr id="299059" name="Text Box 51"/>
          <p:cNvSpPr txBox="1">
            <a:spLocks noChangeArrowheads="1"/>
          </p:cNvSpPr>
          <p:nvPr/>
        </p:nvSpPr>
        <p:spPr bwMode="auto">
          <a:xfrm>
            <a:off x="2563813" y="6400800"/>
            <a:ext cx="47217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Ambiguous infix expression example: </a:t>
            </a:r>
            <a:r>
              <a:rPr lang="en-US">
                <a:solidFill>
                  <a:srgbClr val="6600CC"/>
                </a:solidFill>
              </a:rPr>
              <a:t>5 + 10 * 3  </a:t>
            </a:r>
          </a:p>
        </p:txBody>
      </p:sp>
      <p:sp>
        <p:nvSpPr>
          <p:cNvPr id="299060" name="AutoShape 52"/>
          <p:cNvSpPr>
            <a:spLocks noChangeArrowheads="1"/>
          </p:cNvSpPr>
          <p:nvPr/>
        </p:nvSpPr>
        <p:spPr bwMode="auto">
          <a:xfrm>
            <a:off x="4765675" y="3435351"/>
            <a:ext cx="5791200" cy="2606675"/>
          </a:xfrm>
          <a:prstGeom prst="wedgeRoundRectCallout">
            <a:avLst>
              <a:gd name="adj1" fmla="val 6824"/>
              <a:gd name="adj2" fmla="val 64009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Is that </a:t>
            </a:r>
            <a:r>
              <a:rPr lang="en-US">
                <a:solidFill>
                  <a:srgbClr val="6600CC"/>
                </a:solidFill>
              </a:rPr>
              <a:t>(5+10) * 3</a:t>
            </a:r>
          </a:p>
          <a:p>
            <a:pPr algn="ctr"/>
            <a:r>
              <a:rPr lang="en-US"/>
              <a:t>or</a:t>
            </a:r>
          </a:p>
          <a:p>
            <a:pPr algn="ctr"/>
            <a:r>
              <a:rPr lang="en-US">
                <a:solidFill>
                  <a:srgbClr val="6600CC"/>
                </a:solidFill>
              </a:rPr>
              <a:t>5 + (10 * 3)</a:t>
            </a:r>
          </a:p>
          <a:p>
            <a:pPr algn="ctr"/>
            <a:r>
              <a:rPr lang="en-US"/>
              <a:t>To understand infix expressions, the computer has to be equipped with precedence rules!</a:t>
            </a:r>
          </a:p>
        </p:txBody>
      </p:sp>
      <p:sp>
        <p:nvSpPr>
          <p:cNvPr id="299061" name="AutoShape 53"/>
          <p:cNvSpPr>
            <a:spLocks noChangeArrowheads="1"/>
          </p:cNvSpPr>
          <p:nvPr/>
        </p:nvSpPr>
        <p:spPr bwMode="auto">
          <a:xfrm>
            <a:off x="4603750" y="1295400"/>
            <a:ext cx="5818188" cy="1651000"/>
          </a:xfrm>
          <a:prstGeom prst="wedgeRoundRectCallout">
            <a:avLst>
              <a:gd name="adj1" fmla="val 7028"/>
              <a:gd name="adj2" fmla="val 72116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As we’ll see, postfix expressions have no such ambiguity!</a:t>
            </a:r>
          </a:p>
        </p:txBody>
      </p:sp>
      <p:pic>
        <p:nvPicPr>
          <p:cNvPr id="299062" name="Picture 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6" b="18611"/>
          <a:stretch>
            <a:fillRect/>
          </a:stretch>
        </p:blipFill>
        <p:spPr bwMode="auto">
          <a:xfrm>
            <a:off x="1541463" y="5097463"/>
            <a:ext cx="28575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9063" name="AutoShape 55"/>
          <p:cNvSpPr>
            <a:spLocks noChangeArrowheads="1"/>
          </p:cNvSpPr>
          <p:nvPr/>
        </p:nvSpPr>
        <p:spPr bwMode="auto">
          <a:xfrm>
            <a:off x="1808164" y="3222625"/>
            <a:ext cx="4440237" cy="1651000"/>
          </a:xfrm>
          <a:prstGeom prst="wedgeRoundRectCallout">
            <a:avLst>
              <a:gd name="adj1" fmla="val -6310"/>
              <a:gd name="adj2" fmla="val 72116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If you’ve ever used an HP calculator, you’ve used postfix notation!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9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9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/>
      <p:bldP spid="299052" grpId="0"/>
      <p:bldP spid="299059" grpId="0"/>
      <p:bldP spid="299060" grpId="0" animBg="1"/>
      <p:bldP spid="299060" grpId="1" animBg="1"/>
      <p:bldP spid="299061" grpId="0" animBg="1"/>
      <p:bldP spid="299061" grpId="1" animBg="1"/>
      <p:bldP spid="299063" grpId="0" animBg="1"/>
      <p:bldP spid="29906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3AD6-F733-4C3C-8EF0-BC743C9A600F}" type="slidenum">
              <a:rPr lang="en-US"/>
              <a:pPr/>
              <a:t>14</a:t>
            </a:fld>
            <a:endParaRPr lang="en-US"/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1676400" y="977150"/>
            <a:ext cx="5562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Inputs</a:t>
            </a:r>
            <a:r>
              <a:rPr lang="en-US" dirty="0">
                <a:cs typeface="Courier New" pitchFamily="49" charset="0"/>
              </a:rPr>
              <a:t>: postfix expression string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Output</a:t>
            </a:r>
            <a:r>
              <a:rPr lang="en-US" dirty="0">
                <a:cs typeface="Courier New" pitchFamily="49" charset="0"/>
              </a:rPr>
              <a:t>: number representing answer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</a:rPr>
              <a:t>Private data</a:t>
            </a:r>
            <a:r>
              <a:rPr lang="en-US" dirty="0"/>
              <a:t>: a stack </a:t>
            </a:r>
          </a:p>
        </p:txBody>
      </p:sp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1965326" y="2255838"/>
            <a:ext cx="80168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Start with the left-most token.</a:t>
            </a: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If the token is a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number</a:t>
            </a:r>
            <a:r>
              <a:rPr lang="en-US" dirty="0">
                <a:latin typeface="Comic Sans MS" pitchFamily="66" charset="0"/>
              </a:rPr>
              <a:t>: 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Push it onto the stack</a:t>
            </a: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Else if the token is an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operator</a:t>
            </a:r>
            <a:r>
              <a:rPr lang="en-US" dirty="0">
                <a:latin typeface="Comic Sans MS" pitchFamily="66" charset="0"/>
              </a:rPr>
              <a:t>: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Pop the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top value </a:t>
            </a:r>
            <a:r>
              <a:rPr lang="en-US" dirty="0">
                <a:latin typeface="Comic Sans MS" pitchFamily="66" charset="0"/>
              </a:rPr>
              <a:t>into a variable called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v2</a:t>
            </a:r>
            <a:r>
              <a:rPr lang="en-US" dirty="0">
                <a:latin typeface="Comic Sans MS" pitchFamily="66" charset="0"/>
              </a:rPr>
              <a:t>, and the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second-to-top value </a:t>
            </a:r>
            <a:r>
              <a:rPr lang="en-US" dirty="0">
                <a:latin typeface="Comic Sans MS" pitchFamily="66" charset="0"/>
              </a:rPr>
              <a:t>into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v1</a:t>
            </a:r>
            <a:r>
              <a:rPr lang="en-US" dirty="0">
                <a:latin typeface="Comic Sans MS" pitchFamily="66" charset="0"/>
              </a:rPr>
              <a:t>.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Apply operator to v1 and v2 (e.g., v1 / v2)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Push the result of the operation on the stack </a:t>
            </a: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If there are more tokens, advance to the next token and go back to step #2 </a:t>
            </a:r>
          </a:p>
        </p:txBody>
      </p:sp>
      <p:sp>
        <p:nvSpPr>
          <p:cNvPr id="300038" name="Rectangle 6"/>
          <p:cNvSpPr>
            <a:spLocks noChangeArrowheads="1"/>
          </p:cNvSpPr>
          <p:nvPr/>
        </p:nvSpPr>
        <p:spPr bwMode="auto">
          <a:xfrm>
            <a:off x="1984412" y="5974506"/>
            <a:ext cx="7620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5. After all tokens have been processed, the top # </a:t>
            </a:r>
            <a:br>
              <a:rPr lang="en-US" dirty="0"/>
            </a:br>
            <a:r>
              <a:rPr lang="en-US" dirty="0"/>
              <a:t>    on the stack is the answer! </a:t>
            </a: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auto">
          <a:xfrm>
            <a:off x="8001000" y="1312864"/>
            <a:ext cx="22415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7 6 * 5 +</a:t>
            </a:r>
          </a:p>
        </p:txBody>
      </p:sp>
      <p:sp>
        <p:nvSpPr>
          <p:cNvPr id="300040" name="Line 8"/>
          <p:cNvSpPr>
            <a:spLocks noChangeShapeType="1"/>
          </p:cNvSpPr>
          <p:nvPr/>
        </p:nvSpPr>
        <p:spPr bwMode="auto">
          <a:xfrm>
            <a:off x="8382000" y="36195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1" name="Line 9"/>
          <p:cNvSpPr>
            <a:spLocks noChangeShapeType="1"/>
          </p:cNvSpPr>
          <p:nvPr/>
        </p:nvSpPr>
        <p:spPr bwMode="auto">
          <a:xfrm>
            <a:off x="1739900" y="24511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3" name="Line 11"/>
          <p:cNvSpPr>
            <a:spLocks noChangeShapeType="1"/>
          </p:cNvSpPr>
          <p:nvPr/>
        </p:nvSpPr>
        <p:spPr bwMode="auto">
          <a:xfrm>
            <a:off x="1752600" y="28575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4" name="Line 12"/>
          <p:cNvSpPr>
            <a:spLocks noChangeShapeType="1"/>
          </p:cNvSpPr>
          <p:nvPr/>
        </p:nvSpPr>
        <p:spPr bwMode="auto">
          <a:xfrm>
            <a:off x="2127950" y="324555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5" name="Line 13"/>
          <p:cNvSpPr>
            <a:spLocks noChangeShapeType="1"/>
          </p:cNvSpPr>
          <p:nvPr/>
        </p:nvSpPr>
        <p:spPr bwMode="auto">
          <a:xfrm>
            <a:off x="8382000" y="36195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6" name="Rectangle 14"/>
          <p:cNvSpPr>
            <a:spLocks noChangeArrowheads="1"/>
          </p:cNvSpPr>
          <p:nvPr/>
        </p:nvSpPr>
        <p:spPr bwMode="auto">
          <a:xfrm>
            <a:off x="8382000" y="32131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00048" name="Line 16"/>
          <p:cNvSpPr>
            <a:spLocks noChangeShapeType="1"/>
          </p:cNvSpPr>
          <p:nvPr/>
        </p:nvSpPr>
        <p:spPr bwMode="auto">
          <a:xfrm>
            <a:off x="1765300" y="356587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9" name="Line 17"/>
          <p:cNvSpPr>
            <a:spLocks noChangeShapeType="1"/>
          </p:cNvSpPr>
          <p:nvPr/>
        </p:nvSpPr>
        <p:spPr bwMode="auto">
          <a:xfrm>
            <a:off x="1752600" y="53782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2" name="Line 20"/>
          <p:cNvSpPr>
            <a:spLocks noChangeShapeType="1"/>
          </p:cNvSpPr>
          <p:nvPr/>
        </p:nvSpPr>
        <p:spPr bwMode="auto">
          <a:xfrm>
            <a:off x="1752600" y="28575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3" name="Line 21"/>
          <p:cNvSpPr>
            <a:spLocks noChangeShapeType="1"/>
          </p:cNvSpPr>
          <p:nvPr/>
        </p:nvSpPr>
        <p:spPr bwMode="auto">
          <a:xfrm>
            <a:off x="2129368" y="324555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4" name="Rectangle 22"/>
          <p:cNvSpPr>
            <a:spLocks noChangeArrowheads="1"/>
          </p:cNvSpPr>
          <p:nvPr/>
        </p:nvSpPr>
        <p:spPr bwMode="auto">
          <a:xfrm>
            <a:off x="8382000" y="2773363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300055" name="Line 23"/>
          <p:cNvSpPr>
            <a:spLocks noChangeShapeType="1"/>
          </p:cNvSpPr>
          <p:nvPr/>
        </p:nvSpPr>
        <p:spPr bwMode="auto">
          <a:xfrm>
            <a:off x="1763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6" name="Line 24"/>
          <p:cNvSpPr>
            <a:spLocks noChangeShapeType="1"/>
          </p:cNvSpPr>
          <p:nvPr/>
        </p:nvSpPr>
        <p:spPr bwMode="auto">
          <a:xfrm>
            <a:off x="1755561" y="537794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0" name="Line 28"/>
          <p:cNvSpPr>
            <a:spLocks noChangeShapeType="1"/>
          </p:cNvSpPr>
          <p:nvPr/>
        </p:nvSpPr>
        <p:spPr bwMode="auto">
          <a:xfrm>
            <a:off x="1752600" y="286649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1" name="Line 29"/>
          <p:cNvSpPr>
            <a:spLocks noChangeShapeType="1"/>
          </p:cNvSpPr>
          <p:nvPr/>
        </p:nvSpPr>
        <p:spPr bwMode="auto">
          <a:xfrm>
            <a:off x="1763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2" name="Line 30"/>
          <p:cNvSpPr>
            <a:spLocks noChangeShapeType="1"/>
          </p:cNvSpPr>
          <p:nvPr/>
        </p:nvSpPr>
        <p:spPr bwMode="auto">
          <a:xfrm>
            <a:off x="2171700" y="397509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3" name="Rectangle 31"/>
          <p:cNvSpPr>
            <a:spLocks noChangeArrowheads="1"/>
          </p:cNvSpPr>
          <p:nvPr/>
        </p:nvSpPr>
        <p:spPr bwMode="auto">
          <a:xfrm>
            <a:off x="8153400" y="2620963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4" name="Text Box 32"/>
          <p:cNvSpPr txBox="1">
            <a:spLocks noChangeArrowheads="1"/>
          </p:cNvSpPr>
          <p:nvPr/>
        </p:nvSpPr>
        <p:spPr bwMode="auto">
          <a:xfrm>
            <a:off x="8942388" y="2209800"/>
            <a:ext cx="7441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v2 = 6</a:t>
            </a:r>
          </a:p>
        </p:txBody>
      </p:sp>
      <p:sp>
        <p:nvSpPr>
          <p:cNvPr id="300065" name="Rectangle 33"/>
          <p:cNvSpPr>
            <a:spLocks noChangeArrowheads="1"/>
          </p:cNvSpPr>
          <p:nvPr/>
        </p:nvSpPr>
        <p:spPr bwMode="auto">
          <a:xfrm>
            <a:off x="8178800" y="30607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6" name="Text Box 34"/>
          <p:cNvSpPr txBox="1">
            <a:spLocks noChangeArrowheads="1"/>
          </p:cNvSpPr>
          <p:nvPr/>
        </p:nvSpPr>
        <p:spPr bwMode="auto">
          <a:xfrm>
            <a:off x="7772400" y="2209800"/>
            <a:ext cx="7441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v1 = 7</a:t>
            </a:r>
          </a:p>
        </p:txBody>
      </p:sp>
      <p:sp>
        <p:nvSpPr>
          <p:cNvPr id="300067" name="Line 35"/>
          <p:cNvSpPr>
            <a:spLocks noChangeShapeType="1"/>
          </p:cNvSpPr>
          <p:nvPr/>
        </p:nvSpPr>
        <p:spPr bwMode="auto">
          <a:xfrm>
            <a:off x="2209800" y="46797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8" name="Text Box 36"/>
          <p:cNvSpPr txBox="1">
            <a:spLocks noChangeArrowheads="1"/>
          </p:cNvSpPr>
          <p:nvPr/>
        </p:nvSpPr>
        <p:spPr bwMode="auto">
          <a:xfrm>
            <a:off x="7848601" y="2620963"/>
            <a:ext cx="17066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temp = 7*6 = 42</a:t>
            </a:r>
          </a:p>
        </p:txBody>
      </p:sp>
      <p:sp>
        <p:nvSpPr>
          <p:cNvPr id="300069" name="Line 37"/>
          <p:cNvSpPr>
            <a:spLocks noChangeShapeType="1"/>
          </p:cNvSpPr>
          <p:nvPr/>
        </p:nvSpPr>
        <p:spPr bwMode="auto">
          <a:xfrm>
            <a:off x="2222500" y="50480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0" name="Line 38"/>
          <p:cNvSpPr>
            <a:spLocks noChangeShapeType="1"/>
          </p:cNvSpPr>
          <p:nvPr/>
        </p:nvSpPr>
        <p:spPr bwMode="auto">
          <a:xfrm>
            <a:off x="8382000" y="3581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1" name="Line 39"/>
          <p:cNvSpPr>
            <a:spLocks noChangeShapeType="1"/>
          </p:cNvSpPr>
          <p:nvPr/>
        </p:nvSpPr>
        <p:spPr bwMode="auto">
          <a:xfrm>
            <a:off x="8382000" y="3581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2" name="Rectangle 40"/>
          <p:cNvSpPr>
            <a:spLocks noChangeArrowheads="1"/>
          </p:cNvSpPr>
          <p:nvPr/>
        </p:nvSpPr>
        <p:spPr bwMode="auto">
          <a:xfrm>
            <a:off x="8382000" y="3175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300073" name="Line 41"/>
          <p:cNvSpPr>
            <a:spLocks noChangeShapeType="1"/>
          </p:cNvSpPr>
          <p:nvPr/>
        </p:nvSpPr>
        <p:spPr bwMode="auto">
          <a:xfrm>
            <a:off x="1758258" y="53782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7" name="Line 45"/>
          <p:cNvSpPr>
            <a:spLocks noChangeShapeType="1"/>
          </p:cNvSpPr>
          <p:nvPr/>
        </p:nvSpPr>
        <p:spPr bwMode="auto">
          <a:xfrm>
            <a:off x="1739900" y="285891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8" name="Line 46"/>
          <p:cNvSpPr>
            <a:spLocks noChangeShapeType="1"/>
          </p:cNvSpPr>
          <p:nvPr/>
        </p:nvSpPr>
        <p:spPr bwMode="auto">
          <a:xfrm>
            <a:off x="2127950" y="324978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9" name="Rectangle 47"/>
          <p:cNvSpPr>
            <a:spLocks noChangeArrowheads="1"/>
          </p:cNvSpPr>
          <p:nvPr/>
        </p:nvSpPr>
        <p:spPr bwMode="auto">
          <a:xfrm>
            <a:off x="7467600" y="2247900"/>
            <a:ext cx="3098800" cy="838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0" name="Rectangle 48"/>
          <p:cNvSpPr>
            <a:spLocks noChangeArrowheads="1"/>
          </p:cNvSpPr>
          <p:nvPr/>
        </p:nvSpPr>
        <p:spPr bwMode="auto">
          <a:xfrm>
            <a:off x="8382000" y="2794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00081" name="Line 49"/>
          <p:cNvSpPr>
            <a:spLocks noChangeShapeType="1"/>
          </p:cNvSpPr>
          <p:nvPr/>
        </p:nvSpPr>
        <p:spPr bwMode="auto">
          <a:xfrm>
            <a:off x="1763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2" name="Line 50"/>
          <p:cNvSpPr>
            <a:spLocks noChangeShapeType="1"/>
          </p:cNvSpPr>
          <p:nvPr/>
        </p:nvSpPr>
        <p:spPr bwMode="auto">
          <a:xfrm>
            <a:off x="1755182" y="537948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5" name="Line 53"/>
          <p:cNvSpPr>
            <a:spLocks noChangeShapeType="1"/>
          </p:cNvSpPr>
          <p:nvPr/>
        </p:nvSpPr>
        <p:spPr bwMode="auto">
          <a:xfrm>
            <a:off x="1745192" y="286314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6" name="Line 54"/>
          <p:cNvSpPr>
            <a:spLocks noChangeShapeType="1"/>
          </p:cNvSpPr>
          <p:nvPr/>
        </p:nvSpPr>
        <p:spPr bwMode="auto">
          <a:xfrm>
            <a:off x="1763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7" name="Line 55"/>
          <p:cNvSpPr>
            <a:spLocks noChangeShapeType="1"/>
          </p:cNvSpPr>
          <p:nvPr/>
        </p:nvSpPr>
        <p:spPr bwMode="auto">
          <a:xfrm>
            <a:off x="2182989" y="398303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0" name="Rectangle 58"/>
          <p:cNvSpPr>
            <a:spLocks noChangeArrowheads="1"/>
          </p:cNvSpPr>
          <p:nvPr/>
        </p:nvSpPr>
        <p:spPr bwMode="auto">
          <a:xfrm>
            <a:off x="8305800" y="26289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1" name="Text Box 59"/>
          <p:cNvSpPr txBox="1">
            <a:spLocks noChangeArrowheads="1"/>
          </p:cNvSpPr>
          <p:nvPr/>
        </p:nvSpPr>
        <p:spPr bwMode="auto">
          <a:xfrm>
            <a:off x="9067800" y="2286000"/>
            <a:ext cx="7441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v2 = 5</a:t>
            </a:r>
          </a:p>
        </p:txBody>
      </p:sp>
      <p:sp>
        <p:nvSpPr>
          <p:cNvPr id="300092" name="Text Box 60"/>
          <p:cNvSpPr txBox="1">
            <a:spLocks noChangeArrowheads="1"/>
          </p:cNvSpPr>
          <p:nvPr/>
        </p:nvSpPr>
        <p:spPr bwMode="auto">
          <a:xfrm>
            <a:off x="7620001" y="2286000"/>
            <a:ext cx="8611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v1 = 42</a:t>
            </a:r>
          </a:p>
        </p:txBody>
      </p:sp>
      <p:sp>
        <p:nvSpPr>
          <p:cNvPr id="300093" name="Rectangle 61"/>
          <p:cNvSpPr>
            <a:spLocks noChangeArrowheads="1"/>
          </p:cNvSpPr>
          <p:nvPr/>
        </p:nvSpPr>
        <p:spPr bwMode="auto">
          <a:xfrm>
            <a:off x="8267700" y="30226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4" name="Text Box 62"/>
          <p:cNvSpPr txBox="1">
            <a:spLocks noChangeArrowheads="1"/>
          </p:cNvSpPr>
          <p:nvPr/>
        </p:nvSpPr>
        <p:spPr bwMode="auto">
          <a:xfrm>
            <a:off x="7848601" y="2743200"/>
            <a:ext cx="18236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temp = 42+5 = 47</a:t>
            </a:r>
          </a:p>
        </p:txBody>
      </p:sp>
      <p:sp>
        <p:nvSpPr>
          <p:cNvPr id="300095" name="Line 63"/>
          <p:cNvSpPr>
            <a:spLocks noChangeShapeType="1"/>
          </p:cNvSpPr>
          <p:nvPr/>
        </p:nvSpPr>
        <p:spPr bwMode="auto">
          <a:xfrm>
            <a:off x="2209800" y="4684519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6" name="Line 64"/>
          <p:cNvSpPr>
            <a:spLocks noChangeShapeType="1"/>
          </p:cNvSpPr>
          <p:nvPr/>
        </p:nvSpPr>
        <p:spPr bwMode="auto">
          <a:xfrm>
            <a:off x="2224140" y="505049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4" name="Rectangle 72"/>
          <p:cNvSpPr>
            <a:spLocks noChangeArrowheads="1"/>
          </p:cNvSpPr>
          <p:nvPr/>
        </p:nvSpPr>
        <p:spPr bwMode="auto">
          <a:xfrm>
            <a:off x="8382000" y="31877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47</a:t>
            </a:r>
          </a:p>
        </p:txBody>
      </p:sp>
      <p:sp>
        <p:nvSpPr>
          <p:cNvPr id="300105" name="Rectangle 73"/>
          <p:cNvSpPr>
            <a:spLocks noChangeArrowheads="1"/>
          </p:cNvSpPr>
          <p:nvPr/>
        </p:nvSpPr>
        <p:spPr bwMode="auto">
          <a:xfrm>
            <a:off x="7543800" y="2238375"/>
            <a:ext cx="2971800" cy="936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0106" name="Line 74"/>
          <p:cNvSpPr>
            <a:spLocks noChangeShapeType="1"/>
          </p:cNvSpPr>
          <p:nvPr/>
        </p:nvSpPr>
        <p:spPr bwMode="auto">
          <a:xfrm>
            <a:off x="1761298" y="537689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7" name="Line 75"/>
          <p:cNvSpPr>
            <a:spLocks noChangeShapeType="1"/>
          </p:cNvSpPr>
          <p:nvPr/>
        </p:nvSpPr>
        <p:spPr bwMode="auto">
          <a:xfrm>
            <a:off x="1745192" y="621154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8" name="Oval 76"/>
          <p:cNvSpPr>
            <a:spLocks noChangeArrowheads="1"/>
          </p:cNvSpPr>
          <p:nvPr/>
        </p:nvSpPr>
        <p:spPr bwMode="auto">
          <a:xfrm>
            <a:off x="8636000" y="3035300"/>
            <a:ext cx="685800" cy="685800"/>
          </a:xfrm>
          <a:prstGeom prst="ellipse">
            <a:avLst/>
          </a:prstGeom>
          <a:noFill/>
          <a:ln w="5715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001000" y="1312864"/>
            <a:ext cx="381000" cy="5492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8849" y="3782347"/>
            <a:ext cx="260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 // we’ll see this in a bit!</a:t>
            </a:r>
          </a:p>
        </p:txBody>
      </p:sp>
      <p:sp>
        <p:nvSpPr>
          <p:cNvPr id="60" name="Rectangle 2">
            <a:extLst>
              <a:ext uri="{FF2B5EF4-FFF2-40B4-BE49-F238E27FC236}">
                <a16:creationId xmlns:a16="http://schemas.microsoft.com/office/drawing/2014/main" id="{E5D936B6-7C0E-B44E-AB12-1E54C85CB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043" y="17462"/>
            <a:ext cx="7772400" cy="1143000"/>
          </a:xfrm>
        </p:spPr>
        <p:txBody>
          <a:bodyPr/>
          <a:lstStyle/>
          <a:p>
            <a:r>
              <a:rPr lang="en-US" sz="4000" b="1" dirty="0">
                <a:latin typeface="Malayalam MN" pitchFamily="2" charset="0"/>
                <a:cs typeface="Malayalam MN" pitchFamily="2" charset="0"/>
              </a:rPr>
              <a:t>Postfix Expression Evaluation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05347 -0.0006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47 -0.0007 L 0.10156 -0.00093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1000"/>
                                        <p:tgtEl>
                                          <p:spTgt spid="30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30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30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30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56 -0.00092 L 0.15468 -0.00069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30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8 -0.0007 L 0.2026 -0.00093 " pathEditMode="relative" rAng="0" ptsTypes="AA">
                                      <p:cBhvr>
                                        <p:cTn id="25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1000"/>
                                        <p:tgtEl>
                                          <p:spTgt spid="30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1000"/>
                                        <p:tgtEl>
                                          <p:spTgt spid="30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30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7" dur="500"/>
                                        <p:tgtEl>
                                          <p:spTgt spid="30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2" dur="500"/>
                                        <p:tgtEl>
                                          <p:spTgt spid="30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7" grpId="0" uiExpand="1" build="p"/>
      <p:bldP spid="300038" grpId="0"/>
      <p:bldP spid="300039" grpId="0" autoUpdateAnimBg="0"/>
      <p:bldP spid="300041" grpId="0" animBg="1"/>
      <p:bldP spid="300041" grpId="1" animBg="1"/>
      <p:bldP spid="300043" grpId="0" animBg="1"/>
      <p:bldP spid="300043" grpId="1" animBg="1"/>
      <p:bldP spid="300044" grpId="0" animBg="1"/>
      <p:bldP spid="300044" grpId="1" animBg="1"/>
      <p:bldP spid="300046" grpId="0" animBg="1" autoUpdateAnimBg="0"/>
      <p:bldP spid="300048" grpId="0" animBg="1"/>
      <p:bldP spid="300048" grpId="1" animBg="1"/>
      <p:bldP spid="300049" grpId="0" animBg="1"/>
      <p:bldP spid="300049" grpId="1" animBg="1"/>
      <p:bldP spid="300052" grpId="0" animBg="1"/>
      <p:bldP spid="300052" grpId="1" animBg="1"/>
      <p:bldP spid="300053" grpId="0" animBg="1"/>
      <p:bldP spid="300053" grpId="1" animBg="1"/>
      <p:bldP spid="300054" grpId="0" animBg="1" autoUpdateAnimBg="0"/>
      <p:bldP spid="300055" grpId="0" animBg="1"/>
      <p:bldP spid="300055" grpId="1" animBg="1"/>
      <p:bldP spid="300056" grpId="0" animBg="1"/>
      <p:bldP spid="300056" grpId="1" animBg="1"/>
      <p:bldP spid="300060" grpId="0" animBg="1"/>
      <p:bldP spid="300060" grpId="1" animBg="1"/>
      <p:bldP spid="300061" grpId="0" animBg="1"/>
      <p:bldP spid="300061" grpId="1" animBg="1"/>
      <p:bldP spid="300062" grpId="0" animBg="1"/>
      <p:bldP spid="300062" grpId="1" animBg="1"/>
      <p:bldP spid="300063" grpId="0" animBg="1"/>
      <p:bldP spid="300064" grpId="0" autoUpdateAnimBg="0"/>
      <p:bldP spid="300065" grpId="0" animBg="1"/>
      <p:bldP spid="300066" grpId="0" autoUpdateAnimBg="0"/>
      <p:bldP spid="300067" grpId="0" animBg="1"/>
      <p:bldP spid="300067" grpId="1" animBg="1"/>
      <p:bldP spid="300068" grpId="0" autoUpdateAnimBg="0"/>
      <p:bldP spid="300069" grpId="0" animBg="1"/>
      <p:bldP spid="300069" grpId="1" animBg="1"/>
      <p:bldP spid="300072" grpId="0" animBg="1" autoUpdateAnimBg="0"/>
      <p:bldP spid="300073" grpId="0" animBg="1"/>
      <p:bldP spid="300073" grpId="1" animBg="1"/>
      <p:bldP spid="300077" grpId="0" animBg="1"/>
      <p:bldP spid="300077" grpId="1" animBg="1"/>
      <p:bldP spid="300078" grpId="0" animBg="1"/>
      <p:bldP spid="300078" grpId="1" animBg="1"/>
      <p:bldP spid="300079" grpId="0" animBg="1"/>
      <p:bldP spid="300080" grpId="0" animBg="1" autoUpdateAnimBg="0"/>
      <p:bldP spid="300081" grpId="0" animBg="1"/>
      <p:bldP spid="300081" grpId="1" animBg="1"/>
      <p:bldP spid="300082" grpId="0" animBg="1"/>
      <p:bldP spid="300082" grpId="1" animBg="1"/>
      <p:bldP spid="300085" grpId="0" animBg="1"/>
      <p:bldP spid="300085" grpId="1" animBg="1"/>
      <p:bldP spid="300086" grpId="0" animBg="1"/>
      <p:bldP spid="300086" grpId="1" animBg="1"/>
      <p:bldP spid="300087" grpId="0" animBg="1"/>
      <p:bldP spid="300087" grpId="1" animBg="1"/>
      <p:bldP spid="300090" grpId="0" animBg="1"/>
      <p:bldP spid="300091" grpId="0" autoUpdateAnimBg="0"/>
      <p:bldP spid="300092" grpId="0" autoUpdateAnimBg="0"/>
      <p:bldP spid="300093" grpId="0" animBg="1"/>
      <p:bldP spid="300094" grpId="0" autoUpdateAnimBg="0"/>
      <p:bldP spid="300095" grpId="0" animBg="1"/>
      <p:bldP spid="300095" grpId="1" animBg="1"/>
      <p:bldP spid="300096" grpId="0" animBg="1"/>
      <p:bldP spid="300096" grpId="1" animBg="1"/>
      <p:bldP spid="300104" grpId="0" animBg="1" autoUpdateAnimBg="0"/>
      <p:bldP spid="300105" grpId="0" animBg="1" autoUpdateAnimBg="0"/>
      <p:bldP spid="300106" grpId="0" animBg="1"/>
      <p:bldP spid="300106" grpId="1" animBg="1"/>
      <p:bldP spid="300107" grpId="0" animBg="1"/>
      <p:bldP spid="300108" grpId="0" animBg="1"/>
      <p:bldP spid="2" grpId="0" animBg="1"/>
      <p:bldP spid="2" grpId="1" animBg="1"/>
      <p:bldP spid="2" grpId="2" animBg="1"/>
      <p:bldP spid="2" grpId="3" animBg="1"/>
      <p:bldP spid="2" grpId="4" animBg="1"/>
      <p:bldP spid="3" grpId="0"/>
      <p:bldP spid="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A251-6E51-9E40-8FD8-EE754A85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b="1" dirty="0">
                <a:latin typeface="Malayalam MN" pitchFamily="2" charset="0"/>
                <a:cs typeface="Malayalam MN" pitchFamily="2" charset="0"/>
              </a:rPr>
              <a:t>Queues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10749C-B8DD-3646-847A-386C5851879E}"/>
              </a:ext>
            </a:extLst>
          </p:cNvPr>
          <p:cNvSpPr txBox="1"/>
          <p:nvPr/>
        </p:nvSpPr>
        <p:spPr>
          <a:xfrm>
            <a:off x="628175" y="1690688"/>
            <a:ext cx="10515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Palatino" pitchFamily="2" charset="77"/>
                <a:ea typeface="Palatino" pitchFamily="2" charset="77"/>
              </a:rPr>
              <a:t>A queue is a super-useful data structure that resembles a conveyer belt of dishes.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3B39C-9FCF-BD4C-9830-8C5A08F60EA2}"/>
              </a:ext>
            </a:extLst>
          </p:cNvPr>
          <p:cNvSpPr txBox="1"/>
          <p:nvPr/>
        </p:nvSpPr>
        <p:spPr>
          <a:xfrm>
            <a:off x="808509" y="3044279"/>
            <a:ext cx="6185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Dishes are added to the rear of the queue, and are extracted from its front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A427A-8E8E-B643-A703-84E7C435C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542" y="2460129"/>
            <a:ext cx="3670300" cy="2146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A5C341-5A85-AD4C-ACC3-FADEBA2CDE27}"/>
              </a:ext>
            </a:extLst>
          </p:cNvPr>
          <p:cNvSpPr txBox="1"/>
          <p:nvPr/>
        </p:nvSpPr>
        <p:spPr>
          <a:xfrm>
            <a:off x="808509" y="4867413"/>
            <a:ext cx="107256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The first-in/first-out property of queues is opposite of the last-in-first-out property of stacks. 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Palatino" pitchFamily="2" charset="77"/>
                <a:ea typeface="Palatino" pitchFamily="2" charset="77"/>
              </a:rPr>
              <a:t>vehicle navigation, 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Palatino" pitchFamily="2" charset="77"/>
                <a:ea typeface="Palatino" pitchFamily="2" charset="77"/>
              </a:rPr>
              <a:t>implementing twitter feeds, 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Palatino" pitchFamily="2" charset="77"/>
                <a:ea typeface="Palatino" pitchFamily="2" charset="77"/>
              </a:rPr>
              <a:t>queueing songs on Spotify, etc.</a:t>
            </a:r>
          </a:p>
        </p:txBody>
      </p:sp>
    </p:spTree>
    <p:extLst>
      <p:ext uri="{BB962C8B-B14F-4D97-AF65-F5344CB8AC3E}">
        <p14:creationId xmlns:p14="http://schemas.microsoft.com/office/powerpoint/2010/main" val="380536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9E2E-D945-8648-9B38-7A688C19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Queue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9F850C2C-E33E-084E-A989-A7DB9B957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42" y="1690688"/>
            <a:ext cx="87053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  <a:cs typeface="Courier New" pitchFamily="49" charset="0"/>
              </a:rPr>
              <a:t>The queue is another ADT that is just a like a </a:t>
            </a:r>
            <a:r>
              <a:rPr lang="en-US" dirty="0">
                <a:solidFill>
                  <a:srgbClr val="6600CC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line</a:t>
            </a:r>
            <a:r>
              <a:rPr lang="en-US" dirty="0">
                <a:latin typeface="Palatino" pitchFamily="2" charset="77"/>
                <a:ea typeface="Palatino" pitchFamily="2" charset="77"/>
                <a:cs typeface="Courier New" pitchFamily="49" charset="0"/>
              </a:rPr>
              <a:t> at the store or at the bank.</a:t>
            </a:r>
            <a:endParaRPr lang="en-US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12A520-F012-B847-A701-E577FFAEF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822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The first person in line is the first person out of line and served.</a:t>
            </a:r>
            <a:r>
              <a:rPr lang="en-US">
                <a:solidFill>
                  <a:schemeClr val="tx1"/>
                </a:solidFill>
                <a:latin typeface="Palatino" pitchFamily="2" charset="77"/>
                <a:ea typeface="Palatino" pitchFamily="2" charset="77"/>
              </a:rPr>
              <a:t> 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E3CFD8C2-2A9E-CC40-9125-AAB0B529E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454" y="2582862"/>
            <a:ext cx="37952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  <a:cs typeface="Courier New" pitchFamily="49" charset="0"/>
              </a:rPr>
              <a:t>This is called a FIFO data structure:</a:t>
            </a:r>
            <a:endParaRPr lang="en-US" dirty="0">
              <a:latin typeface="Palatino" pitchFamily="2" charset="77"/>
              <a:ea typeface="Palatino" pitchFamily="2" charset="77"/>
            </a:endParaRPr>
          </a:p>
          <a:p>
            <a:pPr algn="ctr"/>
            <a:r>
              <a:rPr lang="en-US" dirty="0">
                <a:solidFill>
                  <a:srgbClr val="6600CC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 FIRST IN, FIRST OUT.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</a:t>
            </a:r>
          </a:p>
        </p:txBody>
      </p:sp>
      <p:sp>
        <p:nvSpPr>
          <p:cNvPr id="26" name="Text Box 11">
            <a:extLst>
              <a:ext uri="{FF2B5EF4-FFF2-40B4-BE49-F238E27FC236}">
                <a16:creationId xmlns:a16="http://schemas.microsoft.com/office/drawing/2014/main" id="{90876F23-EEDF-204C-8D32-C9350FB25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2226" y="432516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7" name="Text Box 13">
            <a:extLst>
              <a:ext uri="{FF2B5EF4-FFF2-40B4-BE49-F238E27FC236}">
                <a16:creationId xmlns:a16="http://schemas.microsoft.com/office/drawing/2014/main" id="{9B972070-263B-4246-914F-7C5697D24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7713" y="4337865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17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A6F1F9-FB3E-2241-A88E-490F9D914A3C}"/>
              </a:ext>
            </a:extLst>
          </p:cNvPr>
          <p:cNvGrpSpPr>
            <a:grpSpLocks/>
          </p:cNvGrpSpPr>
          <p:nvPr/>
        </p:nvGrpSpPr>
        <p:grpSpPr bwMode="auto">
          <a:xfrm>
            <a:off x="6806513" y="3791765"/>
            <a:ext cx="3006725" cy="1143000"/>
            <a:chOff x="3408" y="2688"/>
            <a:chExt cx="1894" cy="720"/>
          </a:xfrm>
        </p:grpSpPr>
        <p:sp>
          <p:nvSpPr>
            <p:cNvPr id="29" name="Line 7">
              <a:extLst>
                <a:ext uri="{FF2B5EF4-FFF2-40B4-BE49-F238E27FC236}">
                  <a16:creationId xmlns:a16="http://schemas.microsoft.com/office/drawing/2014/main" id="{55891B1D-1C5A-8943-9E04-8C03F4A71C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976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8">
              <a:extLst>
                <a:ext uri="{FF2B5EF4-FFF2-40B4-BE49-F238E27FC236}">
                  <a16:creationId xmlns:a16="http://schemas.microsoft.com/office/drawing/2014/main" id="{54A4BF20-32FF-1D41-BAB2-0F5164160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408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9">
              <a:extLst>
                <a:ext uri="{FF2B5EF4-FFF2-40B4-BE49-F238E27FC236}">
                  <a16:creationId xmlns:a16="http://schemas.microsoft.com/office/drawing/2014/main" id="{AFF0A144-1C60-9C46-96F2-1CE1A0AD8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688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front</a:t>
              </a:r>
            </a:p>
          </p:txBody>
        </p:sp>
        <p:sp>
          <p:nvSpPr>
            <p:cNvPr id="32" name="Text Box 10">
              <a:extLst>
                <a:ext uri="{FF2B5EF4-FFF2-40B4-BE49-F238E27FC236}">
                  <a16:creationId xmlns:a16="http://schemas.microsoft.com/office/drawing/2014/main" id="{4F793FDE-A2DD-124A-A111-E02411769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688"/>
              <a:ext cx="5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rear</a:t>
              </a:r>
            </a:p>
          </p:txBody>
        </p:sp>
      </p:grpSp>
      <p:grpSp>
        <p:nvGrpSpPr>
          <p:cNvPr id="33" name="Group 20">
            <a:extLst>
              <a:ext uri="{FF2B5EF4-FFF2-40B4-BE49-F238E27FC236}">
                <a16:creationId xmlns:a16="http://schemas.microsoft.com/office/drawing/2014/main" id="{121C572E-3713-5942-A844-576D56F217E2}"/>
              </a:ext>
            </a:extLst>
          </p:cNvPr>
          <p:cNvGrpSpPr>
            <a:grpSpLocks/>
          </p:cNvGrpSpPr>
          <p:nvPr/>
        </p:nvGrpSpPr>
        <p:grpSpPr bwMode="auto">
          <a:xfrm>
            <a:off x="9321113" y="4325165"/>
            <a:ext cx="838200" cy="685800"/>
            <a:chOff x="4992" y="3024"/>
            <a:chExt cx="528" cy="432"/>
          </a:xfrm>
        </p:grpSpPr>
        <p:sp>
          <p:nvSpPr>
            <p:cNvPr id="34" name="Oval 18">
              <a:extLst>
                <a:ext uri="{FF2B5EF4-FFF2-40B4-BE49-F238E27FC236}">
                  <a16:creationId xmlns:a16="http://schemas.microsoft.com/office/drawing/2014/main" id="{94695B50-5E5A-F84C-AD3D-95119BD53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02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C7E492F-4C9F-6245-A8F4-8F83EC66F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2" y="3112"/>
              <a:ext cx="288" cy="344"/>
            </a:xfrm>
            <a:custGeom>
              <a:avLst/>
              <a:gdLst>
                <a:gd name="T0" fmla="*/ 0 w 288"/>
                <a:gd name="T1" fmla="*/ 8 h 344"/>
                <a:gd name="T2" fmla="*/ 192 w 288"/>
                <a:gd name="T3" fmla="*/ 56 h 344"/>
                <a:gd name="T4" fmla="*/ 288 w 288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344">
                  <a:moveTo>
                    <a:pt x="0" y="8"/>
                  </a:moveTo>
                  <a:cubicBezTo>
                    <a:pt x="72" y="4"/>
                    <a:pt x="144" y="0"/>
                    <a:pt x="192" y="56"/>
                  </a:cubicBezTo>
                  <a:cubicBezTo>
                    <a:pt x="240" y="112"/>
                    <a:pt x="264" y="228"/>
                    <a:pt x="288" y="344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 Box 22">
            <a:extLst>
              <a:ext uri="{FF2B5EF4-FFF2-40B4-BE49-F238E27FC236}">
                <a16:creationId xmlns:a16="http://schemas.microsoft.com/office/drawing/2014/main" id="{3FC4B8A5-1ABA-B041-8911-AA1C44745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3913" y="4350565"/>
            <a:ext cx="868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17</a:t>
            </a:r>
          </a:p>
        </p:txBody>
      </p:sp>
      <p:sp>
        <p:nvSpPr>
          <p:cNvPr id="37" name="Text Box 14">
            <a:extLst>
              <a:ext uri="{FF2B5EF4-FFF2-40B4-BE49-F238E27FC236}">
                <a16:creationId xmlns:a16="http://schemas.microsoft.com/office/drawing/2014/main" id="{A4649924-CBCF-F34F-A8CB-F3F8011DD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8026" y="4350565"/>
            <a:ext cx="496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38" name="Text Box 15">
            <a:extLst>
              <a:ext uri="{FF2B5EF4-FFF2-40B4-BE49-F238E27FC236}">
                <a16:creationId xmlns:a16="http://schemas.microsoft.com/office/drawing/2014/main" id="{2BB35103-7594-AE43-A114-966216842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1626" y="435056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06F8E119-1C3F-DE4B-8693-62EEA3AFD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52" y="3856803"/>
            <a:ext cx="3810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Every queue has a </a:t>
            </a:r>
            <a:r>
              <a:rPr lang="en-US" i="1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front </a:t>
            </a:r>
            <a:r>
              <a:rPr lang="en-US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and a </a:t>
            </a:r>
            <a:r>
              <a:rPr lang="en-US" i="1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rear</a:t>
            </a:r>
            <a:r>
              <a:rPr lang="en-US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.  You </a:t>
            </a:r>
            <a:r>
              <a:rPr lang="en-US" dirty="0" err="1">
                <a:solidFill>
                  <a:srgbClr val="6600CC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enqueue</a:t>
            </a:r>
            <a:r>
              <a:rPr lang="en-US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 items at the </a:t>
            </a:r>
            <a:r>
              <a:rPr lang="en-US" i="1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rear </a:t>
            </a:r>
            <a:r>
              <a:rPr lang="en-US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and </a:t>
            </a:r>
            <a:r>
              <a:rPr lang="en-US" dirty="0" err="1">
                <a:solidFill>
                  <a:srgbClr val="6600CC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dequeue</a:t>
            </a:r>
            <a:r>
              <a:rPr lang="en-US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 from the front.</a:t>
            </a:r>
            <a:r>
              <a:rPr lang="en-US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</a:rPr>
              <a:t> </a:t>
            </a:r>
          </a:p>
        </p:txBody>
      </p:sp>
      <p:sp>
        <p:nvSpPr>
          <p:cNvPr id="40" name="Text Box 17">
            <a:extLst>
              <a:ext uri="{FF2B5EF4-FFF2-40B4-BE49-F238E27FC236}">
                <a16:creationId xmlns:a16="http://schemas.microsoft.com/office/drawing/2014/main" id="{CE2B4E7E-E46B-3D4D-9C4A-76C039C6B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42" y="5602836"/>
            <a:ext cx="62045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0000"/>
                </a:solidFill>
                <a:latin typeface="Palatino" pitchFamily="2" charset="77"/>
                <a:ea typeface="Palatino" pitchFamily="2" charset="77"/>
              </a:rPr>
              <a:t>What data structures could you use to implement a queue?</a:t>
            </a:r>
          </a:p>
        </p:txBody>
      </p:sp>
      <p:grpSp>
        <p:nvGrpSpPr>
          <p:cNvPr id="41" name="Group 23">
            <a:extLst>
              <a:ext uri="{FF2B5EF4-FFF2-40B4-BE49-F238E27FC236}">
                <a16:creationId xmlns:a16="http://schemas.microsoft.com/office/drawing/2014/main" id="{709B6C46-9D28-A142-A231-7C4597A01454}"/>
              </a:ext>
            </a:extLst>
          </p:cNvPr>
          <p:cNvGrpSpPr>
            <a:grpSpLocks/>
          </p:cNvGrpSpPr>
          <p:nvPr/>
        </p:nvGrpSpPr>
        <p:grpSpPr bwMode="auto">
          <a:xfrm>
            <a:off x="9295713" y="4325165"/>
            <a:ext cx="838200" cy="685800"/>
            <a:chOff x="4992" y="3024"/>
            <a:chExt cx="528" cy="432"/>
          </a:xfrm>
        </p:grpSpPr>
        <p:sp>
          <p:nvSpPr>
            <p:cNvPr id="42" name="Oval 24">
              <a:extLst>
                <a:ext uri="{FF2B5EF4-FFF2-40B4-BE49-F238E27FC236}">
                  <a16:creationId xmlns:a16="http://schemas.microsoft.com/office/drawing/2014/main" id="{BDCCEB27-C7CC-874F-A178-1BFC7119F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02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664D1BB9-96DA-BC44-ABEF-83ED2A86E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2" y="3112"/>
              <a:ext cx="288" cy="344"/>
            </a:xfrm>
            <a:custGeom>
              <a:avLst/>
              <a:gdLst>
                <a:gd name="T0" fmla="*/ 0 w 288"/>
                <a:gd name="T1" fmla="*/ 8 h 344"/>
                <a:gd name="T2" fmla="*/ 192 w 288"/>
                <a:gd name="T3" fmla="*/ 56 h 344"/>
                <a:gd name="T4" fmla="*/ 288 w 288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344">
                  <a:moveTo>
                    <a:pt x="0" y="8"/>
                  </a:moveTo>
                  <a:cubicBezTo>
                    <a:pt x="72" y="4"/>
                    <a:pt x="144" y="0"/>
                    <a:pt x="192" y="56"/>
                  </a:cubicBezTo>
                  <a:cubicBezTo>
                    <a:pt x="240" y="112"/>
                    <a:pt x="264" y="228"/>
                    <a:pt x="288" y="344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" name="Text Box 26">
            <a:extLst>
              <a:ext uri="{FF2B5EF4-FFF2-40B4-BE49-F238E27FC236}">
                <a16:creationId xmlns:a16="http://schemas.microsoft.com/office/drawing/2014/main" id="{4FCFCC64-9FF2-ED45-91A0-DF1E8D237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226" y="4350565"/>
            <a:ext cx="12334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 4 –3</a:t>
            </a:r>
          </a:p>
        </p:txBody>
      </p:sp>
    </p:spTree>
    <p:extLst>
      <p:ext uri="{BB962C8B-B14F-4D97-AF65-F5344CB8AC3E}">
        <p14:creationId xmlns:p14="http://schemas.microsoft.com/office/powerpoint/2010/main" val="371913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6" grpId="0" autoUpdateAnimBg="0"/>
      <p:bldP spid="27" grpId="0" autoUpdateAnimBg="0"/>
      <p:bldP spid="36" grpId="0" animBg="1" autoUpdateAnimBg="0"/>
      <p:bldP spid="37" grpId="0" autoUpdateAnimBg="0"/>
      <p:bldP spid="38" grpId="0" autoUpdateAnimBg="0"/>
      <p:bldP spid="39" grpId="0"/>
      <p:bldP spid="40" grpId="0" autoUpdateAnimBg="0"/>
      <p:bldP spid="4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078F5F-4382-9440-BBD0-CFED9EF0E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76706"/>
            <a:ext cx="7772400" cy="1143000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The Queue Interface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AFE3EEB-C66B-E543-A6FE-73EFB0EF4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765" y="1619706"/>
            <a:ext cx="6361670" cy="4170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00CC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void enqueue(int a):</a:t>
            </a:r>
            <a:r>
              <a:rPr lang="en-US" dirty="0">
                <a:latin typeface="Palatino" pitchFamily="2" charset="77"/>
                <a:ea typeface="Palatino" pitchFamily="2" charset="77"/>
                <a:cs typeface="Courier New" pitchFamily="49" charset="0"/>
              </a:rPr>
              <a:t> </a:t>
            </a:r>
            <a:endParaRPr lang="en-US" dirty="0">
              <a:latin typeface="Palatino" pitchFamily="2" charset="77"/>
              <a:ea typeface="Palatino" pitchFamily="2" charset="77"/>
            </a:endParaRPr>
          </a:p>
          <a:p>
            <a:r>
              <a:rPr lang="en-US" dirty="0">
                <a:latin typeface="Palatino" pitchFamily="2" charset="77"/>
                <a:ea typeface="Palatino" pitchFamily="2" charset="77"/>
                <a:cs typeface="Courier New" pitchFamily="49" charset="0"/>
              </a:rPr>
              <a:t>   </a:t>
            </a:r>
            <a:r>
              <a:rPr lang="en-US" dirty="0">
                <a:solidFill>
                  <a:srgbClr val="006666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Inserts an item on the rear of the queue</a:t>
            </a:r>
            <a:endParaRPr lang="en-US" sz="1000" dirty="0">
              <a:solidFill>
                <a:srgbClr val="006666"/>
              </a:solidFill>
              <a:latin typeface="Palatino" pitchFamily="2" charset="77"/>
              <a:ea typeface="Palatino" pitchFamily="2" charset="77"/>
            </a:endParaRPr>
          </a:p>
          <a:p>
            <a:r>
              <a:rPr lang="en-US" sz="1000" dirty="0">
                <a:latin typeface="Palatino" pitchFamily="2" charset="77"/>
                <a:ea typeface="Palatino" pitchFamily="2" charset="77"/>
                <a:cs typeface="Courier New" pitchFamily="49" charset="0"/>
              </a:rPr>
              <a:t> </a:t>
            </a:r>
            <a:endParaRPr lang="en-US" sz="1000" dirty="0">
              <a:latin typeface="Palatino" pitchFamily="2" charset="77"/>
              <a:ea typeface="Palatino" pitchFamily="2" charset="77"/>
            </a:endParaRPr>
          </a:p>
          <a:p>
            <a:r>
              <a:rPr lang="en-US" dirty="0">
                <a:solidFill>
                  <a:srgbClr val="6600CC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int dequeue():</a:t>
            </a:r>
            <a:r>
              <a:rPr lang="en-US" dirty="0">
                <a:latin typeface="Palatino" pitchFamily="2" charset="77"/>
                <a:ea typeface="Palatino" pitchFamily="2" charset="77"/>
                <a:cs typeface="Courier New" pitchFamily="49" charset="0"/>
              </a:rPr>
              <a:t> </a:t>
            </a:r>
            <a:endParaRPr lang="en-US" dirty="0">
              <a:latin typeface="Palatino" pitchFamily="2" charset="77"/>
              <a:ea typeface="Palatino" pitchFamily="2" charset="77"/>
            </a:endParaRPr>
          </a:p>
          <a:p>
            <a:r>
              <a:rPr lang="en-US" dirty="0">
                <a:latin typeface="Palatino" pitchFamily="2" charset="77"/>
                <a:ea typeface="Palatino" pitchFamily="2" charset="77"/>
                <a:cs typeface="Courier New" pitchFamily="49" charset="0"/>
              </a:rPr>
              <a:t>   </a:t>
            </a:r>
            <a:r>
              <a:rPr lang="en-US" dirty="0">
                <a:solidFill>
                  <a:srgbClr val="006666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Removes and returns the top item from the front </a:t>
            </a:r>
            <a:br>
              <a:rPr lang="en-US" dirty="0">
                <a:solidFill>
                  <a:srgbClr val="006666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</a:br>
            <a:r>
              <a:rPr lang="en-US" dirty="0">
                <a:solidFill>
                  <a:srgbClr val="006666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   of the queue</a:t>
            </a:r>
            <a:endParaRPr lang="en-US" dirty="0">
              <a:solidFill>
                <a:srgbClr val="006666"/>
              </a:solidFill>
              <a:latin typeface="Palatino" pitchFamily="2" charset="77"/>
              <a:ea typeface="Palatino" pitchFamily="2" charset="77"/>
            </a:endParaRPr>
          </a:p>
          <a:p>
            <a:r>
              <a:rPr lang="en-US" sz="1000" dirty="0">
                <a:latin typeface="Palatino" pitchFamily="2" charset="77"/>
                <a:ea typeface="Palatino" pitchFamily="2" charset="77"/>
                <a:cs typeface="Courier New" pitchFamily="49" charset="0"/>
              </a:rPr>
              <a:t> </a:t>
            </a:r>
            <a:endParaRPr lang="en-US" sz="1000" dirty="0">
              <a:latin typeface="Palatino" pitchFamily="2" charset="77"/>
              <a:ea typeface="Palatino" pitchFamily="2" charset="77"/>
            </a:endParaRPr>
          </a:p>
          <a:p>
            <a:r>
              <a:rPr lang="en-US" dirty="0">
                <a:solidFill>
                  <a:srgbClr val="6600CC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bool </a:t>
            </a:r>
            <a:r>
              <a:rPr lang="en-US" dirty="0" err="1">
                <a:solidFill>
                  <a:srgbClr val="6600CC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isEmpty</a:t>
            </a:r>
            <a:r>
              <a:rPr lang="en-US" dirty="0">
                <a:solidFill>
                  <a:srgbClr val="6600CC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():</a:t>
            </a:r>
            <a:r>
              <a:rPr lang="en-US" dirty="0">
                <a:latin typeface="Palatino" pitchFamily="2" charset="77"/>
                <a:ea typeface="Palatino" pitchFamily="2" charset="77"/>
                <a:cs typeface="Courier New" pitchFamily="49" charset="0"/>
              </a:rPr>
              <a:t> </a:t>
            </a:r>
            <a:endParaRPr lang="en-US" dirty="0">
              <a:latin typeface="Palatino" pitchFamily="2" charset="77"/>
              <a:ea typeface="Palatino" pitchFamily="2" charset="77"/>
            </a:endParaRPr>
          </a:p>
          <a:p>
            <a:r>
              <a:rPr lang="en-US" dirty="0">
                <a:latin typeface="Palatino" pitchFamily="2" charset="77"/>
                <a:ea typeface="Palatino" pitchFamily="2" charset="77"/>
                <a:cs typeface="Courier New" pitchFamily="49" charset="0"/>
              </a:rPr>
              <a:t>   </a:t>
            </a:r>
            <a:r>
              <a:rPr lang="en-US" dirty="0">
                <a:solidFill>
                  <a:srgbClr val="006666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Determines if the queue is empty</a:t>
            </a:r>
            <a:endParaRPr lang="en-US" dirty="0">
              <a:solidFill>
                <a:srgbClr val="006666"/>
              </a:solidFill>
              <a:latin typeface="Palatino" pitchFamily="2" charset="77"/>
              <a:ea typeface="Palatino" pitchFamily="2" charset="77"/>
            </a:endParaRPr>
          </a:p>
          <a:p>
            <a:r>
              <a:rPr lang="en-US" sz="1000" dirty="0">
                <a:solidFill>
                  <a:srgbClr val="006666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 </a:t>
            </a:r>
            <a:endParaRPr lang="en-US" sz="1000" dirty="0">
              <a:solidFill>
                <a:srgbClr val="006666"/>
              </a:solidFill>
              <a:latin typeface="Palatino" pitchFamily="2" charset="77"/>
              <a:ea typeface="Palatino" pitchFamily="2" charset="77"/>
            </a:endParaRPr>
          </a:p>
          <a:p>
            <a:r>
              <a:rPr lang="en-US" dirty="0">
                <a:solidFill>
                  <a:srgbClr val="6600CC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int size():</a:t>
            </a:r>
            <a:r>
              <a:rPr lang="en-US" dirty="0">
                <a:latin typeface="Palatino" pitchFamily="2" charset="77"/>
                <a:ea typeface="Palatino" pitchFamily="2" charset="77"/>
                <a:cs typeface="Courier New" pitchFamily="49" charset="0"/>
              </a:rPr>
              <a:t> </a:t>
            </a:r>
            <a:endParaRPr lang="en-US" dirty="0">
              <a:latin typeface="Palatino" pitchFamily="2" charset="77"/>
              <a:ea typeface="Palatino" pitchFamily="2" charset="77"/>
            </a:endParaRPr>
          </a:p>
          <a:p>
            <a:r>
              <a:rPr lang="en-US" dirty="0">
                <a:latin typeface="Palatino" pitchFamily="2" charset="77"/>
                <a:ea typeface="Palatino" pitchFamily="2" charset="77"/>
                <a:cs typeface="Courier New" pitchFamily="49" charset="0"/>
              </a:rPr>
              <a:t>   </a:t>
            </a:r>
            <a:r>
              <a:rPr lang="en-US" dirty="0">
                <a:solidFill>
                  <a:srgbClr val="006666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Determines the # of items in the queue</a:t>
            </a:r>
            <a:endParaRPr lang="en-US" dirty="0">
              <a:solidFill>
                <a:srgbClr val="006666"/>
              </a:solidFill>
              <a:latin typeface="Palatino" pitchFamily="2" charset="77"/>
              <a:ea typeface="Palatino" pitchFamily="2" charset="77"/>
            </a:endParaRPr>
          </a:p>
          <a:p>
            <a:r>
              <a:rPr lang="en-US" sz="1000" dirty="0">
                <a:latin typeface="Palatino" pitchFamily="2" charset="77"/>
                <a:ea typeface="Palatino" pitchFamily="2" charset="77"/>
                <a:cs typeface="Courier New" pitchFamily="49" charset="0"/>
              </a:rPr>
              <a:t> </a:t>
            </a:r>
            <a:endParaRPr lang="en-US" sz="1000" dirty="0">
              <a:latin typeface="Palatino" pitchFamily="2" charset="77"/>
              <a:ea typeface="Palatino" pitchFamily="2" charset="77"/>
            </a:endParaRPr>
          </a:p>
          <a:p>
            <a:r>
              <a:rPr lang="en-US" dirty="0">
                <a:solidFill>
                  <a:srgbClr val="6600CC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int </a:t>
            </a:r>
            <a:r>
              <a:rPr lang="en-US" dirty="0" err="1">
                <a:solidFill>
                  <a:srgbClr val="6600CC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getFront</a:t>
            </a:r>
            <a:r>
              <a:rPr lang="en-US" dirty="0">
                <a:solidFill>
                  <a:srgbClr val="6600CC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():</a:t>
            </a:r>
            <a:endParaRPr lang="en-US" dirty="0">
              <a:solidFill>
                <a:srgbClr val="6600CC"/>
              </a:solidFill>
              <a:latin typeface="Palatino" pitchFamily="2" charset="77"/>
              <a:ea typeface="Palatino" pitchFamily="2" charset="77"/>
            </a:endParaRPr>
          </a:p>
          <a:p>
            <a:r>
              <a:rPr lang="en-US" dirty="0">
                <a:latin typeface="Palatino" pitchFamily="2" charset="77"/>
                <a:ea typeface="Palatino" pitchFamily="2" charset="77"/>
                <a:cs typeface="Courier New" pitchFamily="49" charset="0"/>
              </a:rPr>
              <a:t>   </a:t>
            </a:r>
            <a:r>
              <a:rPr lang="en-US" dirty="0">
                <a:solidFill>
                  <a:srgbClr val="006666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Gives the value of the top item on the queue </a:t>
            </a:r>
            <a:br>
              <a:rPr lang="en-US" dirty="0">
                <a:solidFill>
                  <a:srgbClr val="006666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</a:br>
            <a:r>
              <a:rPr lang="en-US" dirty="0">
                <a:solidFill>
                  <a:srgbClr val="006666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   without removing it like dequeue</a:t>
            </a:r>
            <a:r>
              <a:rPr lang="en-US" dirty="0">
                <a:latin typeface="Palatino" pitchFamily="2" charset="77"/>
                <a:ea typeface="Palatino" pitchFamily="2" charset="77"/>
                <a:cs typeface="Courier New" pitchFamily="49" charset="0"/>
              </a:rPr>
              <a:t> </a:t>
            </a:r>
            <a:endParaRPr lang="en-US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30C495-CA04-F148-82DA-D13C3383A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385" y="2562123"/>
            <a:ext cx="2762250" cy="2286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Like a Stack, we can have queues of any type of data! Queues of </a:t>
            </a:r>
            <a:r>
              <a:rPr lang="en-US">
                <a:solidFill>
                  <a:srgbClr val="6600CC"/>
                </a:solidFill>
              </a:rPr>
              <a:t>strings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Points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Nerds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ints</a:t>
            </a:r>
            <a:r>
              <a:rPr lang="en-US"/>
              <a:t>, etc!</a:t>
            </a:r>
          </a:p>
        </p:txBody>
      </p:sp>
    </p:spTree>
    <p:extLst>
      <p:ext uri="{BB962C8B-B14F-4D97-AF65-F5344CB8AC3E}">
        <p14:creationId xmlns:p14="http://schemas.microsoft.com/office/powerpoint/2010/main" val="8809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D0B2E39-3768-264F-A08E-5E69115F1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772400" cy="1143000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Common Uses for Queues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477B40-07ED-B849-9CBA-E817F60B2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14600"/>
            <a:ext cx="762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Every time your computer receives a character, it enqueues it:</a:t>
            </a:r>
            <a:r>
              <a:rPr lang="en-US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</a:rPr>
              <a:t>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B38359-ACE1-C840-893C-E5FCCC94A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62906"/>
            <a:ext cx="75819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Every time your Internet browser is ready to get and display new data, it looks in the queue:</a:t>
            </a:r>
            <a:r>
              <a:rPr lang="en-US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</a:rPr>
              <a:t>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B67605-7B63-C64C-B2D4-D4E96B6A2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117" y="4487305"/>
            <a:ext cx="64008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while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internetQueue.isEmpty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() == false)</a:t>
            </a:r>
          </a:p>
          <a:p>
            <a:pPr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{</a:t>
            </a:r>
            <a:endParaRPr lang="en-US" sz="1800" b="1" dirty="0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char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internetQueue.dequeue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800" b="1" dirty="0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 dirty="0">
                <a:solidFill>
                  <a:srgbClr val="990000"/>
                </a:solidFill>
                <a:latin typeface="Times New Roman"/>
                <a:cs typeface="Courier New" pitchFamily="49" charset="0"/>
              </a:rPr>
              <a:t> </a:t>
            </a:r>
            <a:endParaRPr lang="en-US" sz="1800" b="1" dirty="0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 // display web page</a:t>
            </a:r>
            <a:r>
              <a:rPr lang="en-US" sz="1800" b="1" dirty="0">
                <a:solidFill>
                  <a:srgbClr val="990000"/>
                </a:solidFill>
                <a:latin typeface="Times New Roman"/>
                <a:cs typeface="Courier New" pitchFamily="49" charset="0"/>
              </a:rPr>
              <a:t>…</a:t>
            </a:r>
            <a:endParaRPr lang="en-US" sz="1800" b="1" dirty="0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US" sz="1800" b="1" dirty="0">
              <a:solidFill>
                <a:srgbClr val="990000"/>
              </a:solidFill>
            </a:endParaRPr>
          </a:p>
          <a:p>
            <a:pPr eaLnBrk="0" hangingPunct="0"/>
            <a:endParaRPr lang="en-US" dirty="0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FB13E54-0ED4-FB47-BD8B-538855AE0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417" y="2986047"/>
            <a:ext cx="46482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internetQueue.enqueue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(c);</a:t>
            </a:r>
            <a:endParaRPr lang="en-US" sz="1800" b="1" dirty="0">
              <a:solidFill>
                <a:srgbClr val="990000"/>
              </a:solidFill>
            </a:endParaRPr>
          </a:p>
          <a:p>
            <a:pPr eaLnBrk="0" hangingPunct="0"/>
            <a:endParaRPr lang="en-US" dirty="0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3C1FB2E-DEF4-774B-BB93-86D867BBA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355" y="1570038"/>
            <a:ext cx="105285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Palatino" pitchFamily="2" charset="77"/>
                <a:ea typeface="Palatino" pitchFamily="2" charset="77"/>
              </a:rPr>
              <a:t>Often, data flows from the Internet faster than the computer can use it. We use a queue to hold the data  until the browser is ready to display it...</a:t>
            </a:r>
          </a:p>
        </p:txBody>
      </p:sp>
    </p:spTree>
    <p:extLst>
      <p:ext uri="{BB962C8B-B14F-4D97-AF65-F5344CB8AC3E}">
        <p14:creationId xmlns:p14="http://schemas.microsoft.com/office/powerpoint/2010/main" val="183878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D0B2E39-3768-264F-A08E-5E69115F1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772400" cy="1143000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Queue Implementation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92633DC7-B1A5-B243-8376-6B985FD66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270" y="1573427"/>
            <a:ext cx="8458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We can use an </a:t>
            </a:r>
            <a:r>
              <a:rPr lang="en-US" dirty="0">
                <a:solidFill>
                  <a:srgbClr val="006666"/>
                </a:solidFill>
                <a:latin typeface="Palatino" pitchFamily="2" charset="77"/>
                <a:ea typeface="Palatino" pitchFamily="2" charset="77"/>
              </a:rPr>
              <a:t>array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and an </a:t>
            </a:r>
            <a:r>
              <a:rPr lang="en-US" dirty="0">
                <a:solidFill>
                  <a:srgbClr val="006666"/>
                </a:solidFill>
                <a:latin typeface="Palatino" pitchFamily="2" charset="77"/>
                <a:ea typeface="Palatino" pitchFamily="2" charset="77"/>
              </a:rPr>
              <a:t>integer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to represent a queue: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40307D7-9620-984D-AF9C-FACD95BCE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5070" y="2792627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4B5BAAE3-51D1-7E48-ADE2-028FF8B5D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4670" y="2792627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3BE3A6E-2F66-DC4A-A0CF-7A75FC81E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270" y="2792627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3B131910-080A-C546-8270-979988400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870" y="2792627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B4639C84-CF2E-7A41-B20E-A49A29B06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3470" y="2792627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DD4F4D9-AD54-534B-B276-02EE3F3A6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070" y="2792627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0DBB91E1-3BEC-EA40-81B7-DF51B575A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670" y="2183027"/>
            <a:ext cx="328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int queue[6], rear = 0;</a:t>
            </a: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053DD81F-6F63-C841-A501-AC6A3631C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469" y="3754652"/>
            <a:ext cx="104785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 Every time you </a:t>
            </a:r>
            <a:r>
              <a:rPr lang="en-US" dirty="0">
                <a:solidFill>
                  <a:srgbClr val="006666"/>
                </a:solidFill>
                <a:latin typeface="Palatino" pitchFamily="2" charset="77"/>
                <a:ea typeface="Palatino" pitchFamily="2" charset="77"/>
              </a:rPr>
              <a:t>insert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an item, place it in the rear slot of the array and increment the rear count</a:t>
            </a: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457B52A4-7F5C-7540-B144-D58BEECD8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995" y="2716427"/>
            <a:ext cx="79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rear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BCCC169-D2BF-1B42-B9BC-E028A1E19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070" y="2741827"/>
            <a:ext cx="838200" cy="48736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5C03B130-1F58-5D4A-B166-62D4E709F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3595" y="329586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93513AF2-0D43-6245-AE56-99FC973DB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4970" y="2818027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BB431B56-87AF-5B4B-B224-BCE2AFEDC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0970" y="2818027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queue</a:t>
            </a: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A4C6CE92-09CB-EA47-BC54-1F6F30097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8895" y="285136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E3787718-7697-B64A-AB3A-F6C3B2B37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470" y="3326027"/>
            <a:ext cx="342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0     1     2    3     4     5</a:t>
            </a:r>
          </a:p>
        </p:txBody>
      </p:sp>
      <p:sp>
        <p:nvSpPr>
          <p:cNvPr id="25" name="Text Box 20">
            <a:extLst>
              <a:ext uri="{FF2B5EF4-FFF2-40B4-BE49-F238E27FC236}">
                <a16:creationId xmlns:a16="http://schemas.microsoft.com/office/drawing/2014/main" id="{963633FA-5F45-A24D-8C91-19B403158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5770" y="2779927"/>
            <a:ext cx="320675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Text Box 21">
            <a:extLst>
              <a:ext uri="{FF2B5EF4-FFF2-40B4-BE49-F238E27FC236}">
                <a16:creationId xmlns:a16="http://schemas.microsoft.com/office/drawing/2014/main" id="{B67902C5-25AC-4546-972E-13ABF7AEE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970" y="2843427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27" name="Text Box 22">
            <a:extLst>
              <a:ext uri="{FF2B5EF4-FFF2-40B4-BE49-F238E27FC236}">
                <a16:creationId xmlns:a16="http://schemas.microsoft.com/office/drawing/2014/main" id="{34BA56F2-2C3A-7143-97AA-D5AB4FB3C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3070" y="2767227"/>
            <a:ext cx="369888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6ADD0D1B-D5A8-504C-8FC6-BA70803C9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69" y="4214929"/>
            <a:ext cx="11201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 Every time you </a:t>
            </a:r>
            <a:r>
              <a:rPr lang="en-US" dirty="0">
                <a:solidFill>
                  <a:srgbClr val="006666"/>
                </a:solidFill>
                <a:latin typeface="Palatino" pitchFamily="2" charset="77"/>
                <a:ea typeface="Palatino" pitchFamily="2" charset="77"/>
              </a:rPr>
              <a:t>dequeue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an item, move all of the items forward in the array and decrement the rear count.</a:t>
            </a:r>
          </a:p>
        </p:txBody>
      </p:sp>
      <p:grpSp>
        <p:nvGrpSpPr>
          <p:cNvPr id="29" name="Group 26">
            <a:extLst>
              <a:ext uri="{FF2B5EF4-FFF2-40B4-BE49-F238E27FC236}">
                <a16:creationId xmlns:a16="http://schemas.microsoft.com/office/drawing/2014/main" id="{9AD4E13D-2556-544E-B1BB-0749E7BE5AB1}"/>
              </a:ext>
            </a:extLst>
          </p:cNvPr>
          <p:cNvGrpSpPr>
            <a:grpSpLocks/>
          </p:cNvGrpSpPr>
          <p:nvPr/>
        </p:nvGrpSpPr>
        <p:grpSpPr bwMode="auto">
          <a:xfrm>
            <a:off x="2170670" y="2868827"/>
            <a:ext cx="1409700" cy="762000"/>
            <a:chOff x="1056" y="1488"/>
            <a:chExt cx="888" cy="480"/>
          </a:xfrm>
        </p:grpSpPr>
        <p:sp>
          <p:nvSpPr>
            <p:cNvPr id="30" name="Oval 24">
              <a:extLst>
                <a:ext uri="{FF2B5EF4-FFF2-40B4-BE49-F238E27FC236}">
                  <a16:creationId xmlns:a16="http://schemas.microsoft.com/office/drawing/2014/main" id="{83FAF332-CB39-3249-B156-79F0E16A5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1488"/>
              <a:ext cx="24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9A4320E-28E2-7A48-A36B-3ACD8FCC4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1632"/>
              <a:ext cx="672" cy="336"/>
            </a:xfrm>
            <a:custGeom>
              <a:avLst/>
              <a:gdLst>
                <a:gd name="T0" fmla="*/ 672 w 672"/>
                <a:gd name="T1" fmla="*/ 0 h 336"/>
                <a:gd name="T2" fmla="*/ 192 w 672"/>
                <a:gd name="T3" fmla="*/ 144 h 336"/>
                <a:gd name="T4" fmla="*/ 0 w 67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336">
                  <a:moveTo>
                    <a:pt x="672" y="0"/>
                  </a:moveTo>
                  <a:cubicBezTo>
                    <a:pt x="488" y="44"/>
                    <a:pt x="304" y="88"/>
                    <a:pt x="192" y="144"/>
                  </a:cubicBezTo>
                  <a:cubicBezTo>
                    <a:pt x="80" y="200"/>
                    <a:pt x="40" y="268"/>
                    <a:pt x="0" y="336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27">
            <a:extLst>
              <a:ext uri="{FF2B5EF4-FFF2-40B4-BE49-F238E27FC236}">
                <a16:creationId xmlns:a16="http://schemas.microsoft.com/office/drawing/2014/main" id="{D940DD0B-DF38-0C44-9344-704313E6D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6183" y="2843427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id="{84D3880D-4048-5B42-9A8C-1DC913701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5770" y="2779927"/>
            <a:ext cx="369888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4" name="Group 31">
            <a:extLst>
              <a:ext uri="{FF2B5EF4-FFF2-40B4-BE49-F238E27FC236}">
                <a16:creationId xmlns:a16="http://schemas.microsoft.com/office/drawing/2014/main" id="{37887653-8553-6D4D-8A7D-A0F3594EA283}"/>
              </a:ext>
            </a:extLst>
          </p:cNvPr>
          <p:cNvGrpSpPr>
            <a:grpSpLocks/>
          </p:cNvGrpSpPr>
          <p:nvPr/>
        </p:nvGrpSpPr>
        <p:grpSpPr bwMode="auto">
          <a:xfrm>
            <a:off x="3466070" y="2868827"/>
            <a:ext cx="711200" cy="609600"/>
            <a:chOff x="1872" y="1488"/>
            <a:chExt cx="448" cy="384"/>
          </a:xfrm>
        </p:grpSpPr>
        <p:sp>
          <p:nvSpPr>
            <p:cNvPr id="35" name="Oval 29">
              <a:extLst>
                <a:ext uri="{FF2B5EF4-FFF2-40B4-BE49-F238E27FC236}">
                  <a16:creationId xmlns:a16="http://schemas.microsoft.com/office/drawing/2014/main" id="{EBC36E00-8092-7048-82D1-1D2436AF6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7F502BF3-B664-3045-BCAE-CEC5BFD5C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Text Box 32">
            <a:extLst>
              <a:ext uri="{FF2B5EF4-FFF2-40B4-BE49-F238E27FC236}">
                <a16:creationId xmlns:a16="http://schemas.microsoft.com/office/drawing/2014/main" id="{556108D0-E8B6-4548-83C3-EC27FB03F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0483" y="2830727"/>
            <a:ext cx="369887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8" name="Group 33">
            <a:extLst>
              <a:ext uri="{FF2B5EF4-FFF2-40B4-BE49-F238E27FC236}">
                <a16:creationId xmlns:a16="http://schemas.microsoft.com/office/drawing/2014/main" id="{82A6AB30-FDB2-3D4F-BB69-51E203477AD9}"/>
              </a:ext>
            </a:extLst>
          </p:cNvPr>
          <p:cNvGrpSpPr>
            <a:grpSpLocks/>
          </p:cNvGrpSpPr>
          <p:nvPr/>
        </p:nvGrpSpPr>
        <p:grpSpPr bwMode="auto">
          <a:xfrm>
            <a:off x="4037570" y="2843427"/>
            <a:ext cx="711200" cy="609600"/>
            <a:chOff x="1872" y="1488"/>
            <a:chExt cx="448" cy="384"/>
          </a:xfrm>
        </p:grpSpPr>
        <p:sp>
          <p:nvSpPr>
            <p:cNvPr id="39" name="Oval 34">
              <a:extLst>
                <a:ext uri="{FF2B5EF4-FFF2-40B4-BE49-F238E27FC236}">
                  <a16:creationId xmlns:a16="http://schemas.microsoft.com/office/drawing/2014/main" id="{58770CBA-2AD2-0C47-889C-879AE1236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4D132662-7C78-3942-B0C1-013B6C74D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Text Box 36">
            <a:extLst>
              <a:ext uri="{FF2B5EF4-FFF2-40B4-BE49-F238E27FC236}">
                <a16:creationId xmlns:a16="http://schemas.microsoft.com/office/drawing/2014/main" id="{6B3F1ACC-14BF-8543-8888-8DB669CA2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670" y="2843427"/>
            <a:ext cx="3698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2" name="Text Box 38">
            <a:extLst>
              <a:ext uri="{FF2B5EF4-FFF2-40B4-BE49-F238E27FC236}">
                <a16:creationId xmlns:a16="http://schemas.microsoft.com/office/drawing/2014/main" id="{B94D9A24-CEAF-7947-A969-1EC75ABA6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4183" y="2767227"/>
            <a:ext cx="369887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43" name="Text Box 39">
            <a:extLst>
              <a:ext uri="{FF2B5EF4-FFF2-40B4-BE49-F238E27FC236}">
                <a16:creationId xmlns:a16="http://schemas.microsoft.com/office/drawing/2014/main" id="{5EF4AA93-57C3-CC41-8EAD-BBB78A411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591" y="4897652"/>
            <a:ext cx="61694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  <a:latin typeface="Palatino" pitchFamily="2" charset="77"/>
                <a:ea typeface="Palatino" pitchFamily="2" charset="77"/>
              </a:rPr>
              <a:t>What’s the problem with the array-based implementation?</a:t>
            </a:r>
          </a:p>
        </p:txBody>
      </p:sp>
      <p:sp>
        <p:nvSpPr>
          <p:cNvPr id="44" name="Text Box 40">
            <a:extLst>
              <a:ext uri="{FF2B5EF4-FFF2-40B4-BE49-F238E27FC236}">
                <a16:creationId xmlns:a16="http://schemas.microsoft.com/office/drawing/2014/main" id="{B82C976D-E4ED-3448-969F-FE226134E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04" y="5354852"/>
            <a:ext cx="54505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  <a:latin typeface="Palatino" pitchFamily="2" charset="77"/>
                <a:ea typeface="Palatino" pitchFamily="2" charset="77"/>
              </a:rPr>
              <a:t>If we have N items in the queue, what is the cost of:</a:t>
            </a:r>
            <a:br>
              <a:rPr lang="en-US" dirty="0">
                <a:solidFill>
                  <a:srgbClr val="6600CC"/>
                </a:solidFill>
                <a:latin typeface="Palatino" pitchFamily="2" charset="77"/>
                <a:ea typeface="Palatino" pitchFamily="2" charset="77"/>
              </a:rPr>
            </a:br>
            <a:r>
              <a:rPr lang="en-US" dirty="0">
                <a:solidFill>
                  <a:srgbClr val="006666"/>
                </a:solidFill>
                <a:latin typeface="Palatino" pitchFamily="2" charset="77"/>
                <a:ea typeface="Palatino" pitchFamily="2" charset="77"/>
              </a:rPr>
              <a:t>    (1) inserting a new item, (2) dequeuing an item</a:t>
            </a: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1F9E714E-8DB7-9D44-B16A-A9E513328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270" y="2793926"/>
            <a:ext cx="609600" cy="533400"/>
          </a:xfrm>
          <a:prstGeom prst="rect">
            <a:avLst/>
          </a:prstGeom>
          <a:solidFill>
            <a:srgbClr val="CCFFFF">
              <a:alpha val="80000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1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23" grpId="0" autoUpdateAnimBg="0"/>
      <p:bldP spid="25" grpId="0" animBg="1" autoUpdateAnimBg="0"/>
      <p:bldP spid="26" grpId="0" autoUpdateAnimBg="0"/>
      <p:bldP spid="27" grpId="0" animBg="1" autoUpdateAnimBg="0"/>
      <p:bldP spid="28" grpId="0" autoUpdateAnimBg="0"/>
      <p:bldP spid="32" grpId="0" autoUpdateAnimBg="0"/>
      <p:bldP spid="33" grpId="0" animBg="1" autoUpdateAnimBg="0"/>
      <p:bldP spid="37" grpId="0" animBg="1" autoUpdateAnimBg="0"/>
      <p:bldP spid="41" grpId="0" animBg="1" autoUpdateAnimBg="0"/>
      <p:bldP spid="42" grpId="0" animBg="1" autoUpdateAnimBg="0"/>
      <p:bldP spid="43" grpId="0" autoUpdateAnimBg="0"/>
      <p:bldP spid="44" grpId="0" autoUpdateAnimBg="0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C7FA-DD20-1843-A8EB-B9FCC0C3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b="1" dirty="0">
                <a:latin typeface="Malayalam MN" pitchFamily="2" charset="0"/>
                <a:cs typeface="Malayalam MN" pitchFamily="2" charset="0"/>
              </a:rPr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A89B7E-F8B9-9947-8BA9-0A4EF89E6BAF}"/>
              </a:ext>
            </a:extLst>
          </p:cNvPr>
          <p:cNvSpPr txBox="1"/>
          <p:nvPr/>
        </p:nvSpPr>
        <p:spPr>
          <a:xfrm>
            <a:off x="838200" y="1690688"/>
            <a:ext cx="100369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atin typeface="Palatino" pitchFamily="2" charset="77"/>
                <a:ea typeface="Palatino" pitchFamily="2" charset="77"/>
              </a:rPr>
              <a:t>Tutorials will be about </a:t>
            </a:r>
            <a:r>
              <a:rPr lang="en-CN" b="1" dirty="0">
                <a:latin typeface="Palatino" pitchFamily="2" charset="77"/>
                <a:ea typeface="Palatino" pitchFamily="2" charset="77"/>
              </a:rPr>
              <a:t>Queue and Stack</a:t>
            </a:r>
            <a:r>
              <a:rPr lang="en-CN" dirty="0">
                <a:latin typeface="Palatino" pitchFamily="2" charset="77"/>
                <a:ea typeface="Palatino" pitchFamily="2" charset="77"/>
              </a:rPr>
              <a:t>.</a:t>
            </a:r>
          </a:p>
          <a:p>
            <a:endParaRPr lang="en-CN" dirty="0">
              <a:latin typeface="Palatino" pitchFamily="2" charset="77"/>
              <a:ea typeface="Palatino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>
                <a:latin typeface="Palatino" pitchFamily="2" charset="77"/>
                <a:ea typeface="Palatino" pitchFamily="2" charset="77"/>
              </a:rPr>
              <a:t>Stack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>
              <a:latin typeface="Palatino" pitchFamily="2" charset="77"/>
              <a:ea typeface="Palatino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>
                <a:latin typeface="Palatino" pitchFamily="2" charset="77"/>
                <a:ea typeface="Palatino" pitchFamily="2" charset="77"/>
              </a:rPr>
              <a:t>Queue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>
              <a:latin typeface="Palatino" pitchFamily="2" charset="77"/>
              <a:ea typeface="Palatino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>
                <a:latin typeface="Palatino" pitchFamily="2" charset="77"/>
                <a:ea typeface="Palatino" pitchFamily="2" charset="77"/>
              </a:rPr>
              <a:t>Exercises about Stack and Queue.</a:t>
            </a:r>
          </a:p>
        </p:txBody>
      </p:sp>
    </p:spTree>
    <p:extLst>
      <p:ext uri="{BB962C8B-B14F-4D97-AF65-F5344CB8AC3E}">
        <p14:creationId xmlns:p14="http://schemas.microsoft.com/office/powerpoint/2010/main" val="2065433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D0B2E39-3768-264F-A08E-5E69115F1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772400" cy="1143000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Queue Implementation</a:t>
            </a:r>
          </a:p>
        </p:txBody>
      </p:sp>
      <p:sp>
        <p:nvSpPr>
          <p:cNvPr id="46" name="Text Box 3">
            <a:extLst>
              <a:ext uri="{FF2B5EF4-FFF2-40B4-BE49-F238E27FC236}">
                <a16:creationId xmlns:a16="http://schemas.microsoft.com/office/drawing/2014/main" id="{E4F03D0D-B0AC-D845-B2C9-6879FCF49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76400"/>
            <a:ext cx="8458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Palatino" pitchFamily="2" charset="77"/>
                <a:ea typeface="Palatino" pitchFamily="2" charset="77"/>
              </a:rPr>
              <a:t>We can also use a </a:t>
            </a:r>
            <a:r>
              <a:rPr lang="en-US">
                <a:solidFill>
                  <a:srgbClr val="006666"/>
                </a:solidFill>
                <a:latin typeface="Palatino" pitchFamily="2" charset="77"/>
                <a:ea typeface="Palatino" pitchFamily="2" charset="77"/>
              </a:rPr>
              <a:t>linked list</a:t>
            </a:r>
            <a:r>
              <a:rPr lang="en-US">
                <a:latin typeface="Palatino" pitchFamily="2" charset="77"/>
                <a:ea typeface="Palatino" pitchFamily="2" charset="77"/>
              </a:rPr>
              <a:t> to represent a queue:</a:t>
            </a:r>
          </a:p>
        </p:txBody>
      </p:sp>
      <p:sp>
        <p:nvSpPr>
          <p:cNvPr id="47" name="Text Box 11">
            <a:extLst>
              <a:ext uri="{FF2B5EF4-FFF2-40B4-BE49-F238E27FC236}">
                <a16:creationId xmlns:a16="http://schemas.microsoft.com/office/drawing/2014/main" id="{8DF32D03-8B11-424C-98B4-BD08B8BF9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691" y="2173069"/>
            <a:ext cx="8458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 Every time you </a:t>
            </a:r>
            <a:r>
              <a:rPr lang="en-US" dirty="0">
                <a:solidFill>
                  <a:srgbClr val="006666"/>
                </a:solidFill>
                <a:latin typeface="Palatino" pitchFamily="2" charset="77"/>
                <a:ea typeface="Palatino" pitchFamily="2" charset="77"/>
              </a:rPr>
              <a:t>insert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an item, add a new node to the end of the linked list.</a:t>
            </a:r>
          </a:p>
        </p:txBody>
      </p:sp>
      <p:sp>
        <p:nvSpPr>
          <p:cNvPr id="48" name="Rectangle 22">
            <a:extLst>
              <a:ext uri="{FF2B5EF4-FFF2-40B4-BE49-F238E27FC236}">
                <a16:creationId xmlns:a16="http://schemas.microsoft.com/office/drawing/2014/main" id="{EB4A07DF-165F-D64E-8ACB-370B70571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691" y="2634734"/>
            <a:ext cx="111107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 Every time you </a:t>
            </a:r>
            <a:r>
              <a:rPr lang="en-US" dirty="0">
                <a:solidFill>
                  <a:srgbClr val="006666"/>
                </a:solidFill>
                <a:latin typeface="Palatino" pitchFamily="2" charset="77"/>
                <a:ea typeface="Palatino" pitchFamily="2" charset="77"/>
              </a:rPr>
              <a:t>dequeue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an item, take it from the head of the linked list and then delete the head node.</a:t>
            </a:r>
          </a:p>
        </p:txBody>
      </p:sp>
      <p:sp>
        <p:nvSpPr>
          <p:cNvPr id="49" name="Text Box 40">
            <a:extLst>
              <a:ext uri="{FF2B5EF4-FFF2-40B4-BE49-F238E27FC236}">
                <a16:creationId xmlns:a16="http://schemas.microsoft.com/office/drawing/2014/main" id="{EAA4676C-6AB7-8540-90BD-59E2AD906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385" y="3738649"/>
            <a:ext cx="876857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Of course, you’ll want to make sure you have both </a:t>
            </a:r>
            <a:r>
              <a:rPr lang="en-US" dirty="0">
                <a:solidFill>
                  <a:srgbClr val="6600CC"/>
                </a:solidFill>
                <a:latin typeface="Palatino" pitchFamily="2" charset="77"/>
                <a:ea typeface="Palatino" pitchFamily="2" charset="77"/>
              </a:rPr>
              <a:t>head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and </a:t>
            </a:r>
            <a:r>
              <a:rPr lang="en-US" dirty="0">
                <a:solidFill>
                  <a:srgbClr val="6600CC"/>
                </a:solidFill>
                <a:latin typeface="Palatino" pitchFamily="2" charset="77"/>
                <a:ea typeface="Palatino" pitchFamily="2" charset="77"/>
              </a:rPr>
              <a:t>tail pointers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…</a:t>
            </a:r>
          </a:p>
          <a:p>
            <a:pPr algn="ctr"/>
            <a:endParaRPr lang="en-US" dirty="0">
              <a:latin typeface="Palatino" pitchFamily="2" charset="77"/>
              <a:ea typeface="Palatino" pitchFamily="2" charset="77"/>
            </a:endParaRPr>
          </a:p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or your linked-list based queue will be really inefficient!</a:t>
            </a:r>
          </a:p>
        </p:txBody>
      </p:sp>
    </p:spTree>
    <p:extLst>
      <p:ext uri="{BB962C8B-B14F-4D97-AF65-F5344CB8AC3E}">
        <p14:creationId xmlns:p14="http://schemas.microsoft.com/office/powerpoint/2010/main" val="45794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  <p:bldP spid="48" grpId="0" autoUpdateAnimBg="0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2839-745D-4B48-BB7D-F51408F0A208}" type="slidenum">
              <a:rPr lang="en-US"/>
              <a:pPr/>
              <a:t>21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The Circular Queue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838200" y="1702356"/>
            <a:ext cx="101016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The circular queue is a clever type of </a:t>
            </a:r>
            <a:r>
              <a:rPr lang="en-US" dirty="0">
                <a:solidFill>
                  <a:srgbClr val="6600CC"/>
                </a:solidFill>
                <a:latin typeface="Palatino" pitchFamily="2" charset="77"/>
                <a:ea typeface="Palatino" pitchFamily="2" charset="77"/>
              </a:rPr>
              <a:t>array-based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queue.</a:t>
            </a:r>
            <a:r>
              <a:rPr lang="zh-CN" altLang="en-US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Unlike our previous array-based queue, we never need to </a:t>
            </a:r>
            <a:r>
              <a:rPr lang="en-US" dirty="0">
                <a:solidFill>
                  <a:srgbClr val="6600CC"/>
                </a:solidFill>
                <a:latin typeface="Palatino" pitchFamily="2" charset="77"/>
                <a:ea typeface="Palatino" pitchFamily="2" charset="77"/>
              </a:rPr>
              <a:t>shift items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with the circular queue!</a:t>
            </a:r>
          </a:p>
        </p:txBody>
      </p: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4308046" y="2938353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5" name="Rectangle 7"/>
          <p:cNvSpPr>
            <a:spLocks noChangeArrowheads="1"/>
          </p:cNvSpPr>
          <p:nvPr/>
        </p:nvSpPr>
        <p:spPr bwMode="auto">
          <a:xfrm>
            <a:off x="4917646" y="2938353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6" name="Rectangle 8"/>
          <p:cNvSpPr>
            <a:spLocks noChangeArrowheads="1"/>
          </p:cNvSpPr>
          <p:nvPr/>
        </p:nvSpPr>
        <p:spPr bwMode="auto">
          <a:xfrm>
            <a:off x="5527246" y="2938353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7" name="Rectangle 9"/>
          <p:cNvSpPr>
            <a:spLocks noChangeArrowheads="1"/>
          </p:cNvSpPr>
          <p:nvPr/>
        </p:nvSpPr>
        <p:spPr bwMode="auto">
          <a:xfrm>
            <a:off x="6136846" y="2938353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8" name="Rectangle 10"/>
          <p:cNvSpPr>
            <a:spLocks noChangeArrowheads="1"/>
          </p:cNvSpPr>
          <p:nvPr/>
        </p:nvSpPr>
        <p:spPr bwMode="auto">
          <a:xfrm>
            <a:off x="6746446" y="2938353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9" name="Rectangle 11"/>
          <p:cNvSpPr>
            <a:spLocks noChangeArrowheads="1"/>
          </p:cNvSpPr>
          <p:nvPr/>
        </p:nvSpPr>
        <p:spPr bwMode="auto">
          <a:xfrm>
            <a:off x="7356046" y="2938353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0" name="Text Box 12"/>
          <p:cNvSpPr txBox="1">
            <a:spLocks noChangeArrowheads="1"/>
          </p:cNvSpPr>
          <p:nvPr/>
        </p:nvSpPr>
        <p:spPr bwMode="auto">
          <a:xfrm>
            <a:off x="3253947" y="2963753"/>
            <a:ext cx="7809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queue</a:t>
            </a:r>
          </a:p>
        </p:txBody>
      </p:sp>
      <p:sp>
        <p:nvSpPr>
          <p:cNvPr id="396301" name="Text Box 13"/>
          <p:cNvSpPr txBox="1">
            <a:spLocks noChangeArrowheads="1"/>
          </p:cNvSpPr>
          <p:nvPr/>
        </p:nvSpPr>
        <p:spPr bwMode="auto">
          <a:xfrm>
            <a:off x="4431871" y="2997091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96302" name="Text Box 14"/>
          <p:cNvSpPr txBox="1">
            <a:spLocks noChangeArrowheads="1"/>
          </p:cNvSpPr>
          <p:nvPr/>
        </p:nvSpPr>
        <p:spPr bwMode="auto">
          <a:xfrm>
            <a:off x="4460446" y="3471753"/>
            <a:ext cx="2156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0     1     2    3     4     5</a:t>
            </a:r>
          </a:p>
        </p:txBody>
      </p:sp>
      <p:sp>
        <p:nvSpPr>
          <p:cNvPr id="396303" name="Text Box 15"/>
          <p:cNvSpPr txBox="1">
            <a:spLocks noChangeArrowheads="1"/>
          </p:cNvSpPr>
          <p:nvPr/>
        </p:nvSpPr>
        <p:spPr bwMode="auto">
          <a:xfrm>
            <a:off x="5031946" y="298915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96304" name="Group 16"/>
          <p:cNvGrpSpPr>
            <a:grpSpLocks/>
          </p:cNvGrpSpPr>
          <p:nvPr/>
        </p:nvGrpSpPr>
        <p:grpSpPr bwMode="auto">
          <a:xfrm>
            <a:off x="3393646" y="3014553"/>
            <a:ext cx="1409700" cy="762000"/>
            <a:chOff x="1056" y="1488"/>
            <a:chExt cx="888" cy="480"/>
          </a:xfrm>
        </p:grpSpPr>
        <p:sp>
          <p:nvSpPr>
            <p:cNvPr id="396305" name="Oval 17"/>
            <p:cNvSpPr>
              <a:spLocks noChangeArrowheads="1"/>
            </p:cNvSpPr>
            <p:nvPr/>
          </p:nvSpPr>
          <p:spPr bwMode="auto">
            <a:xfrm>
              <a:off x="1704" y="1488"/>
              <a:ext cx="24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06" name="Freeform 18"/>
            <p:cNvSpPr>
              <a:spLocks/>
            </p:cNvSpPr>
            <p:nvPr/>
          </p:nvSpPr>
          <p:spPr bwMode="auto">
            <a:xfrm>
              <a:off x="1056" y="1632"/>
              <a:ext cx="672" cy="336"/>
            </a:xfrm>
            <a:custGeom>
              <a:avLst/>
              <a:gdLst>
                <a:gd name="T0" fmla="*/ 672 w 672"/>
                <a:gd name="T1" fmla="*/ 0 h 336"/>
                <a:gd name="T2" fmla="*/ 192 w 672"/>
                <a:gd name="T3" fmla="*/ 144 h 336"/>
                <a:gd name="T4" fmla="*/ 0 w 67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336">
                  <a:moveTo>
                    <a:pt x="672" y="0"/>
                  </a:moveTo>
                  <a:cubicBezTo>
                    <a:pt x="488" y="44"/>
                    <a:pt x="304" y="88"/>
                    <a:pt x="192" y="144"/>
                  </a:cubicBezTo>
                  <a:cubicBezTo>
                    <a:pt x="80" y="200"/>
                    <a:pt x="40" y="268"/>
                    <a:pt x="0" y="336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07" name="Text Box 19"/>
          <p:cNvSpPr txBox="1">
            <a:spLocks noChangeArrowheads="1"/>
          </p:cNvSpPr>
          <p:nvPr/>
        </p:nvSpPr>
        <p:spPr bwMode="auto">
          <a:xfrm>
            <a:off x="5589159" y="298915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grpSp>
        <p:nvGrpSpPr>
          <p:cNvPr id="396308" name="Group 20"/>
          <p:cNvGrpSpPr>
            <a:grpSpLocks/>
          </p:cNvGrpSpPr>
          <p:nvPr/>
        </p:nvGrpSpPr>
        <p:grpSpPr bwMode="auto">
          <a:xfrm>
            <a:off x="4689046" y="3014553"/>
            <a:ext cx="711200" cy="609600"/>
            <a:chOff x="1872" y="1488"/>
            <a:chExt cx="448" cy="384"/>
          </a:xfrm>
        </p:grpSpPr>
        <p:sp>
          <p:nvSpPr>
            <p:cNvPr id="396309" name="Oval 21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0" name="Freeform 22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11" name="Text Box 23"/>
          <p:cNvSpPr txBox="1">
            <a:spLocks noChangeArrowheads="1"/>
          </p:cNvSpPr>
          <p:nvPr/>
        </p:nvSpPr>
        <p:spPr bwMode="auto">
          <a:xfrm>
            <a:off x="4433459" y="2976453"/>
            <a:ext cx="301686" cy="36933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96312" name="Group 24"/>
          <p:cNvGrpSpPr>
            <a:grpSpLocks/>
          </p:cNvGrpSpPr>
          <p:nvPr/>
        </p:nvGrpSpPr>
        <p:grpSpPr bwMode="auto">
          <a:xfrm>
            <a:off x="5260546" y="2989153"/>
            <a:ext cx="711200" cy="609600"/>
            <a:chOff x="1872" y="1488"/>
            <a:chExt cx="448" cy="384"/>
          </a:xfrm>
        </p:grpSpPr>
        <p:sp>
          <p:nvSpPr>
            <p:cNvPr id="396313" name="Oval 25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4" name="Freeform 26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15" name="Text Box 27"/>
          <p:cNvSpPr txBox="1">
            <a:spLocks noChangeArrowheads="1"/>
          </p:cNvSpPr>
          <p:nvPr/>
        </p:nvSpPr>
        <p:spPr bwMode="auto">
          <a:xfrm>
            <a:off x="5044646" y="2989153"/>
            <a:ext cx="301686" cy="36933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96316" name="Text Box 28"/>
          <p:cNvSpPr txBox="1">
            <a:spLocks noChangeArrowheads="1"/>
          </p:cNvSpPr>
          <p:nvPr/>
        </p:nvSpPr>
        <p:spPr bwMode="auto">
          <a:xfrm>
            <a:off x="4396947" y="2481154"/>
            <a:ext cx="71686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6317" name="Text Box 29"/>
          <p:cNvSpPr txBox="1">
            <a:spLocks noChangeArrowheads="1"/>
          </p:cNvSpPr>
          <p:nvPr/>
        </p:nvSpPr>
        <p:spPr bwMode="auto">
          <a:xfrm>
            <a:off x="6096000" y="5513685"/>
            <a:ext cx="5349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</a:rPr>
              <a:t>Let’s see how it works!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6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963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963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0" fill="hold"/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07" grpId="0"/>
      <p:bldP spid="396311" grpId="0" animBg="1" autoUpdateAnimBg="0"/>
      <p:bldP spid="396315" grpId="0" animBg="1" autoUpdateAnimBg="0"/>
      <p:bldP spid="396316" grpId="0"/>
      <p:bldP spid="3963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D905-363F-4083-AFA2-234A8AE5DAEF}" type="slidenum">
              <a:rPr lang="en-US"/>
              <a:pPr/>
              <a:t>22</a:t>
            </a:fld>
            <a:endParaRPr lang="en-US"/>
          </a:p>
        </p:txBody>
      </p:sp>
      <p:sp>
        <p:nvSpPr>
          <p:cNvPr id="340123" name="Rectangle 155"/>
          <p:cNvSpPr>
            <a:spLocks noChangeArrowheads="1"/>
          </p:cNvSpPr>
          <p:nvPr/>
        </p:nvSpPr>
        <p:spPr bwMode="auto">
          <a:xfrm>
            <a:off x="8624889" y="3581400"/>
            <a:ext cx="1989137" cy="327660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87" name="Text Box 19"/>
          <p:cNvSpPr txBox="1">
            <a:spLocks noChangeArrowheads="1"/>
          </p:cNvSpPr>
          <p:nvPr/>
        </p:nvSpPr>
        <p:spPr bwMode="auto">
          <a:xfrm>
            <a:off x="932634" y="4167145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>
                <a:solidFill>
                  <a:srgbClr val="006666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2200">
                <a:latin typeface="Palatino" pitchFamily="2" charset="77"/>
                <a:ea typeface="Palatino" pitchFamily="2" charset="77"/>
              </a:rPr>
              <a:t>To </a:t>
            </a:r>
            <a:r>
              <a:rPr lang="en-US" sz="2200">
                <a:solidFill>
                  <a:srgbClr val="006666"/>
                </a:solidFill>
                <a:latin typeface="Palatino" pitchFamily="2" charset="77"/>
                <a:ea typeface="Palatino" pitchFamily="2" charset="77"/>
              </a:rPr>
              <a:t>insert</a:t>
            </a:r>
            <a:r>
              <a:rPr lang="en-US" sz="2200">
                <a:latin typeface="Palatino" pitchFamily="2" charset="77"/>
                <a:ea typeface="Palatino" pitchFamily="2" charset="77"/>
              </a:rPr>
              <a:t> a new item, place it in arr[</a:t>
            </a:r>
            <a:r>
              <a:rPr lang="en-US" sz="2200">
                <a:solidFill>
                  <a:srgbClr val="006666"/>
                </a:solidFill>
                <a:latin typeface="Palatino" pitchFamily="2" charset="77"/>
                <a:ea typeface="Palatino" pitchFamily="2" charset="77"/>
              </a:rPr>
              <a:t>tail</a:t>
            </a:r>
            <a:r>
              <a:rPr lang="en-US" sz="2200">
                <a:latin typeface="Palatino" pitchFamily="2" charset="77"/>
                <a:ea typeface="Palatino" pitchFamily="2" charset="77"/>
              </a:rPr>
              <a:t>] </a:t>
            </a:r>
            <a:br>
              <a:rPr lang="en-US" sz="2200">
                <a:latin typeface="Palatino" pitchFamily="2" charset="77"/>
                <a:ea typeface="Palatino" pitchFamily="2" charset="77"/>
              </a:rPr>
            </a:br>
            <a:r>
              <a:rPr lang="en-US" sz="2200">
                <a:latin typeface="Palatino" pitchFamily="2" charset="77"/>
                <a:ea typeface="Palatino" pitchFamily="2" charset="77"/>
              </a:rPr>
              <a:t>   and then </a:t>
            </a:r>
            <a:r>
              <a:rPr lang="en-US" sz="2200">
                <a:solidFill>
                  <a:srgbClr val="6600CC"/>
                </a:solidFill>
                <a:latin typeface="Palatino" pitchFamily="2" charset="77"/>
                <a:ea typeface="Palatino" pitchFamily="2" charset="77"/>
              </a:rPr>
              <a:t>increment</a:t>
            </a:r>
            <a:r>
              <a:rPr lang="en-US" sz="2200">
                <a:latin typeface="Palatino" pitchFamily="2" charset="77"/>
                <a:ea typeface="Palatino" pitchFamily="2" charset="77"/>
              </a:rPr>
              <a:t> the </a:t>
            </a:r>
            <a:r>
              <a:rPr lang="en-US" sz="2200">
                <a:solidFill>
                  <a:srgbClr val="6600CC"/>
                </a:solidFill>
                <a:latin typeface="Palatino" pitchFamily="2" charset="77"/>
                <a:ea typeface="Palatino" pitchFamily="2" charset="77"/>
              </a:rPr>
              <a:t>tail</a:t>
            </a:r>
            <a:r>
              <a:rPr lang="en-US" sz="2200">
                <a:latin typeface="Palatino" pitchFamily="2" charset="77"/>
                <a:ea typeface="Palatino" pitchFamily="2" charset="77"/>
              </a:rPr>
              <a:t> &amp; </a:t>
            </a:r>
            <a:r>
              <a:rPr lang="en-US" sz="2200">
                <a:solidFill>
                  <a:srgbClr val="6600CC"/>
                </a:solidFill>
                <a:latin typeface="Palatino" pitchFamily="2" charset="77"/>
                <a:ea typeface="Palatino" pitchFamily="2" charset="77"/>
              </a:rPr>
              <a:t>count</a:t>
            </a:r>
            <a:r>
              <a:rPr lang="en-US" sz="2200">
                <a:latin typeface="Palatino" pitchFamily="2" charset="77"/>
                <a:ea typeface="Palatino" pitchFamily="2" charset="77"/>
              </a:rPr>
              <a:t> values</a:t>
            </a:r>
          </a:p>
        </p:txBody>
      </p:sp>
      <p:sp>
        <p:nvSpPr>
          <p:cNvPr id="339988" name="Rectangle 20"/>
          <p:cNvSpPr>
            <a:spLocks noChangeArrowheads="1"/>
          </p:cNvSpPr>
          <p:nvPr/>
        </p:nvSpPr>
        <p:spPr bwMode="auto">
          <a:xfrm>
            <a:off x="932634" y="4945020"/>
            <a:ext cx="6248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>
                <a:solidFill>
                  <a:srgbClr val="006666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2200">
                <a:latin typeface="Palatino" pitchFamily="2" charset="77"/>
                <a:ea typeface="Palatino" pitchFamily="2" charset="77"/>
              </a:rPr>
              <a:t>To </a:t>
            </a:r>
            <a:r>
              <a:rPr lang="en-US" sz="2200">
                <a:solidFill>
                  <a:srgbClr val="006666"/>
                </a:solidFill>
                <a:latin typeface="Palatino" pitchFamily="2" charset="77"/>
                <a:ea typeface="Palatino" pitchFamily="2" charset="77"/>
              </a:rPr>
              <a:t>dequeue</a:t>
            </a:r>
            <a:r>
              <a:rPr lang="en-US" sz="2200">
                <a:latin typeface="Palatino" pitchFamily="2" charset="77"/>
                <a:ea typeface="Palatino" pitchFamily="2" charset="77"/>
              </a:rPr>
              <a:t> the head item, fetch arr[</a:t>
            </a:r>
            <a:r>
              <a:rPr lang="en-US" sz="2200">
                <a:solidFill>
                  <a:srgbClr val="006666"/>
                </a:solidFill>
                <a:latin typeface="Palatino" pitchFamily="2" charset="77"/>
                <a:ea typeface="Palatino" pitchFamily="2" charset="77"/>
              </a:rPr>
              <a:t>head]</a:t>
            </a:r>
            <a:r>
              <a:rPr lang="en-US" sz="2200">
                <a:latin typeface="Palatino" pitchFamily="2" charset="77"/>
                <a:ea typeface="Palatino" pitchFamily="2" charset="77"/>
              </a:rPr>
              <a:t> </a:t>
            </a:r>
            <a:br>
              <a:rPr lang="en-US" sz="2200">
                <a:latin typeface="Palatino" pitchFamily="2" charset="77"/>
                <a:ea typeface="Palatino" pitchFamily="2" charset="77"/>
              </a:rPr>
            </a:br>
            <a:r>
              <a:rPr lang="en-US" sz="2200">
                <a:latin typeface="Palatino" pitchFamily="2" charset="77"/>
                <a:ea typeface="Palatino" pitchFamily="2" charset="77"/>
              </a:rPr>
              <a:t>  and </a:t>
            </a:r>
            <a:r>
              <a:rPr lang="en-US" sz="2200">
                <a:solidFill>
                  <a:srgbClr val="6600CC"/>
                </a:solidFill>
                <a:latin typeface="Palatino" pitchFamily="2" charset="77"/>
                <a:ea typeface="Palatino" pitchFamily="2" charset="77"/>
              </a:rPr>
              <a:t>increment</a:t>
            </a:r>
            <a:r>
              <a:rPr lang="en-US" sz="2200">
                <a:latin typeface="Palatino" pitchFamily="2" charset="77"/>
                <a:ea typeface="Palatino" pitchFamily="2" charset="77"/>
              </a:rPr>
              <a:t> </a:t>
            </a:r>
            <a:r>
              <a:rPr lang="en-US" sz="2200">
                <a:solidFill>
                  <a:srgbClr val="6600CC"/>
                </a:solidFill>
                <a:latin typeface="Palatino" pitchFamily="2" charset="77"/>
                <a:ea typeface="Palatino" pitchFamily="2" charset="77"/>
              </a:rPr>
              <a:t>head </a:t>
            </a:r>
            <a:r>
              <a:rPr lang="en-US" sz="2200">
                <a:latin typeface="Palatino" pitchFamily="2" charset="77"/>
                <a:ea typeface="Palatino" pitchFamily="2" charset="77"/>
              </a:rPr>
              <a:t>and </a:t>
            </a:r>
            <a:r>
              <a:rPr lang="en-US" sz="2200">
                <a:solidFill>
                  <a:srgbClr val="6600CC"/>
                </a:solidFill>
                <a:latin typeface="Palatino" pitchFamily="2" charset="77"/>
                <a:ea typeface="Palatino" pitchFamily="2" charset="77"/>
              </a:rPr>
              <a:t>decrement count</a:t>
            </a:r>
            <a:endParaRPr lang="en-US" sz="220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39989" name="Text Box 21"/>
          <p:cNvSpPr txBox="1">
            <a:spLocks noChangeArrowheads="1"/>
          </p:cNvSpPr>
          <p:nvPr/>
        </p:nvSpPr>
        <p:spPr bwMode="auto">
          <a:xfrm>
            <a:off x="1405686" y="1478995"/>
            <a:ext cx="2454326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Private data</a:t>
            </a:r>
            <a:r>
              <a:rPr lang="en-US" dirty="0"/>
              <a:t>:</a:t>
            </a:r>
          </a:p>
          <a:p>
            <a:r>
              <a:rPr lang="en-US" sz="2200" dirty="0">
                <a:solidFill>
                  <a:srgbClr val="990000"/>
                </a:solidFill>
              </a:rPr>
              <a:t>     an array: </a:t>
            </a:r>
            <a:r>
              <a:rPr lang="en-US" sz="2200" dirty="0" err="1">
                <a:solidFill>
                  <a:schemeClr val="accent2"/>
                </a:solidFill>
              </a:rPr>
              <a:t>arr</a:t>
            </a:r>
            <a:endParaRPr lang="en-US" sz="2200" dirty="0">
              <a:solidFill>
                <a:schemeClr val="accent2"/>
              </a:solidFill>
            </a:endParaRPr>
          </a:p>
          <a:p>
            <a:r>
              <a:rPr lang="en-US" sz="2200" dirty="0">
                <a:solidFill>
                  <a:srgbClr val="990000"/>
                </a:solidFill>
              </a:rPr>
              <a:t>     an integer: </a:t>
            </a:r>
            <a:r>
              <a:rPr lang="en-US" sz="2200" dirty="0">
                <a:solidFill>
                  <a:schemeClr val="accent2"/>
                </a:solidFill>
              </a:rPr>
              <a:t>head</a:t>
            </a:r>
          </a:p>
          <a:p>
            <a:r>
              <a:rPr lang="en-US" sz="2200" dirty="0">
                <a:solidFill>
                  <a:srgbClr val="990000"/>
                </a:solidFill>
              </a:rPr>
              <a:t>     an integer: </a:t>
            </a:r>
            <a:r>
              <a:rPr lang="en-US" sz="2200" dirty="0">
                <a:solidFill>
                  <a:schemeClr val="accent2"/>
                </a:solidFill>
              </a:rPr>
              <a:t>tail</a:t>
            </a:r>
          </a:p>
          <a:p>
            <a:r>
              <a:rPr lang="en-US" sz="2200" dirty="0">
                <a:solidFill>
                  <a:srgbClr val="990000"/>
                </a:solidFill>
              </a:rPr>
              <a:t>     an integer: </a:t>
            </a:r>
            <a:r>
              <a:rPr lang="en-US" sz="2200" dirty="0">
                <a:solidFill>
                  <a:schemeClr val="accent2"/>
                </a:solidFill>
              </a:rPr>
              <a:t>count</a:t>
            </a:r>
          </a:p>
        </p:txBody>
      </p:sp>
      <p:sp>
        <p:nvSpPr>
          <p:cNvPr id="339990" name="Text Box 22"/>
          <p:cNvSpPr txBox="1">
            <a:spLocks noChangeArrowheads="1"/>
          </p:cNvSpPr>
          <p:nvPr/>
        </p:nvSpPr>
        <p:spPr bwMode="auto">
          <a:xfrm>
            <a:off x="932634" y="3408362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 dirty="0">
                <a:latin typeface="Palatino" pitchFamily="2" charset="77"/>
                <a:ea typeface="Palatino" pitchFamily="2" charset="77"/>
              </a:rPr>
              <a:t> To initialize your queue, set:  </a:t>
            </a:r>
          </a:p>
          <a:p>
            <a:pPr lvl="1"/>
            <a:r>
              <a:rPr lang="en-US" sz="2200" dirty="0">
                <a:solidFill>
                  <a:srgbClr val="008080"/>
                </a:solidFill>
                <a:latin typeface="Palatino" pitchFamily="2" charset="77"/>
                <a:ea typeface="Palatino" pitchFamily="2" charset="77"/>
              </a:rPr>
              <a:t>count = </a:t>
            </a:r>
            <a:r>
              <a:rPr lang="en-US" sz="2200" dirty="0">
                <a:solidFill>
                  <a:srgbClr val="006666"/>
                </a:solidFill>
                <a:latin typeface="Palatino" pitchFamily="2" charset="77"/>
                <a:ea typeface="Palatino" pitchFamily="2" charset="77"/>
              </a:rPr>
              <a:t>head = tail = 0</a:t>
            </a:r>
          </a:p>
        </p:txBody>
      </p:sp>
      <p:sp>
        <p:nvSpPr>
          <p:cNvPr id="339991" name="Rectangle 23"/>
          <p:cNvSpPr>
            <a:spLocks noChangeArrowheads="1"/>
          </p:cNvSpPr>
          <p:nvPr/>
        </p:nvSpPr>
        <p:spPr bwMode="auto">
          <a:xfrm>
            <a:off x="932634" y="5767345"/>
            <a:ext cx="6096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>
                <a:latin typeface="Palatino" pitchFamily="2" charset="77"/>
                <a:ea typeface="Palatino" pitchFamily="2" charset="77"/>
              </a:rPr>
              <a:t> If the </a:t>
            </a:r>
            <a:r>
              <a:rPr lang="en-US" sz="2200">
                <a:solidFill>
                  <a:srgbClr val="008080"/>
                </a:solidFill>
                <a:latin typeface="Palatino" pitchFamily="2" charset="77"/>
                <a:ea typeface="Palatino" pitchFamily="2" charset="77"/>
              </a:rPr>
              <a:t>head</a:t>
            </a:r>
            <a:r>
              <a:rPr lang="en-US" sz="2200">
                <a:latin typeface="Palatino" pitchFamily="2" charset="77"/>
                <a:ea typeface="Palatino" pitchFamily="2" charset="77"/>
              </a:rPr>
              <a:t> or </a:t>
            </a:r>
            <a:r>
              <a:rPr lang="en-US" sz="2200">
                <a:solidFill>
                  <a:srgbClr val="008080"/>
                </a:solidFill>
                <a:latin typeface="Palatino" pitchFamily="2" charset="77"/>
                <a:ea typeface="Palatino" pitchFamily="2" charset="77"/>
              </a:rPr>
              <a:t>tail</a:t>
            </a:r>
            <a:r>
              <a:rPr lang="en-US" sz="2200">
                <a:latin typeface="Palatino" pitchFamily="2" charset="77"/>
                <a:ea typeface="Palatino" pitchFamily="2" charset="77"/>
              </a:rPr>
              <a:t> go past the end of </a:t>
            </a:r>
            <a:br>
              <a:rPr lang="en-US" sz="2200">
                <a:latin typeface="Palatino" pitchFamily="2" charset="77"/>
                <a:ea typeface="Palatino" pitchFamily="2" charset="77"/>
              </a:rPr>
            </a:br>
            <a:r>
              <a:rPr lang="en-US" sz="2200">
                <a:latin typeface="Palatino" pitchFamily="2" charset="77"/>
                <a:ea typeface="Palatino" pitchFamily="2" charset="77"/>
              </a:rPr>
              <a:t>  the array, set it back to </a:t>
            </a:r>
            <a:r>
              <a:rPr lang="en-US" sz="2200">
                <a:solidFill>
                  <a:srgbClr val="6600CC"/>
                </a:solidFill>
                <a:latin typeface="Palatino" pitchFamily="2" charset="77"/>
                <a:ea typeface="Palatino" pitchFamily="2" charset="77"/>
              </a:rPr>
              <a:t>0</a:t>
            </a:r>
            <a:r>
              <a:rPr lang="en-US" sz="2200">
                <a:latin typeface="Palatino" pitchFamily="2" charset="77"/>
                <a:ea typeface="Palatino" pitchFamily="2" charset="77"/>
              </a:rPr>
              <a:t>. </a:t>
            </a:r>
          </a:p>
        </p:txBody>
      </p:sp>
      <p:sp>
        <p:nvSpPr>
          <p:cNvPr id="340007" name="Text Box 39"/>
          <p:cNvSpPr txBox="1">
            <a:spLocks noChangeArrowheads="1"/>
          </p:cNvSpPr>
          <p:nvPr/>
        </p:nvSpPr>
        <p:spPr bwMode="auto">
          <a:xfrm>
            <a:off x="8670925" y="3657600"/>
            <a:ext cx="13612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6</a:t>
            </a:r>
          </a:p>
        </p:txBody>
      </p:sp>
      <p:sp>
        <p:nvSpPr>
          <p:cNvPr id="340008" name="Text Box 40"/>
          <p:cNvSpPr txBox="1">
            <a:spLocks noChangeArrowheads="1"/>
          </p:cNvSpPr>
          <p:nvPr/>
        </p:nvSpPr>
        <p:spPr bwMode="auto">
          <a:xfrm>
            <a:off x="8670925" y="3962400"/>
            <a:ext cx="13612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4</a:t>
            </a:r>
          </a:p>
        </p:txBody>
      </p:sp>
      <p:sp>
        <p:nvSpPr>
          <p:cNvPr id="340009" name="Text Box 41"/>
          <p:cNvSpPr txBox="1">
            <a:spLocks noChangeArrowheads="1"/>
          </p:cNvSpPr>
          <p:nvPr/>
        </p:nvSpPr>
        <p:spPr bwMode="auto">
          <a:xfrm>
            <a:off x="8670925" y="4251325"/>
            <a:ext cx="14398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-1</a:t>
            </a:r>
          </a:p>
        </p:txBody>
      </p:sp>
      <p:sp>
        <p:nvSpPr>
          <p:cNvPr id="340010" name="Text Box 42"/>
          <p:cNvSpPr txBox="1">
            <a:spLocks noChangeArrowheads="1"/>
          </p:cNvSpPr>
          <p:nvPr/>
        </p:nvSpPr>
        <p:spPr bwMode="auto">
          <a:xfrm>
            <a:off x="8670925" y="4556125"/>
            <a:ext cx="15824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6</a:t>
            </a:r>
          </a:p>
        </p:txBody>
      </p:sp>
      <p:sp>
        <p:nvSpPr>
          <p:cNvPr id="340011" name="Text Box 43"/>
          <p:cNvSpPr txBox="1">
            <a:spLocks noChangeArrowheads="1"/>
          </p:cNvSpPr>
          <p:nvPr/>
        </p:nvSpPr>
        <p:spPr bwMode="auto">
          <a:xfrm>
            <a:off x="8670925" y="4860925"/>
            <a:ext cx="13612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9</a:t>
            </a:r>
          </a:p>
        </p:txBody>
      </p:sp>
      <p:sp>
        <p:nvSpPr>
          <p:cNvPr id="340012" name="Text Box 44"/>
          <p:cNvSpPr txBox="1">
            <a:spLocks noChangeArrowheads="1"/>
          </p:cNvSpPr>
          <p:nvPr/>
        </p:nvSpPr>
        <p:spPr bwMode="auto">
          <a:xfrm>
            <a:off x="8670925" y="5165725"/>
            <a:ext cx="13612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7</a:t>
            </a:r>
          </a:p>
        </p:txBody>
      </p:sp>
      <p:sp>
        <p:nvSpPr>
          <p:cNvPr id="340013" name="Text Box 45"/>
          <p:cNvSpPr txBox="1">
            <a:spLocks noChangeArrowheads="1"/>
          </p:cNvSpPr>
          <p:nvPr/>
        </p:nvSpPr>
        <p:spPr bwMode="auto">
          <a:xfrm>
            <a:off x="8670925" y="5470525"/>
            <a:ext cx="15824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4</a:t>
            </a:r>
          </a:p>
        </p:txBody>
      </p:sp>
      <p:sp>
        <p:nvSpPr>
          <p:cNvPr id="340014" name="Text Box 46"/>
          <p:cNvSpPr txBox="1">
            <a:spLocks noChangeArrowheads="1"/>
          </p:cNvSpPr>
          <p:nvPr/>
        </p:nvSpPr>
        <p:spPr bwMode="auto">
          <a:xfrm>
            <a:off x="8670925" y="5775325"/>
            <a:ext cx="13612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5</a:t>
            </a:r>
          </a:p>
        </p:txBody>
      </p:sp>
      <p:sp>
        <p:nvSpPr>
          <p:cNvPr id="340015" name="Text Box 47"/>
          <p:cNvSpPr txBox="1">
            <a:spLocks noChangeArrowheads="1"/>
          </p:cNvSpPr>
          <p:nvPr/>
        </p:nvSpPr>
        <p:spPr bwMode="auto">
          <a:xfrm>
            <a:off x="8683625" y="6080125"/>
            <a:ext cx="14911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42</a:t>
            </a:r>
          </a:p>
        </p:txBody>
      </p:sp>
      <p:sp>
        <p:nvSpPr>
          <p:cNvPr id="340019" name="Text Box 51"/>
          <p:cNvSpPr txBox="1">
            <a:spLocks noChangeArrowheads="1"/>
          </p:cNvSpPr>
          <p:nvPr/>
        </p:nvSpPr>
        <p:spPr bwMode="auto">
          <a:xfrm>
            <a:off x="8686800" y="6384925"/>
            <a:ext cx="16610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-1</a:t>
            </a:r>
          </a:p>
        </p:txBody>
      </p:sp>
      <p:grpSp>
        <p:nvGrpSpPr>
          <p:cNvPr id="340112" name="Group 144"/>
          <p:cNvGrpSpPr>
            <a:grpSpLocks/>
          </p:cNvGrpSpPr>
          <p:nvPr/>
        </p:nvGrpSpPr>
        <p:grpSpPr bwMode="auto">
          <a:xfrm>
            <a:off x="6429376" y="1871663"/>
            <a:ext cx="3733800" cy="2087562"/>
            <a:chOff x="3072" y="1008"/>
            <a:chExt cx="2352" cy="1315"/>
          </a:xfrm>
        </p:grpSpPr>
        <p:grpSp>
          <p:nvGrpSpPr>
            <p:cNvPr id="339970" name="Group 2"/>
            <p:cNvGrpSpPr>
              <a:grpSpLocks/>
            </p:cNvGrpSpPr>
            <p:nvPr/>
          </p:nvGrpSpPr>
          <p:grpSpPr bwMode="auto">
            <a:xfrm>
              <a:off x="3072" y="1008"/>
              <a:ext cx="2352" cy="951"/>
              <a:chOff x="3072" y="1244"/>
              <a:chExt cx="2352" cy="951"/>
            </a:xfrm>
          </p:grpSpPr>
          <p:grpSp>
            <p:nvGrpSpPr>
              <p:cNvPr id="339971" name="Group 3"/>
              <p:cNvGrpSpPr>
                <a:grpSpLocks/>
              </p:cNvGrpSpPr>
              <p:nvPr/>
            </p:nvGrpSpPr>
            <p:grpSpPr bwMode="auto">
              <a:xfrm>
                <a:off x="3072" y="1440"/>
                <a:ext cx="2352" cy="755"/>
                <a:chOff x="3072" y="1440"/>
                <a:chExt cx="2352" cy="755"/>
              </a:xfrm>
            </p:grpSpPr>
            <p:sp>
              <p:nvSpPr>
                <p:cNvPr id="339972" name="Rectangle 4"/>
                <p:cNvSpPr>
                  <a:spLocks noChangeArrowheads="1"/>
                </p:cNvSpPr>
                <p:nvPr/>
              </p:nvSpPr>
              <p:spPr bwMode="auto">
                <a:xfrm>
                  <a:off x="3072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3" name="Rectangle 5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4" name="Rectangle 6"/>
                <p:cNvSpPr>
                  <a:spLocks noChangeArrowheads="1"/>
                </p:cNvSpPr>
                <p:nvPr/>
              </p:nvSpPr>
              <p:spPr bwMode="auto">
                <a:xfrm>
                  <a:off x="3840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5" name="Rectangle 7"/>
                <p:cNvSpPr>
                  <a:spLocks noChangeArrowheads="1"/>
                </p:cNvSpPr>
                <p:nvPr/>
              </p:nvSpPr>
              <p:spPr bwMode="auto">
                <a:xfrm>
                  <a:off x="4224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6" name="Rectangle 8"/>
                <p:cNvSpPr>
                  <a:spLocks noChangeArrowheads="1"/>
                </p:cNvSpPr>
                <p:nvPr/>
              </p:nvSpPr>
              <p:spPr bwMode="auto">
                <a:xfrm>
                  <a:off x="4608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7" name="Rectangle 9"/>
                <p:cNvSpPr>
                  <a:spLocks noChangeArrowheads="1"/>
                </p:cNvSpPr>
                <p:nvPr/>
              </p:nvSpPr>
              <p:spPr bwMode="auto">
                <a:xfrm>
                  <a:off x="4992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39978" name="Group 10"/>
                <p:cNvGrpSpPr>
                  <a:grpSpLocks/>
                </p:cNvGrpSpPr>
                <p:nvPr/>
              </p:nvGrpSpPr>
              <p:grpSpPr bwMode="auto">
                <a:xfrm>
                  <a:off x="3072" y="1888"/>
                  <a:ext cx="1058" cy="307"/>
                  <a:chOff x="3072" y="1888"/>
                  <a:chExt cx="1058" cy="307"/>
                </a:xfrm>
              </p:grpSpPr>
              <p:sp>
                <p:nvSpPr>
                  <p:cNvPr id="33997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2" y="1896"/>
                    <a:ext cx="299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tail</a:t>
                    </a:r>
                  </a:p>
                </p:txBody>
              </p:sp>
              <p:sp>
                <p:nvSpPr>
                  <p:cNvPr id="33998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602" y="1888"/>
                    <a:ext cx="528" cy="307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9981" name="Group 13"/>
                <p:cNvGrpSpPr>
                  <a:grpSpLocks/>
                </p:cNvGrpSpPr>
                <p:nvPr/>
              </p:nvGrpSpPr>
              <p:grpSpPr bwMode="auto">
                <a:xfrm>
                  <a:off x="4390" y="1885"/>
                  <a:ext cx="1034" cy="307"/>
                  <a:chOff x="3096" y="1888"/>
                  <a:chExt cx="1034" cy="307"/>
                </a:xfrm>
              </p:grpSpPr>
              <p:sp>
                <p:nvSpPr>
                  <p:cNvPr id="33998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96" y="1896"/>
                    <a:ext cx="612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head    </a:t>
                    </a:r>
                  </a:p>
                </p:txBody>
              </p:sp>
              <p:sp>
                <p:nvSpPr>
                  <p:cNvPr id="33998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602" y="1888"/>
                    <a:ext cx="528" cy="307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39984" name="Text Box 16"/>
              <p:cNvSpPr txBox="1">
                <a:spLocks noChangeArrowheads="1"/>
              </p:cNvSpPr>
              <p:nvPr/>
            </p:nvSpPr>
            <p:spPr bwMode="auto">
              <a:xfrm>
                <a:off x="3168" y="1244"/>
                <a:ext cx="168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99CC"/>
                    </a:solidFill>
                  </a:rPr>
                  <a:t>0        1         2       3        4        5</a:t>
                </a:r>
              </a:p>
            </p:txBody>
          </p:sp>
        </p:grpSp>
        <p:grpSp>
          <p:nvGrpSpPr>
            <p:cNvPr id="340105" name="Group 137"/>
            <p:cNvGrpSpPr>
              <a:grpSpLocks/>
            </p:cNvGrpSpPr>
            <p:nvPr/>
          </p:nvGrpSpPr>
          <p:grpSpPr bwMode="auto">
            <a:xfrm>
              <a:off x="3115" y="2016"/>
              <a:ext cx="1013" cy="307"/>
              <a:chOff x="3117" y="1888"/>
              <a:chExt cx="1013" cy="307"/>
            </a:xfrm>
          </p:grpSpPr>
          <p:sp>
            <p:nvSpPr>
              <p:cNvPr id="340106" name="Text Box 138"/>
              <p:cNvSpPr txBox="1">
                <a:spLocks noChangeArrowheads="1"/>
              </p:cNvSpPr>
              <p:nvPr/>
            </p:nvSpPr>
            <p:spPr bwMode="auto">
              <a:xfrm>
                <a:off x="3117" y="1896"/>
                <a:ext cx="52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count  </a:t>
                </a:r>
              </a:p>
            </p:txBody>
          </p:sp>
          <p:sp>
            <p:nvSpPr>
              <p:cNvPr id="340107" name="Rectangle 139"/>
              <p:cNvSpPr>
                <a:spLocks noChangeArrowheads="1"/>
              </p:cNvSpPr>
              <p:nvPr/>
            </p:nvSpPr>
            <p:spPr bwMode="auto">
              <a:xfrm>
                <a:off x="3602" y="1888"/>
                <a:ext cx="528" cy="307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9992" name="Text Box 24"/>
          <p:cNvSpPr txBox="1">
            <a:spLocks noChangeArrowheads="1"/>
          </p:cNvSpPr>
          <p:nvPr/>
        </p:nvSpPr>
        <p:spPr bwMode="auto">
          <a:xfrm>
            <a:off x="7529513" y="2944814"/>
            <a:ext cx="15295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0                     0</a:t>
            </a:r>
          </a:p>
          <a:p>
            <a:endParaRPr lang="en-US" sz="1200">
              <a:solidFill>
                <a:srgbClr val="FFFF00"/>
              </a:solidFill>
            </a:endParaRPr>
          </a:p>
          <a:p>
            <a:r>
              <a:rPr lang="en-US">
                <a:solidFill>
                  <a:srgbClr val="FFFF00"/>
                </a:solidFill>
              </a:rPr>
              <a:t>0</a:t>
            </a:r>
          </a:p>
        </p:txBody>
      </p:sp>
      <p:grpSp>
        <p:nvGrpSpPr>
          <p:cNvPr id="340115" name="Group 147"/>
          <p:cNvGrpSpPr>
            <a:grpSpLocks/>
          </p:cNvGrpSpPr>
          <p:nvPr/>
        </p:nvGrpSpPr>
        <p:grpSpPr bwMode="auto">
          <a:xfrm>
            <a:off x="6548436" y="1185864"/>
            <a:ext cx="296862" cy="701675"/>
            <a:chOff x="2804" y="4790"/>
            <a:chExt cx="187" cy="442"/>
          </a:xfrm>
        </p:grpSpPr>
        <p:sp>
          <p:nvSpPr>
            <p:cNvPr id="340113" name="Text Box 145"/>
            <p:cNvSpPr txBox="1">
              <a:spLocks noChangeArrowheads="1"/>
            </p:cNvSpPr>
            <p:nvPr/>
          </p:nvSpPr>
          <p:spPr bwMode="auto">
            <a:xfrm>
              <a:off x="2804" y="4790"/>
              <a:ext cx="18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T</a:t>
              </a:r>
            </a:p>
          </p:txBody>
        </p:sp>
        <p:sp>
          <p:nvSpPr>
            <p:cNvPr id="340114" name="Line 146"/>
            <p:cNvSpPr>
              <a:spLocks noChangeShapeType="1"/>
            </p:cNvSpPr>
            <p:nvPr/>
          </p:nvSpPr>
          <p:spPr bwMode="auto">
            <a:xfrm>
              <a:off x="2928" y="5040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0116" name="Group 148"/>
          <p:cNvGrpSpPr>
            <a:grpSpLocks/>
          </p:cNvGrpSpPr>
          <p:nvPr/>
        </p:nvGrpSpPr>
        <p:grpSpPr bwMode="auto">
          <a:xfrm>
            <a:off x="6553202" y="519114"/>
            <a:ext cx="328613" cy="701675"/>
            <a:chOff x="2804" y="4790"/>
            <a:chExt cx="207" cy="442"/>
          </a:xfrm>
        </p:grpSpPr>
        <p:sp>
          <p:nvSpPr>
            <p:cNvPr id="340117" name="Text Box 149"/>
            <p:cNvSpPr txBox="1">
              <a:spLocks noChangeArrowheads="1"/>
            </p:cNvSpPr>
            <p:nvPr/>
          </p:nvSpPr>
          <p:spPr bwMode="auto">
            <a:xfrm>
              <a:off x="2804" y="4790"/>
              <a:ext cx="2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H</a:t>
              </a:r>
            </a:p>
          </p:txBody>
        </p:sp>
        <p:sp>
          <p:nvSpPr>
            <p:cNvPr id="340118" name="Line 150"/>
            <p:cNvSpPr>
              <a:spLocks noChangeShapeType="1"/>
            </p:cNvSpPr>
            <p:nvPr/>
          </p:nvSpPr>
          <p:spPr bwMode="auto">
            <a:xfrm>
              <a:off x="2928" y="5040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19" name="Text Box 151"/>
          <p:cNvSpPr txBox="1">
            <a:spLocks noChangeArrowheads="1"/>
          </p:cNvSpPr>
          <p:nvPr/>
        </p:nvSpPr>
        <p:spPr bwMode="auto">
          <a:xfrm>
            <a:off x="6553200" y="22098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40120" name="Text Box 152"/>
          <p:cNvSpPr txBox="1">
            <a:spLocks noChangeArrowheads="1"/>
          </p:cNvSpPr>
          <p:nvPr/>
        </p:nvSpPr>
        <p:spPr bwMode="auto">
          <a:xfrm>
            <a:off x="7543800" y="2914650"/>
            <a:ext cx="381000" cy="369332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1</a:t>
            </a:r>
          </a:p>
        </p:txBody>
      </p:sp>
      <p:sp>
        <p:nvSpPr>
          <p:cNvPr id="340122" name="Text Box 154"/>
          <p:cNvSpPr txBox="1">
            <a:spLocks noChangeArrowheads="1"/>
          </p:cNvSpPr>
          <p:nvPr/>
        </p:nvSpPr>
        <p:spPr bwMode="auto">
          <a:xfrm>
            <a:off x="7529513" y="3505200"/>
            <a:ext cx="381000" cy="369332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1</a:t>
            </a:r>
          </a:p>
        </p:txBody>
      </p:sp>
      <p:sp>
        <p:nvSpPr>
          <p:cNvPr id="340125" name="Text Box 157"/>
          <p:cNvSpPr txBox="1">
            <a:spLocks noChangeArrowheads="1"/>
          </p:cNvSpPr>
          <p:nvPr/>
        </p:nvSpPr>
        <p:spPr bwMode="auto">
          <a:xfrm>
            <a:off x="7159625" y="22288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40126" name="Text Box 158"/>
          <p:cNvSpPr txBox="1">
            <a:spLocks noChangeArrowheads="1"/>
          </p:cNvSpPr>
          <p:nvPr/>
        </p:nvSpPr>
        <p:spPr bwMode="auto">
          <a:xfrm>
            <a:off x="7510463" y="2909888"/>
            <a:ext cx="381000" cy="369332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2</a:t>
            </a:r>
          </a:p>
        </p:txBody>
      </p:sp>
      <p:sp>
        <p:nvSpPr>
          <p:cNvPr id="340127" name="Text Box 159"/>
          <p:cNvSpPr txBox="1">
            <a:spLocks noChangeArrowheads="1"/>
          </p:cNvSpPr>
          <p:nvPr/>
        </p:nvSpPr>
        <p:spPr bwMode="auto">
          <a:xfrm>
            <a:off x="7496175" y="3505200"/>
            <a:ext cx="381000" cy="369332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2</a:t>
            </a:r>
          </a:p>
        </p:txBody>
      </p:sp>
      <p:sp>
        <p:nvSpPr>
          <p:cNvPr id="340128" name="Text Box 160"/>
          <p:cNvSpPr txBox="1">
            <a:spLocks noChangeArrowheads="1"/>
          </p:cNvSpPr>
          <p:nvPr/>
        </p:nvSpPr>
        <p:spPr bwMode="auto">
          <a:xfrm>
            <a:off x="7754938" y="2238375"/>
            <a:ext cx="372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340129" name="Text Box 161"/>
          <p:cNvSpPr txBox="1">
            <a:spLocks noChangeArrowheads="1"/>
          </p:cNvSpPr>
          <p:nvPr/>
        </p:nvSpPr>
        <p:spPr bwMode="auto">
          <a:xfrm>
            <a:off x="7486650" y="2914650"/>
            <a:ext cx="381000" cy="369332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3</a:t>
            </a:r>
          </a:p>
        </p:txBody>
      </p:sp>
      <p:sp>
        <p:nvSpPr>
          <p:cNvPr id="340130" name="Text Box 162"/>
          <p:cNvSpPr txBox="1">
            <a:spLocks noChangeArrowheads="1"/>
          </p:cNvSpPr>
          <p:nvPr/>
        </p:nvSpPr>
        <p:spPr bwMode="auto">
          <a:xfrm>
            <a:off x="7481888" y="3505200"/>
            <a:ext cx="381000" cy="369332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3</a:t>
            </a:r>
          </a:p>
        </p:txBody>
      </p:sp>
      <p:grpSp>
        <p:nvGrpSpPr>
          <p:cNvPr id="340133" name="Group 165"/>
          <p:cNvGrpSpPr>
            <a:grpSpLocks/>
          </p:cNvGrpSpPr>
          <p:nvPr/>
        </p:nvGrpSpPr>
        <p:grpSpPr bwMode="auto">
          <a:xfrm>
            <a:off x="5257801" y="2162176"/>
            <a:ext cx="1738313" cy="885825"/>
            <a:chOff x="2352" y="1362"/>
            <a:chExt cx="1095" cy="558"/>
          </a:xfrm>
        </p:grpSpPr>
        <p:sp>
          <p:nvSpPr>
            <p:cNvPr id="340131" name="Oval 163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32" name="Freeform 164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34" name="Text Box 166"/>
          <p:cNvSpPr txBox="1">
            <a:spLocks noChangeArrowheads="1"/>
          </p:cNvSpPr>
          <p:nvPr/>
        </p:nvSpPr>
        <p:spPr bwMode="auto">
          <a:xfrm>
            <a:off x="5029200" y="30480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Palatino" pitchFamily="2" charset="77"/>
                <a:ea typeface="Palatino" pitchFamily="2" charset="77"/>
              </a:rPr>
              <a:t>6</a:t>
            </a:r>
          </a:p>
        </p:txBody>
      </p:sp>
      <p:sp>
        <p:nvSpPr>
          <p:cNvPr id="340135" name="Text Box 167"/>
          <p:cNvSpPr txBox="1">
            <a:spLocks noChangeArrowheads="1"/>
          </p:cNvSpPr>
          <p:nvPr/>
        </p:nvSpPr>
        <p:spPr bwMode="auto">
          <a:xfrm>
            <a:off x="9601200" y="2895600"/>
            <a:ext cx="381000" cy="369332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36" name="Text Box 168"/>
          <p:cNvSpPr txBox="1">
            <a:spLocks noChangeArrowheads="1"/>
          </p:cNvSpPr>
          <p:nvPr/>
        </p:nvSpPr>
        <p:spPr bwMode="auto">
          <a:xfrm>
            <a:off x="7467600" y="3505200"/>
            <a:ext cx="381000" cy="369332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2</a:t>
            </a:r>
          </a:p>
        </p:txBody>
      </p:sp>
      <p:sp>
        <p:nvSpPr>
          <p:cNvPr id="340137" name="Text Box 169"/>
          <p:cNvSpPr txBox="1">
            <a:spLocks noChangeArrowheads="1"/>
          </p:cNvSpPr>
          <p:nvPr/>
        </p:nvSpPr>
        <p:spPr bwMode="auto">
          <a:xfrm>
            <a:off x="8374063" y="22288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40138" name="Text Box 170"/>
          <p:cNvSpPr txBox="1">
            <a:spLocks noChangeArrowheads="1"/>
          </p:cNvSpPr>
          <p:nvPr/>
        </p:nvSpPr>
        <p:spPr bwMode="auto">
          <a:xfrm>
            <a:off x="7486650" y="2895600"/>
            <a:ext cx="381000" cy="369332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4</a:t>
            </a:r>
          </a:p>
        </p:txBody>
      </p:sp>
      <p:sp>
        <p:nvSpPr>
          <p:cNvPr id="340139" name="Text Box 171"/>
          <p:cNvSpPr txBox="1">
            <a:spLocks noChangeArrowheads="1"/>
          </p:cNvSpPr>
          <p:nvPr/>
        </p:nvSpPr>
        <p:spPr bwMode="auto">
          <a:xfrm>
            <a:off x="7467600" y="3490913"/>
            <a:ext cx="381000" cy="369332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3</a:t>
            </a:r>
          </a:p>
        </p:txBody>
      </p:sp>
      <p:sp>
        <p:nvSpPr>
          <p:cNvPr id="340140" name="Text Box 172"/>
          <p:cNvSpPr txBox="1">
            <a:spLocks noChangeArrowheads="1"/>
          </p:cNvSpPr>
          <p:nvPr/>
        </p:nvSpPr>
        <p:spPr bwMode="auto">
          <a:xfrm>
            <a:off x="9002713" y="22383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340141" name="Text Box 173"/>
          <p:cNvSpPr txBox="1">
            <a:spLocks noChangeArrowheads="1"/>
          </p:cNvSpPr>
          <p:nvPr/>
        </p:nvSpPr>
        <p:spPr bwMode="auto">
          <a:xfrm>
            <a:off x="7481888" y="2895600"/>
            <a:ext cx="381000" cy="369332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5</a:t>
            </a:r>
          </a:p>
        </p:txBody>
      </p:sp>
      <p:sp>
        <p:nvSpPr>
          <p:cNvPr id="340142" name="Text Box 174"/>
          <p:cNvSpPr txBox="1">
            <a:spLocks noChangeArrowheads="1"/>
          </p:cNvSpPr>
          <p:nvPr/>
        </p:nvSpPr>
        <p:spPr bwMode="auto">
          <a:xfrm>
            <a:off x="7467600" y="3505200"/>
            <a:ext cx="381000" cy="369332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4</a:t>
            </a:r>
          </a:p>
        </p:txBody>
      </p:sp>
      <p:grpSp>
        <p:nvGrpSpPr>
          <p:cNvPr id="340143" name="Group 175"/>
          <p:cNvGrpSpPr>
            <a:grpSpLocks/>
          </p:cNvGrpSpPr>
          <p:nvPr/>
        </p:nvGrpSpPr>
        <p:grpSpPr bwMode="auto">
          <a:xfrm>
            <a:off x="5881688" y="2166939"/>
            <a:ext cx="1738312" cy="885825"/>
            <a:chOff x="2352" y="1362"/>
            <a:chExt cx="1095" cy="558"/>
          </a:xfrm>
        </p:grpSpPr>
        <p:sp>
          <p:nvSpPr>
            <p:cNvPr id="340144" name="Oval 176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45" name="Freeform 177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46" name="Text Box 178"/>
          <p:cNvSpPr txBox="1">
            <a:spLocks noChangeArrowheads="1"/>
          </p:cNvSpPr>
          <p:nvPr/>
        </p:nvSpPr>
        <p:spPr bwMode="auto">
          <a:xfrm>
            <a:off x="5638800" y="30480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Palatino" pitchFamily="2" charset="77"/>
                <a:ea typeface="Palatino" pitchFamily="2" charset="77"/>
              </a:rPr>
              <a:t>4</a:t>
            </a:r>
          </a:p>
        </p:txBody>
      </p:sp>
      <p:sp>
        <p:nvSpPr>
          <p:cNvPr id="340147" name="Text Box 179"/>
          <p:cNvSpPr txBox="1">
            <a:spLocks noChangeArrowheads="1"/>
          </p:cNvSpPr>
          <p:nvPr/>
        </p:nvSpPr>
        <p:spPr bwMode="auto">
          <a:xfrm>
            <a:off x="9525000" y="2895600"/>
            <a:ext cx="381000" cy="369332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48" name="Text Box 180"/>
          <p:cNvSpPr txBox="1">
            <a:spLocks noChangeArrowheads="1"/>
          </p:cNvSpPr>
          <p:nvPr/>
        </p:nvSpPr>
        <p:spPr bwMode="auto">
          <a:xfrm>
            <a:off x="7467600" y="3505200"/>
            <a:ext cx="381000" cy="369332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3</a:t>
            </a:r>
          </a:p>
        </p:txBody>
      </p:sp>
      <p:sp>
        <p:nvSpPr>
          <p:cNvPr id="340149" name="Text Box 181"/>
          <p:cNvSpPr txBox="1">
            <a:spLocks noChangeArrowheads="1"/>
          </p:cNvSpPr>
          <p:nvPr/>
        </p:nvSpPr>
        <p:spPr bwMode="auto">
          <a:xfrm>
            <a:off x="9572625" y="22526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40150" name="Text Box 182"/>
          <p:cNvSpPr txBox="1">
            <a:spLocks noChangeArrowheads="1"/>
          </p:cNvSpPr>
          <p:nvPr/>
        </p:nvSpPr>
        <p:spPr bwMode="auto">
          <a:xfrm>
            <a:off x="7467600" y="2895600"/>
            <a:ext cx="381000" cy="369332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0</a:t>
            </a:r>
          </a:p>
        </p:txBody>
      </p:sp>
      <p:sp>
        <p:nvSpPr>
          <p:cNvPr id="340151" name="Text Box 183"/>
          <p:cNvSpPr txBox="1">
            <a:spLocks noChangeArrowheads="1"/>
          </p:cNvSpPr>
          <p:nvPr/>
        </p:nvSpPr>
        <p:spPr bwMode="auto">
          <a:xfrm>
            <a:off x="7467600" y="3490913"/>
            <a:ext cx="381000" cy="369332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4</a:t>
            </a:r>
          </a:p>
        </p:txBody>
      </p:sp>
      <p:sp>
        <p:nvSpPr>
          <p:cNvPr id="340152" name="Text Box 184"/>
          <p:cNvSpPr txBox="1">
            <a:spLocks noChangeArrowheads="1"/>
          </p:cNvSpPr>
          <p:nvPr/>
        </p:nvSpPr>
        <p:spPr bwMode="auto">
          <a:xfrm>
            <a:off x="6443663" y="2224088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42</a:t>
            </a:r>
          </a:p>
        </p:txBody>
      </p:sp>
      <p:sp>
        <p:nvSpPr>
          <p:cNvPr id="340153" name="Text Box 185"/>
          <p:cNvSpPr txBox="1">
            <a:spLocks noChangeArrowheads="1"/>
          </p:cNvSpPr>
          <p:nvPr/>
        </p:nvSpPr>
        <p:spPr bwMode="auto">
          <a:xfrm>
            <a:off x="7496175" y="2895600"/>
            <a:ext cx="381000" cy="369332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1</a:t>
            </a:r>
          </a:p>
        </p:txBody>
      </p:sp>
      <p:sp>
        <p:nvSpPr>
          <p:cNvPr id="340154" name="Text Box 186"/>
          <p:cNvSpPr txBox="1">
            <a:spLocks noChangeArrowheads="1"/>
          </p:cNvSpPr>
          <p:nvPr/>
        </p:nvSpPr>
        <p:spPr bwMode="auto">
          <a:xfrm>
            <a:off x="7467600" y="3490913"/>
            <a:ext cx="381000" cy="369332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5</a:t>
            </a:r>
          </a:p>
        </p:txBody>
      </p:sp>
      <p:grpSp>
        <p:nvGrpSpPr>
          <p:cNvPr id="340155" name="Group 187"/>
          <p:cNvGrpSpPr>
            <a:grpSpLocks/>
          </p:cNvGrpSpPr>
          <p:nvPr/>
        </p:nvGrpSpPr>
        <p:grpSpPr bwMode="auto">
          <a:xfrm>
            <a:off x="6519863" y="2162176"/>
            <a:ext cx="1738312" cy="885825"/>
            <a:chOff x="2352" y="1362"/>
            <a:chExt cx="1095" cy="558"/>
          </a:xfrm>
        </p:grpSpPr>
        <p:sp>
          <p:nvSpPr>
            <p:cNvPr id="340156" name="Oval 188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57" name="Freeform 189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58" name="Text Box 190"/>
          <p:cNvSpPr txBox="1">
            <a:spLocks noChangeArrowheads="1"/>
          </p:cNvSpPr>
          <p:nvPr/>
        </p:nvSpPr>
        <p:spPr bwMode="auto">
          <a:xfrm>
            <a:off x="6030913" y="2971800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Palatino" pitchFamily="2" charset="77"/>
                <a:ea typeface="Palatino" pitchFamily="2" charset="77"/>
              </a:rPr>
              <a:t>-1</a:t>
            </a:r>
          </a:p>
        </p:txBody>
      </p:sp>
      <p:sp>
        <p:nvSpPr>
          <p:cNvPr id="340159" name="Text Box 191"/>
          <p:cNvSpPr txBox="1">
            <a:spLocks noChangeArrowheads="1"/>
          </p:cNvSpPr>
          <p:nvPr/>
        </p:nvSpPr>
        <p:spPr bwMode="auto">
          <a:xfrm>
            <a:off x="9525000" y="2895600"/>
            <a:ext cx="381000" cy="369332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60" name="Text Box 192"/>
          <p:cNvSpPr txBox="1">
            <a:spLocks noChangeArrowheads="1"/>
          </p:cNvSpPr>
          <p:nvPr/>
        </p:nvSpPr>
        <p:spPr bwMode="auto">
          <a:xfrm>
            <a:off x="7467600" y="3505200"/>
            <a:ext cx="381000" cy="369332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4</a:t>
            </a:r>
          </a:p>
        </p:txBody>
      </p:sp>
      <p:sp>
        <p:nvSpPr>
          <p:cNvPr id="340162" name="Text Box 194"/>
          <p:cNvSpPr txBox="1">
            <a:spLocks noChangeArrowheads="1"/>
          </p:cNvSpPr>
          <p:nvPr/>
        </p:nvSpPr>
        <p:spPr bwMode="auto">
          <a:xfrm>
            <a:off x="6596811" y="381000"/>
            <a:ext cx="3206840" cy="923330"/>
          </a:xfrm>
          <a:prstGeom prst="rect">
            <a:avLst/>
          </a:prstGeom>
          <a:solidFill>
            <a:srgbClr val="FFF2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If the count is zero, then you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know the queue is empty.  If the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count is N, you know it’s full…</a:t>
            </a:r>
          </a:p>
        </p:txBody>
      </p:sp>
      <p:sp>
        <p:nvSpPr>
          <p:cNvPr id="88" name="Rectangle 2">
            <a:extLst>
              <a:ext uri="{FF2B5EF4-FFF2-40B4-BE49-F238E27FC236}">
                <a16:creationId xmlns:a16="http://schemas.microsoft.com/office/drawing/2014/main" id="{49FD360B-E99C-B64E-9332-9174CDFE4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The Circular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01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0" fill="hold"/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20999E-6 L 0.06476 0.0006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2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209 L -0.00139 0.0966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4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01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00" fill="hold"/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01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1000" fill="hold"/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76 0.00069 L 0.12917 3.20999E-6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0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1000" fill="hold"/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4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401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1000" fill="hold"/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17 3.20999E-6 L 0.19028 0.00069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401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1000" fill="hold"/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34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34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401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1000" fill="hold"/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9529 L 0.06233 0.09644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340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1000" fill="hold"/>
                                        <p:tgtEl>
                                          <p:spTgt spid="340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401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4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1000" fill="hold"/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340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4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401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1000" fill="hold"/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28 0.00069 L 0.26337 0.00138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3401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1000" fill="hold"/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34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340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1000" fill="hold"/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36 0.00139 L 0.33003 0.00139 " pathEditMode="relative" rAng="0" ptsTypes="AA">
                                      <p:cBhvr>
                                        <p:cTn id="25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40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1000" fill="hold"/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7" dur="500"/>
                                        <p:tgtEl>
                                          <p:spTgt spid="34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1" dur="500"/>
                                        <p:tgtEl>
                                          <p:spTgt spid="34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340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1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1000" fill="hold"/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85 0.09783 L 0.12813 0.09899 " pathEditMode="relative" rAng="0" ptsTypes="AA">
                                      <p:cBhvr>
                                        <p:cTn id="296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340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6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7" dur="1000" fill="hold"/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1" dur="2000" fill="hold"/>
                                        <p:tgtEl>
                                          <p:spTgt spid="340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1000"/>
                                        <p:tgtEl>
                                          <p:spTgt spid="340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1000"/>
                                        <p:tgtEl>
                                          <p:spTgt spid="340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34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3401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3" dur="1000" fill="hold"/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5 0.003 L 0.00191 0.003 " pathEditMode="relative" rAng="0" ptsTypes="AA">
                                      <p:cBhvr>
                                        <p:cTn id="34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3401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8" dur="1000" fill="hold"/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34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340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8" dur="1000" fill="hold"/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21E-6 L 0.06077 -0.00069 " pathEditMode="relative" rAng="0" ptsTypes="AA">
                                      <p:cBhvr>
                                        <p:cTn id="38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 nodeType="clickPar">
                      <p:stCondLst>
                        <p:cond delay="indefinite"/>
                      </p:stCondLst>
                      <p:childTnLst>
                        <p:par>
                          <p:cTn id="3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3401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3" dur="1000" fill="hold"/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 nodeType="clickPar">
                      <p:stCondLst>
                        <p:cond delay="indefinite"/>
                      </p:stCondLst>
                      <p:childTnLst>
                        <p:par>
                          <p:cTn id="3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 nodeType="clickPar">
                      <p:stCondLst>
                        <p:cond delay="indefinite"/>
                      </p:stCondLst>
                      <p:childTnLst>
                        <p:par>
                          <p:cTn id="3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2" dur="500"/>
                                        <p:tgtEl>
                                          <p:spTgt spid="34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6" dur="500"/>
                                        <p:tgtEl>
                                          <p:spTgt spid="34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3401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6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7" dur="1000" fill="hold"/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74 0.09737 L 0.1967 0.09829 " pathEditMode="relative" rAng="0" ptsTypes="AA">
                                      <p:cBhvr>
                                        <p:cTn id="421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 nodeType="clickPar">
                      <p:stCondLst>
                        <p:cond delay="indefinite"/>
                      </p:stCondLst>
                      <p:childTnLst>
                        <p:par>
                          <p:cTn id="4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3401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1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2" dur="1000" fill="hold"/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1000"/>
                                        <p:tgtEl>
                                          <p:spTgt spid="340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1000"/>
                                        <p:tgtEl>
                                          <p:spTgt spid="340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2" dur="2000" fill="hold"/>
                                        <p:tgtEl>
                                          <p:spTgt spid="340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 nodeType="clickPar">
                      <p:stCondLst>
                        <p:cond delay="indefinite"/>
                      </p:stCondLst>
                      <p:childTnLst>
                        <p:par>
                          <p:cTn id="4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 fill="hold"/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87" grpId="0" autoUpdateAnimBg="0"/>
      <p:bldP spid="339988" grpId="0" autoUpdateAnimBg="0"/>
      <p:bldP spid="339989" grpId="0" autoUpdateAnimBg="0"/>
      <p:bldP spid="339990" grpId="0" autoUpdateAnimBg="0"/>
      <p:bldP spid="339991" grpId="0" autoUpdateAnimBg="0"/>
      <p:bldP spid="340007" grpId="0" autoUpdateAnimBg="0"/>
      <p:bldP spid="340008" grpId="0" autoUpdateAnimBg="0"/>
      <p:bldP spid="340009" grpId="0" autoUpdateAnimBg="0"/>
      <p:bldP spid="340010" grpId="0" autoUpdateAnimBg="0"/>
      <p:bldP spid="340011" grpId="0" autoUpdateAnimBg="0"/>
      <p:bldP spid="340012" grpId="0" autoUpdateAnimBg="0"/>
      <p:bldP spid="340013" grpId="0" autoUpdateAnimBg="0"/>
      <p:bldP spid="340014" grpId="0" autoUpdateAnimBg="0"/>
      <p:bldP spid="340015" grpId="0" autoUpdateAnimBg="0"/>
      <p:bldP spid="340019" grpId="0" autoUpdateAnimBg="0"/>
      <p:bldP spid="339992" grpId="0" autoUpdateAnimBg="0"/>
      <p:bldP spid="340119" grpId="0"/>
      <p:bldP spid="340119" grpId="1"/>
      <p:bldP spid="340120" grpId="0" build="allAtOnce" animBg="1"/>
      <p:bldP spid="340120" grpId="1" build="allAtOnce"/>
      <p:bldP spid="340122" grpId="0" build="allAtOnce" animBg="1"/>
      <p:bldP spid="340122" grpId="1" build="allAtOnce"/>
      <p:bldP spid="340125" grpId="0"/>
      <p:bldP spid="340125" grpId="1"/>
      <p:bldP spid="340126" grpId="0" build="allAtOnce" animBg="1"/>
      <p:bldP spid="340126" grpId="1" build="allAtOnce"/>
      <p:bldP spid="340127" grpId="0" build="allAtOnce" animBg="1"/>
      <p:bldP spid="340127" grpId="1" build="allAtOnce"/>
      <p:bldP spid="340128" grpId="0"/>
      <p:bldP spid="340128" grpId="1"/>
      <p:bldP spid="340129" grpId="0" build="allAtOnce" animBg="1"/>
      <p:bldP spid="340129" grpId="1" build="allAtOnce"/>
      <p:bldP spid="340130" grpId="0" build="allAtOnce" animBg="1"/>
      <p:bldP spid="340130" grpId="1" build="allAtOnce"/>
      <p:bldP spid="340134" grpId="0"/>
      <p:bldP spid="340134" grpId="1"/>
      <p:bldP spid="340135" grpId="0" build="allAtOnce" animBg="1"/>
      <p:bldP spid="340135" grpId="1" build="allAtOnce"/>
      <p:bldP spid="340136" grpId="0" build="allAtOnce" animBg="1"/>
      <p:bldP spid="340136" grpId="1" build="allAtOnce"/>
      <p:bldP spid="340137" grpId="0"/>
      <p:bldP spid="340138" grpId="0" build="allAtOnce" animBg="1"/>
      <p:bldP spid="340138" grpId="1" build="allAtOnce"/>
      <p:bldP spid="340139" grpId="0" build="allAtOnce" animBg="1"/>
      <p:bldP spid="340139" grpId="1" build="allAtOnce"/>
      <p:bldP spid="340140" grpId="0"/>
      <p:bldP spid="340141" grpId="0" build="allAtOnce" animBg="1"/>
      <p:bldP spid="340141" grpId="1" build="allAtOnce"/>
      <p:bldP spid="340142" grpId="0" build="allAtOnce" animBg="1"/>
      <p:bldP spid="340142" grpId="1" build="allAtOnce"/>
      <p:bldP spid="340146" grpId="0"/>
      <p:bldP spid="340146" grpId="1"/>
      <p:bldP spid="340147" grpId="0" build="allAtOnce" animBg="1"/>
      <p:bldP spid="340147" grpId="1" build="allAtOnce"/>
      <p:bldP spid="340148" grpId="0" build="allAtOnce" animBg="1"/>
      <p:bldP spid="340148" grpId="1" build="allAtOnce"/>
      <p:bldP spid="340149" grpId="0"/>
      <p:bldP spid="340150" grpId="0" build="allAtOnce" animBg="1"/>
      <p:bldP spid="340150" grpId="1" build="allAtOnce"/>
      <p:bldP spid="340151" grpId="0" build="allAtOnce" animBg="1"/>
      <p:bldP spid="340151" grpId="1" build="allAtOnce"/>
      <p:bldP spid="340152" grpId="0"/>
      <p:bldP spid="340153" grpId="0" build="allAtOnce" animBg="1"/>
      <p:bldP spid="340153" grpId="1" build="allAtOnce"/>
      <p:bldP spid="340154" grpId="0" build="allAtOnce" animBg="1"/>
      <p:bldP spid="340154" grpId="1" build="allAtOnce"/>
      <p:bldP spid="340158" grpId="0"/>
      <p:bldP spid="340158" grpId="1"/>
      <p:bldP spid="340159" grpId="0" build="allAtOnce" animBg="1"/>
      <p:bldP spid="340159" grpId="1" build="allAtOnce"/>
      <p:bldP spid="340160" grpId="0" build="allAtOnce" animBg="1"/>
      <p:bldP spid="340160" grpId="1" build="allAtOnce"/>
      <p:bldP spid="3401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">
            <a:extLst>
              <a:ext uri="{FF2B5EF4-FFF2-40B4-BE49-F238E27FC236}">
                <a16:creationId xmlns:a16="http://schemas.microsoft.com/office/drawing/2014/main" id="{49FD360B-E99C-B64E-9332-9174CDFE4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Remember…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CA93B-E7E1-444E-A6A6-D47C1189C363}"/>
              </a:ext>
            </a:extLst>
          </p:cNvPr>
          <p:cNvSpPr txBox="1"/>
          <p:nvPr/>
        </p:nvSpPr>
        <p:spPr>
          <a:xfrm>
            <a:off x="4386649" y="2796625"/>
            <a:ext cx="25334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3200" dirty="0">
                <a:latin typeface="Malayalam MN" pitchFamily="2" charset="0"/>
                <a:cs typeface="Malayalam MN" pitchFamily="2" charset="0"/>
              </a:rPr>
              <a:t>Queue: FIFO</a:t>
            </a:r>
          </a:p>
          <a:p>
            <a:pPr algn="ctr"/>
            <a:endParaRPr lang="en-CN" sz="3200" dirty="0">
              <a:latin typeface="Malayalam MN" pitchFamily="2" charset="0"/>
              <a:cs typeface="Malayalam MN" pitchFamily="2" charset="0"/>
            </a:endParaRPr>
          </a:p>
          <a:p>
            <a:pPr algn="ctr"/>
            <a:r>
              <a:rPr lang="en-CN" sz="3200" dirty="0">
                <a:latin typeface="Malayalam MN" pitchFamily="2" charset="0"/>
                <a:cs typeface="Malayalam MN" pitchFamily="2" charset="0"/>
              </a:rPr>
              <a:t>Stack: </a:t>
            </a:r>
            <a:r>
              <a:rPr lang="en-US" sz="3200" dirty="0">
                <a:latin typeface="Malayalam MN" pitchFamily="2" charset="0"/>
                <a:cs typeface="Malayalam MN" pitchFamily="2" charset="0"/>
              </a:rPr>
              <a:t>LIFO</a:t>
            </a:r>
            <a:endParaRPr lang="en-CN" sz="3200" dirty="0">
              <a:latin typeface="Malayalam MN" pitchFamily="2" charset="0"/>
              <a:cs typeface="Malayalam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55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8C77-206F-4F47-8D82-10A4A3DE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330" y="2685195"/>
            <a:ext cx="3248127" cy="1325563"/>
          </a:xfrm>
        </p:spPr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Thank you!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AD85D-B86A-7A4C-BD81-F96D60C75A48}"/>
              </a:ext>
            </a:extLst>
          </p:cNvPr>
          <p:cNvSpPr txBox="1"/>
          <p:nvPr/>
        </p:nvSpPr>
        <p:spPr>
          <a:xfrm>
            <a:off x="868101" y="1979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EFE85-F6AC-6A4C-BE95-CF47446EA344}"/>
              </a:ext>
            </a:extLst>
          </p:cNvPr>
          <p:cNvSpPr txBox="1"/>
          <p:nvPr/>
        </p:nvSpPr>
        <p:spPr>
          <a:xfrm>
            <a:off x="983848" y="18635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0934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C7FA-DD20-1843-A8EB-B9FCC0C3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Stack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8199C-87D5-2B43-ADC7-09148A1E2B52}"/>
              </a:ext>
            </a:extLst>
          </p:cNvPr>
          <p:cNvSpPr txBox="1"/>
          <p:nvPr/>
        </p:nvSpPr>
        <p:spPr>
          <a:xfrm>
            <a:off x="838200" y="1690688"/>
            <a:ext cx="73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" pitchFamily="2" charset="77"/>
                <a:ea typeface="Palatino" pitchFamily="2" charset="77"/>
              </a:rPr>
              <a:t>A stack is a data structure that resembles a stack of plates at a buffet.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D435D-BBE8-8D4D-9423-39EF0A09D76E}"/>
              </a:ext>
            </a:extLst>
          </p:cNvPr>
          <p:cNvSpPr txBox="1"/>
          <p:nvPr/>
        </p:nvSpPr>
        <p:spPr>
          <a:xfrm>
            <a:off x="752312" y="2831926"/>
            <a:ext cx="61073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Palatino" pitchFamily="2" charset="77"/>
                <a:ea typeface="Palatino" pitchFamily="2" charset="77"/>
              </a:rPr>
              <a:t>Just like a stack of plates, the last plate/value you add is at the top of the stack, and thus the first to be removed.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DAD285-57EA-9547-A760-6D44AB505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771" y="2271476"/>
            <a:ext cx="4225917" cy="22282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21F7D5-82F1-3E4A-87B5-963FCDA1760E}"/>
              </a:ext>
            </a:extLst>
          </p:cNvPr>
          <p:cNvSpPr txBox="1"/>
          <p:nvPr/>
        </p:nvSpPr>
        <p:spPr>
          <a:xfrm>
            <a:off x="838200" y="4797981"/>
            <a:ext cx="8642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The last-added/first-removed aspect of stacks can help solve many hard problems: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Palatino" pitchFamily="2" charset="77"/>
                <a:ea typeface="Palatino" pitchFamily="2" charset="77"/>
              </a:rPr>
              <a:t>find a path through a maze;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Palatino" pitchFamily="2" charset="77"/>
                <a:ea typeface="Palatino" pitchFamily="2" charset="77"/>
              </a:rPr>
              <a:t>“undo” a word processor;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Palatino" pitchFamily="2" charset="77"/>
                <a:ea typeface="Palatino" pitchFamily="2" charset="77"/>
              </a:rPr>
              <a:t>Evaluate math expressions.</a:t>
            </a:r>
          </a:p>
        </p:txBody>
      </p:sp>
    </p:spTree>
    <p:extLst>
      <p:ext uri="{BB962C8B-B14F-4D97-AF65-F5344CB8AC3E}">
        <p14:creationId xmlns:p14="http://schemas.microsoft.com/office/powerpoint/2010/main" val="229778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C7FA-DD20-1843-A8EB-B9FCC0C3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Stack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8199C-87D5-2B43-ADC7-09148A1E2B52}"/>
              </a:ext>
            </a:extLst>
          </p:cNvPr>
          <p:cNvSpPr txBox="1"/>
          <p:nvPr/>
        </p:nvSpPr>
        <p:spPr>
          <a:xfrm>
            <a:off x="838200" y="1690688"/>
            <a:ext cx="10801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  <a:cs typeface="Courier New" pitchFamily="49" charset="0"/>
              </a:rPr>
              <a:t>A stack is an ADT that holds a collection of items (like </a:t>
            </a:r>
            <a:r>
              <a:rPr lang="en-US" dirty="0" err="1">
                <a:solidFill>
                  <a:srgbClr val="6600CC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int</a:t>
            </a:r>
            <a:r>
              <a:rPr lang="en-US" dirty="0" err="1">
                <a:latin typeface="Palatino" pitchFamily="2" charset="77"/>
                <a:ea typeface="Palatino" pitchFamily="2" charset="77"/>
                <a:cs typeface="Courier New" pitchFamily="49" charset="0"/>
              </a:rPr>
              <a:t>s</a:t>
            </a:r>
            <a:r>
              <a:rPr lang="en-US" dirty="0">
                <a:latin typeface="Palatino" pitchFamily="2" charset="77"/>
                <a:ea typeface="Palatino" pitchFamily="2" charset="77"/>
                <a:cs typeface="Courier New" pitchFamily="49" charset="0"/>
              </a:rPr>
              <a:t>) where the elements are always added to one end.</a:t>
            </a:r>
            <a:r>
              <a:rPr lang="zh-CN" altLang="en-US" dirty="0">
                <a:latin typeface="Palatino" pitchFamily="2" charset="77"/>
                <a:ea typeface="Palatino" pitchFamily="2" charset="77"/>
                <a:cs typeface="Courier New" pitchFamily="49" charset="0"/>
              </a:rPr>
              <a:t> </a:t>
            </a:r>
            <a:r>
              <a:rPr lang="en-US" dirty="0">
                <a:latin typeface="Palatino" pitchFamily="2" charset="77"/>
                <a:ea typeface="Palatino" pitchFamily="2" charset="77"/>
                <a:cs typeface="Courier New" pitchFamily="49" charset="0"/>
              </a:rPr>
              <a:t>Just like a stack of plates, the last item pushed onto the top of a stack is the first item to be removed.</a:t>
            </a:r>
            <a:endParaRPr lang="en-US" dirty="0">
              <a:latin typeface="Palatino" pitchFamily="2" charset="77"/>
              <a:ea typeface="Palatino" pitchFamily="2" charset="77"/>
            </a:endParaRPr>
          </a:p>
          <a:p>
            <a:endParaRPr lang="en-US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C5A9BE71-BCFE-7749-8EEE-EC47FC762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624869"/>
            <a:ext cx="19287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Palatino" pitchFamily="2" charset="77"/>
                <a:ea typeface="Palatino" pitchFamily="2" charset="77"/>
              </a:rPr>
              <a:t>Stack operations: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97EFE1BC-0EFD-C84E-9A27-B1E31172D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122" y="3087512"/>
            <a:ext cx="82105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  <a:cs typeface="Courier New" pitchFamily="49" charset="0"/>
              </a:rPr>
              <a:t> put something on top of the stack (</a:t>
            </a:r>
            <a:r>
              <a:rPr lang="en-US" dirty="0">
                <a:solidFill>
                  <a:srgbClr val="6600CC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PUSH</a:t>
            </a:r>
            <a:r>
              <a:rPr lang="en-US" dirty="0">
                <a:latin typeface="Palatino" pitchFamily="2" charset="77"/>
                <a:ea typeface="Palatino" pitchFamily="2" charset="77"/>
                <a:cs typeface="Courier New" pitchFamily="49" charset="0"/>
              </a:rPr>
              <a:t>) </a:t>
            </a:r>
            <a:endParaRPr lang="en-US" dirty="0">
              <a:latin typeface="Palatino" pitchFamily="2" charset="77"/>
              <a:ea typeface="Palatino" pitchFamily="2" charset="77"/>
            </a:endParaRPr>
          </a:p>
          <a:p>
            <a:pPr>
              <a:buFontTx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  <a:cs typeface="Courier New" pitchFamily="49" charset="0"/>
              </a:rPr>
              <a:t> remove the top item (</a:t>
            </a:r>
            <a:r>
              <a:rPr lang="en-US" dirty="0">
                <a:solidFill>
                  <a:srgbClr val="6600CC"/>
                </a:solidFill>
                <a:latin typeface="Palatino" pitchFamily="2" charset="77"/>
                <a:ea typeface="Palatino" pitchFamily="2" charset="77"/>
                <a:cs typeface="Courier New" pitchFamily="49" charset="0"/>
              </a:rPr>
              <a:t>POP</a:t>
            </a:r>
            <a:r>
              <a:rPr lang="en-US" dirty="0">
                <a:latin typeface="Palatino" pitchFamily="2" charset="77"/>
                <a:ea typeface="Palatino" pitchFamily="2" charset="77"/>
                <a:cs typeface="Courier New" pitchFamily="49" charset="0"/>
              </a:rPr>
              <a:t>) </a:t>
            </a:r>
            <a:endParaRPr lang="en-US" dirty="0">
              <a:latin typeface="Palatino" pitchFamily="2" charset="77"/>
              <a:ea typeface="Palatino" pitchFamily="2" charset="77"/>
            </a:endParaRPr>
          </a:p>
          <a:p>
            <a:pPr>
              <a:buFontTx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  <a:cs typeface="Courier New" pitchFamily="49" charset="0"/>
              </a:rPr>
              <a:t> look at the top item, without removing it</a:t>
            </a:r>
            <a:endParaRPr lang="en-US" dirty="0">
              <a:latin typeface="Palatino" pitchFamily="2" charset="77"/>
              <a:ea typeface="Palatino" pitchFamily="2" charset="77"/>
            </a:endParaRPr>
          </a:p>
          <a:p>
            <a:pPr>
              <a:buFontTx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  <a:cs typeface="Courier New" pitchFamily="49" charset="0"/>
              </a:rPr>
              <a:t> check to see if the stack is empty  </a:t>
            </a: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0E1E8B86-7F4B-F644-B99C-10C5454F5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465" y="4761335"/>
            <a:ext cx="49770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We can have a stack of any type of variable we like:</a:t>
            </a:r>
          </a:p>
          <a:p>
            <a:pPr algn="ctr"/>
            <a:r>
              <a:rPr lang="en-US" dirty="0" err="1">
                <a:solidFill>
                  <a:schemeClr val="accent2"/>
                </a:solidFill>
              </a:rPr>
              <a:t>ints</a:t>
            </a:r>
            <a:r>
              <a:rPr lang="en-US" dirty="0">
                <a:solidFill>
                  <a:schemeClr val="accent2"/>
                </a:solidFill>
              </a:rPr>
              <a:t>, floats, strings, etc.</a:t>
            </a:r>
          </a:p>
        </p:txBody>
      </p:sp>
    </p:spTree>
    <p:extLst>
      <p:ext uri="{BB962C8B-B14F-4D97-AF65-F5344CB8AC3E}">
        <p14:creationId xmlns:p14="http://schemas.microsoft.com/office/powerpoint/2010/main" val="170412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 autoUpdateAnimBg="0"/>
      <p:bldP spid="1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C7FA-DD20-1843-A8EB-B9FCC0C3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Stack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A5D5CBB9-1619-514F-8000-5882044CE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49" y="1332963"/>
            <a:ext cx="9044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Palatino" pitchFamily="2" charset="77"/>
                <a:ea typeface="Palatino" pitchFamily="2" charset="77"/>
              </a:rPr>
              <a:t>I can…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29AFB57A-09C0-CD40-99BB-F1085C89E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4" y="1673878"/>
            <a:ext cx="2201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Palatino" pitchFamily="2" charset="77"/>
                <a:ea typeface="Palatino" pitchFamily="2" charset="77"/>
              </a:rPr>
              <a:t>Push 5 on the stack.</a:t>
            </a:r>
          </a:p>
        </p:txBody>
      </p:sp>
      <p:sp>
        <p:nvSpPr>
          <p:cNvPr id="14" name="Line 7">
            <a:extLst>
              <a:ext uri="{FF2B5EF4-FFF2-40B4-BE49-F238E27FC236}">
                <a16:creationId xmlns:a16="http://schemas.microsoft.com/office/drawing/2014/main" id="{0AD42F17-F405-A041-9F98-B22349D706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962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0E85B4C8-25F8-534C-B7C4-76357C90B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556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2EE9F1FB-314D-4E43-9F7E-76DC5EFB6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4" y="2057060"/>
            <a:ext cx="2278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Palatino" pitchFamily="2" charset="77"/>
                <a:ea typeface="Palatino" pitchFamily="2" charset="77"/>
              </a:rPr>
              <a:t>Push -3 on the stack.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0DA1688F-17B4-4547-8838-FA278C921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1623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-3</a:t>
            </a:r>
          </a:p>
        </p:txBody>
      </p:sp>
      <p:sp>
        <p:nvSpPr>
          <p:cNvPr id="18" name="Text Box 11">
            <a:extLst>
              <a:ext uri="{FF2B5EF4-FFF2-40B4-BE49-F238E27FC236}">
                <a16:creationId xmlns:a16="http://schemas.microsoft.com/office/drawing/2014/main" id="{7D4C07EC-DB92-0B40-B8D7-DAABB0962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4" y="2440242"/>
            <a:ext cx="2201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Push 9 on the stack.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0CE4FAB-FF97-1543-B348-C0A294BE4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7686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0" name="Text Box 14">
            <a:extLst>
              <a:ext uri="{FF2B5EF4-FFF2-40B4-BE49-F238E27FC236}">
                <a16:creationId xmlns:a16="http://schemas.microsoft.com/office/drawing/2014/main" id="{E2DF4A58-08C6-F24C-BCCC-03441199A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4" y="2823424"/>
            <a:ext cx="26420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Pop the top of the stack.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FBC69FF-409D-A64A-9959-46CDA70D3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6924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76F4C095-D034-F74D-A529-5A1953300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4" y="3594253"/>
            <a:ext cx="2201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Push 4 on the stack.</a:t>
            </a: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CFAFF3F4-4813-0D45-8007-859655E14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7686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BFF3C659-7349-5F4B-891C-AC187C205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4" y="3977435"/>
            <a:ext cx="25843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Pop the top of the stack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7AA5B48A-FB44-4349-9EF0-31826721D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26924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0">
            <a:extLst>
              <a:ext uri="{FF2B5EF4-FFF2-40B4-BE49-F238E27FC236}">
                <a16:creationId xmlns:a16="http://schemas.microsoft.com/office/drawing/2014/main" id="{F207810D-82C5-3F40-92C5-EDB28306A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4" y="4360617"/>
            <a:ext cx="25843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Pop the top of the stack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BED7D9DF-8031-EC43-870C-FC5FC5654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30861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22">
            <a:extLst>
              <a:ext uri="{FF2B5EF4-FFF2-40B4-BE49-F238E27FC236}">
                <a16:creationId xmlns:a16="http://schemas.microsoft.com/office/drawing/2014/main" id="{1A41AE8F-E780-4E4D-9527-45394FE5F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4" y="5131447"/>
            <a:ext cx="25843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Pop the top of the stack</a:t>
            </a: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2C92C26F-A8D1-4445-A2FD-AA900AAB2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34798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CFED07E3-8EE4-6C44-AB47-148631724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49" y="5971164"/>
            <a:ext cx="1013237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457056" bIns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Palatino" pitchFamily="2" charset="77"/>
                <a:ea typeface="Palatino" pitchFamily="2" charset="77"/>
              </a:rPr>
              <a:t>Note: </a:t>
            </a:r>
            <a:r>
              <a:rPr lang="en-US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</a:rPr>
              <a:t>You can only access the top item of the stack, since the other items are covered.</a:t>
            </a: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FF6AE179-E659-714D-9E8E-DFC03E90C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291" y="108080"/>
            <a:ext cx="3810000" cy="1555750"/>
          </a:xfrm>
          <a:prstGeom prst="rect">
            <a:avLst/>
          </a:prstGeom>
          <a:solidFill>
            <a:srgbClr val="FFFFE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Note</a:t>
            </a:r>
            <a:r>
              <a:rPr lang="en-US" dirty="0">
                <a:solidFill>
                  <a:schemeClr val="tx1"/>
                </a:solidFill>
              </a:rPr>
              <a:t>: The stack is called a </a:t>
            </a:r>
            <a:r>
              <a:rPr lang="en-US" dirty="0">
                <a:solidFill>
                  <a:schemeClr val="accent2"/>
                </a:solidFill>
              </a:rPr>
              <a:t>Last-In-First-Out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 structure. </a:t>
            </a:r>
          </a:p>
          <a:p>
            <a:pPr algn="ctr"/>
            <a:r>
              <a:rPr lang="en-US" dirty="0">
                <a:solidFill>
                  <a:srgbClr val="6600CC"/>
                </a:solidFill>
              </a:rPr>
              <a:t>Can you figure out why?</a:t>
            </a:r>
          </a:p>
        </p:txBody>
      </p:sp>
      <p:grpSp>
        <p:nvGrpSpPr>
          <p:cNvPr id="32" name="Group 28">
            <a:extLst>
              <a:ext uri="{FF2B5EF4-FFF2-40B4-BE49-F238E27FC236}">
                <a16:creationId xmlns:a16="http://schemas.microsoft.com/office/drawing/2014/main" id="{A0CED2CA-9EE4-0D47-8F31-D7F73B1C973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828800"/>
            <a:ext cx="1143000" cy="1049338"/>
            <a:chOff x="3312" y="1152"/>
            <a:chExt cx="720" cy="661"/>
          </a:xfrm>
        </p:grpSpPr>
        <p:sp>
          <p:nvSpPr>
            <p:cNvPr id="33" name="AutoShape 26">
              <a:extLst>
                <a:ext uri="{FF2B5EF4-FFF2-40B4-BE49-F238E27FC236}">
                  <a16:creationId xmlns:a16="http://schemas.microsoft.com/office/drawing/2014/main" id="{DF82CB18-B316-5E41-9EC3-A3D915D91D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0851">
              <a:off x="3605" y="1387"/>
              <a:ext cx="421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27">
              <a:extLst>
                <a:ext uri="{FF2B5EF4-FFF2-40B4-BE49-F238E27FC236}">
                  <a16:creationId xmlns:a16="http://schemas.microsoft.com/office/drawing/2014/main" id="{4BF2DE15-903A-3D4C-94CB-3AA06D24B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152"/>
              <a:ext cx="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last in</a:t>
              </a:r>
            </a:p>
          </p:txBody>
        </p:sp>
      </p:grpSp>
      <p:grpSp>
        <p:nvGrpSpPr>
          <p:cNvPr id="35" name="Group 32">
            <a:extLst>
              <a:ext uri="{FF2B5EF4-FFF2-40B4-BE49-F238E27FC236}">
                <a16:creationId xmlns:a16="http://schemas.microsoft.com/office/drawing/2014/main" id="{AE6C4079-0CD0-0743-822E-C1780C8856FA}"/>
              </a:ext>
            </a:extLst>
          </p:cNvPr>
          <p:cNvGrpSpPr>
            <a:grpSpLocks/>
          </p:cNvGrpSpPr>
          <p:nvPr/>
        </p:nvGrpSpPr>
        <p:grpSpPr bwMode="auto">
          <a:xfrm>
            <a:off x="7805738" y="1828800"/>
            <a:ext cx="1414462" cy="1058863"/>
            <a:chOff x="6778" y="1342"/>
            <a:chExt cx="891" cy="667"/>
          </a:xfrm>
        </p:grpSpPr>
        <p:sp>
          <p:nvSpPr>
            <p:cNvPr id="36" name="AutoShape 30">
              <a:extLst>
                <a:ext uri="{FF2B5EF4-FFF2-40B4-BE49-F238E27FC236}">
                  <a16:creationId xmlns:a16="http://schemas.microsoft.com/office/drawing/2014/main" id="{6262C540-3CAB-5F41-8504-5E4EEF5115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353228">
              <a:off x="7071" y="1577"/>
              <a:ext cx="421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31">
              <a:extLst>
                <a:ext uri="{FF2B5EF4-FFF2-40B4-BE49-F238E27FC236}">
                  <a16:creationId xmlns:a16="http://schemas.microsoft.com/office/drawing/2014/main" id="{9AF84AC9-3B32-FD45-8C11-2193ED946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8" y="1342"/>
              <a:ext cx="8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first out</a:t>
              </a:r>
            </a:p>
          </p:txBody>
        </p:sp>
      </p:grpSp>
      <p:sp>
        <p:nvSpPr>
          <p:cNvPr id="38" name="Text Box 11">
            <a:extLst>
              <a:ext uri="{FF2B5EF4-FFF2-40B4-BE49-F238E27FC236}">
                <a16:creationId xmlns:a16="http://schemas.microsoft.com/office/drawing/2014/main" id="{2938C771-E96F-4C4C-A41B-65C4CF6BE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4" y="3206606"/>
            <a:ext cx="31502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Look at the stack’s top value.</a:t>
            </a:r>
          </a:p>
        </p:txBody>
      </p:sp>
      <p:sp>
        <p:nvSpPr>
          <p:cNvPr id="39" name="Text Box 11">
            <a:extLst>
              <a:ext uri="{FF2B5EF4-FFF2-40B4-BE49-F238E27FC236}">
                <a16:creationId xmlns:a16="http://schemas.microsoft.com/office/drawing/2014/main" id="{30D2AD31-280B-5A4A-A34C-0AB0C614E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4" y="4743799"/>
            <a:ext cx="31502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Look at the stack’s top value.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70AF06-EA4A-434F-973E-129EDC0D4FB9}"/>
              </a:ext>
            </a:extLst>
          </p:cNvPr>
          <p:cNvSpPr txBox="1"/>
          <p:nvPr/>
        </p:nvSpPr>
        <p:spPr>
          <a:xfrm>
            <a:off x="7205291" y="3120280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573B50-A831-D34E-B7A4-F952404EDB5B}"/>
              </a:ext>
            </a:extLst>
          </p:cNvPr>
          <p:cNvSpPr txBox="1"/>
          <p:nvPr/>
        </p:nvSpPr>
        <p:spPr>
          <a:xfrm>
            <a:off x="7268791" y="351552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6508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69 -0.08328 L 0.25608 -0.18437 " pathEditMode="relative" ptsTypes="AAA">
                                      <p:cBhvr>
                                        <p:cTn id="7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69 -0.08328 L 0.25608 -0.18437 " pathEditMode="relative" ptsTypes="AAA">
                                      <p:cBhvr>
                                        <p:cTn id="10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utoUpdateAnimBg="0"/>
      <p:bldP spid="15" grpId="0" animBg="1" autoUpdateAnimBg="0"/>
      <p:bldP spid="16" grpId="0" autoUpdateAnimBg="0"/>
      <p:bldP spid="17" grpId="0" animBg="1" autoUpdateAnimBg="0"/>
      <p:bldP spid="18" grpId="0" autoUpdateAnimBg="0"/>
      <p:bldP spid="19" grpId="0" animBg="1" autoUpdateAnimBg="0"/>
      <p:bldP spid="20" grpId="0" autoUpdateAnimBg="0"/>
      <p:bldP spid="21" grpId="0" animBg="1"/>
      <p:bldP spid="22" grpId="0" autoUpdateAnimBg="0"/>
      <p:bldP spid="23" grpId="0" animBg="1" autoUpdateAnimBg="0"/>
      <p:bldP spid="24" grpId="0" autoUpdateAnimBg="0"/>
      <p:bldP spid="25" grpId="0" animBg="1"/>
      <p:bldP spid="26" grpId="0" autoUpdateAnimBg="0"/>
      <p:bldP spid="27" grpId="0" animBg="1"/>
      <p:bldP spid="28" grpId="0" autoUpdateAnimBg="0"/>
      <p:bldP spid="29" grpId="0" animBg="1"/>
      <p:bldP spid="30" grpId="0" autoUpdateAnimBg="0"/>
      <p:bldP spid="31" grpId="0" animBg="1"/>
      <p:bldP spid="38" grpId="0" autoUpdateAnimBg="0"/>
      <p:bldP spid="39" grpId="0" autoUpdateAnimBg="0"/>
      <p:bldP spid="40" grpId="0"/>
      <p:bldP spid="40" grpId="1"/>
      <p:bldP spid="41" grpId="0"/>
      <p:bldP spid="4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C7FA-DD20-1843-A8EB-B9FCC0C3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Stack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A588945-3A20-884D-B3DA-A6D75630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791" y="1557729"/>
            <a:ext cx="4533900" cy="4052113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44B5605-7E9A-4442-913D-9CE5E52DB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6" y="5745465"/>
            <a:ext cx="705776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457056" bIns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Palatino" pitchFamily="2" charset="77"/>
                <a:ea typeface="Palatino" pitchFamily="2" charset="77"/>
              </a:rPr>
              <a:t>Question</a:t>
            </a:r>
            <a:r>
              <a:rPr lang="en-US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</a:rPr>
              <a:t>: </a:t>
            </a:r>
            <a:br>
              <a:rPr lang="en-US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</a:rPr>
            </a:br>
            <a:r>
              <a:rPr lang="en-US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</a:rPr>
              <a:t>What type of data structure can we use to implement our stack? 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4C31EEE2-45AC-9E44-A04C-D575BDBB1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891" y="1643797"/>
            <a:ext cx="4495800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class Stack   // stack of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ints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{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public: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Stack();	  // c’tor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void push(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int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i); 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   int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pop();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bool is_empty(void); 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int peek_top();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private: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...</a:t>
            </a:r>
          </a:p>
          <a:p>
            <a:r>
              <a:rPr lang="en-US" sz="2200">
                <a:solidFill>
                  <a:schemeClr val="tx1"/>
                </a:solidFill>
              </a:rPr>
              <a:t>}; </a:t>
            </a:r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D4D99800-B186-AC42-BC1F-F36E4B32CF2E}"/>
              </a:ext>
            </a:extLst>
          </p:cNvPr>
          <p:cNvGrpSpPr>
            <a:grpSpLocks/>
          </p:cNvGrpSpPr>
          <p:nvPr/>
        </p:nvGrpSpPr>
        <p:grpSpPr bwMode="auto">
          <a:xfrm>
            <a:off x="7047470" y="1539468"/>
            <a:ext cx="3581400" cy="2838450"/>
            <a:chOff x="3264" y="581"/>
            <a:chExt cx="2256" cy="3851"/>
          </a:xfrm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76D983A4-157F-ED4E-B6F3-185F1ACC2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81"/>
              <a:ext cx="1728" cy="350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1966CF0A-41B9-6841-BBA3-CDBA4289C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581"/>
              <a:ext cx="2256" cy="3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main(void)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Stack is;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(10);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(20);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16" name="Text Box 9">
            <a:extLst>
              <a:ext uri="{FF2B5EF4-FFF2-40B4-BE49-F238E27FC236}">
                <a16:creationId xmlns:a16="http://schemas.microsoft.com/office/drawing/2014/main" id="{94DBB4CB-D840-E14E-A862-71BEE2D0F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5745" y="4409513"/>
            <a:ext cx="34131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3399"/>
                </a:solidFill>
                <a:latin typeface="Palatino" pitchFamily="2" charset="77"/>
                <a:ea typeface="Palatino" pitchFamily="2" charset="77"/>
              </a:rPr>
              <a:t>Answer: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</a:rPr>
              <a:t>How about an </a:t>
            </a:r>
            <a:r>
              <a:rPr lang="en-US" dirty="0">
                <a:solidFill>
                  <a:srgbClr val="6600CC"/>
                </a:solidFill>
                <a:latin typeface="Palatino" pitchFamily="2" charset="77"/>
                <a:ea typeface="Palatino" pitchFamily="2" charset="77"/>
              </a:rPr>
              <a:t>array </a:t>
            </a:r>
            <a:r>
              <a:rPr lang="en-US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</a:rPr>
              <a:t>and a </a:t>
            </a:r>
            <a:r>
              <a:rPr lang="en-US" dirty="0">
                <a:solidFill>
                  <a:srgbClr val="6600CC"/>
                </a:solidFill>
                <a:latin typeface="Palatino" pitchFamily="2" charset="77"/>
                <a:ea typeface="Palatino" pitchFamily="2" charset="77"/>
              </a:rPr>
              <a:t>counter variable</a:t>
            </a:r>
            <a:r>
              <a:rPr lang="en-US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</a:rPr>
              <a:t> to track where the top of the stack is?</a:t>
            </a:r>
          </a:p>
        </p:txBody>
      </p:sp>
    </p:spTree>
    <p:extLst>
      <p:ext uri="{BB962C8B-B14F-4D97-AF65-F5344CB8AC3E}">
        <p14:creationId xmlns:p14="http://schemas.microsoft.com/office/powerpoint/2010/main" val="263522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E7D3-866C-4DEE-866E-0014AE86CF28}" type="slidenum">
              <a:rPr lang="en-US"/>
              <a:pPr/>
              <a:t>7</a:t>
            </a:fld>
            <a:endParaRPr lang="en-US"/>
          </a:p>
        </p:txBody>
      </p:sp>
      <p:sp>
        <p:nvSpPr>
          <p:cNvPr id="296012" name="Rectangle 76"/>
          <p:cNvSpPr>
            <a:spLocks noChangeArrowheads="1"/>
          </p:cNvSpPr>
          <p:nvPr/>
        </p:nvSpPr>
        <p:spPr bwMode="auto">
          <a:xfrm>
            <a:off x="1727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011" name="Text Box 75"/>
          <p:cNvSpPr txBox="1">
            <a:spLocks noChangeArrowheads="1"/>
          </p:cNvSpPr>
          <p:nvPr/>
        </p:nvSpPr>
        <p:spPr bwMode="auto">
          <a:xfrm>
            <a:off x="1676401" y="685800"/>
            <a:ext cx="3877985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} 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pop()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  <a:endParaRPr lang="en-US" b="1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b="1" dirty="0">
                <a:latin typeface="Courier New" pitchFamily="49" charset="0"/>
              </a:rPr>
              <a:t> </a:t>
            </a:r>
          </a:p>
        </p:txBody>
      </p:sp>
      <p:sp>
        <p:nvSpPr>
          <p:cNvPr id="296165" name="Rectangle 229"/>
          <p:cNvSpPr>
            <a:spLocks noChangeArrowheads="1"/>
          </p:cNvSpPr>
          <p:nvPr/>
        </p:nvSpPr>
        <p:spPr bwMode="auto">
          <a:xfrm>
            <a:off x="3516314" y="1852613"/>
            <a:ext cx="12035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m_top = 0;</a:t>
            </a:r>
            <a:endParaRPr lang="en-US"/>
          </a:p>
        </p:txBody>
      </p:sp>
      <p:sp>
        <p:nvSpPr>
          <p:cNvPr id="296168" name="Rectangle 232"/>
          <p:cNvSpPr>
            <a:spLocks noChangeArrowheads="1"/>
          </p:cNvSpPr>
          <p:nvPr/>
        </p:nvSpPr>
        <p:spPr bwMode="auto">
          <a:xfrm>
            <a:off x="2057400" y="5957888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int m_stack[</a:t>
            </a:r>
            <a:r>
              <a:rPr lang="en-US">
                <a:solidFill>
                  <a:srgbClr val="6600CC"/>
                </a:solidFill>
              </a:rPr>
              <a:t>SIZE</a:t>
            </a:r>
            <a:r>
              <a:rPr lang="en-US"/>
              <a:t>];  </a:t>
            </a:r>
          </a:p>
          <a:p>
            <a:r>
              <a:rPr lang="en-US"/>
              <a:t> int m_top;</a:t>
            </a:r>
          </a:p>
        </p:txBody>
      </p:sp>
      <p:sp>
        <p:nvSpPr>
          <p:cNvPr id="296169" name="AutoShape 233"/>
          <p:cNvSpPr>
            <a:spLocks noChangeArrowheads="1"/>
          </p:cNvSpPr>
          <p:nvPr/>
        </p:nvSpPr>
        <p:spPr bwMode="auto">
          <a:xfrm>
            <a:off x="3419475" y="3827463"/>
            <a:ext cx="3962400" cy="1828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Let’s use an array to hold our stack items.</a:t>
            </a:r>
          </a:p>
          <a:p>
            <a:pPr algn="ctr"/>
            <a:endParaRPr lang="en-US" sz="1400" dirty="0"/>
          </a:p>
          <a:p>
            <a:pPr algn="ctr"/>
            <a:r>
              <a:rPr lang="en-US" dirty="0"/>
              <a:t>This stack may hold a maximum of 100 items.</a:t>
            </a:r>
          </a:p>
        </p:txBody>
      </p:sp>
      <p:sp>
        <p:nvSpPr>
          <p:cNvPr id="296170" name="AutoShape 234"/>
          <p:cNvSpPr>
            <a:spLocks noChangeArrowheads="1"/>
          </p:cNvSpPr>
          <p:nvPr/>
        </p:nvSpPr>
        <p:spPr bwMode="auto">
          <a:xfrm>
            <a:off x="4841875" y="4648200"/>
            <a:ext cx="3962400" cy="1828800"/>
          </a:xfrm>
          <a:prstGeom prst="wedgeRoundRectCallout">
            <a:avLst>
              <a:gd name="adj1" fmla="val -88181"/>
              <a:gd name="adj2" fmla="val 46093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We’ll use a simple </a:t>
            </a:r>
            <a:r>
              <a:rPr lang="en-US">
                <a:solidFill>
                  <a:srgbClr val="6600CC"/>
                </a:solidFill>
              </a:rPr>
              <a:t>int</a:t>
            </a:r>
            <a:r>
              <a:rPr lang="en-US"/>
              <a:t> to keep track of where the next item </a:t>
            </a:r>
            <a:r>
              <a:rPr lang="en-US">
                <a:solidFill>
                  <a:srgbClr val="6600CC"/>
                </a:solidFill>
              </a:rPr>
              <a:t>should be added </a:t>
            </a:r>
            <a:r>
              <a:rPr lang="en-US"/>
              <a:t>to the stack.</a:t>
            </a:r>
          </a:p>
        </p:txBody>
      </p:sp>
      <p:sp>
        <p:nvSpPr>
          <p:cNvPr id="296171" name="AutoShape 235"/>
          <p:cNvSpPr>
            <a:spLocks noChangeArrowheads="1"/>
          </p:cNvSpPr>
          <p:nvPr/>
        </p:nvSpPr>
        <p:spPr bwMode="auto">
          <a:xfrm>
            <a:off x="5661026" y="103188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To initialize our stack, we’ll specify that the </a:t>
            </a:r>
            <a:r>
              <a:rPr lang="en-US">
                <a:solidFill>
                  <a:srgbClr val="6600CC"/>
                </a:solidFill>
              </a:rPr>
              <a:t>first item</a:t>
            </a:r>
            <a:r>
              <a:rPr lang="en-US"/>
              <a:t> should go in the 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 baseline="30000">
                <a:solidFill>
                  <a:srgbClr val="6600CC"/>
                </a:solidFill>
              </a:rPr>
              <a:t>th</a:t>
            </a:r>
            <a:r>
              <a:rPr lang="en-US">
                <a:solidFill>
                  <a:srgbClr val="6600CC"/>
                </a:solidFill>
              </a:rPr>
              <a:t> slot</a:t>
            </a:r>
            <a:r>
              <a:rPr lang="en-US"/>
              <a:t> of the array.</a:t>
            </a:r>
          </a:p>
        </p:txBody>
      </p:sp>
      <p:sp>
        <p:nvSpPr>
          <p:cNvPr id="296172" name="Rectangle 236"/>
          <p:cNvSpPr>
            <a:spLocks noChangeArrowheads="1"/>
          </p:cNvSpPr>
          <p:nvPr/>
        </p:nvSpPr>
        <p:spPr bwMode="auto">
          <a:xfrm>
            <a:off x="2455863" y="2452688"/>
            <a:ext cx="38136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0000"/>
                </a:solidFill>
              </a:rPr>
              <a:t>if (</a:t>
            </a:r>
            <a:r>
              <a:rPr lang="en-US" dirty="0" err="1">
                <a:solidFill>
                  <a:srgbClr val="990000"/>
                </a:solidFill>
              </a:rPr>
              <a:t>m_top</a:t>
            </a:r>
            <a:r>
              <a:rPr lang="en-US" dirty="0">
                <a:solidFill>
                  <a:srgbClr val="990000"/>
                </a:solidFill>
              </a:rPr>
              <a:t> &gt;= SIZE) </a:t>
            </a:r>
            <a:r>
              <a:rPr lang="en-US" dirty="0">
                <a:solidFill>
                  <a:srgbClr val="FF0000"/>
                </a:solidFill>
              </a:rPr>
              <a:t>exit(-1)</a:t>
            </a:r>
            <a:r>
              <a:rPr lang="en-US" dirty="0">
                <a:solidFill>
                  <a:srgbClr val="990000"/>
                </a:solidFill>
              </a:rPr>
              <a:t>; // overflow!</a:t>
            </a:r>
          </a:p>
        </p:txBody>
      </p:sp>
      <p:sp>
        <p:nvSpPr>
          <p:cNvPr id="296173" name="AutoShape 237"/>
          <p:cNvSpPr>
            <a:spLocks noChangeArrowheads="1"/>
          </p:cNvSpPr>
          <p:nvPr/>
        </p:nvSpPr>
        <p:spPr bwMode="auto">
          <a:xfrm>
            <a:off x="5949950" y="679450"/>
            <a:ext cx="4718050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Let’s make sure we never over-fill (overflow) our stack!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For this simple example, let’s just exit if this happens.</a:t>
            </a:r>
          </a:p>
        </p:txBody>
      </p:sp>
      <p:sp>
        <p:nvSpPr>
          <p:cNvPr id="296174" name="Rectangle 238"/>
          <p:cNvSpPr>
            <a:spLocks noChangeArrowheads="1"/>
          </p:cNvSpPr>
          <p:nvPr/>
        </p:nvSpPr>
        <p:spPr bwMode="auto">
          <a:xfrm>
            <a:off x="2438401" y="2771775"/>
            <a:ext cx="22655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990000"/>
                </a:solidFill>
              </a:rPr>
              <a:t>m_stack</a:t>
            </a:r>
            <a:r>
              <a:rPr lang="en-US" dirty="0">
                <a:solidFill>
                  <a:srgbClr val="990000"/>
                </a:solidFill>
              </a:rPr>
              <a:t>[</a:t>
            </a:r>
            <a:r>
              <a:rPr lang="en-US" dirty="0" err="1">
                <a:solidFill>
                  <a:srgbClr val="990000"/>
                </a:solidFill>
              </a:rPr>
              <a:t>m_top</a:t>
            </a:r>
            <a:r>
              <a:rPr lang="en-US" dirty="0">
                <a:solidFill>
                  <a:srgbClr val="990000"/>
                </a:solidFill>
              </a:rPr>
              <a:t>] = </a:t>
            </a:r>
            <a:r>
              <a:rPr lang="en-US" dirty="0" err="1">
                <a:solidFill>
                  <a:srgbClr val="990000"/>
                </a:solidFill>
              </a:rPr>
              <a:t>val</a:t>
            </a:r>
            <a:r>
              <a:rPr lang="en-US" dirty="0">
                <a:solidFill>
                  <a:srgbClr val="990000"/>
                </a:solidFill>
              </a:rPr>
              <a:t>;</a:t>
            </a:r>
          </a:p>
        </p:txBody>
      </p:sp>
      <p:sp>
        <p:nvSpPr>
          <p:cNvPr id="296175" name="AutoShape 239"/>
          <p:cNvSpPr>
            <a:spLocks noChangeArrowheads="1"/>
          </p:cNvSpPr>
          <p:nvPr/>
        </p:nvSpPr>
        <p:spPr bwMode="auto">
          <a:xfrm>
            <a:off x="5351464" y="968375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Place our </a:t>
            </a:r>
            <a:r>
              <a:rPr lang="en-US" dirty="0">
                <a:solidFill>
                  <a:srgbClr val="6600CC"/>
                </a:solidFill>
              </a:rPr>
              <a:t>new value</a:t>
            </a:r>
            <a:r>
              <a:rPr lang="en-US" dirty="0"/>
              <a:t> in the </a:t>
            </a:r>
            <a:r>
              <a:rPr lang="en-US" dirty="0">
                <a:solidFill>
                  <a:srgbClr val="6600CC"/>
                </a:solidFill>
              </a:rPr>
              <a:t>next open slot</a:t>
            </a:r>
            <a:r>
              <a:rPr lang="en-US" dirty="0"/>
              <a:t> of the array… </a:t>
            </a:r>
            <a:r>
              <a:rPr lang="en-US" dirty="0" err="1">
                <a:solidFill>
                  <a:srgbClr val="6600CC"/>
                </a:solidFill>
              </a:rPr>
              <a:t>m_top</a:t>
            </a:r>
            <a:r>
              <a:rPr lang="en-US" dirty="0"/>
              <a:t> specifies where that is!</a:t>
            </a:r>
          </a:p>
        </p:txBody>
      </p:sp>
      <p:sp>
        <p:nvSpPr>
          <p:cNvPr id="296176" name="Rectangle 240"/>
          <p:cNvSpPr>
            <a:spLocks noChangeArrowheads="1"/>
          </p:cNvSpPr>
          <p:nvPr/>
        </p:nvSpPr>
        <p:spPr bwMode="auto">
          <a:xfrm>
            <a:off x="2438401" y="3105150"/>
            <a:ext cx="13189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m_top += 1;</a:t>
            </a:r>
          </a:p>
        </p:txBody>
      </p:sp>
      <p:sp>
        <p:nvSpPr>
          <p:cNvPr id="296177" name="AutoShape 241"/>
          <p:cNvSpPr>
            <a:spLocks noChangeArrowheads="1"/>
          </p:cNvSpPr>
          <p:nvPr/>
        </p:nvSpPr>
        <p:spPr bwMode="auto">
          <a:xfrm>
            <a:off x="4927601" y="1271588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Update the location where our </a:t>
            </a:r>
            <a:r>
              <a:rPr lang="en-US" dirty="0">
                <a:solidFill>
                  <a:srgbClr val="6600CC"/>
                </a:solidFill>
              </a:rPr>
              <a:t>next item</a:t>
            </a:r>
            <a:r>
              <a:rPr lang="en-US" dirty="0"/>
              <a:t> should be placed in the array.</a:t>
            </a:r>
          </a:p>
        </p:txBody>
      </p:sp>
      <p:sp>
        <p:nvSpPr>
          <p:cNvPr id="296179" name="Rectangle 243"/>
          <p:cNvSpPr>
            <a:spLocks noChangeArrowheads="1"/>
          </p:cNvSpPr>
          <p:nvPr/>
        </p:nvSpPr>
        <p:spPr bwMode="auto">
          <a:xfrm>
            <a:off x="2514600" y="4357688"/>
            <a:ext cx="36149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0000"/>
                </a:solidFill>
              </a:rPr>
              <a:t>if (</a:t>
            </a:r>
            <a:r>
              <a:rPr lang="en-US" dirty="0" err="1">
                <a:solidFill>
                  <a:srgbClr val="990000"/>
                </a:solidFill>
              </a:rPr>
              <a:t>m_top</a:t>
            </a:r>
            <a:r>
              <a:rPr lang="en-US" dirty="0">
                <a:solidFill>
                  <a:srgbClr val="990000"/>
                </a:solidFill>
              </a:rPr>
              <a:t> == 0) </a:t>
            </a:r>
            <a:r>
              <a:rPr lang="en-US" dirty="0">
                <a:solidFill>
                  <a:srgbClr val="FF0000"/>
                </a:solidFill>
              </a:rPr>
              <a:t>exit(-1)</a:t>
            </a:r>
            <a:r>
              <a:rPr lang="en-US" dirty="0">
                <a:solidFill>
                  <a:srgbClr val="990000"/>
                </a:solidFill>
              </a:rPr>
              <a:t>; // underflow</a:t>
            </a:r>
          </a:p>
        </p:txBody>
      </p:sp>
      <p:sp>
        <p:nvSpPr>
          <p:cNvPr id="296180" name="AutoShape 244"/>
          <p:cNvSpPr>
            <a:spLocks noChangeArrowheads="1"/>
          </p:cNvSpPr>
          <p:nvPr/>
        </p:nvSpPr>
        <p:spPr bwMode="auto">
          <a:xfrm>
            <a:off x="6008689" y="2584450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We can’t pop an item from our stack if it’s empty!  </a:t>
            </a:r>
            <a:r>
              <a:rPr lang="en-US" dirty="0">
                <a:solidFill>
                  <a:srgbClr val="FF0000"/>
                </a:solidFill>
              </a:rPr>
              <a:t>Terminate our program!</a:t>
            </a:r>
          </a:p>
        </p:txBody>
      </p:sp>
      <p:sp>
        <p:nvSpPr>
          <p:cNvPr id="296181" name="Rectangle 245"/>
          <p:cNvSpPr>
            <a:spLocks noChangeArrowheads="1"/>
          </p:cNvSpPr>
          <p:nvPr/>
        </p:nvSpPr>
        <p:spPr bwMode="auto">
          <a:xfrm>
            <a:off x="2514601" y="4662488"/>
            <a:ext cx="12740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m_top -= 1;</a:t>
            </a:r>
          </a:p>
        </p:txBody>
      </p:sp>
      <p:sp>
        <p:nvSpPr>
          <p:cNvPr id="296182" name="AutoShape 246"/>
          <p:cNvSpPr>
            <a:spLocks noChangeArrowheads="1"/>
          </p:cNvSpPr>
          <p:nvPr/>
        </p:nvSpPr>
        <p:spPr bwMode="auto">
          <a:xfrm>
            <a:off x="5189539" y="2303463"/>
            <a:ext cx="5286375" cy="2387600"/>
          </a:xfrm>
          <a:prstGeom prst="wedgeRoundRectCallout">
            <a:avLst>
              <a:gd name="adj1" fmla="val -76306"/>
              <a:gd name="adj2" fmla="val 51065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Since </a:t>
            </a:r>
            <a:r>
              <a:rPr lang="en-US" dirty="0" err="1">
                <a:solidFill>
                  <a:srgbClr val="6600CC"/>
                </a:solidFill>
              </a:rPr>
              <a:t>m_top</a:t>
            </a:r>
            <a:r>
              <a:rPr lang="en-US" dirty="0"/>
              <a:t> points to where our </a:t>
            </a:r>
            <a:r>
              <a:rPr lang="en-US" dirty="0">
                <a:solidFill>
                  <a:srgbClr val="6600CC"/>
                </a:solidFill>
              </a:rPr>
              <a:t>next item will be pushed</a:t>
            </a:r>
            <a:r>
              <a:rPr lang="en-US" dirty="0"/>
              <a:t>…</a:t>
            </a:r>
          </a:p>
          <a:p>
            <a:pPr algn="ctr"/>
            <a:endParaRPr lang="en-US" sz="1000" dirty="0"/>
          </a:p>
          <a:p>
            <a:pPr algn="ctr"/>
            <a:r>
              <a:rPr lang="en-US" dirty="0"/>
              <a:t>Let’s </a:t>
            </a:r>
            <a:r>
              <a:rPr lang="en-US" dirty="0">
                <a:solidFill>
                  <a:srgbClr val="6600CC"/>
                </a:solidFill>
              </a:rPr>
              <a:t>decrement it </a:t>
            </a:r>
            <a:r>
              <a:rPr lang="en-US" dirty="0"/>
              <a:t>to point it to where the </a:t>
            </a:r>
            <a:r>
              <a:rPr lang="en-US" dirty="0">
                <a:solidFill>
                  <a:srgbClr val="6600CC"/>
                </a:solidFill>
              </a:rPr>
              <a:t>current top item</a:t>
            </a:r>
            <a:r>
              <a:rPr lang="en-US" dirty="0"/>
              <a:t> is!</a:t>
            </a:r>
          </a:p>
        </p:txBody>
      </p:sp>
      <p:sp>
        <p:nvSpPr>
          <p:cNvPr id="296183" name="Rectangle 247"/>
          <p:cNvSpPr>
            <a:spLocks noChangeArrowheads="1"/>
          </p:cNvSpPr>
          <p:nvPr/>
        </p:nvSpPr>
        <p:spPr bwMode="auto">
          <a:xfrm>
            <a:off x="2514601" y="4997450"/>
            <a:ext cx="24250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return m_stack[m_top];</a:t>
            </a:r>
          </a:p>
        </p:txBody>
      </p:sp>
      <p:sp>
        <p:nvSpPr>
          <p:cNvPr id="296184" name="AutoShape 248"/>
          <p:cNvSpPr>
            <a:spLocks noChangeArrowheads="1"/>
          </p:cNvSpPr>
          <p:nvPr/>
        </p:nvSpPr>
        <p:spPr bwMode="auto">
          <a:xfrm>
            <a:off x="5189539" y="3184526"/>
            <a:ext cx="4808537" cy="1870075"/>
          </a:xfrm>
          <a:prstGeom prst="wedgeRoundRectCallout">
            <a:avLst>
              <a:gd name="adj1" fmla="val -78921"/>
              <a:gd name="adj2" fmla="val 51356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Extract the value from the top of the stack and return it to the user.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31792BC-C935-314B-8D83-E10484776564}"/>
              </a:ext>
            </a:extLst>
          </p:cNvPr>
          <p:cNvSpPr txBox="1">
            <a:spLocks/>
          </p:cNvSpPr>
          <p:nvPr/>
        </p:nvSpPr>
        <p:spPr>
          <a:xfrm>
            <a:off x="403226" y="-3265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Stack</a:t>
            </a:r>
            <a:r>
              <a:rPr lang="zh-CN" altLang="en-US" b="1" dirty="0">
                <a:latin typeface="Malayalam MN" pitchFamily="2" charset="0"/>
                <a:cs typeface="Malayalam MN" pitchFamily="2" charset="0"/>
              </a:rPr>
              <a:t> </a:t>
            </a:r>
            <a:r>
              <a:rPr lang="en-US" altLang="zh-CN" b="1" dirty="0">
                <a:latin typeface="Malayalam MN" pitchFamily="2" charset="0"/>
                <a:cs typeface="Malayalam MN" pitchFamily="2" charset="0"/>
              </a:rPr>
              <a:t>Implementation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9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9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165" grpId="0"/>
      <p:bldP spid="296168" grpId="0"/>
      <p:bldP spid="296169" grpId="0" animBg="1"/>
      <p:bldP spid="296169" grpId="1" animBg="1"/>
      <p:bldP spid="296170" grpId="0" animBg="1"/>
      <p:bldP spid="296170" grpId="1" animBg="1"/>
      <p:bldP spid="296171" grpId="0" animBg="1"/>
      <p:bldP spid="296171" grpId="1" animBg="1"/>
      <p:bldP spid="296172" grpId="0"/>
      <p:bldP spid="296173" grpId="0" animBg="1"/>
      <p:bldP spid="296173" grpId="1" animBg="1"/>
      <p:bldP spid="296174" grpId="0"/>
      <p:bldP spid="296175" grpId="0" animBg="1"/>
      <p:bldP spid="296175" grpId="1" animBg="1"/>
      <p:bldP spid="296176" grpId="0"/>
      <p:bldP spid="296177" grpId="0" animBg="1"/>
      <p:bldP spid="296177" grpId="1" animBg="1"/>
      <p:bldP spid="296179" grpId="0"/>
      <p:bldP spid="296180" grpId="0" animBg="1"/>
      <p:bldP spid="296180" grpId="1" animBg="1"/>
      <p:bldP spid="296181" grpId="0"/>
      <p:bldP spid="296182" grpId="0" animBg="1"/>
      <p:bldP spid="296182" grpId="1" animBg="1"/>
      <p:bldP spid="296183" grpId="0"/>
      <p:bldP spid="296184" grpId="0" animBg="1"/>
      <p:bldP spid="29618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CFEA-1270-4D5B-AB73-4224CC9FF50F}" type="slidenum">
              <a:rPr lang="en-US"/>
              <a:pPr/>
              <a:t>8</a:t>
            </a:fld>
            <a:endParaRPr lang="en-US"/>
          </a:p>
        </p:txBody>
      </p:sp>
      <p:sp>
        <p:nvSpPr>
          <p:cNvPr id="430082" name="Rectangle 2"/>
          <p:cNvSpPr>
            <a:spLocks noChangeArrowheads="1"/>
          </p:cNvSpPr>
          <p:nvPr/>
        </p:nvSpPr>
        <p:spPr bwMode="auto">
          <a:xfrm>
            <a:off x="1727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1676400" y="685800"/>
            <a:ext cx="6647974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0;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&gt;= SIZE)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exit(-1)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// overflow	</a:t>
            </a:r>
          </a:p>
          <a:p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 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pop()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== 0)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exit(-1)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underflow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-= 1;</a:t>
            </a:r>
          </a:p>
          <a:p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];	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[SIZE];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b="1" dirty="0">
                <a:latin typeface="Courier New" pitchFamily="49" charset="0"/>
              </a:rPr>
              <a:t> </a:t>
            </a:r>
          </a:p>
        </p:txBody>
      </p:sp>
      <p:grpSp>
        <p:nvGrpSpPr>
          <p:cNvPr id="430085" name="Group 5"/>
          <p:cNvGrpSpPr>
            <a:grpSpLocks/>
          </p:cNvGrpSpPr>
          <p:nvPr/>
        </p:nvGrpSpPr>
        <p:grpSpPr bwMode="auto">
          <a:xfrm>
            <a:off x="7645400" y="427039"/>
            <a:ext cx="3187700" cy="3387725"/>
            <a:chOff x="3264" y="581"/>
            <a:chExt cx="2256" cy="3814"/>
          </a:xfrm>
        </p:grpSpPr>
        <p:sp>
          <p:nvSpPr>
            <p:cNvPr id="430086" name="Rectangle 6"/>
            <p:cNvSpPr>
              <a:spLocks noChangeArrowheads="1"/>
            </p:cNvSpPr>
            <p:nvPr/>
          </p:nvSpPr>
          <p:spPr bwMode="auto">
            <a:xfrm>
              <a:off x="3552" y="581"/>
              <a:ext cx="1728" cy="350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87" name="Rectangle 7"/>
            <p:cNvSpPr>
              <a:spLocks noChangeArrowheads="1"/>
            </p:cNvSpPr>
            <p:nvPr/>
          </p:nvSpPr>
          <p:spPr bwMode="auto">
            <a:xfrm>
              <a:off x="3264" y="581"/>
              <a:ext cx="2256" cy="3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b="1" dirty="0">
                  <a:latin typeface="Courier New" pitchFamily="49" charset="0"/>
                  <a:ea typeface="MS Mincho" pitchFamily="49" charset="-128"/>
                </a:rPr>
                <a:t> main(void)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b="1" dirty="0">
                  <a:latin typeface="Courier New" pitchFamily="49" charset="0"/>
                  <a:ea typeface="MS Mincho" pitchFamily="49" charset="-128"/>
                </a:rPr>
                <a:t>	Stack is;</a:t>
              </a:r>
            </a:p>
            <a:p>
              <a:pPr indent="457200" eaLnBrk="0" hangingPunct="0"/>
              <a:r>
                <a:rPr lang="en-US" b="1" dirty="0"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b="1" dirty="0">
                  <a:latin typeface="Courier New" pitchFamily="49" charset="0"/>
                  <a:ea typeface="MS Mincho" pitchFamily="49" charset="-128"/>
                </a:rPr>
                <a:t> a;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b="1" dirty="0"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b="1" dirty="0"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b="1" dirty="0" err="1"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b="1" dirty="0">
                  <a:latin typeface="Courier New" pitchFamily="49" charset="0"/>
                  <a:ea typeface="MS Mincho" pitchFamily="49" charset="-128"/>
                </a:rPr>
                <a:t>(5);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b="1" dirty="0"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b="1" dirty="0" err="1"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b="1" dirty="0">
                  <a:latin typeface="Courier New" pitchFamily="49" charset="0"/>
                  <a:ea typeface="MS Mincho" pitchFamily="49" charset="-128"/>
                </a:rPr>
                <a:t>(10);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b="1" dirty="0">
                  <a:latin typeface="Courier New" pitchFamily="49" charset="0"/>
                  <a:ea typeface="MS Mincho" pitchFamily="49" charset="-128"/>
                </a:rPr>
                <a:t>	a = </a:t>
              </a:r>
              <a:r>
                <a:rPr lang="en-US" b="1" dirty="0" err="1">
                  <a:latin typeface="Courier New" pitchFamily="49" charset="0"/>
                  <a:ea typeface="MS Mincho" pitchFamily="49" charset="-128"/>
                </a:rPr>
                <a:t>is.pop</a:t>
              </a:r>
              <a:r>
                <a:rPr lang="en-US" b="1" dirty="0"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pPr indent="457200" eaLnBrk="0" hangingPunct="0"/>
              <a:r>
                <a:rPr lang="en-US" b="1" dirty="0"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b="1" dirty="0" err="1"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b="1" dirty="0">
                  <a:latin typeface="Courier New" pitchFamily="49" charset="0"/>
                  <a:ea typeface="MS Mincho" pitchFamily="49" charset="-128"/>
                </a:rPr>
                <a:t> &lt;&lt; a;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b="1" dirty="0"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b="1" dirty="0" err="1"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b="1" dirty="0">
                  <a:latin typeface="Courier New" pitchFamily="49" charset="0"/>
                  <a:ea typeface="MS Mincho" pitchFamily="49" charset="-128"/>
                </a:rPr>
                <a:t>(7);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b="1" dirty="0">
                  <a:latin typeface="Courier New" pitchFamily="49" charset="0"/>
                  <a:ea typeface="MS Mincho" pitchFamily="49" charset="-128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dirty="0">
                <a:latin typeface="Courier New" pitchFamily="49" charset="0"/>
              </a:endParaRPr>
            </a:p>
          </p:txBody>
        </p:sp>
      </p:grpSp>
      <p:sp>
        <p:nvSpPr>
          <p:cNvPr id="430088" name="Line 8"/>
          <p:cNvSpPr>
            <a:spLocks noChangeShapeType="1"/>
          </p:cNvSpPr>
          <p:nvPr/>
        </p:nvSpPr>
        <p:spPr bwMode="auto">
          <a:xfrm>
            <a:off x="8293100" y="1143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089" name="Group 9"/>
          <p:cNvGrpSpPr>
            <a:grpSpLocks/>
          </p:cNvGrpSpPr>
          <p:nvPr/>
        </p:nvGrpSpPr>
        <p:grpSpPr bwMode="auto">
          <a:xfrm>
            <a:off x="8153401" y="3657600"/>
            <a:ext cx="2284413" cy="2763838"/>
            <a:chOff x="4249" y="2352"/>
            <a:chExt cx="1439" cy="1741"/>
          </a:xfrm>
        </p:grpSpPr>
        <p:sp>
          <p:nvSpPr>
            <p:cNvPr id="430090" name="Rectangle 10"/>
            <p:cNvSpPr>
              <a:spLocks noChangeArrowheads="1"/>
            </p:cNvSpPr>
            <p:nvPr/>
          </p:nvSpPr>
          <p:spPr bwMode="auto">
            <a:xfrm>
              <a:off x="4512" y="2400"/>
              <a:ext cx="1176" cy="16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1" name="Text Box 11"/>
            <p:cNvSpPr txBox="1">
              <a:spLocks noChangeArrowheads="1"/>
            </p:cNvSpPr>
            <p:nvPr/>
          </p:nvSpPr>
          <p:spPr bwMode="auto">
            <a:xfrm>
              <a:off x="4249" y="2352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is</a:t>
              </a:r>
            </a:p>
          </p:txBody>
        </p:sp>
        <p:sp>
          <p:nvSpPr>
            <p:cNvPr id="430092" name="Rectangle 12"/>
            <p:cNvSpPr>
              <a:spLocks noChangeArrowheads="1"/>
            </p:cNvSpPr>
            <p:nvPr/>
          </p:nvSpPr>
          <p:spPr bwMode="auto">
            <a:xfrm>
              <a:off x="5168" y="2544"/>
              <a:ext cx="456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3" name="Text Box 13"/>
            <p:cNvSpPr txBox="1">
              <a:spLocks noChangeArrowheads="1"/>
            </p:cNvSpPr>
            <p:nvPr/>
          </p:nvSpPr>
          <p:spPr bwMode="auto">
            <a:xfrm>
              <a:off x="4528" y="2504"/>
              <a:ext cx="5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m_top</a:t>
              </a:r>
            </a:p>
          </p:txBody>
        </p:sp>
        <p:sp>
          <p:nvSpPr>
            <p:cNvPr id="430094" name="Text Box 14"/>
            <p:cNvSpPr txBox="1">
              <a:spLocks noChangeArrowheads="1"/>
            </p:cNvSpPr>
            <p:nvPr/>
          </p:nvSpPr>
          <p:spPr bwMode="auto">
            <a:xfrm>
              <a:off x="4699" y="2832"/>
              <a:ext cx="6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m_stack</a:t>
              </a:r>
            </a:p>
          </p:txBody>
        </p:sp>
        <p:sp>
          <p:nvSpPr>
            <p:cNvPr id="430095" name="Rectangle 15"/>
            <p:cNvSpPr>
              <a:spLocks noChangeArrowheads="1"/>
            </p:cNvSpPr>
            <p:nvPr/>
          </p:nvSpPr>
          <p:spPr bwMode="auto">
            <a:xfrm>
              <a:off x="4776" y="3168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6" name="Rectangle 16"/>
            <p:cNvSpPr>
              <a:spLocks noChangeArrowheads="1"/>
            </p:cNvSpPr>
            <p:nvPr/>
          </p:nvSpPr>
          <p:spPr bwMode="auto">
            <a:xfrm>
              <a:off x="4776" y="3360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7" name="Rectangle 17"/>
            <p:cNvSpPr>
              <a:spLocks noChangeArrowheads="1"/>
            </p:cNvSpPr>
            <p:nvPr/>
          </p:nvSpPr>
          <p:spPr bwMode="auto">
            <a:xfrm>
              <a:off x="4776" y="3552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8" name="Rectangle 18"/>
            <p:cNvSpPr>
              <a:spLocks noChangeArrowheads="1"/>
            </p:cNvSpPr>
            <p:nvPr/>
          </p:nvSpPr>
          <p:spPr bwMode="auto">
            <a:xfrm>
              <a:off x="4776" y="3840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9" name="Text Box 19"/>
            <p:cNvSpPr txBox="1">
              <a:spLocks noChangeArrowheads="1"/>
            </p:cNvSpPr>
            <p:nvPr/>
          </p:nvSpPr>
          <p:spPr bwMode="auto">
            <a:xfrm>
              <a:off x="4976" y="3592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…</a:t>
              </a:r>
            </a:p>
          </p:txBody>
        </p:sp>
        <p:sp>
          <p:nvSpPr>
            <p:cNvPr id="430100" name="Text Box 20"/>
            <p:cNvSpPr txBox="1">
              <a:spLocks noChangeArrowheads="1"/>
            </p:cNvSpPr>
            <p:nvPr/>
          </p:nvSpPr>
          <p:spPr bwMode="auto">
            <a:xfrm>
              <a:off x="4545" y="3162"/>
              <a:ext cx="264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0</a:t>
              </a:r>
            </a:p>
            <a:p>
              <a:pPr algn="ctr"/>
              <a:r>
                <a:rPr lang="en-US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>
                  <a:solidFill>
                    <a:schemeClr val="bg1"/>
                  </a:solidFill>
                </a:rPr>
                <a:t>...</a:t>
              </a:r>
            </a:p>
            <a:p>
              <a:pPr algn="ctr"/>
              <a:r>
                <a:rPr lang="en-US">
                  <a:solidFill>
                    <a:schemeClr val="bg1"/>
                  </a:solidFill>
                </a:rPr>
                <a:t>99</a:t>
              </a:r>
            </a:p>
          </p:txBody>
        </p:sp>
      </p:grpSp>
      <p:sp>
        <p:nvSpPr>
          <p:cNvPr id="430101" name="Text Box 21"/>
          <p:cNvSpPr txBox="1">
            <a:spLocks noChangeArrowheads="1"/>
          </p:cNvSpPr>
          <p:nvPr/>
        </p:nvSpPr>
        <p:spPr bwMode="auto">
          <a:xfrm>
            <a:off x="9766300" y="39370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grpSp>
        <p:nvGrpSpPr>
          <p:cNvPr id="430102" name="Group 22"/>
          <p:cNvGrpSpPr>
            <a:grpSpLocks/>
          </p:cNvGrpSpPr>
          <p:nvPr/>
        </p:nvGrpSpPr>
        <p:grpSpPr bwMode="auto">
          <a:xfrm>
            <a:off x="8191501" y="6370647"/>
            <a:ext cx="1635125" cy="423863"/>
            <a:chOff x="4200" y="4013"/>
            <a:chExt cx="1030" cy="267"/>
          </a:xfrm>
        </p:grpSpPr>
        <p:sp>
          <p:nvSpPr>
            <p:cNvPr id="430103" name="Text Box 23"/>
            <p:cNvSpPr txBox="1">
              <a:spLocks noChangeArrowheads="1"/>
            </p:cNvSpPr>
            <p:nvPr/>
          </p:nvSpPr>
          <p:spPr bwMode="auto">
            <a:xfrm>
              <a:off x="4200" y="4013"/>
              <a:ext cx="1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430104" name="Rectangle 24"/>
            <p:cNvSpPr>
              <a:spLocks noChangeArrowheads="1"/>
            </p:cNvSpPr>
            <p:nvPr/>
          </p:nvSpPr>
          <p:spPr bwMode="auto">
            <a:xfrm>
              <a:off x="4462" y="4096"/>
              <a:ext cx="768" cy="184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05" name="Text Box 25"/>
          <p:cNvSpPr txBox="1">
            <a:spLocks noChangeArrowheads="1"/>
          </p:cNvSpPr>
          <p:nvPr/>
        </p:nvSpPr>
        <p:spPr bwMode="auto">
          <a:xfrm>
            <a:off x="9296400" y="49149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430106" name="Group 26"/>
          <p:cNvGrpSpPr>
            <a:grpSpLocks/>
          </p:cNvGrpSpPr>
          <p:nvPr/>
        </p:nvGrpSpPr>
        <p:grpSpPr bwMode="auto">
          <a:xfrm>
            <a:off x="9796463" y="3973516"/>
            <a:ext cx="304800" cy="369593"/>
            <a:chOff x="4080" y="3120"/>
            <a:chExt cx="192" cy="270"/>
          </a:xfrm>
        </p:grpSpPr>
        <p:sp>
          <p:nvSpPr>
            <p:cNvPr id="430107" name="Rectangle 27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08" name="Text Box 28"/>
            <p:cNvSpPr txBox="1">
              <a:spLocks noChangeArrowheads="1"/>
            </p:cNvSpPr>
            <p:nvPr/>
          </p:nvSpPr>
          <p:spPr bwMode="auto">
            <a:xfrm>
              <a:off x="4080" y="3120"/>
              <a:ext cx="190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1</a:t>
              </a:r>
            </a:p>
          </p:txBody>
        </p:sp>
      </p:grpSp>
      <p:sp>
        <p:nvSpPr>
          <p:cNvPr id="430109" name="Text Box 29"/>
          <p:cNvSpPr txBox="1">
            <a:spLocks noChangeArrowheads="1"/>
          </p:cNvSpPr>
          <p:nvPr/>
        </p:nvSpPr>
        <p:spPr bwMode="auto">
          <a:xfrm>
            <a:off x="9209088" y="521970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grpSp>
        <p:nvGrpSpPr>
          <p:cNvPr id="430110" name="Group 30"/>
          <p:cNvGrpSpPr>
            <a:grpSpLocks/>
          </p:cNvGrpSpPr>
          <p:nvPr/>
        </p:nvGrpSpPr>
        <p:grpSpPr bwMode="auto">
          <a:xfrm>
            <a:off x="9764722" y="3984628"/>
            <a:ext cx="304800" cy="369593"/>
            <a:chOff x="4080" y="3120"/>
            <a:chExt cx="192" cy="270"/>
          </a:xfrm>
        </p:grpSpPr>
        <p:sp>
          <p:nvSpPr>
            <p:cNvPr id="430111" name="Rectangle 31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2" name="Text Box 32"/>
            <p:cNvSpPr txBox="1">
              <a:spLocks noChangeArrowheads="1"/>
            </p:cNvSpPr>
            <p:nvPr/>
          </p:nvSpPr>
          <p:spPr bwMode="auto">
            <a:xfrm>
              <a:off x="4080" y="3120"/>
              <a:ext cx="190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2</a:t>
              </a:r>
            </a:p>
          </p:txBody>
        </p:sp>
      </p:grpSp>
      <p:grpSp>
        <p:nvGrpSpPr>
          <p:cNvPr id="430113" name="Group 33"/>
          <p:cNvGrpSpPr>
            <a:grpSpLocks/>
          </p:cNvGrpSpPr>
          <p:nvPr/>
        </p:nvGrpSpPr>
        <p:grpSpPr bwMode="auto">
          <a:xfrm>
            <a:off x="9775825" y="3984628"/>
            <a:ext cx="304800" cy="369593"/>
            <a:chOff x="4080" y="3120"/>
            <a:chExt cx="192" cy="270"/>
          </a:xfrm>
        </p:grpSpPr>
        <p:sp>
          <p:nvSpPr>
            <p:cNvPr id="430114" name="Rectangle 34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5" name="Text Box 35"/>
            <p:cNvSpPr txBox="1">
              <a:spLocks noChangeArrowheads="1"/>
            </p:cNvSpPr>
            <p:nvPr/>
          </p:nvSpPr>
          <p:spPr bwMode="auto">
            <a:xfrm>
              <a:off x="4080" y="3120"/>
              <a:ext cx="190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1</a:t>
              </a:r>
            </a:p>
          </p:txBody>
        </p:sp>
      </p:grp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8940800" y="643890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</a:t>
            </a:r>
          </a:p>
        </p:txBody>
      </p:sp>
      <p:grpSp>
        <p:nvGrpSpPr>
          <p:cNvPr id="430117" name="Group 37"/>
          <p:cNvGrpSpPr>
            <a:grpSpLocks/>
          </p:cNvGrpSpPr>
          <p:nvPr/>
        </p:nvGrpSpPr>
        <p:grpSpPr bwMode="auto">
          <a:xfrm>
            <a:off x="9763116" y="3984628"/>
            <a:ext cx="304800" cy="369593"/>
            <a:chOff x="4080" y="3120"/>
            <a:chExt cx="192" cy="270"/>
          </a:xfrm>
        </p:grpSpPr>
        <p:sp>
          <p:nvSpPr>
            <p:cNvPr id="430118" name="Rectangle 38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9" name="Text Box 39"/>
            <p:cNvSpPr txBox="1">
              <a:spLocks noChangeArrowheads="1"/>
            </p:cNvSpPr>
            <p:nvPr/>
          </p:nvSpPr>
          <p:spPr bwMode="auto">
            <a:xfrm>
              <a:off x="4080" y="3120"/>
              <a:ext cx="190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2</a:t>
              </a:r>
            </a:p>
          </p:txBody>
        </p:sp>
      </p:grpSp>
      <p:sp>
        <p:nvSpPr>
          <p:cNvPr id="430120" name="Rectangle 40"/>
          <p:cNvSpPr>
            <a:spLocks noChangeArrowheads="1"/>
          </p:cNvSpPr>
          <p:nvPr/>
        </p:nvSpPr>
        <p:spPr bwMode="auto">
          <a:xfrm>
            <a:off x="9229725" y="5300663"/>
            <a:ext cx="520700" cy="254000"/>
          </a:xfrm>
          <a:prstGeom prst="rect">
            <a:avLst/>
          </a:prstGeom>
          <a:solidFill>
            <a:srgbClr val="CCFFFF">
              <a:alpha val="74001"/>
            </a:srgbClr>
          </a:solidFill>
          <a:ln w="317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21" name="Group 41"/>
          <p:cNvGrpSpPr>
            <a:grpSpLocks/>
          </p:cNvGrpSpPr>
          <p:nvPr/>
        </p:nvGrpSpPr>
        <p:grpSpPr bwMode="auto">
          <a:xfrm>
            <a:off x="9263063" y="5214945"/>
            <a:ext cx="406400" cy="369888"/>
            <a:chOff x="4072" y="3408"/>
            <a:chExt cx="256" cy="233"/>
          </a:xfrm>
        </p:grpSpPr>
        <p:sp>
          <p:nvSpPr>
            <p:cNvPr id="430122" name="Rectangle 42"/>
            <p:cNvSpPr>
              <a:spLocks noChangeArrowheads="1"/>
            </p:cNvSpPr>
            <p:nvPr/>
          </p:nvSpPr>
          <p:spPr bwMode="auto">
            <a:xfrm>
              <a:off x="4072" y="3456"/>
              <a:ext cx="256" cy="16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3" name="Text Box 43"/>
            <p:cNvSpPr txBox="1">
              <a:spLocks noChangeArrowheads="1"/>
            </p:cNvSpPr>
            <p:nvPr/>
          </p:nvSpPr>
          <p:spPr bwMode="auto">
            <a:xfrm>
              <a:off x="4080" y="340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</p:grpSp>
      <p:sp>
        <p:nvSpPr>
          <p:cNvPr id="430124" name="Line 44"/>
          <p:cNvSpPr>
            <a:spLocks noChangeShapeType="1"/>
          </p:cNvSpPr>
          <p:nvPr/>
        </p:nvSpPr>
        <p:spPr bwMode="auto">
          <a:xfrm>
            <a:off x="1828800" y="20034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5" name="Line 45"/>
          <p:cNvSpPr>
            <a:spLocks noChangeShapeType="1"/>
          </p:cNvSpPr>
          <p:nvPr/>
        </p:nvSpPr>
        <p:spPr bwMode="auto">
          <a:xfrm>
            <a:off x="3667126" y="1665289"/>
            <a:ext cx="174625" cy="2619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6" name="Line 46"/>
          <p:cNvSpPr>
            <a:spLocks noChangeShapeType="1"/>
          </p:cNvSpPr>
          <p:nvPr/>
        </p:nvSpPr>
        <p:spPr bwMode="auto">
          <a:xfrm>
            <a:off x="8283575" y="1414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7" name="Line 47"/>
          <p:cNvSpPr>
            <a:spLocks noChangeShapeType="1"/>
          </p:cNvSpPr>
          <p:nvPr/>
        </p:nvSpPr>
        <p:spPr bwMode="auto">
          <a:xfrm>
            <a:off x="8272463" y="198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8" name="Line 48"/>
          <p:cNvSpPr>
            <a:spLocks noChangeShapeType="1"/>
          </p:cNvSpPr>
          <p:nvPr/>
        </p:nvSpPr>
        <p:spPr bwMode="auto">
          <a:xfrm>
            <a:off x="1839913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9" name="Rectangle 49"/>
          <p:cNvSpPr>
            <a:spLocks noChangeArrowheads="1"/>
          </p:cNvSpPr>
          <p:nvPr/>
        </p:nvSpPr>
        <p:spPr bwMode="auto">
          <a:xfrm>
            <a:off x="3825876" y="1873251"/>
            <a:ext cx="815975" cy="360363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30130" name="Line 50"/>
          <p:cNvSpPr>
            <a:spLocks noChangeShapeType="1"/>
          </p:cNvSpPr>
          <p:nvPr/>
        </p:nvSpPr>
        <p:spPr bwMode="auto">
          <a:xfrm>
            <a:off x="2178050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1" name="Line 51"/>
          <p:cNvSpPr>
            <a:spLocks noChangeShapeType="1"/>
          </p:cNvSpPr>
          <p:nvPr/>
        </p:nvSpPr>
        <p:spPr bwMode="auto">
          <a:xfrm>
            <a:off x="2176463" y="2863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2" name="AutoShape 52"/>
          <p:cNvSpPr>
            <a:spLocks noChangeArrowheads="1"/>
          </p:cNvSpPr>
          <p:nvPr/>
        </p:nvSpPr>
        <p:spPr bwMode="auto">
          <a:xfrm>
            <a:off x="3886200" y="15240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0 &gt;= 100?</a:t>
            </a:r>
            <a:endParaRPr lang="en-US"/>
          </a:p>
        </p:txBody>
      </p:sp>
      <p:sp>
        <p:nvSpPr>
          <p:cNvPr id="430133" name="AutoShape 53"/>
          <p:cNvSpPr>
            <a:spLocks noChangeArrowheads="1"/>
          </p:cNvSpPr>
          <p:nvPr/>
        </p:nvSpPr>
        <p:spPr bwMode="auto">
          <a:xfrm>
            <a:off x="3581400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m_stack[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>
                <a:solidFill>
                  <a:srgbClr val="FF0000"/>
                </a:solidFill>
              </a:rPr>
              <a:t>] = 5</a:t>
            </a:r>
          </a:p>
        </p:txBody>
      </p:sp>
      <p:sp>
        <p:nvSpPr>
          <p:cNvPr id="430134" name="Line 54"/>
          <p:cNvSpPr>
            <a:spLocks noChangeShapeType="1"/>
          </p:cNvSpPr>
          <p:nvPr/>
        </p:nvSpPr>
        <p:spPr bwMode="auto">
          <a:xfrm>
            <a:off x="2200275" y="313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6" name="Line 56"/>
          <p:cNvSpPr>
            <a:spLocks noChangeShapeType="1"/>
          </p:cNvSpPr>
          <p:nvPr/>
        </p:nvSpPr>
        <p:spPr bwMode="auto">
          <a:xfrm>
            <a:off x="8274050" y="22542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7" name="Line 57"/>
          <p:cNvSpPr>
            <a:spLocks noChangeShapeType="1"/>
          </p:cNvSpPr>
          <p:nvPr/>
        </p:nvSpPr>
        <p:spPr bwMode="auto">
          <a:xfrm>
            <a:off x="1817688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8" name="Rectangle 58"/>
          <p:cNvSpPr>
            <a:spLocks noChangeArrowheads="1"/>
          </p:cNvSpPr>
          <p:nvPr/>
        </p:nvSpPr>
        <p:spPr bwMode="auto">
          <a:xfrm>
            <a:off x="3790951" y="1862138"/>
            <a:ext cx="815975" cy="360362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30139" name="Line 59"/>
          <p:cNvSpPr>
            <a:spLocks noChangeShapeType="1"/>
          </p:cNvSpPr>
          <p:nvPr/>
        </p:nvSpPr>
        <p:spPr bwMode="auto">
          <a:xfrm>
            <a:off x="2176463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0" name="AutoShape 60"/>
          <p:cNvSpPr>
            <a:spLocks noChangeArrowheads="1"/>
          </p:cNvSpPr>
          <p:nvPr/>
        </p:nvSpPr>
        <p:spPr bwMode="auto">
          <a:xfrm>
            <a:off x="3810000" y="14478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 &gt;= 100?</a:t>
            </a:r>
            <a:endParaRPr lang="en-US"/>
          </a:p>
        </p:txBody>
      </p:sp>
      <p:sp>
        <p:nvSpPr>
          <p:cNvPr id="430141" name="Line 61"/>
          <p:cNvSpPr>
            <a:spLocks noChangeShapeType="1"/>
          </p:cNvSpPr>
          <p:nvPr/>
        </p:nvSpPr>
        <p:spPr bwMode="auto">
          <a:xfrm>
            <a:off x="2176463" y="2863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2" name="AutoShape 62"/>
          <p:cNvSpPr>
            <a:spLocks noChangeArrowheads="1"/>
          </p:cNvSpPr>
          <p:nvPr/>
        </p:nvSpPr>
        <p:spPr bwMode="auto">
          <a:xfrm>
            <a:off x="3592513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m_stack[</a:t>
            </a:r>
            <a:r>
              <a:rPr lang="en-US">
                <a:solidFill>
                  <a:srgbClr val="6600CC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] = 10</a:t>
            </a:r>
          </a:p>
        </p:txBody>
      </p:sp>
      <p:sp>
        <p:nvSpPr>
          <p:cNvPr id="430143" name="Line 63"/>
          <p:cNvSpPr>
            <a:spLocks noChangeShapeType="1"/>
          </p:cNvSpPr>
          <p:nvPr/>
        </p:nvSpPr>
        <p:spPr bwMode="auto">
          <a:xfrm>
            <a:off x="2198688" y="31464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5" name="Line 65"/>
          <p:cNvSpPr>
            <a:spLocks noChangeShapeType="1"/>
          </p:cNvSpPr>
          <p:nvPr/>
        </p:nvSpPr>
        <p:spPr bwMode="auto">
          <a:xfrm>
            <a:off x="8274050" y="2525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6" name="Rectangle 66"/>
          <p:cNvSpPr>
            <a:spLocks noChangeArrowheads="1"/>
          </p:cNvSpPr>
          <p:nvPr/>
        </p:nvSpPr>
        <p:spPr bwMode="auto">
          <a:xfrm>
            <a:off x="5791200" y="4419601"/>
            <a:ext cx="2133600" cy="2384425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7" name="Line 67"/>
          <p:cNvSpPr>
            <a:spLocks noChangeShapeType="1"/>
          </p:cNvSpPr>
          <p:nvPr/>
        </p:nvSpPr>
        <p:spPr bwMode="auto">
          <a:xfrm>
            <a:off x="1839913" y="3951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3" name="Line 73"/>
          <p:cNvSpPr>
            <a:spLocks noChangeShapeType="1"/>
          </p:cNvSpPr>
          <p:nvPr/>
        </p:nvSpPr>
        <p:spPr bwMode="auto">
          <a:xfrm>
            <a:off x="2224088" y="422433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4" name="AutoShape 74"/>
          <p:cNvSpPr>
            <a:spLocks noChangeArrowheads="1"/>
          </p:cNvSpPr>
          <p:nvPr/>
        </p:nvSpPr>
        <p:spPr bwMode="auto">
          <a:xfrm>
            <a:off x="3962400" y="31242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2 == 0??</a:t>
            </a:r>
            <a:endParaRPr lang="en-US"/>
          </a:p>
        </p:txBody>
      </p:sp>
      <p:sp>
        <p:nvSpPr>
          <p:cNvPr id="430155" name="Line 75"/>
          <p:cNvSpPr>
            <a:spLocks noChangeShapeType="1"/>
          </p:cNvSpPr>
          <p:nvPr/>
        </p:nvSpPr>
        <p:spPr bwMode="auto">
          <a:xfrm>
            <a:off x="2243138" y="45069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6" name="Line 76"/>
          <p:cNvSpPr>
            <a:spLocks noChangeShapeType="1"/>
          </p:cNvSpPr>
          <p:nvPr/>
        </p:nvSpPr>
        <p:spPr bwMode="auto">
          <a:xfrm>
            <a:off x="2230438" y="47799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7" name="AutoShape 77"/>
          <p:cNvSpPr>
            <a:spLocks noChangeArrowheads="1"/>
          </p:cNvSpPr>
          <p:nvPr/>
        </p:nvSpPr>
        <p:spPr bwMode="auto">
          <a:xfrm>
            <a:off x="2895601" y="3589338"/>
            <a:ext cx="3389313" cy="830262"/>
          </a:xfrm>
          <a:prstGeom prst="wedgeRoundRectCallout">
            <a:avLst>
              <a:gd name="adj1" fmla="val -50329"/>
              <a:gd name="adj2" fmla="val 84801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return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m_stack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pPr algn="ctr"/>
            <a:r>
              <a:rPr lang="en-US" dirty="0"/>
              <a:t>So we return</a:t>
            </a:r>
            <a:r>
              <a:rPr lang="en-US" dirty="0">
                <a:solidFill>
                  <a:srgbClr val="FF0000"/>
                </a:solidFill>
              </a:rPr>
              <a:t> 10</a:t>
            </a:r>
          </a:p>
        </p:txBody>
      </p:sp>
      <p:sp>
        <p:nvSpPr>
          <p:cNvPr id="430160" name="Line 80"/>
          <p:cNvSpPr>
            <a:spLocks noChangeShapeType="1"/>
          </p:cNvSpPr>
          <p:nvPr/>
        </p:nvSpPr>
        <p:spPr bwMode="auto">
          <a:xfrm>
            <a:off x="8294688" y="2819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1" name="Line 81"/>
          <p:cNvSpPr>
            <a:spLocks noChangeShapeType="1"/>
          </p:cNvSpPr>
          <p:nvPr/>
        </p:nvSpPr>
        <p:spPr bwMode="auto">
          <a:xfrm>
            <a:off x="8294688" y="30702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2" name="Line 82"/>
          <p:cNvSpPr>
            <a:spLocks noChangeShapeType="1"/>
          </p:cNvSpPr>
          <p:nvPr/>
        </p:nvSpPr>
        <p:spPr bwMode="auto">
          <a:xfrm>
            <a:off x="1828800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3" name="Rectangle 83"/>
          <p:cNvSpPr>
            <a:spLocks noChangeArrowheads="1"/>
          </p:cNvSpPr>
          <p:nvPr/>
        </p:nvSpPr>
        <p:spPr bwMode="auto">
          <a:xfrm>
            <a:off x="3832226" y="1851026"/>
            <a:ext cx="815975" cy="360363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30164" name="Line 84"/>
          <p:cNvSpPr>
            <a:spLocks noChangeShapeType="1"/>
          </p:cNvSpPr>
          <p:nvPr/>
        </p:nvSpPr>
        <p:spPr bwMode="auto">
          <a:xfrm>
            <a:off x="2176463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5" name="AutoShape 85"/>
          <p:cNvSpPr>
            <a:spLocks noChangeArrowheads="1"/>
          </p:cNvSpPr>
          <p:nvPr/>
        </p:nvSpPr>
        <p:spPr bwMode="auto">
          <a:xfrm>
            <a:off x="3657600" y="14478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 &gt;= 100?</a:t>
            </a:r>
            <a:endParaRPr lang="en-US"/>
          </a:p>
        </p:txBody>
      </p:sp>
      <p:sp>
        <p:nvSpPr>
          <p:cNvPr id="430166" name="Line 86"/>
          <p:cNvSpPr>
            <a:spLocks noChangeShapeType="1"/>
          </p:cNvSpPr>
          <p:nvPr/>
        </p:nvSpPr>
        <p:spPr bwMode="auto">
          <a:xfrm>
            <a:off x="2154238" y="2862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7" name="AutoShape 87"/>
          <p:cNvSpPr>
            <a:spLocks noChangeArrowheads="1"/>
          </p:cNvSpPr>
          <p:nvPr/>
        </p:nvSpPr>
        <p:spPr bwMode="auto">
          <a:xfrm>
            <a:off x="3581400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m_stack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] = 7</a:t>
            </a:r>
          </a:p>
        </p:txBody>
      </p:sp>
      <p:sp>
        <p:nvSpPr>
          <p:cNvPr id="430168" name="Line 88"/>
          <p:cNvSpPr>
            <a:spLocks noChangeShapeType="1"/>
          </p:cNvSpPr>
          <p:nvPr/>
        </p:nvSpPr>
        <p:spPr bwMode="auto">
          <a:xfrm>
            <a:off x="2187575" y="313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70" name="Group 90"/>
          <p:cNvGrpSpPr>
            <a:grpSpLocks/>
          </p:cNvGrpSpPr>
          <p:nvPr/>
        </p:nvGrpSpPr>
        <p:grpSpPr bwMode="auto">
          <a:xfrm>
            <a:off x="6103938" y="6129339"/>
            <a:ext cx="1568450" cy="598487"/>
            <a:chOff x="2941" y="3861"/>
            <a:chExt cx="885" cy="377"/>
          </a:xfrm>
        </p:grpSpPr>
        <p:sp>
          <p:nvSpPr>
            <p:cNvPr id="430171" name="Rectangle 91"/>
            <p:cNvSpPr>
              <a:spLocks noChangeArrowheads="1"/>
            </p:cNvSpPr>
            <p:nvPr/>
          </p:nvSpPr>
          <p:spPr bwMode="auto">
            <a:xfrm>
              <a:off x="2941" y="3929"/>
              <a:ext cx="885" cy="288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2" name="Rectangle 92"/>
            <p:cNvSpPr>
              <a:spLocks noChangeArrowheads="1"/>
            </p:cNvSpPr>
            <p:nvPr/>
          </p:nvSpPr>
          <p:spPr bwMode="auto">
            <a:xfrm>
              <a:off x="2996" y="3861"/>
              <a:ext cx="768" cy="377"/>
            </a:xfrm>
            <a:prstGeom prst="rect">
              <a:avLst/>
            </a:prstGeom>
            <a:solidFill>
              <a:srgbClr val="FFEB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173" name="Group 93"/>
          <p:cNvGrpSpPr>
            <a:grpSpLocks/>
          </p:cNvGrpSpPr>
          <p:nvPr/>
        </p:nvGrpSpPr>
        <p:grpSpPr bwMode="auto">
          <a:xfrm>
            <a:off x="6313488" y="6248400"/>
            <a:ext cx="1143000" cy="412750"/>
            <a:chOff x="3017" y="3936"/>
            <a:chExt cx="720" cy="260"/>
          </a:xfrm>
        </p:grpSpPr>
        <p:grpSp>
          <p:nvGrpSpPr>
            <p:cNvPr id="430174" name="Group 94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75" name="Oval 95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76" name="Oval 96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77" name="Text Box 97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5</a:t>
              </a:r>
            </a:p>
          </p:txBody>
        </p:sp>
      </p:grpSp>
      <p:grpSp>
        <p:nvGrpSpPr>
          <p:cNvPr id="430178" name="Group 98"/>
          <p:cNvGrpSpPr>
            <a:grpSpLocks/>
          </p:cNvGrpSpPr>
          <p:nvPr/>
        </p:nvGrpSpPr>
        <p:grpSpPr bwMode="auto">
          <a:xfrm>
            <a:off x="6302375" y="6042025"/>
            <a:ext cx="1143000" cy="412750"/>
            <a:chOff x="3017" y="3936"/>
            <a:chExt cx="720" cy="260"/>
          </a:xfrm>
        </p:grpSpPr>
        <p:grpSp>
          <p:nvGrpSpPr>
            <p:cNvPr id="430179" name="Group 99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80" name="Oval 100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1" name="Oval 101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82" name="Text Box 102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10</a:t>
              </a:r>
            </a:p>
          </p:txBody>
        </p:sp>
      </p:grpSp>
      <p:grpSp>
        <p:nvGrpSpPr>
          <p:cNvPr id="430183" name="Group 103"/>
          <p:cNvGrpSpPr>
            <a:grpSpLocks/>
          </p:cNvGrpSpPr>
          <p:nvPr/>
        </p:nvGrpSpPr>
        <p:grpSpPr bwMode="auto">
          <a:xfrm>
            <a:off x="6291263" y="6042025"/>
            <a:ext cx="1143000" cy="412750"/>
            <a:chOff x="3017" y="3936"/>
            <a:chExt cx="720" cy="260"/>
          </a:xfrm>
        </p:grpSpPr>
        <p:grpSp>
          <p:nvGrpSpPr>
            <p:cNvPr id="430184" name="Group 104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85" name="Oval 105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6" name="Oval 106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87" name="Text Box 107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7</a:t>
              </a:r>
            </a:p>
          </p:txBody>
        </p:sp>
      </p:grpSp>
      <p:sp>
        <p:nvSpPr>
          <p:cNvPr id="430188" name="Freeform 108"/>
          <p:cNvSpPr>
            <a:spLocks/>
          </p:cNvSpPr>
          <p:nvPr/>
        </p:nvSpPr>
        <p:spPr bwMode="auto">
          <a:xfrm>
            <a:off x="10058400" y="4114800"/>
            <a:ext cx="457200" cy="990600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9" name="AutoShape 109"/>
          <p:cNvSpPr>
            <a:spLocks noChangeArrowheads="1"/>
          </p:cNvSpPr>
          <p:nvPr/>
        </p:nvSpPr>
        <p:spPr bwMode="auto">
          <a:xfrm>
            <a:off x="4249739" y="509588"/>
            <a:ext cx="3648075" cy="1143000"/>
          </a:xfrm>
          <a:prstGeom prst="wedgeRoundRectCallout">
            <a:avLst>
              <a:gd name="adj1" fmla="val -50306"/>
              <a:gd name="adj2" fmla="val 75278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The first item we push will be placed in </a:t>
            </a:r>
            <a:r>
              <a:rPr lang="en-US" dirty="0" err="1"/>
              <a:t>m_stack</a:t>
            </a:r>
            <a:r>
              <a:rPr lang="en-US" dirty="0"/>
              <a:t>[</a:t>
            </a:r>
            <a:r>
              <a:rPr lang="en-US" dirty="0">
                <a:solidFill>
                  <a:srgbClr val="6600CC"/>
                </a:solidFill>
              </a:rPr>
              <a:t>0</a:t>
            </a:r>
            <a:r>
              <a:rPr lang="en-US" dirty="0"/>
              <a:t>].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0190" name="Freeform 110"/>
          <p:cNvSpPr>
            <a:spLocks/>
          </p:cNvSpPr>
          <p:nvPr/>
        </p:nvSpPr>
        <p:spPr bwMode="auto">
          <a:xfrm>
            <a:off x="10058400" y="4114800"/>
            <a:ext cx="457200" cy="1290638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1" name="AutoShape 111"/>
          <p:cNvSpPr>
            <a:spLocks noChangeArrowheads="1"/>
          </p:cNvSpPr>
          <p:nvPr/>
        </p:nvSpPr>
        <p:spPr bwMode="auto">
          <a:xfrm>
            <a:off x="3487739" y="1255713"/>
            <a:ext cx="3622675" cy="1471612"/>
          </a:xfrm>
          <a:prstGeom prst="wedgeRoundRectCallout">
            <a:avLst>
              <a:gd name="adj1" fmla="val -50306"/>
              <a:gd name="adj2" fmla="val 69634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The </a:t>
            </a:r>
            <a:r>
              <a:rPr lang="en-US" dirty="0">
                <a:solidFill>
                  <a:srgbClr val="6600CC"/>
                </a:solidFill>
              </a:rPr>
              <a:t>second item</a:t>
            </a:r>
            <a:r>
              <a:rPr lang="en-US" dirty="0"/>
              <a:t> we push will be placed in </a:t>
            </a:r>
            <a:r>
              <a:rPr lang="en-US" dirty="0">
                <a:solidFill>
                  <a:srgbClr val="6600CC"/>
                </a:solidFill>
              </a:rPr>
              <a:t>slot #1</a:t>
            </a:r>
            <a:r>
              <a:rPr lang="en-US" dirty="0"/>
              <a:t> of our stack.</a:t>
            </a:r>
          </a:p>
        </p:txBody>
      </p:sp>
      <p:sp>
        <p:nvSpPr>
          <p:cNvPr id="430192" name="Freeform 112"/>
          <p:cNvSpPr>
            <a:spLocks/>
          </p:cNvSpPr>
          <p:nvPr/>
        </p:nvSpPr>
        <p:spPr bwMode="auto">
          <a:xfrm>
            <a:off x="10058400" y="4119564"/>
            <a:ext cx="457200" cy="1563687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3" name="AutoShape 113"/>
          <p:cNvSpPr>
            <a:spLocks noChangeArrowheads="1"/>
          </p:cNvSpPr>
          <p:nvPr/>
        </p:nvSpPr>
        <p:spPr bwMode="auto">
          <a:xfrm>
            <a:off x="2762251" y="1119188"/>
            <a:ext cx="5299075" cy="2620962"/>
          </a:xfrm>
          <a:prstGeom prst="wedgeRoundRectCallout">
            <a:avLst>
              <a:gd name="adj1" fmla="val -47394"/>
              <a:gd name="adj2" fmla="val 76106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200" dirty="0"/>
              <a:t>Currently, our </a:t>
            </a:r>
            <a:r>
              <a:rPr lang="en-US" sz="2200" dirty="0" err="1">
                <a:solidFill>
                  <a:srgbClr val="6600CC"/>
                </a:solidFill>
              </a:rPr>
              <a:t>m_top</a:t>
            </a:r>
            <a:r>
              <a:rPr lang="en-US" sz="2200" dirty="0"/>
              <a:t> points to the </a:t>
            </a:r>
            <a:r>
              <a:rPr lang="en-US" sz="2200" dirty="0">
                <a:solidFill>
                  <a:srgbClr val="6600CC"/>
                </a:solidFill>
              </a:rPr>
              <a:t>next open slot</a:t>
            </a:r>
            <a:r>
              <a:rPr lang="en-US" sz="2200" dirty="0"/>
              <a:t> in the stack…</a:t>
            </a:r>
          </a:p>
          <a:p>
            <a:pPr algn="ctr"/>
            <a:br>
              <a:rPr lang="en-US" sz="1000" dirty="0"/>
            </a:br>
            <a:r>
              <a:rPr lang="en-US" sz="2200" dirty="0"/>
              <a:t>But we want to return the </a:t>
            </a:r>
            <a:r>
              <a:rPr lang="en-US" sz="2200" dirty="0">
                <a:solidFill>
                  <a:srgbClr val="6600CC"/>
                </a:solidFill>
              </a:rPr>
              <a:t>top item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6600CC"/>
                </a:solidFill>
              </a:rPr>
              <a:t>already pushed</a:t>
            </a:r>
            <a:r>
              <a:rPr lang="en-US" sz="2200" dirty="0"/>
              <a:t> on the stack.</a:t>
            </a:r>
          </a:p>
          <a:p>
            <a:pPr algn="ctr"/>
            <a:endParaRPr lang="en-US" sz="1000" dirty="0"/>
          </a:p>
          <a:p>
            <a:pPr algn="ctr"/>
            <a:r>
              <a:rPr lang="en-US" sz="2200" dirty="0"/>
              <a:t>So </a:t>
            </a:r>
            <a:r>
              <a:rPr lang="en-US" sz="2200" dirty="0">
                <a:solidFill>
                  <a:srgbClr val="6600CC"/>
                </a:solidFill>
              </a:rPr>
              <a:t>first</a:t>
            </a:r>
            <a:r>
              <a:rPr lang="en-US" sz="2200" dirty="0"/>
              <a:t> we must </a:t>
            </a:r>
            <a:r>
              <a:rPr lang="en-US" sz="2200" dirty="0">
                <a:solidFill>
                  <a:srgbClr val="6600CC"/>
                </a:solidFill>
              </a:rPr>
              <a:t>decrement</a:t>
            </a:r>
            <a:r>
              <a:rPr lang="en-US" sz="2200" dirty="0"/>
              <a:t> our </a:t>
            </a:r>
            <a:r>
              <a:rPr lang="en-US" sz="2200" dirty="0" err="1">
                <a:solidFill>
                  <a:srgbClr val="6600CC"/>
                </a:solidFill>
              </a:rPr>
              <a:t>m_top</a:t>
            </a:r>
            <a:r>
              <a:rPr lang="en-US" sz="2200" dirty="0"/>
              <a:t> variable…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07" name="Title 1">
            <a:extLst>
              <a:ext uri="{FF2B5EF4-FFF2-40B4-BE49-F238E27FC236}">
                <a16:creationId xmlns:a16="http://schemas.microsoft.com/office/drawing/2014/main" id="{9432B67F-4169-FD45-90B5-8FDCA0FAF182}"/>
              </a:ext>
            </a:extLst>
          </p:cNvPr>
          <p:cNvSpPr txBox="1">
            <a:spLocks/>
          </p:cNvSpPr>
          <p:nvPr/>
        </p:nvSpPr>
        <p:spPr>
          <a:xfrm>
            <a:off x="403226" y="-3265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Malayalam MN" pitchFamily="2" charset="0"/>
                <a:cs typeface="Malayalam MN" pitchFamily="2" charset="0"/>
              </a:rPr>
              <a:t>Stack</a:t>
            </a:r>
            <a:r>
              <a:rPr lang="zh-CN" altLang="en-US" b="1" dirty="0">
                <a:latin typeface="Malayalam MN" pitchFamily="2" charset="0"/>
                <a:cs typeface="Malayalam MN" pitchFamily="2" charset="0"/>
              </a:rPr>
              <a:t> </a:t>
            </a:r>
            <a:r>
              <a:rPr lang="en-US" altLang="zh-CN" b="1" dirty="0">
                <a:latin typeface="Malayalam MN" pitchFamily="2" charset="0"/>
                <a:cs typeface="Malayalam MN" pitchFamily="2" charset="0"/>
              </a:rPr>
              <a:t>Implementation</a:t>
            </a:r>
            <a:endParaRPr lang="en-CN" b="1" dirty="0">
              <a:latin typeface="Malayalam MN" pitchFamily="2" charset="0"/>
              <a:cs typeface="Malayalam MN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3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3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3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3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3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162 L 3.61111E-6 -0.03727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43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43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43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43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294 L -0.00278 -0.07384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43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43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43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-0.07523 L -0.00365 -0.03079 " pathEditMode="relative" rAng="0" ptsTypes="AA">
                                      <p:cBhvr>
                                        <p:cTn id="304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43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43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9" dur="500"/>
                                        <p:tgtEl>
                                          <p:spTgt spid="43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 nodeType="clickPar">
                      <p:stCondLst>
                        <p:cond delay="indefinite"/>
                      </p:stCondLst>
                      <p:childTnLst>
                        <p:par>
                          <p:cTn id="3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 nodeType="clickPar">
                      <p:stCondLst>
                        <p:cond delay="indefinite"/>
                      </p:stCondLst>
                      <p:childTnLst>
                        <p:par>
                          <p:cTn id="3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6" dur="500"/>
                                        <p:tgtEl>
                                          <p:spTgt spid="43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5" dur="500"/>
                                        <p:tgtEl>
                                          <p:spTgt spid="43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 nodeType="clickPar">
                      <p:stCondLst>
                        <p:cond delay="indefinite"/>
                      </p:stCondLst>
                      <p:childTnLst>
                        <p:par>
                          <p:cTn id="4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 nodeType="clickPar">
                      <p:stCondLst>
                        <p:cond delay="indefinite"/>
                      </p:stCondLst>
                      <p:childTnLst>
                        <p:par>
                          <p:cTn id="4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 nodeType="clickPar">
                      <p:stCondLst>
                        <p:cond delay="indefinite"/>
                      </p:stCondLst>
                      <p:childTnLst>
                        <p:par>
                          <p:cTn id="4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 nodeType="clickPar">
                      <p:stCondLst>
                        <p:cond delay="indefinite"/>
                      </p:stCondLst>
                      <p:childTnLst>
                        <p:par>
                          <p:cTn id="4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 nodeType="clickPar">
                      <p:stCondLst>
                        <p:cond delay="indefinite"/>
                      </p:stCondLst>
                      <p:childTnLst>
                        <p:par>
                          <p:cTn id="4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0.0294 L -0.00243 -0.07384 " pathEditMode="relative" rAng="0" ptsTypes="AA">
                                      <p:cBhvr>
                                        <p:cTn id="433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 nodeType="clickPar">
                      <p:stCondLst>
                        <p:cond delay="indefinite"/>
                      </p:stCondLst>
                      <p:childTnLst>
                        <p:par>
                          <p:cTn id="4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8" grpId="0" animBg="1"/>
      <p:bldP spid="430088" grpId="1" animBg="1"/>
      <p:bldP spid="430101" grpId="0" autoUpdateAnimBg="0"/>
      <p:bldP spid="430105" grpId="0" autoUpdateAnimBg="0"/>
      <p:bldP spid="430109" grpId="0"/>
      <p:bldP spid="430116" grpId="0"/>
      <p:bldP spid="430120" grpId="0" animBg="1"/>
      <p:bldP spid="430124" grpId="0" animBg="1"/>
      <p:bldP spid="430124" grpId="1" animBg="1"/>
      <p:bldP spid="430125" grpId="0" animBg="1"/>
      <p:bldP spid="430125" grpId="1" animBg="1"/>
      <p:bldP spid="430126" grpId="0" animBg="1"/>
      <p:bldP spid="430126" grpId="1" animBg="1"/>
      <p:bldP spid="430127" grpId="0" animBg="1"/>
      <p:bldP spid="430127" grpId="1" animBg="1"/>
      <p:bldP spid="430128" grpId="0" animBg="1"/>
      <p:bldP spid="430128" grpId="1" animBg="1"/>
      <p:bldP spid="430129" grpId="0" animBg="1"/>
      <p:bldP spid="430129" grpId="1" animBg="1"/>
      <p:bldP spid="430130" grpId="0" animBg="1"/>
      <p:bldP spid="430130" grpId="1" animBg="1"/>
      <p:bldP spid="430131" grpId="0" animBg="1"/>
      <p:bldP spid="430131" grpId="1" animBg="1"/>
      <p:bldP spid="430132" grpId="0" animBg="1"/>
      <p:bldP spid="430132" grpId="1" animBg="1"/>
      <p:bldP spid="430133" grpId="0" animBg="1"/>
      <p:bldP spid="430133" grpId="1" animBg="1"/>
      <p:bldP spid="430134" grpId="0" animBg="1"/>
      <p:bldP spid="430134" grpId="1" animBg="1"/>
      <p:bldP spid="430136" grpId="0" animBg="1"/>
      <p:bldP spid="430136" grpId="1" animBg="1"/>
      <p:bldP spid="430137" grpId="0" animBg="1"/>
      <p:bldP spid="430137" grpId="1" animBg="1"/>
      <p:bldP spid="430138" grpId="0" animBg="1"/>
      <p:bldP spid="430138" grpId="1" animBg="1"/>
      <p:bldP spid="430139" grpId="0" animBg="1"/>
      <p:bldP spid="430139" grpId="1" animBg="1"/>
      <p:bldP spid="430140" grpId="0" animBg="1"/>
      <p:bldP spid="430140" grpId="1" animBg="1"/>
      <p:bldP spid="430141" grpId="0" animBg="1"/>
      <p:bldP spid="430141" grpId="1" animBg="1"/>
      <p:bldP spid="430142" grpId="0" animBg="1"/>
      <p:bldP spid="430142" grpId="1" animBg="1"/>
      <p:bldP spid="430143" grpId="0" animBg="1"/>
      <p:bldP spid="430143" grpId="1" animBg="1"/>
      <p:bldP spid="430145" grpId="0" animBg="1"/>
      <p:bldP spid="430145" grpId="1" animBg="1"/>
      <p:bldP spid="430147" grpId="0" animBg="1"/>
      <p:bldP spid="430147" grpId="1" animBg="1"/>
      <p:bldP spid="430153" grpId="0" animBg="1"/>
      <p:bldP spid="430153" grpId="1" animBg="1"/>
      <p:bldP spid="430154" grpId="0" animBg="1"/>
      <p:bldP spid="430154" grpId="1" animBg="1"/>
      <p:bldP spid="430155" grpId="0" animBg="1"/>
      <p:bldP spid="430155" grpId="1" animBg="1"/>
      <p:bldP spid="430156" grpId="0" animBg="1"/>
      <p:bldP spid="430156" grpId="1" animBg="1"/>
      <p:bldP spid="430157" grpId="0" animBg="1"/>
      <p:bldP spid="430157" grpId="1" animBg="1"/>
      <p:bldP spid="430160" grpId="0" animBg="1"/>
      <p:bldP spid="430160" grpId="1" animBg="1"/>
      <p:bldP spid="430161" grpId="0" animBg="1"/>
      <p:bldP spid="430161" grpId="1" animBg="1"/>
      <p:bldP spid="430162" grpId="0" animBg="1"/>
      <p:bldP spid="430162" grpId="1" animBg="1"/>
      <p:bldP spid="430163" grpId="0" animBg="1"/>
      <p:bldP spid="430163" grpId="1" animBg="1"/>
      <p:bldP spid="430164" grpId="0" animBg="1"/>
      <p:bldP spid="430164" grpId="1" animBg="1"/>
      <p:bldP spid="430165" grpId="0" animBg="1"/>
      <p:bldP spid="430165" grpId="1" animBg="1"/>
      <p:bldP spid="430166" grpId="0" animBg="1"/>
      <p:bldP spid="430166" grpId="1" animBg="1"/>
      <p:bldP spid="430167" grpId="0" animBg="1"/>
      <p:bldP spid="430167" grpId="1" animBg="1"/>
      <p:bldP spid="430168" grpId="0" animBg="1"/>
      <p:bldP spid="430168" grpId="1" animBg="1"/>
      <p:bldP spid="430188" grpId="0" animBg="1"/>
      <p:bldP spid="430188" grpId="1" animBg="1"/>
      <p:bldP spid="430189" grpId="0" animBg="1"/>
      <p:bldP spid="430189" grpId="1" animBg="1"/>
      <p:bldP spid="430190" grpId="0" animBg="1"/>
      <p:bldP spid="430190" grpId="1" animBg="1"/>
      <p:bldP spid="430190" grpId="2" animBg="1"/>
      <p:bldP spid="430190" grpId="3" animBg="1"/>
      <p:bldP spid="430191" grpId="0" animBg="1"/>
      <p:bldP spid="430191" grpId="1" animBg="1"/>
      <p:bldP spid="430192" grpId="0" animBg="1"/>
      <p:bldP spid="430192" grpId="1" animBg="1"/>
      <p:bldP spid="430192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93E5-892A-46EE-98F4-20C014B670E9}" type="slidenum">
              <a:rPr lang="en-US"/>
              <a:pPr/>
              <a:t>9</a:t>
            </a:fld>
            <a:endParaRPr lang="en-US"/>
          </a:p>
        </p:txBody>
      </p:sp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1727200" y="711200"/>
            <a:ext cx="6589486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1676400" y="685800"/>
            <a:ext cx="6647974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0;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&gt;= SIZE)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exit(-1)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overflow	</a:t>
            </a:r>
          </a:p>
          <a:p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 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pop()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== 0)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exit(-1)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underflow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-= 1;</a:t>
            </a:r>
          </a:p>
          <a:p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];	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[SIZE];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b="1" dirty="0">
                <a:latin typeface="Courier New" pitchFamily="49" charset="0"/>
              </a:rPr>
              <a:t> </a:t>
            </a:r>
          </a:p>
        </p:txBody>
      </p:sp>
      <p:sp>
        <p:nvSpPr>
          <p:cNvPr id="8" name="AutoShape 104"/>
          <p:cNvSpPr>
            <a:spLocks noChangeArrowheads="1"/>
          </p:cNvSpPr>
          <p:nvPr/>
        </p:nvSpPr>
        <p:spPr bwMode="auto">
          <a:xfrm>
            <a:off x="5093466" y="28576"/>
            <a:ext cx="5590411" cy="2366963"/>
          </a:xfrm>
          <a:prstGeom prst="wedgeRoundRectCallout">
            <a:avLst>
              <a:gd name="adj1" fmla="val -46944"/>
              <a:gd name="adj2" fmla="val 64824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/>
            <a:r>
              <a:rPr lang="en-US" sz="2000" dirty="0"/>
              <a:t>Always Remember:</a:t>
            </a:r>
          </a:p>
          <a:p>
            <a:pPr marL="457200" indent="-457200"/>
            <a:endParaRPr lang="en-US" sz="900" dirty="0"/>
          </a:p>
          <a:p>
            <a:pPr marL="457200" indent="-457200"/>
            <a:r>
              <a:rPr lang="en-US" sz="2000" dirty="0"/>
              <a:t>When we </a:t>
            </a:r>
            <a:r>
              <a:rPr lang="en-US" sz="2000" dirty="0">
                <a:solidFill>
                  <a:srgbClr val="6600CC"/>
                </a:solidFill>
              </a:rPr>
              <a:t>push</a:t>
            </a:r>
            <a:r>
              <a:rPr lang="en-US" sz="2000" dirty="0"/>
              <a:t>, we:</a:t>
            </a:r>
          </a:p>
          <a:p>
            <a:pPr marL="457200" indent="-457200"/>
            <a:endParaRPr lang="en-US" sz="900" dirty="0"/>
          </a:p>
          <a:p>
            <a:pPr marL="457200" indent="-457200">
              <a:buFontTx/>
              <a:buAutoNum type="alphaUcPeriod"/>
            </a:pPr>
            <a:r>
              <a:rPr lang="en-US" sz="2000" dirty="0"/>
              <a:t> Store the new item in </a:t>
            </a:r>
            <a:r>
              <a:rPr lang="en-US" sz="2000" dirty="0" err="1">
                <a:solidFill>
                  <a:srgbClr val="6600CC"/>
                </a:solidFill>
              </a:rPr>
              <a:t>m_stack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m_top</a:t>
            </a:r>
            <a:r>
              <a:rPr lang="en-US" sz="2000" dirty="0">
                <a:solidFill>
                  <a:srgbClr val="6600CC"/>
                </a:solidFill>
              </a:rPr>
              <a:t>]</a:t>
            </a:r>
            <a:endParaRPr lang="en-US" sz="2000" dirty="0"/>
          </a:p>
          <a:p>
            <a:pPr marL="457200" indent="-457200">
              <a:buFontTx/>
              <a:buAutoNum type="alphaUcPeriod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6600CC"/>
                </a:solidFill>
              </a:rPr>
              <a:t>Post-increment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our </a:t>
            </a:r>
            <a:r>
              <a:rPr lang="en-US" sz="2000" dirty="0" err="1">
                <a:solidFill>
                  <a:srgbClr val="FF0000"/>
                </a:solidFill>
              </a:rPr>
              <a:t>m_top</a:t>
            </a:r>
            <a:r>
              <a:rPr lang="en-US" sz="2000" dirty="0"/>
              <a:t> variable</a:t>
            </a:r>
          </a:p>
          <a:p>
            <a:pPr marL="457200" indent="-457200" algn="ctr"/>
            <a:r>
              <a:rPr lang="en-US" sz="1600" dirty="0">
                <a:solidFill>
                  <a:schemeClr val="accent2"/>
                </a:solidFill>
              </a:rPr>
              <a:t>(post means we do the increment after storing)</a:t>
            </a:r>
          </a:p>
        </p:txBody>
      </p:sp>
      <p:sp>
        <p:nvSpPr>
          <p:cNvPr id="9" name="AutoShape 105"/>
          <p:cNvSpPr>
            <a:spLocks noChangeArrowheads="1"/>
          </p:cNvSpPr>
          <p:nvPr/>
        </p:nvSpPr>
        <p:spPr bwMode="auto">
          <a:xfrm>
            <a:off x="5611261" y="4614767"/>
            <a:ext cx="5047561" cy="2243138"/>
          </a:xfrm>
          <a:prstGeom prst="wedgeRoundRectCallout">
            <a:avLst>
              <a:gd name="adj1" fmla="val -60811"/>
              <a:gd name="adj2" fmla="val -38111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/>
            <a:r>
              <a:rPr lang="en-US" sz="2000" dirty="0"/>
              <a:t>Always Remember:</a:t>
            </a:r>
          </a:p>
          <a:p>
            <a:pPr marL="457200" indent="-457200"/>
            <a:endParaRPr lang="en-US" sz="900" dirty="0"/>
          </a:p>
          <a:p>
            <a:pPr marL="457200" indent="-457200"/>
            <a:r>
              <a:rPr lang="en-US" sz="2000" dirty="0"/>
              <a:t>When we </a:t>
            </a:r>
            <a:r>
              <a:rPr lang="en-US" sz="2000" dirty="0">
                <a:solidFill>
                  <a:srgbClr val="6600CC"/>
                </a:solidFill>
              </a:rPr>
              <a:t>pop</a:t>
            </a:r>
            <a:r>
              <a:rPr lang="en-US" sz="2000" dirty="0"/>
              <a:t>, we:</a:t>
            </a:r>
          </a:p>
          <a:p>
            <a:pPr marL="457200" indent="-457200"/>
            <a:endParaRPr lang="en-US" sz="900" dirty="0"/>
          </a:p>
          <a:p>
            <a:pPr marL="457200" indent="-457200">
              <a:buFontTx/>
              <a:buAutoNum type="alphaUcPeriod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6600CC"/>
                </a:solidFill>
              </a:rPr>
              <a:t>Pre-decrement</a:t>
            </a:r>
            <a:r>
              <a:rPr lang="en-US" sz="2000" dirty="0"/>
              <a:t> our </a:t>
            </a:r>
            <a:r>
              <a:rPr lang="en-US" sz="2000" dirty="0" err="1">
                <a:solidFill>
                  <a:srgbClr val="FF0000"/>
                </a:solidFill>
              </a:rPr>
              <a:t>m_top</a:t>
            </a:r>
            <a:r>
              <a:rPr lang="en-US" sz="2000" dirty="0"/>
              <a:t> variable</a:t>
            </a:r>
          </a:p>
          <a:p>
            <a:pPr marL="457200" indent="-457200">
              <a:buFontTx/>
              <a:buAutoNum type="alphaUcPeriod"/>
            </a:pPr>
            <a:r>
              <a:rPr lang="en-US" sz="1900" dirty="0"/>
              <a:t> Return the item in </a:t>
            </a:r>
            <a:r>
              <a:rPr lang="en-US" sz="1900" dirty="0" err="1">
                <a:solidFill>
                  <a:srgbClr val="6600CC"/>
                </a:solidFill>
              </a:rPr>
              <a:t>m_stack</a:t>
            </a:r>
            <a:r>
              <a:rPr lang="en-US" sz="1900" dirty="0">
                <a:solidFill>
                  <a:srgbClr val="6600CC"/>
                </a:solidFill>
              </a:rPr>
              <a:t>[</a:t>
            </a:r>
            <a:r>
              <a:rPr lang="en-US" sz="1900" dirty="0" err="1">
                <a:solidFill>
                  <a:srgbClr val="FF0000"/>
                </a:solidFill>
              </a:rPr>
              <a:t>m_top</a:t>
            </a:r>
            <a:r>
              <a:rPr lang="en-US" sz="1900" dirty="0">
                <a:solidFill>
                  <a:srgbClr val="6600CC"/>
                </a:solidFill>
              </a:rPr>
              <a:t>]</a:t>
            </a:r>
          </a:p>
          <a:p>
            <a:pPr marL="457200" indent="-457200" algn="ctr"/>
            <a:r>
              <a:rPr lang="en-US" sz="1600" dirty="0">
                <a:solidFill>
                  <a:schemeClr val="accent2"/>
                </a:solidFill>
              </a:rPr>
              <a:t>(pre means we do the </a:t>
            </a:r>
            <a:br>
              <a:rPr lang="en-US" sz="1600" dirty="0">
                <a:solidFill>
                  <a:schemeClr val="accent2"/>
                </a:solidFill>
              </a:rPr>
            </a:br>
            <a:r>
              <a:rPr lang="en-US" sz="1600" dirty="0">
                <a:solidFill>
                  <a:schemeClr val="accent2"/>
                </a:solidFill>
              </a:rPr>
              <a:t>       decrement before returning)</a:t>
            </a:r>
          </a:p>
          <a:p>
            <a:pPr marL="457200" indent="-457200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3024</Words>
  <Application>Microsoft Macintosh PowerPoint</Application>
  <PresentationFormat>Widescreen</PresentationFormat>
  <Paragraphs>518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Comic Sans MS</vt:lpstr>
      <vt:lpstr>Courier New</vt:lpstr>
      <vt:lpstr>Malayalam MN</vt:lpstr>
      <vt:lpstr>Palatino</vt:lpstr>
      <vt:lpstr>Times New Roman</vt:lpstr>
      <vt:lpstr>Office Theme</vt:lpstr>
      <vt:lpstr>CSCI 2100 Tutorial 3  Stack and Queue</vt:lpstr>
      <vt:lpstr>Content</vt:lpstr>
      <vt:lpstr>Stack</vt:lpstr>
      <vt:lpstr>Stack</vt:lpstr>
      <vt:lpstr>Stack</vt:lpstr>
      <vt:lpstr>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Undo</vt:lpstr>
      <vt:lpstr>Postfix Expression Evaluation </vt:lpstr>
      <vt:lpstr>Postfix Expression Evaluation </vt:lpstr>
      <vt:lpstr>Queues</vt:lpstr>
      <vt:lpstr>Queue</vt:lpstr>
      <vt:lpstr>The Queue Interface</vt:lpstr>
      <vt:lpstr>Common Uses for Queues</vt:lpstr>
      <vt:lpstr>Queue Implementation</vt:lpstr>
      <vt:lpstr>Queue Implementation</vt:lpstr>
      <vt:lpstr>The Circular Queue</vt:lpstr>
      <vt:lpstr>The Circular Queue</vt:lpstr>
      <vt:lpstr>Remember…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2100 Tutorial 1  Introduction to C language</dc:title>
  <dc:creator>Yintong HUO</dc:creator>
  <cp:lastModifiedBy>Yintong HUO</cp:lastModifiedBy>
  <cp:revision>7</cp:revision>
  <dcterms:created xsi:type="dcterms:W3CDTF">2022-01-18T13:23:48Z</dcterms:created>
  <dcterms:modified xsi:type="dcterms:W3CDTF">2022-02-09T09:09:05Z</dcterms:modified>
</cp:coreProperties>
</file>