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43" r:id="rId19"/>
    <p:sldId id="273" r:id="rId20"/>
    <p:sldId id="274" r:id="rId21"/>
    <p:sldId id="275" r:id="rId22"/>
    <p:sldId id="276" r:id="rId23"/>
    <p:sldId id="277" r:id="rId24"/>
    <p:sldId id="444" r:id="rId25"/>
    <p:sldId id="446" r:id="rId26"/>
    <p:sldId id="445" r:id="rId27"/>
    <p:sldId id="447" r:id="rId28"/>
    <p:sldId id="448" r:id="rId29"/>
    <p:sldId id="450" r:id="rId30"/>
    <p:sldId id="452" r:id="rId31"/>
    <p:sldId id="453" r:id="rId32"/>
    <p:sldId id="454" r:id="rId33"/>
    <p:sldId id="449" r:id="rId3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6"/>
    <p:restoredTop sz="69401"/>
  </p:normalViewPr>
  <p:slideViewPr>
    <p:cSldViewPr snapToGrid="0" snapToObjects="1">
      <p:cViewPr>
        <p:scale>
          <a:sx n="95" d="100"/>
          <a:sy n="95" d="100"/>
        </p:scale>
        <p:origin x="1864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DEB8-3CA1-C24D-9446-C8EBFF0A0F5E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DDC81-A25C-4045-94B5-0908B9DC0E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04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12, h(12) is 12%10 = 2. Therefore, 12 is placed at 2nd index in the hash table.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18, h(18) is 18%10 = 8. Therefore, 18 is placed at 8th index in the hash table.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13, h(13) is 13%10 = 3. Therefore, 13 is placed at 3rd index in the hash table.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2, h(2) is 2%10 = 2. However, index 2 is already occupied with 12. Therefore, using linear probing, 2 will be placed at index 4 as index 2 and 3 are already occupied.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3, h(3) is 3%10 = 3. However, index 3 is already occupied with 13. Therefore, using linear probing, 3 will be placed at index 5 as index 3 and 4 are already occupied.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23, 5 and 15 will be placed at index 6, 7, 9 respectively. 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DDC81-A25C-4045-94B5-0908B9DC0E7D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427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check whether sequence given in option A can lead to hash table given in question. Option A inserts 46, 42, 34, 52, 23, 33 as: 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46, h(46) is 46%10 = 6. Therefore, 46 is placed at 6th index in the hash table.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42, h(42) is 42%10 = 2. Therefore, 42 is placed at 2nd index in the hash table.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34, h(34) is 34%10 = 4. Therefore, 34 is placed at 4th index in the hash table.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key 52, h(52) is 52%10 = 2. However, index 2 is occupied with 42. Therefore, 52 is placed at 3rd index in the hash table. But in given hash table, 52 is placed at 5th index. Therefore, sequence in option A can’t generate hash table given in question. 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similar way, we can check for other options as well which leads to answer as (C).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DDC81-A25C-4045-94B5-0908B9DC0E7D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37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uniform hashing, the function evenly distributes keys into slots of hash table. Also, each key has an equal probability of being placed into a slot, being independent of the other elements already placed. 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probability of remaining first 3 slots empty for first insertion (choosing 4 to 100 slot) = 97/100. As next insertions are independent on previous insertion, the probability for next insertions will also be 97/100. The required probability will be (97/100)^3. 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DDC81-A25C-4045-94B5-0908B9DC0E7D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7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3D7E-B507-FE44-A57D-97AA81EB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EEB04-E83F-6649-80FD-0174C29C9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A92A-1D44-DE4C-899B-3CE3E354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40D2-5A57-CD45-9EFF-0CE878C3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54E-3F64-124B-8AFE-6C171324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08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6C9-1045-5A45-8A83-CA363C9D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35869-A7FF-0E4E-8149-687392ED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82A0-E242-DB4F-BF1A-0F66BB10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C41E-2245-F145-A715-C596619D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0EBB-81B0-3842-B8DD-55863476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41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4F9EC-CE18-1940-86C7-81C0A485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670E-F62F-654C-835F-BF87FF49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53E8-C99A-1D4A-ACC5-80A54C3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ADBE-BEC8-C14C-A1B7-9569CD01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D91B-322F-7D49-A86B-E05A36D4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46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5CBB-BFE4-6E43-871E-47267C69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DCC4-F7E8-4049-A9DB-9D544204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3440-5266-FA43-A40A-BA13D7A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E475-6839-E845-A2C6-572CD632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EE18-FA71-8E49-B3E8-EBBC1D9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93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F549-0107-6A4D-A572-FBB192C1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CA2B5-124D-6E43-887B-485832CD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BE7B-92D2-7049-93C6-9498B8CF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1CD2-DD8E-5044-B669-544BACDC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CA4B-DCC3-7448-8610-44604745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08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3084-CC55-CA43-892D-69A663B3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7CB0-767C-7443-B9FD-AAD07E03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CE707-F52E-9145-85B4-D29733D5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52D9-E962-7047-8E95-4B0693D6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8CF9-6982-BE45-9F17-A3AC2DED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C81B-2992-B34D-9E08-DB12A65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02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DC87-04CF-5D4A-A84C-819FE3DB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AFD4-83B4-1247-94DD-0A733295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282BE-AC9D-8442-B9F1-84751F48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397E6-384F-B745-91B3-B5D6DBA18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702C6-98FE-254E-8899-0BBECA68E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009F2-9B06-3E4C-AC69-62EE9F61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4250B-95BF-5A48-9798-EB637B7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192D2-0688-DD48-81B1-7F2EE3C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4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3E24-994C-BD43-BF7B-8773F3A1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7A722-F086-364B-A134-08CEDAA0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9BA96-F8DF-1E40-9D22-16B4499D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D23D1-92C1-1C4D-AE22-8E14602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173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9706-6CDB-4340-935F-3BFEC2E3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2FADE-406F-AF41-B75F-7D1F16C3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C046B-4F0E-A84B-98A6-510E6A71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18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9939-B5C3-6148-AA06-B47D2594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CEFF-2266-C341-88D7-6E10C28F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21C8A-E940-374E-82B7-7BA4E0E69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17AE-02F4-5549-B547-C0368E83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C2100-8246-7641-B584-CA995C6F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D717-1785-3342-BD1E-9193F48E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531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7F6C-6328-7F42-8E7C-8DBD7343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1557-E258-BD43-AE9D-8F88CF67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4AC1F-1017-C04B-A068-2C7A9686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882D-79DF-6340-9A42-F01D75AD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3C5-FD0A-9E42-8B11-D7F06112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4562-0BF9-8A42-BE44-FABC7F3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656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D7BE0-8EEC-7640-B8F7-FD4AAB37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8D64-8650-4348-8FCC-938B24E9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1461-3FDE-A447-8A00-AB1BB3FEF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CE29-D73D-F34D-9ED4-37E7F829A235}" type="datetimeFigureOut">
              <a:rPr lang="en-CN" smtClean="0"/>
              <a:t>2022/2/15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9156-E496-E048-AA65-8F55D165B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6389-B097-534B-8BFE-8B5370409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DCE-41E5-F744-B647-99D5FBD6218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64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thuo@link.c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1249F1-D2B8-D743-ACDC-673B4E812DEA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Malayalam MN" pitchFamily="2" charset="0"/>
                <a:cs typeface="Malayalam MN" pitchFamily="2" charset="0"/>
              </a:rPr>
              <a:t>CSCI 2100 Tutorial </a:t>
            </a:r>
            <a:r>
              <a:rPr lang="en-US" altLang="zh-CN" sz="4000" dirty="0">
                <a:latin typeface="Malayalam MN" pitchFamily="2" charset="0"/>
                <a:cs typeface="Malayalam MN" pitchFamily="2" charset="0"/>
              </a:rPr>
              <a:t>4</a:t>
            </a:r>
            <a:br>
              <a:rPr lang="en-US" sz="4000" dirty="0">
                <a:latin typeface="Malayalam MN" pitchFamily="2" charset="0"/>
                <a:cs typeface="Malayalam MN" pitchFamily="2" charset="0"/>
              </a:rPr>
            </a:br>
            <a:br>
              <a:rPr lang="en-US" dirty="0">
                <a:latin typeface="Malayalam MN" pitchFamily="2" charset="0"/>
                <a:cs typeface="Malayalam MN" pitchFamily="2" charset="0"/>
              </a:rPr>
            </a:br>
            <a:r>
              <a:rPr lang="en-US" b="1" dirty="0">
                <a:latin typeface="Malayalam MN" pitchFamily="2" charset="0"/>
                <a:cs typeface="Malayalam MN" pitchFamily="2" charset="0"/>
              </a:rPr>
              <a:t>Hash Table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00524DB-514B-044F-9585-B3185756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929" y="3982471"/>
            <a:ext cx="3884141" cy="1313430"/>
          </a:xfrm>
        </p:spPr>
        <p:txBody>
          <a:bodyPr>
            <a:normAutofit/>
          </a:bodyPr>
          <a:lstStyle/>
          <a:p>
            <a:r>
              <a:rPr lang="en-CN" sz="2000" dirty="0">
                <a:latin typeface="Malayalam MN" pitchFamily="2" charset="0"/>
                <a:cs typeface="Malayalam MN" pitchFamily="2" charset="0"/>
              </a:rPr>
              <a:t>Tutor: Yintong Huo</a:t>
            </a:r>
          </a:p>
          <a:p>
            <a:r>
              <a:rPr lang="en-CN" sz="2000" dirty="0">
                <a:latin typeface="Malayalam MN" pitchFamily="2" charset="0"/>
                <a:cs typeface="Malayalam MN" pitchFamily="2" charset="0"/>
                <a:hlinkClick r:id="rId2"/>
              </a:rPr>
              <a:t>ythuo@cse.cuhk.edu.hk</a:t>
            </a:r>
            <a:endParaRPr lang="en-CN" sz="2000" dirty="0">
              <a:latin typeface="Malayalam MN" pitchFamily="2" charset="0"/>
              <a:cs typeface="Malayalam MN" pitchFamily="2" charset="0"/>
            </a:endParaRPr>
          </a:p>
          <a:p>
            <a:r>
              <a:rPr lang="en-CN" sz="2000" dirty="0">
                <a:latin typeface="Malayalam MN" pitchFamily="2" charset="0"/>
                <a:cs typeface="Malayalam MN" pitchFamily="2" charset="0"/>
              </a:rPr>
              <a:t>2022.02.16</a:t>
            </a:r>
          </a:p>
        </p:txBody>
      </p:sp>
    </p:spTree>
    <p:extLst>
      <p:ext uri="{BB962C8B-B14F-4D97-AF65-F5344CB8AC3E}">
        <p14:creationId xmlns:p14="http://schemas.microsoft.com/office/powerpoint/2010/main" val="139820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(Almost) 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52" name="Text Box 3">
            <a:extLst>
              <a:ext uri="{FF2B5EF4-FFF2-40B4-BE49-F238E27FC236}">
                <a16:creationId xmlns:a16="http://schemas.microsoft.com/office/drawing/2014/main" id="{4D307D19-B58F-D849-9258-744406BD2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430" y="925109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3" name="Text Box 3">
            <a:extLst>
              <a:ext uri="{FF2B5EF4-FFF2-40B4-BE49-F238E27FC236}">
                <a16:creationId xmlns:a16="http://schemas.microsoft.com/office/drawing/2014/main" id="{3EA5492F-0E37-3140-85E4-FF34CABE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935" y="5087877"/>
            <a:ext cx="4903084" cy="1477328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38F40E4E-44BE-5D42-ADCC-A3FBF2F1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428" y="925109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01D32882-F429-814F-B43E-46D8F21B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380" y="6517341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56" name="Group 18">
            <a:extLst>
              <a:ext uri="{FF2B5EF4-FFF2-40B4-BE49-F238E27FC236}">
                <a16:creationId xmlns:a16="http://schemas.microsoft.com/office/drawing/2014/main" id="{62E90D49-D115-5247-9587-A4DDB6D829CD}"/>
              </a:ext>
            </a:extLst>
          </p:cNvPr>
          <p:cNvGrpSpPr>
            <a:grpSpLocks/>
          </p:cNvGrpSpPr>
          <p:nvPr/>
        </p:nvGrpSpPr>
        <p:grpSpPr bwMode="auto">
          <a:xfrm>
            <a:off x="7719223" y="1913593"/>
            <a:ext cx="2694002" cy="4576765"/>
            <a:chOff x="3871" y="1036"/>
            <a:chExt cx="1697" cy="2883"/>
          </a:xfrm>
        </p:grpSpPr>
        <p:grpSp>
          <p:nvGrpSpPr>
            <p:cNvPr id="57" name="Group 19">
              <a:extLst>
                <a:ext uri="{FF2B5EF4-FFF2-40B4-BE49-F238E27FC236}">
                  <a16:creationId xmlns:a16="http://schemas.microsoft.com/office/drawing/2014/main" id="{00606918-5209-0A4B-BE28-6D0AF959D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66" name="Rectangle 20">
                <a:extLst>
                  <a:ext uri="{FF2B5EF4-FFF2-40B4-BE49-F238E27FC236}">
                    <a16:creationId xmlns:a16="http://schemas.microsoft.com/office/drawing/2014/main" id="{C7622EAD-4C3B-D642-BE5B-8ADCCEE0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1">
                <a:extLst>
                  <a:ext uri="{FF2B5EF4-FFF2-40B4-BE49-F238E27FC236}">
                    <a16:creationId xmlns:a16="http://schemas.microsoft.com/office/drawing/2014/main" id="{B2342767-4992-A844-8FED-284F67853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22">
                <a:extLst>
                  <a:ext uri="{FF2B5EF4-FFF2-40B4-BE49-F238E27FC236}">
                    <a16:creationId xmlns:a16="http://schemas.microsoft.com/office/drawing/2014/main" id="{604D9460-0316-9C46-A158-881D55B17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23">
                <a:extLst>
                  <a:ext uri="{FF2B5EF4-FFF2-40B4-BE49-F238E27FC236}">
                    <a16:creationId xmlns:a16="http://schemas.microsoft.com/office/drawing/2014/main" id="{68FFA2E6-4F1C-DA44-B94B-DA3684ED9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BF47FE46-DC92-EC4D-89D4-6E8081389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25">
                <a:extLst>
                  <a:ext uri="{FF2B5EF4-FFF2-40B4-BE49-F238E27FC236}">
                    <a16:creationId xmlns:a16="http://schemas.microsoft.com/office/drawing/2014/main" id="{16A4F9B5-AD41-D248-B395-BB732FD73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300D9F25-CEC7-7B45-8E0C-69B2BC18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5098BAB1-8EF9-1C4F-80A2-E5D9C6B9F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AE146987-F102-7A40-90BF-9EB1C645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9">
                <a:extLst>
                  <a:ext uri="{FF2B5EF4-FFF2-40B4-BE49-F238E27FC236}">
                    <a16:creationId xmlns:a16="http://schemas.microsoft.com/office/drawing/2014/main" id="{22D68626-037D-7D41-B250-F735E5695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76" name="Text Box 30">
                <a:extLst>
                  <a:ext uri="{FF2B5EF4-FFF2-40B4-BE49-F238E27FC236}">
                    <a16:creationId xmlns:a16="http://schemas.microsoft.com/office/drawing/2014/main" id="{2631BC85-163E-6441-8335-77F364FBB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58" name="Text Box 31">
              <a:extLst>
                <a:ext uri="{FF2B5EF4-FFF2-40B4-BE49-F238E27FC236}">
                  <a16:creationId xmlns:a16="http://schemas.microsoft.com/office/drawing/2014/main" id="{09767BF1-E3E6-5F4A-A3D6-D5DE6DE08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59" name="Text Box 32">
              <a:extLst>
                <a:ext uri="{FF2B5EF4-FFF2-40B4-BE49-F238E27FC236}">
                  <a16:creationId xmlns:a16="http://schemas.microsoft.com/office/drawing/2014/main" id="{FD5B49AC-C9C2-DE4B-9DCD-F7CCFE8C7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39109F22-5BD4-3640-BDC0-C9D274924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61" name="Text Box 34">
              <a:extLst>
                <a:ext uri="{FF2B5EF4-FFF2-40B4-BE49-F238E27FC236}">
                  <a16:creationId xmlns:a16="http://schemas.microsoft.com/office/drawing/2014/main" id="{DE5E312C-3B5A-A842-8118-75ACF0D5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62" name="Text Box 35">
              <a:extLst>
                <a:ext uri="{FF2B5EF4-FFF2-40B4-BE49-F238E27FC236}">
                  <a16:creationId xmlns:a16="http://schemas.microsoft.com/office/drawing/2014/main" id="{A69DE89A-C050-4C42-B563-0A7000DCD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946094A3-020F-D24C-B273-6C684940F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64" name="Text Box 37">
              <a:extLst>
                <a:ext uri="{FF2B5EF4-FFF2-40B4-BE49-F238E27FC236}">
                  <a16:creationId xmlns:a16="http://schemas.microsoft.com/office/drawing/2014/main" id="{B1BFE9C2-3E4C-B54A-9FA9-266FA159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65" name="Rectangle 38">
              <a:extLst>
                <a:ext uri="{FF2B5EF4-FFF2-40B4-BE49-F238E27FC236}">
                  <a16:creationId xmlns:a16="http://schemas.microsoft.com/office/drawing/2014/main" id="{1DAA3EC3-5307-2842-8A86-EBE88A50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" name="Text Box 39">
            <a:extLst>
              <a:ext uri="{FF2B5EF4-FFF2-40B4-BE49-F238E27FC236}">
                <a16:creationId xmlns:a16="http://schemas.microsoft.com/office/drawing/2014/main" id="{58FE6463-C4D6-A34E-9C8C-E49F2DF5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044" y="5452611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FAAE2A65-31CE-7D44-AC29-5C103CB76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9717" y="581185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98812BD9-DBDC-1947-819B-DCA154E82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227" y="60991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D440BA4E-832A-0542-97AD-987A4F41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9935" y="1814476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AD31315B-8346-0D49-8294-AE9808A43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2835" y="228083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id="{24AD1432-58D6-0147-9AC8-9644AACBB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678" y="256056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5">
            <a:extLst>
              <a:ext uri="{FF2B5EF4-FFF2-40B4-BE49-F238E27FC236}">
                <a16:creationId xmlns:a16="http://schemas.microsoft.com/office/drawing/2014/main" id="{3F538B75-9063-8440-AE74-16DAF290B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126" y="276833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F6CBB0-0B23-6443-9366-0FF6A3A115FD}"/>
              </a:ext>
            </a:extLst>
          </p:cNvPr>
          <p:cNvSpPr/>
          <p:nvPr/>
        </p:nvSpPr>
        <p:spPr bwMode="auto">
          <a:xfrm>
            <a:off x="8212511" y="5325573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0B7F67AD-32A6-124D-9BAA-40B2D38544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15620" y="3963118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86" name="Text Box 12">
            <a:extLst>
              <a:ext uri="{FF2B5EF4-FFF2-40B4-BE49-F238E27FC236}">
                <a16:creationId xmlns:a16="http://schemas.microsoft.com/office/drawing/2014/main" id="{5D0792F9-EE56-C94E-AB56-552D33E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765" y="5928691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FB6F2C3A-F488-124B-A65E-8FD0444F8C93}"/>
              </a:ext>
            </a:extLst>
          </p:cNvPr>
          <p:cNvSpPr/>
          <p:nvPr/>
        </p:nvSpPr>
        <p:spPr bwMode="auto">
          <a:xfrm>
            <a:off x="4256857" y="1155941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  <p:extLst>
      <p:ext uri="{BB962C8B-B14F-4D97-AF65-F5344CB8AC3E}">
        <p14:creationId xmlns:p14="http://schemas.microsoft.com/office/powerpoint/2010/main" val="18418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5" grpId="0" animBg="1"/>
      <p:bldP spid="86" grpId="0"/>
      <p:bldP spid="86" grpId="1"/>
      <p:bldP spid="86" grpId="2"/>
      <p:bldP spid="87" grpId="0" animBg="1"/>
      <p:bldP spid="8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(Almost) Hash Tables</a:t>
            </a:r>
            <a:r>
              <a:rPr lang="zh-CN" altLang="en-US" b="1" dirty="0">
                <a:latin typeface="Malayalam MN" pitchFamily="2" charset="0"/>
                <a:cs typeface="Malayalam MN" pitchFamily="2" charset="0"/>
              </a:rPr>
              <a:t> </a:t>
            </a:r>
            <a:r>
              <a:rPr lang="en-US" altLang="zh-CN" b="1" dirty="0">
                <a:latin typeface="Malayalam MN" pitchFamily="2" charset="0"/>
                <a:cs typeface="Malayalam MN" pitchFamily="2" charset="0"/>
              </a:rPr>
              <a:t>-</a:t>
            </a:r>
            <a:r>
              <a:rPr lang="zh-CN" altLang="en-US" b="1" dirty="0">
                <a:latin typeface="Malayalam MN" pitchFamily="2" charset="0"/>
                <a:cs typeface="Malayalam MN" pitchFamily="2" charset="0"/>
              </a:rPr>
              <a:t> </a:t>
            </a:r>
            <a:r>
              <a:rPr lang="en-US" altLang="zh-CN" b="1" dirty="0">
                <a:latin typeface="Malayalam MN" pitchFamily="2" charset="0"/>
                <a:cs typeface="Malayalam MN" pitchFamily="2" charset="0"/>
              </a:rPr>
              <a:t>problem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01D32882-F429-814F-B43E-46D8F21B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380" y="6517341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EE157BE1-BC85-444F-894A-1A1CFD1FD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413" y="137100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map to the same bucket in the array. </a:t>
            </a:r>
            <a:endParaRPr lang="en-US" dirty="0"/>
          </a:p>
        </p:txBody>
      </p:sp>
      <p:sp>
        <p:nvSpPr>
          <p:cNvPr id="40" name="Text Box 34">
            <a:extLst>
              <a:ext uri="{FF2B5EF4-FFF2-40B4-BE49-F238E27FC236}">
                <a16:creationId xmlns:a16="http://schemas.microsoft.com/office/drawing/2014/main" id="{3DB65AB1-B982-2D4F-B648-9BEE2BFD6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411" y="362660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41" name="Group 18">
            <a:extLst>
              <a:ext uri="{FF2B5EF4-FFF2-40B4-BE49-F238E27FC236}">
                <a16:creationId xmlns:a16="http://schemas.microsoft.com/office/drawing/2014/main" id="{D6A6A889-7E29-7641-A3D3-E5B562D661DC}"/>
              </a:ext>
            </a:extLst>
          </p:cNvPr>
          <p:cNvGrpSpPr>
            <a:grpSpLocks/>
          </p:cNvGrpSpPr>
          <p:nvPr/>
        </p:nvGrpSpPr>
        <p:grpSpPr bwMode="auto">
          <a:xfrm>
            <a:off x="8064874" y="1650870"/>
            <a:ext cx="2266950" cy="4545013"/>
            <a:chOff x="4140" y="1056"/>
            <a:chExt cx="1428" cy="2863"/>
          </a:xfrm>
        </p:grpSpPr>
        <p:grpSp>
          <p:nvGrpSpPr>
            <p:cNvPr id="42" name="Group 19">
              <a:extLst>
                <a:ext uri="{FF2B5EF4-FFF2-40B4-BE49-F238E27FC236}">
                  <a16:creationId xmlns:a16="http://schemas.microsoft.com/office/drawing/2014/main" id="{E6D96A52-CC0F-6F46-9B07-8499AA492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51" name="Rectangle 20">
                <a:extLst>
                  <a:ext uri="{FF2B5EF4-FFF2-40B4-BE49-F238E27FC236}">
                    <a16:creationId xmlns:a16="http://schemas.microsoft.com/office/drawing/2014/main" id="{AF96E375-134B-6C48-95D6-2DBFE0DDC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43316114-3D25-A44E-97CE-B00FB3F24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22">
                <a:extLst>
                  <a:ext uri="{FF2B5EF4-FFF2-40B4-BE49-F238E27FC236}">
                    <a16:creationId xmlns:a16="http://schemas.microsoft.com/office/drawing/2014/main" id="{38C74E95-427F-9045-AA3B-3C429A355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23">
                <a:extLst>
                  <a:ext uri="{FF2B5EF4-FFF2-40B4-BE49-F238E27FC236}">
                    <a16:creationId xmlns:a16="http://schemas.microsoft.com/office/drawing/2014/main" id="{4BAB04C4-5FB5-E040-8B71-975905228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24">
                <a:extLst>
                  <a:ext uri="{FF2B5EF4-FFF2-40B4-BE49-F238E27FC236}">
                    <a16:creationId xmlns:a16="http://schemas.microsoft.com/office/drawing/2014/main" id="{CC9EF085-0F56-6F49-9205-F80E04D0B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25">
                <a:extLst>
                  <a:ext uri="{FF2B5EF4-FFF2-40B4-BE49-F238E27FC236}">
                    <a16:creationId xmlns:a16="http://schemas.microsoft.com/office/drawing/2014/main" id="{34806143-7487-2C4B-A15C-1B8071422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93" name="Rectangle 26">
                <a:extLst>
                  <a:ext uri="{FF2B5EF4-FFF2-40B4-BE49-F238E27FC236}">
                    <a16:creationId xmlns:a16="http://schemas.microsoft.com/office/drawing/2014/main" id="{6F604325-31E1-3040-93C2-C68770C87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27">
                <a:extLst>
                  <a:ext uri="{FF2B5EF4-FFF2-40B4-BE49-F238E27FC236}">
                    <a16:creationId xmlns:a16="http://schemas.microsoft.com/office/drawing/2014/main" id="{43DBE66B-D9DB-204F-97A1-CA4AA6F9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28">
                <a:extLst>
                  <a:ext uri="{FF2B5EF4-FFF2-40B4-BE49-F238E27FC236}">
                    <a16:creationId xmlns:a16="http://schemas.microsoft.com/office/drawing/2014/main" id="{25F40076-C9A9-3F4D-B1AF-C0E6CD001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29">
                <a:extLst>
                  <a:ext uri="{FF2B5EF4-FFF2-40B4-BE49-F238E27FC236}">
                    <a16:creationId xmlns:a16="http://schemas.microsoft.com/office/drawing/2014/main" id="{C9C1C164-CA18-384A-8DCE-302255ADA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97" name="Text Box 30">
                <a:extLst>
                  <a:ext uri="{FF2B5EF4-FFF2-40B4-BE49-F238E27FC236}">
                    <a16:creationId xmlns:a16="http://schemas.microsoft.com/office/drawing/2014/main" id="{19678633-9A1C-2043-AFC3-57714E405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B29C2856-D95F-8A4A-B532-6C81A3456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44" name="Text Box 32">
              <a:extLst>
                <a:ext uri="{FF2B5EF4-FFF2-40B4-BE49-F238E27FC236}">
                  <a16:creationId xmlns:a16="http://schemas.microsoft.com/office/drawing/2014/main" id="{36933160-56C5-F045-8B7A-34260A761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5" name="Text Box 33">
              <a:extLst>
                <a:ext uri="{FF2B5EF4-FFF2-40B4-BE49-F238E27FC236}">
                  <a16:creationId xmlns:a16="http://schemas.microsoft.com/office/drawing/2014/main" id="{AF37F04C-1AF4-FE42-BFA1-880549ED9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6" name="Text Box 34">
              <a:extLst>
                <a:ext uri="{FF2B5EF4-FFF2-40B4-BE49-F238E27FC236}">
                  <a16:creationId xmlns:a16="http://schemas.microsoft.com/office/drawing/2014/main" id="{B069BF21-62A3-BE46-8796-116CCFFF7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7" name="Text Box 35">
              <a:extLst>
                <a:ext uri="{FF2B5EF4-FFF2-40B4-BE49-F238E27FC236}">
                  <a16:creationId xmlns:a16="http://schemas.microsoft.com/office/drawing/2014/main" id="{C978B588-84E9-624F-8711-580261D3A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8" name="Text Box 36">
              <a:extLst>
                <a:ext uri="{FF2B5EF4-FFF2-40B4-BE49-F238E27FC236}">
                  <a16:creationId xmlns:a16="http://schemas.microsoft.com/office/drawing/2014/main" id="{258916BF-29F9-3142-BF16-1A7A3D092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9" name="Text Box 37">
              <a:extLst>
                <a:ext uri="{FF2B5EF4-FFF2-40B4-BE49-F238E27FC236}">
                  <a16:creationId xmlns:a16="http://schemas.microsoft.com/office/drawing/2014/main" id="{6578BD65-71E7-A645-8E74-25D620318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9044E6F5-41BA-EB41-8C42-60745396A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8" name="Text Box 54">
            <a:extLst>
              <a:ext uri="{FF2B5EF4-FFF2-40B4-BE49-F238E27FC236}">
                <a16:creationId xmlns:a16="http://schemas.microsoft.com/office/drawing/2014/main" id="{35584D96-AE6C-6843-AB3B-AA92D10F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092" y="347221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99" name="Text Box 34">
            <a:extLst>
              <a:ext uri="{FF2B5EF4-FFF2-40B4-BE49-F238E27FC236}">
                <a16:creationId xmlns:a16="http://schemas.microsoft.com/office/drawing/2014/main" id="{5B5BD6DC-4B46-9F43-B78F-9AE173E6D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500" y="546979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93B846-1553-7646-B2CD-C2832260407A}"/>
              </a:ext>
            </a:extLst>
          </p:cNvPr>
          <p:cNvGrpSpPr/>
          <p:nvPr/>
        </p:nvGrpSpPr>
        <p:grpSpPr>
          <a:xfrm>
            <a:off x="5575512" y="2764887"/>
            <a:ext cx="3789775" cy="1902098"/>
            <a:chOff x="4082888" y="2750312"/>
            <a:chExt cx="3789775" cy="190209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BEB09AF-186F-6D45-913B-E4E43FDAA398}"/>
                </a:ext>
              </a:extLst>
            </p:cNvPr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B363CCA-4F56-0542-9402-EF9EDF8AC714}"/>
                  </a:ext>
                </a:extLst>
              </p:cNvPr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D3F9DA6-6664-A04B-980E-CD6AB1AD15E0}"/>
                  </a:ext>
                </a:extLst>
              </p:cNvPr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8CBCCEC-A39F-9046-83AE-D41EDEFC83AA}"/>
                  </a:ext>
                </a:extLst>
              </p:cNvPr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5213BD6-6B86-C049-940A-60FF18C246AE}"/>
                  </a:ext>
                </a:extLst>
              </p:cNvPr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D333DCC-8489-504D-89CC-7CF66024E242}"/>
                </a:ext>
              </a:extLst>
            </p:cNvPr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A0A324C-966C-384C-80A5-5A88E34AC625}"/>
                  </a:ext>
                </a:extLst>
              </p:cNvPr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2903C2D4-88A7-4241-936C-E3DB85E63C15}"/>
                  </a:ext>
                </a:extLst>
              </p:cNvPr>
              <p:cNvCxnSpPr>
                <a:stCxn id="106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5552629-87F9-444A-A363-B271E3C655FD}"/>
                  </a:ext>
                </a:extLst>
              </p:cNvPr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508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REAL 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01D32882-F429-814F-B43E-46D8F21B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380" y="6517341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sp>
        <p:nvSpPr>
          <p:cNvPr id="52" name="Text Box 3">
            <a:extLst>
              <a:ext uri="{FF2B5EF4-FFF2-40B4-BE49-F238E27FC236}">
                <a16:creationId xmlns:a16="http://schemas.microsoft.com/office/drawing/2014/main" id="{AE463EBD-4F27-1748-A8A5-38682A53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106" y="1404358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49D5E78F-348E-2741-9194-F94343BA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349" y="2853050"/>
            <a:ext cx="3765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Closed Hash Table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“Linear Probing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”</a:t>
            </a:r>
          </a:p>
        </p:txBody>
      </p:sp>
      <p:sp>
        <p:nvSpPr>
          <p:cNvPr id="54" name="Text Box 4">
            <a:extLst>
              <a:ext uri="{FF2B5EF4-FFF2-40B4-BE49-F238E27FC236}">
                <a16:creationId xmlns:a16="http://schemas.microsoft.com/office/drawing/2014/main" id="{0D5B36C8-094F-1049-8A80-5A029659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76" y="2818389"/>
            <a:ext cx="318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Linear Probing - Insertion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01D32882-F429-814F-B43E-46D8F21B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380" y="6517341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12B21B-340F-5847-A742-45377888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96" y="1471088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mapping function to locate the right bucket in our array.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28E2A-03CA-E14B-B550-E9259BC8B224}"/>
              </a:ext>
            </a:extLst>
          </p:cNvPr>
          <p:cNvSpPr/>
          <p:nvPr/>
        </p:nvSpPr>
        <p:spPr>
          <a:xfrm>
            <a:off x="1590600" y="2546672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948F8-C112-914F-847D-F5FF9E70ABE6}"/>
              </a:ext>
            </a:extLst>
          </p:cNvPr>
          <p:cNvSpPr/>
          <p:nvPr/>
        </p:nvSpPr>
        <p:spPr>
          <a:xfrm>
            <a:off x="1493473" y="4968311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968C05A-3535-934D-9B18-A4152C901F18}"/>
              </a:ext>
            </a:extLst>
          </p:cNvPr>
          <p:cNvGrpSpPr>
            <a:grpSpLocks/>
          </p:cNvGrpSpPr>
          <p:nvPr/>
        </p:nvGrpSpPr>
        <p:grpSpPr bwMode="auto">
          <a:xfrm>
            <a:off x="7661461" y="1326777"/>
            <a:ext cx="2266950" cy="4284663"/>
            <a:chOff x="4140" y="1056"/>
            <a:chExt cx="1428" cy="2699"/>
          </a:xfrm>
        </p:grpSpPr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60C9274D-37FF-914F-9852-AF1EF6BA0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9" name="Rectangle 20">
                <a:extLst>
                  <a:ext uri="{FF2B5EF4-FFF2-40B4-BE49-F238E27FC236}">
                    <a16:creationId xmlns:a16="http://schemas.microsoft.com/office/drawing/2014/main" id="{C913C44E-9D94-904A-B325-5E4D1CA9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ECF3CB09-27D1-B54F-9FA6-BDAA5A318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id="{9661E0BD-433F-3E40-979F-7A703A2CA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3">
                <a:extLst>
                  <a:ext uri="{FF2B5EF4-FFF2-40B4-BE49-F238E27FC236}">
                    <a16:creationId xmlns:a16="http://schemas.microsoft.com/office/drawing/2014/main" id="{4D4FBD4F-4F6E-9F4B-BBE8-D6235753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76784072-E704-8844-8496-ED0E2D9D8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C4FDE507-7947-E144-A246-AF4A85AEF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09BB5734-6802-FD49-8091-EB72A5605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7">
                <a:extLst>
                  <a:ext uri="{FF2B5EF4-FFF2-40B4-BE49-F238E27FC236}">
                    <a16:creationId xmlns:a16="http://schemas.microsoft.com/office/drawing/2014/main" id="{38682444-714A-6B43-819F-FCE0DE19E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8">
                <a:extLst>
                  <a:ext uri="{FF2B5EF4-FFF2-40B4-BE49-F238E27FC236}">
                    <a16:creationId xmlns:a16="http://schemas.microsoft.com/office/drawing/2014/main" id="{1F0E3237-7E70-1442-8B71-3F5D61636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9">
                <a:extLst>
                  <a:ext uri="{FF2B5EF4-FFF2-40B4-BE49-F238E27FC236}">
                    <a16:creationId xmlns:a16="http://schemas.microsoft.com/office/drawing/2014/main" id="{F4BB2641-A092-8B4C-9075-5B924FB1C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29" name="Text Box 30">
                <a:extLst>
                  <a:ext uri="{FF2B5EF4-FFF2-40B4-BE49-F238E27FC236}">
                    <a16:creationId xmlns:a16="http://schemas.microsoft.com/office/drawing/2014/main" id="{C703C8D8-2010-E14C-8EAA-A8F5D1008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CEAB9FA8-ACF2-BD44-BE00-D542D6B5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7302BF7A-28E0-0B4E-B13F-7DF084A3B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8A1B8F62-3A30-8540-B310-02D30DCD7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3D98E508-8053-AE4B-97D2-76D678FE4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2973EF2D-77D7-0C48-8B21-D00A757F4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7" name="Text Box 36">
              <a:extLst>
                <a:ext uri="{FF2B5EF4-FFF2-40B4-BE49-F238E27FC236}">
                  <a16:creationId xmlns:a16="http://schemas.microsoft.com/office/drawing/2014/main" id="{6CEAE4F7-186B-BD47-812E-1CE28F585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CA73D3A7-CD52-1644-8D92-920C630B4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879753-C905-034F-ABDD-32757953D9B1}"/>
              </a:ext>
            </a:extLst>
          </p:cNvPr>
          <p:cNvSpPr/>
          <p:nvPr/>
        </p:nvSpPr>
        <p:spPr bwMode="auto">
          <a:xfrm>
            <a:off x="8854274" y="313174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AC53AB-1EE8-BF4C-AB85-E9B5C77158C5}"/>
              </a:ext>
            </a:extLst>
          </p:cNvPr>
          <p:cNvGrpSpPr/>
          <p:nvPr/>
        </p:nvGrpSpPr>
        <p:grpSpPr>
          <a:xfrm>
            <a:off x="8834294" y="3215193"/>
            <a:ext cx="1149675" cy="307777"/>
            <a:chOff x="9332166" y="3057837"/>
            <a:chExt cx="1149675" cy="307777"/>
          </a:xfrm>
          <a:noFill/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059251-87BC-D849-B69A-38C878BA119E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3B935-A1EC-714B-BCC8-5846EA9E6C99}"/>
                </a:ext>
              </a:extLst>
            </p:cNvPr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01282E-61EC-A04D-955F-4EF33927AA56}"/>
              </a:ext>
            </a:extLst>
          </p:cNvPr>
          <p:cNvGrpSpPr/>
          <p:nvPr/>
        </p:nvGrpSpPr>
        <p:grpSpPr>
          <a:xfrm>
            <a:off x="8815726" y="3578565"/>
            <a:ext cx="1186543" cy="292388"/>
            <a:chOff x="9320268" y="3130222"/>
            <a:chExt cx="1186543" cy="2923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85F04-B610-CC43-9D05-0BDE84B0FE98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8D2C00-AEBA-E041-A4CC-BA73C0437835}"/>
                </a:ext>
              </a:extLst>
            </p:cNvPr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BD093C-BD2A-A844-8A7D-8833E26FCA26}"/>
              </a:ext>
            </a:extLst>
          </p:cNvPr>
          <p:cNvGrpSpPr/>
          <p:nvPr/>
        </p:nvGrpSpPr>
        <p:grpSpPr>
          <a:xfrm>
            <a:off x="5698433" y="3346079"/>
            <a:ext cx="3126509" cy="611394"/>
            <a:chOff x="4496700" y="729233"/>
            <a:chExt cx="3126509" cy="61139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B7C3C7-187B-324D-BF79-658762EBF14B}"/>
                </a:ext>
              </a:extLst>
            </p:cNvPr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903D6-4943-1048-88FE-37090F57B034}"/>
                </a:ext>
              </a:extLst>
            </p:cNvPr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BC5C57-B653-BA45-B84E-C2FD41B0D9F9}"/>
              </a:ext>
            </a:extLst>
          </p:cNvPr>
          <p:cNvGrpSpPr/>
          <p:nvPr/>
        </p:nvGrpSpPr>
        <p:grpSpPr>
          <a:xfrm>
            <a:off x="5808889" y="2833197"/>
            <a:ext cx="2974361" cy="512880"/>
            <a:chOff x="4479824" y="971295"/>
            <a:chExt cx="2974361" cy="5128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4FA046-9A68-E543-B5B7-26EC23B67878}"/>
                </a:ext>
              </a:extLst>
            </p:cNvPr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6AAC46-0DC2-A84C-BDE0-A6BBF3F15DC7}"/>
                </a:ext>
              </a:extLst>
            </p:cNvPr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0B8738DD-7803-F242-A93F-2394B18340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73250" y="1794254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CCAB61-522E-504C-96FA-039BE1C35812}"/>
              </a:ext>
            </a:extLst>
          </p:cNvPr>
          <p:cNvSpPr/>
          <p:nvPr/>
        </p:nvSpPr>
        <p:spPr>
          <a:xfrm>
            <a:off x="1493473" y="3614571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AFCD5CC0-8D32-5D46-AA55-FEE58CBD42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43072" y="4544244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3FE2211D-5D8A-9C46-894C-18FABE4FFF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13972" y="4148931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E49155-CB86-1F4E-A500-C81B9D4BE667}"/>
              </a:ext>
            </a:extLst>
          </p:cNvPr>
          <p:cNvSpPr/>
          <p:nvPr/>
        </p:nvSpPr>
        <p:spPr>
          <a:xfrm>
            <a:off x="5805919" y="2848545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0D19F0-AC80-744D-97E4-CD74949C0A0E}"/>
              </a:ext>
            </a:extLst>
          </p:cNvPr>
          <p:cNvSpPr/>
          <p:nvPr/>
        </p:nvSpPr>
        <p:spPr>
          <a:xfrm>
            <a:off x="5699383" y="359586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66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allAtOnce"/>
      <p:bldP spid="8" grpId="0"/>
      <p:bldP spid="8" grpId="1"/>
      <p:bldP spid="9" grpId="0"/>
      <p:bldP spid="9" grpId="1"/>
      <p:bldP spid="30" grpId="0" animBg="1"/>
      <p:bldP spid="30" grpId="1" animBg="1"/>
      <p:bldP spid="30" grpId="2" animBg="1"/>
      <p:bldP spid="30" grpId="3" animBg="1"/>
      <p:bldP spid="30" grpId="4" animBg="1"/>
      <p:bldP spid="44" grpId="0"/>
      <p:bldP spid="44" grpId="1"/>
      <p:bldP spid="47" grpId="0"/>
      <p:bldP spid="47" grpId="1"/>
      <p:bldP spid="47" grpId="2"/>
      <p:bldP spid="47" grpId="3"/>
      <p:bldP spid="48" grpId="0"/>
      <p:bldP spid="48" grpId="1"/>
      <p:bldP spid="48" grpId="2"/>
      <p:bldP spid="48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Linear Probing - Insertion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01D32882-F429-814F-B43E-46D8F21B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380" y="6517341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EB7DDA-5CB3-BF4D-8F95-E004CFDAA531}"/>
              </a:ext>
            </a:extLst>
          </p:cNvPr>
          <p:cNvSpPr/>
          <p:nvPr/>
        </p:nvSpPr>
        <p:spPr>
          <a:xfrm>
            <a:off x="1476309" y="46028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0" name="Text Box 5">
            <a:extLst>
              <a:ext uri="{FF2B5EF4-FFF2-40B4-BE49-F238E27FC236}">
                <a16:creationId xmlns:a16="http://schemas.microsoft.com/office/drawing/2014/main" id="{87CD7640-A777-FF4A-8216-FEFE7DDD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326" y="20493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3A1C7C-8400-444B-B152-F64C40E6F8AE}"/>
              </a:ext>
            </a:extLst>
          </p:cNvPr>
          <p:cNvSpPr/>
          <p:nvPr/>
        </p:nvSpPr>
        <p:spPr>
          <a:xfrm>
            <a:off x="1615167" y="28365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52" name="Group 18">
            <a:extLst>
              <a:ext uri="{FF2B5EF4-FFF2-40B4-BE49-F238E27FC236}">
                <a16:creationId xmlns:a16="http://schemas.microsoft.com/office/drawing/2014/main" id="{D283D5B3-1BC8-5F47-8BD1-E3625C251BDF}"/>
              </a:ext>
            </a:extLst>
          </p:cNvPr>
          <p:cNvGrpSpPr>
            <a:grpSpLocks/>
          </p:cNvGrpSpPr>
          <p:nvPr/>
        </p:nvGrpSpPr>
        <p:grpSpPr bwMode="auto">
          <a:xfrm>
            <a:off x="7755591" y="1905000"/>
            <a:ext cx="2266950" cy="4278313"/>
            <a:chOff x="4140" y="1056"/>
            <a:chExt cx="1428" cy="2695"/>
          </a:xfrm>
        </p:grpSpPr>
        <p:grpSp>
          <p:nvGrpSpPr>
            <p:cNvPr id="53" name="Group 19">
              <a:extLst>
                <a:ext uri="{FF2B5EF4-FFF2-40B4-BE49-F238E27FC236}">
                  <a16:creationId xmlns:a16="http://schemas.microsoft.com/office/drawing/2014/main" id="{B0F2FBA0-CDC7-3141-A8C8-906CC99F5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62" name="Rectangle 20">
                <a:extLst>
                  <a:ext uri="{FF2B5EF4-FFF2-40B4-BE49-F238E27FC236}">
                    <a16:creationId xmlns:a16="http://schemas.microsoft.com/office/drawing/2014/main" id="{1FE95059-FE4B-A143-A09D-40D34E472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21">
                <a:extLst>
                  <a:ext uri="{FF2B5EF4-FFF2-40B4-BE49-F238E27FC236}">
                    <a16:creationId xmlns:a16="http://schemas.microsoft.com/office/drawing/2014/main" id="{18F6753A-F578-E642-8264-4D8C0A5B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B84FADC7-27DE-7542-846D-ED2D6DD43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8192F6B4-FE41-D944-A2C5-939F08C10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F204B07F-490E-2E48-B8E2-BE4A53463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25">
                <a:extLst>
                  <a:ext uri="{FF2B5EF4-FFF2-40B4-BE49-F238E27FC236}">
                    <a16:creationId xmlns:a16="http://schemas.microsoft.com/office/drawing/2014/main" id="{97818B7C-44F0-AB4D-9D08-ED40CA7D5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68" name="Rectangle 26">
                <a:extLst>
                  <a:ext uri="{FF2B5EF4-FFF2-40B4-BE49-F238E27FC236}">
                    <a16:creationId xmlns:a16="http://schemas.microsoft.com/office/drawing/2014/main" id="{23750D78-3E97-DD46-B7EA-3F4050E3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27">
                <a:extLst>
                  <a:ext uri="{FF2B5EF4-FFF2-40B4-BE49-F238E27FC236}">
                    <a16:creationId xmlns:a16="http://schemas.microsoft.com/office/drawing/2014/main" id="{CC0F5D45-1DEF-214A-AF96-8210FF00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28">
                <a:extLst>
                  <a:ext uri="{FF2B5EF4-FFF2-40B4-BE49-F238E27FC236}">
                    <a16:creationId xmlns:a16="http://schemas.microsoft.com/office/drawing/2014/main" id="{57AD0D41-ED91-0A4B-94AF-AED04D23F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29">
                <a:extLst>
                  <a:ext uri="{FF2B5EF4-FFF2-40B4-BE49-F238E27FC236}">
                    <a16:creationId xmlns:a16="http://schemas.microsoft.com/office/drawing/2014/main" id="{93ABE601-27BA-CB4A-B3D1-F648536B2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72" name="Text Box 30">
                <a:extLst>
                  <a:ext uri="{FF2B5EF4-FFF2-40B4-BE49-F238E27FC236}">
                    <a16:creationId xmlns:a16="http://schemas.microsoft.com/office/drawing/2014/main" id="{1F115982-88D7-B846-912F-92FE720FC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54" name="Text Box 31">
              <a:extLst>
                <a:ext uri="{FF2B5EF4-FFF2-40B4-BE49-F238E27FC236}">
                  <a16:creationId xmlns:a16="http://schemas.microsoft.com/office/drawing/2014/main" id="{1E4A205C-384E-434E-ABBB-5B59AC11A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2ECB90A2-56E0-4B4E-B7FC-8D1C03A6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885DE78C-B825-EA43-81CF-1E2AD2962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FC676766-8FE5-2A45-B924-966022DA5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2FBEF95A-558C-524D-A587-DE5408D5F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CDFEACFC-1DC5-D743-9F2D-745C0D1EA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070AA23D-EF6B-C04E-A915-188CCA6B1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9A7D115-C40F-404F-891B-CF13397D224D}"/>
              </a:ext>
            </a:extLst>
          </p:cNvPr>
          <p:cNvSpPr/>
          <p:nvPr/>
        </p:nvSpPr>
        <p:spPr bwMode="auto">
          <a:xfrm>
            <a:off x="8948403" y="53789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39FCFA-DBD6-6849-9132-A554BC979E98}"/>
              </a:ext>
            </a:extLst>
          </p:cNvPr>
          <p:cNvGrpSpPr/>
          <p:nvPr/>
        </p:nvGrpSpPr>
        <p:grpSpPr>
          <a:xfrm>
            <a:off x="8928424" y="3793416"/>
            <a:ext cx="1149675" cy="307777"/>
            <a:chOff x="9332166" y="3057837"/>
            <a:chExt cx="1149675" cy="307777"/>
          </a:xfrm>
          <a:noFill/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62FEA6-8248-6241-9086-D553C3561EFF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CCD5AB-191E-AB4F-8511-7298D0E644EE}"/>
                </a:ext>
              </a:extLst>
            </p:cNvPr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A3EF3F-A5DD-8A4B-A5C8-EA3F226EAF79}"/>
              </a:ext>
            </a:extLst>
          </p:cNvPr>
          <p:cNvGrpSpPr/>
          <p:nvPr/>
        </p:nvGrpSpPr>
        <p:grpSpPr>
          <a:xfrm>
            <a:off x="8909856" y="4156788"/>
            <a:ext cx="1186543" cy="292388"/>
            <a:chOff x="9320268" y="3130222"/>
            <a:chExt cx="1186543" cy="29238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75894D0-E256-5D47-9F28-3366F5949F7A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944761-C5A3-3341-B1D1-09DF85C85F64}"/>
                </a:ext>
              </a:extLst>
            </p:cNvPr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08BDAA-7F5A-0540-864E-4D943A33E6D4}"/>
              </a:ext>
            </a:extLst>
          </p:cNvPr>
          <p:cNvGrpSpPr/>
          <p:nvPr/>
        </p:nvGrpSpPr>
        <p:grpSpPr>
          <a:xfrm>
            <a:off x="5668101" y="5124085"/>
            <a:ext cx="4429950" cy="635206"/>
            <a:chOff x="4496700" y="971295"/>
            <a:chExt cx="4429950" cy="6352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EFEDCD-9986-5540-A671-F4BC61180453}"/>
                </a:ext>
              </a:extLst>
            </p:cNvPr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ADFD007-3AAE-BB48-A4F0-7E843D7E31DA}"/>
                </a:ext>
              </a:extLst>
            </p:cNvPr>
            <p:cNvCxnSpPr>
              <a:endCxn id="85" idx="1"/>
            </p:cNvCxnSpPr>
            <p:nvPr/>
          </p:nvCxnSpPr>
          <p:spPr bwMode="auto">
            <a:xfrm>
              <a:off x="7985969" y="13845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C2DF0B5-63CA-2C44-9A33-1F25F3ECB097}"/>
              </a:ext>
            </a:extLst>
          </p:cNvPr>
          <p:cNvSpPr/>
          <p:nvPr/>
        </p:nvSpPr>
        <p:spPr>
          <a:xfrm>
            <a:off x="8911985" y="58393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84" name="Text Box 4">
            <a:extLst>
              <a:ext uri="{FF2B5EF4-FFF2-40B4-BE49-F238E27FC236}">
                <a16:creationId xmlns:a16="http://schemas.microsoft.com/office/drawing/2014/main" id="{E7B17032-23EC-9F4B-B2D9-90D7DAAF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326" y="13109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0A8AB3E-8C95-3D4C-AEB1-A2F84CFB39A5}"/>
              </a:ext>
            </a:extLst>
          </p:cNvPr>
          <p:cNvSpPr/>
          <p:nvPr/>
        </p:nvSpPr>
        <p:spPr>
          <a:xfrm>
            <a:off x="8914710" y="54246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3F9200-C49C-9A40-B93E-D807AD88E0BE}"/>
              </a:ext>
            </a:extLst>
          </p:cNvPr>
          <p:cNvSpPr/>
          <p:nvPr/>
        </p:nvSpPr>
        <p:spPr>
          <a:xfrm>
            <a:off x="1683273" y="38217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1E7BB8E8-F5BF-EC42-824D-F2FA7F1616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84610" y="40068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BEBD30-D234-6E4F-957E-84C4340831CE}"/>
              </a:ext>
            </a:extLst>
          </p:cNvPr>
          <p:cNvSpPr/>
          <p:nvPr/>
        </p:nvSpPr>
        <p:spPr>
          <a:xfrm>
            <a:off x="5677342" y="51223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89" name="Rounded Rectangular Callout 88">
            <a:extLst>
              <a:ext uri="{FF2B5EF4-FFF2-40B4-BE49-F238E27FC236}">
                <a16:creationId xmlns:a16="http://schemas.microsoft.com/office/drawing/2014/main" id="{E8A6DBF1-EAB4-854F-BEB3-67806D6013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69205" y="46806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7F5DBA47-E76F-A749-B073-0120EC1F9A9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3801" y="52570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89EF41-ECC0-E740-8DD1-B75403AC58D0}"/>
              </a:ext>
            </a:extLst>
          </p:cNvPr>
          <p:cNvSpPr/>
          <p:nvPr/>
        </p:nvSpPr>
        <p:spPr>
          <a:xfrm>
            <a:off x="8908693" y="21167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92" name="Rounded Rectangular Callout 91">
            <a:extLst>
              <a:ext uri="{FF2B5EF4-FFF2-40B4-BE49-F238E27FC236}">
                <a16:creationId xmlns:a16="http://schemas.microsoft.com/office/drawing/2014/main" id="{225068D6-EA43-4746-ADFF-6FE011EC1B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47239" y="9849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93" name="Rounded Rectangular Callout 92">
            <a:extLst>
              <a:ext uri="{FF2B5EF4-FFF2-40B4-BE49-F238E27FC236}">
                <a16:creationId xmlns:a16="http://schemas.microsoft.com/office/drawing/2014/main" id="{4E1123AE-A4AC-E241-A928-CF17672691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3801" y="13278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5700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8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build="p"/>
      <p:bldP spid="51" grpId="0"/>
      <p:bldP spid="73" grpId="0" animBg="1"/>
      <p:bldP spid="73" grpId="1" animBg="1"/>
      <p:bldP spid="73" grpId="2" animBg="1"/>
      <p:bldP spid="73" grpId="3" animBg="1"/>
      <p:bldP spid="73" grpId="4" animBg="1"/>
      <p:bldP spid="86" grpId="0"/>
      <p:bldP spid="88" grpId="0"/>
      <p:bldP spid="88" grpId="1"/>
      <p:bldP spid="8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Linear Probing– Searching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0469E680-A353-C945-B59D-A929C7F0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58" y="3765378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 Box 5">
            <a:extLst>
              <a:ext uri="{FF2B5EF4-FFF2-40B4-BE49-F238E27FC236}">
                <a16:creationId xmlns:a16="http://schemas.microsoft.com/office/drawing/2014/main" id="{E52F2206-9B54-3945-8190-4AA30172B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82" y="1548437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B7A979-4CE9-344C-AB9D-CB246E530030}"/>
              </a:ext>
            </a:extLst>
          </p:cNvPr>
          <p:cNvSpPr/>
          <p:nvPr/>
        </p:nvSpPr>
        <p:spPr>
          <a:xfrm>
            <a:off x="1847539" y="2424956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mapping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AB3D6B-401B-8B45-A117-3D8DF5F32143}"/>
              </a:ext>
            </a:extLst>
          </p:cNvPr>
          <p:cNvSpPr/>
          <p:nvPr/>
        </p:nvSpPr>
        <p:spPr>
          <a:xfrm>
            <a:off x="1728480" y="4227851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97" name="Group 18">
            <a:extLst>
              <a:ext uri="{FF2B5EF4-FFF2-40B4-BE49-F238E27FC236}">
                <a16:creationId xmlns:a16="http://schemas.microsoft.com/office/drawing/2014/main" id="{8129E340-86F1-2540-8FAD-E8BA7664980F}"/>
              </a:ext>
            </a:extLst>
          </p:cNvPr>
          <p:cNvGrpSpPr>
            <a:grpSpLocks/>
          </p:cNvGrpSpPr>
          <p:nvPr/>
        </p:nvGrpSpPr>
        <p:grpSpPr bwMode="auto">
          <a:xfrm>
            <a:off x="8003954" y="1174578"/>
            <a:ext cx="2266950" cy="4278313"/>
            <a:chOff x="4140" y="1056"/>
            <a:chExt cx="1428" cy="2695"/>
          </a:xfrm>
        </p:grpSpPr>
        <p:grpSp>
          <p:nvGrpSpPr>
            <p:cNvPr id="98" name="Group 19">
              <a:extLst>
                <a:ext uri="{FF2B5EF4-FFF2-40B4-BE49-F238E27FC236}">
                  <a16:creationId xmlns:a16="http://schemas.microsoft.com/office/drawing/2014/main" id="{A41C4096-B11C-A444-9B8B-0D322F92E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06" name="Rectangle 20">
                <a:extLst>
                  <a:ext uri="{FF2B5EF4-FFF2-40B4-BE49-F238E27FC236}">
                    <a16:creationId xmlns:a16="http://schemas.microsoft.com/office/drawing/2014/main" id="{5E4CE76B-DE4C-DA44-B8CA-F1DC519A5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id="{9D8E6A42-2E09-6544-8B1E-FE3D9E3D7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22">
                <a:extLst>
                  <a:ext uri="{FF2B5EF4-FFF2-40B4-BE49-F238E27FC236}">
                    <a16:creationId xmlns:a16="http://schemas.microsoft.com/office/drawing/2014/main" id="{7D29E7CC-BDBA-B24F-8DD0-12C9EFB4D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23">
                <a:extLst>
                  <a:ext uri="{FF2B5EF4-FFF2-40B4-BE49-F238E27FC236}">
                    <a16:creationId xmlns:a16="http://schemas.microsoft.com/office/drawing/2014/main" id="{2D5997FF-5EB4-8345-8AAA-A1DF13CDC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24">
                <a:extLst>
                  <a:ext uri="{FF2B5EF4-FFF2-40B4-BE49-F238E27FC236}">
                    <a16:creationId xmlns:a16="http://schemas.microsoft.com/office/drawing/2014/main" id="{A818A0EF-D985-194B-AB17-97CB79A5F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25">
                <a:extLst>
                  <a:ext uri="{FF2B5EF4-FFF2-40B4-BE49-F238E27FC236}">
                    <a16:creationId xmlns:a16="http://schemas.microsoft.com/office/drawing/2014/main" id="{354F184F-C9F7-B64A-B36C-BC78714B7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12" name="Rectangle 26">
                <a:extLst>
                  <a:ext uri="{FF2B5EF4-FFF2-40B4-BE49-F238E27FC236}">
                    <a16:creationId xmlns:a16="http://schemas.microsoft.com/office/drawing/2014/main" id="{1BB456C6-872D-FC40-A4D1-18735AE26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27">
                <a:extLst>
                  <a:ext uri="{FF2B5EF4-FFF2-40B4-BE49-F238E27FC236}">
                    <a16:creationId xmlns:a16="http://schemas.microsoft.com/office/drawing/2014/main" id="{8C7DBC52-103C-F143-AADE-A6FB41BD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28">
                <a:extLst>
                  <a:ext uri="{FF2B5EF4-FFF2-40B4-BE49-F238E27FC236}">
                    <a16:creationId xmlns:a16="http://schemas.microsoft.com/office/drawing/2014/main" id="{07EAC312-2367-AD4A-B6E6-70938B6C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29">
                <a:extLst>
                  <a:ext uri="{FF2B5EF4-FFF2-40B4-BE49-F238E27FC236}">
                    <a16:creationId xmlns:a16="http://schemas.microsoft.com/office/drawing/2014/main" id="{B9E9C2A1-2A93-C941-B91E-115934445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16" name="Text Box 30">
                <a:extLst>
                  <a:ext uri="{FF2B5EF4-FFF2-40B4-BE49-F238E27FC236}">
                    <a16:creationId xmlns:a16="http://schemas.microsoft.com/office/drawing/2014/main" id="{02804DF8-4F61-014B-A2E8-A1794D8F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99" name="Text Box 31">
              <a:extLst>
                <a:ext uri="{FF2B5EF4-FFF2-40B4-BE49-F238E27FC236}">
                  <a16:creationId xmlns:a16="http://schemas.microsoft.com/office/drawing/2014/main" id="{136D23CA-1310-1540-AA0F-F402C12AE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00" name="Text Box 32">
              <a:extLst>
                <a:ext uri="{FF2B5EF4-FFF2-40B4-BE49-F238E27FC236}">
                  <a16:creationId xmlns:a16="http://schemas.microsoft.com/office/drawing/2014/main" id="{934A2028-53AC-A049-AD55-00AC8C263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01" name="Text Box 33">
              <a:extLst>
                <a:ext uri="{FF2B5EF4-FFF2-40B4-BE49-F238E27FC236}">
                  <a16:creationId xmlns:a16="http://schemas.microsoft.com/office/drawing/2014/main" id="{62B9CF28-A07F-654E-9713-044B4D19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02" name="Text Box 34">
              <a:extLst>
                <a:ext uri="{FF2B5EF4-FFF2-40B4-BE49-F238E27FC236}">
                  <a16:creationId xmlns:a16="http://schemas.microsoft.com/office/drawing/2014/main" id="{AF20219E-51F3-7D40-B112-3D089CC25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03" name="Text Box 35">
              <a:extLst>
                <a:ext uri="{FF2B5EF4-FFF2-40B4-BE49-F238E27FC236}">
                  <a16:creationId xmlns:a16="http://schemas.microsoft.com/office/drawing/2014/main" id="{78F053E5-B369-E447-9D0E-7E80E95EA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04" name="Text Box 36">
              <a:extLst>
                <a:ext uri="{FF2B5EF4-FFF2-40B4-BE49-F238E27FC236}">
                  <a16:creationId xmlns:a16="http://schemas.microsoft.com/office/drawing/2014/main" id="{F0C82E1B-AE2C-DB40-AD5E-CBD3CF48F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05" name="Text Box 37">
              <a:extLst>
                <a:ext uri="{FF2B5EF4-FFF2-40B4-BE49-F238E27FC236}">
                  <a16:creationId xmlns:a16="http://schemas.microsoft.com/office/drawing/2014/main" id="{B74DDB4D-B751-E144-A2E8-62D79E1B5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B9CAE509-2C1E-CC41-8217-150B3E51511A}"/>
              </a:ext>
            </a:extLst>
          </p:cNvPr>
          <p:cNvSpPr/>
          <p:nvPr/>
        </p:nvSpPr>
        <p:spPr bwMode="auto">
          <a:xfrm>
            <a:off x="9196767" y="297954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8398CE6-41FA-994D-A893-BE76ED897AEA}"/>
              </a:ext>
            </a:extLst>
          </p:cNvPr>
          <p:cNvGrpSpPr/>
          <p:nvPr/>
        </p:nvGrpSpPr>
        <p:grpSpPr>
          <a:xfrm>
            <a:off x="9176787" y="3062994"/>
            <a:ext cx="1149675" cy="307777"/>
            <a:chOff x="9332166" y="3057837"/>
            <a:chExt cx="1149675" cy="307777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DDE5E7D-2473-AD48-89A5-9D80CCA75FE1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4EF52B-6B29-7F42-A566-9CB9B7365681}"/>
                </a:ext>
              </a:extLst>
            </p:cNvPr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574FD88-ACB8-3941-81D7-2C9CADB8A562}"/>
              </a:ext>
            </a:extLst>
          </p:cNvPr>
          <p:cNvGrpSpPr/>
          <p:nvPr/>
        </p:nvGrpSpPr>
        <p:grpSpPr>
          <a:xfrm>
            <a:off x="9158219" y="3426366"/>
            <a:ext cx="1186543" cy="292388"/>
            <a:chOff x="9320268" y="3130222"/>
            <a:chExt cx="1186543" cy="29238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291912C-A3B0-CC42-8D93-7CF548EFE7B2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9824593-02B4-D34E-BE3F-BD886AE959A9}"/>
                </a:ext>
              </a:extLst>
            </p:cNvPr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1718570-2CE6-6142-A5C9-2A0F0EFC84C3}"/>
              </a:ext>
            </a:extLst>
          </p:cNvPr>
          <p:cNvGrpSpPr/>
          <p:nvPr/>
        </p:nvGrpSpPr>
        <p:grpSpPr>
          <a:xfrm>
            <a:off x="5971157" y="2524338"/>
            <a:ext cx="3174972" cy="543917"/>
            <a:chOff x="4496700" y="971295"/>
            <a:chExt cx="3174972" cy="54391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F219713-3295-8B49-B968-33324A2FAA23}"/>
                </a:ext>
              </a:extLst>
            </p:cNvPr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C5D9B8C-6D1D-7A47-82B8-A979AAA6F534}"/>
                </a:ext>
              </a:extLst>
            </p:cNvPr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D865118-ABBF-2F4E-94D4-BF1956F37BFE}"/>
              </a:ext>
            </a:extLst>
          </p:cNvPr>
          <p:cNvGrpSpPr/>
          <p:nvPr/>
        </p:nvGrpSpPr>
        <p:grpSpPr>
          <a:xfrm>
            <a:off x="6108774" y="2545942"/>
            <a:ext cx="2974361" cy="512880"/>
            <a:chOff x="4479824" y="971295"/>
            <a:chExt cx="2974361" cy="51288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530DD6-58F5-F84F-A396-BA83D241149C}"/>
                </a:ext>
              </a:extLst>
            </p:cNvPr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B91CC58-8BEC-BE42-897C-FEB59E127F23}"/>
                </a:ext>
              </a:extLst>
            </p:cNvPr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D5684B7-72FD-394F-B274-C388BB1152FE}"/>
              </a:ext>
            </a:extLst>
          </p:cNvPr>
          <p:cNvSpPr/>
          <p:nvPr/>
        </p:nvSpPr>
        <p:spPr>
          <a:xfrm>
            <a:off x="1758363" y="3348386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EAC1C0-558A-124D-9074-40658FA30259}"/>
              </a:ext>
            </a:extLst>
          </p:cNvPr>
          <p:cNvSpPr/>
          <p:nvPr/>
        </p:nvSpPr>
        <p:spPr>
          <a:xfrm>
            <a:off x="1775545" y="5411362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32" name="Rounded Rectangular Callout 131">
            <a:extLst>
              <a:ext uri="{FF2B5EF4-FFF2-40B4-BE49-F238E27FC236}">
                <a16:creationId xmlns:a16="http://schemas.microsoft.com/office/drawing/2014/main" id="{D2F41F04-9DB6-8F4D-B85A-DABA4F882E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15743" y="1154450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33" name="Rounded Rectangular Callout 132">
            <a:extLst>
              <a:ext uri="{FF2B5EF4-FFF2-40B4-BE49-F238E27FC236}">
                <a16:creationId xmlns:a16="http://schemas.microsoft.com/office/drawing/2014/main" id="{BEC5FE70-841E-2E4F-93CE-126ECE3766B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97689" y="3745250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691CB41-3099-9B4E-9B9D-B9ADD74216AF}"/>
              </a:ext>
            </a:extLst>
          </p:cNvPr>
          <p:cNvGrpSpPr/>
          <p:nvPr/>
        </p:nvGrpSpPr>
        <p:grpSpPr>
          <a:xfrm>
            <a:off x="6047051" y="2540536"/>
            <a:ext cx="3048099" cy="512880"/>
            <a:chOff x="4406086" y="971295"/>
            <a:chExt cx="3048099" cy="512880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334C4FE-33AB-384C-B6E2-250C05F58606}"/>
                </a:ext>
              </a:extLst>
            </p:cNvPr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40EF372-D579-7845-BA06-CD4A47B0895F}"/>
                </a:ext>
              </a:extLst>
            </p:cNvPr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DE8D4527-F391-8546-B436-3E39A056FD7E}"/>
              </a:ext>
            </a:extLst>
          </p:cNvPr>
          <p:cNvSpPr/>
          <p:nvPr/>
        </p:nvSpPr>
        <p:spPr bwMode="auto">
          <a:xfrm>
            <a:off x="9202063" y="2990402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800AEA9A-AB3B-2142-AF5B-18834DB6EF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97689" y="1304469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9DB8619-D2B1-114F-8105-B479744813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89304" y="3765378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EDAE050C-A0E5-7D46-83B0-56A1853CEE66}"/>
              </a:ext>
            </a:extLst>
          </p:cNvPr>
          <p:cNvSpPr/>
          <p:nvPr/>
        </p:nvSpPr>
        <p:spPr bwMode="auto">
          <a:xfrm>
            <a:off x="9214421" y="5452891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ounded Rectangular Callout 140">
            <a:extLst>
              <a:ext uri="{FF2B5EF4-FFF2-40B4-BE49-F238E27FC236}">
                <a16:creationId xmlns:a16="http://schemas.microsoft.com/office/drawing/2014/main" id="{09B97FF4-1F70-AA4E-A77E-F3BB27FF1B9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48004" y="5071097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  <p:bldP spid="95" grpId="0"/>
      <p:bldP spid="96" grpId="0"/>
      <p:bldP spid="117" grpId="0" animBg="1"/>
      <p:bldP spid="117" grpId="1" animBg="1"/>
      <p:bldP spid="117" grpId="2" animBg="1"/>
      <p:bldP spid="117" grpId="3" animBg="1"/>
      <p:bldP spid="117" grpId="4" animBg="1"/>
      <p:bldP spid="130" grpId="0"/>
      <p:bldP spid="131" grpId="0"/>
      <p:bldP spid="137" grpId="0" animBg="1"/>
      <p:bldP spid="137" grpId="1" animBg="1"/>
      <p:bldP spid="137" grpId="2" animBg="1"/>
      <p:bldP spid="138" grpId="0" animBg="1"/>
      <p:bldP spid="138" grpId="1" animBg="1"/>
      <p:bldP spid="140" grpId="0" animBg="1"/>
      <p:bldP spid="14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Linear Probing– Searching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4FC5A7DC-D2AD-9342-904B-792F7413F7F5}"/>
              </a:ext>
            </a:extLst>
          </p:cNvPr>
          <p:cNvGrpSpPr>
            <a:grpSpLocks/>
          </p:cNvGrpSpPr>
          <p:nvPr/>
        </p:nvGrpSpPr>
        <p:grpSpPr bwMode="auto">
          <a:xfrm>
            <a:off x="7673020" y="1474694"/>
            <a:ext cx="2266950" cy="4278313"/>
            <a:chOff x="4140" y="1056"/>
            <a:chExt cx="1428" cy="2695"/>
          </a:xfrm>
        </p:grpSpPr>
        <p:grpSp>
          <p:nvGrpSpPr>
            <p:cNvPr id="54" name="Group 19">
              <a:extLst>
                <a:ext uri="{FF2B5EF4-FFF2-40B4-BE49-F238E27FC236}">
                  <a16:creationId xmlns:a16="http://schemas.microsoft.com/office/drawing/2014/main" id="{57E25A54-BE7C-1F48-828B-54A694272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62" name="Rectangle 20">
                <a:extLst>
                  <a:ext uri="{FF2B5EF4-FFF2-40B4-BE49-F238E27FC236}">
                    <a16:creationId xmlns:a16="http://schemas.microsoft.com/office/drawing/2014/main" id="{8EAA444A-2AFA-C249-AB55-86F4E784C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21">
                <a:extLst>
                  <a:ext uri="{FF2B5EF4-FFF2-40B4-BE49-F238E27FC236}">
                    <a16:creationId xmlns:a16="http://schemas.microsoft.com/office/drawing/2014/main" id="{639D4746-CE5D-6145-A1C4-B566A7D32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C5AADDC0-67DC-7546-8434-D9C43CEA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F5A0853B-D273-B242-BA6E-305440BC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43BE07AB-C6C1-9641-942F-AFC0E3558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25">
                <a:extLst>
                  <a:ext uri="{FF2B5EF4-FFF2-40B4-BE49-F238E27FC236}">
                    <a16:creationId xmlns:a16="http://schemas.microsoft.com/office/drawing/2014/main" id="{18E83D24-1D95-FA49-B968-6AD64BD32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68" name="Rectangle 26">
                <a:extLst>
                  <a:ext uri="{FF2B5EF4-FFF2-40B4-BE49-F238E27FC236}">
                    <a16:creationId xmlns:a16="http://schemas.microsoft.com/office/drawing/2014/main" id="{138E972F-5A0C-884D-98EA-983EEE065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27">
                <a:extLst>
                  <a:ext uri="{FF2B5EF4-FFF2-40B4-BE49-F238E27FC236}">
                    <a16:creationId xmlns:a16="http://schemas.microsoft.com/office/drawing/2014/main" id="{6FE67A9F-9402-4741-A3C3-15BCB8CF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28">
                <a:extLst>
                  <a:ext uri="{FF2B5EF4-FFF2-40B4-BE49-F238E27FC236}">
                    <a16:creationId xmlns:a16="http://schemas.microsoft.com/office/drawing/2014/main" id="{96BF3325-E8B1-EC4E-B2AC-AB077E905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29">
                <a:extLst>
                  <a:ext uri="{FF2B5EF4-FFF2-40B4-BE49-F238E27FC236}">
                    <a16:creationId xmlns:a16="http://schemas.microsoft.com/office/drawing/2014/main" id="{234C29E1-636F-9649-95A4-2480024B6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72" name="Text Box 30">
                <a:extLst>
                  <a:ext uri="{FF2B5EF4-FFF2-40B4-BE49-F238E27FC236}">
                    <a16:creationId xmlns:a16="http://schemas.microsoft.com/office/drawing/2014/main" id="{03F1ACF5-0B8F-6A4A-BC8E-481E9CE18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788293D7-0F4D-4148-B4DE-5EE38D6F3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CA4F6963-10D6-9046-8843-4FA117CA4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4E241DE0-D53A-1947-93B1-52A979955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BDE9E7C4-B9AC-8747-851F-55FAE0D22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FE7DC18B-7FE9-8E4A-BA82-799FFB42A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9DF92F3C-C20F-0C48-B58C-927B8632B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368F8CE2-338F-EE42-A11A-5670A0C9A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900252B-1716-244A-A6EA-F0E81B560B19}"/>
              </a:ext>
            </a:extLst>
          </p:cNvPr>
          <p:cNvGrpSpPr/>
          <p:nvPr/>
        </p:nvGrpSpPr>
        <p:grpSpPr>
          <a:xfrm>
            <a:off x="8845853" y="3363110"/>
            <a:ext cx="1149675" cy="307777"/>
            <a:chOff x="9332166" y="3057837"/>
            <a:chExt cx="1149675" cy="307777"/>
          </a:xfrm>
          <a:noFill/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9B7E88-F084-4240-86FC-150839B4A421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D5D6C3-C373-CA40-ABAC-4A592E6E32D7}"/>
                </a:ext>
              </a:extLst>
            </p:cNvPr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1E5B5C-50AF-0C43-ABAF-514C04F8F163}"/>
              </a:ext>
            </a:extLst>
          </p:cNvPr>
          <p:cNvGrpSpPr/>
          <p:nvPr/>
        </p:nvGrpSpPr>
        <p:grpSpPr>
          <a:xfrm>
            <a:off x="8827285" y="3726482"/>
            <a:ext cx="1186543" cy="292388"/>
            <a:chOff x="9320268" y="3130222"/>
            <a:chExt cx="1186543" cy="29238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CBF533-6615-D341-8999-4D3BE658BEBD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7ABDFB-DA17-DF4A-A8D1-7EE1292DBD1B}"/>
                </a:ext>
              </a:extLst>
            </p:cNvPr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79" name="Text Box 5">
            <a:extLst>
              <a:ext uri="{FF2B5EF4-FFF2-40B4-BE49-F238E27FC236}">
                <a16:creationId xmlns:a16="http://schemas.microsoft.com/office/drawing/2014/main" id="{F77925B6-C297-4348-B610-60DF89BF1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2" y="172203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504BA438-1259-FA4C-85BD-3B1E1114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07" y="3706596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2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allAtOnce"/>
      <p:bldP spid="80" grpId="0" build="p"/>
      <p:bldP spid="80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Linear Probing – Searching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4FC5A7DC-D2AD-9342-904B-792F7413F7F5}"/>
              </a:ext>
            </a:extLst>
          </p:cNvPr>
          <p:cNvGrpSpPr>
            <a:grpSpLocks/>
          </p:cNvGrpSpPr>
          <p:nvPr/>
        </p:nvGrpSpPr>
        <p:grpSpPr bwMode="auto">
          <a:xfrm>
            <a:off x="7673020" y="1474694"/>
            <a:ext cx="2266950" cy="4278313"/>
            <a:chOff x="4140" y="1056"/>
            <a:chExt cx="1428" cy="2695"/>
          </a:xfrm>
        </p:grpSpPr>
        <p:grpSp>
          <p:nvGrpSpPr>
            <p:cNvPr id="54" name="Group 19">
              <a:extLst>
                <a:ext uri="{FF2B5EF4-FFF2-40B4-BE49-F238E27FC236}">
                  <a16:creationId xmlns:a16="http://schemas.microsoft.com/office/drawing/2014/main" id="{57E25A54-BE7C-1F48-828B-54A694272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62" name="Rectangle 20">
                <a:extLst>
                  <a:ext uri="{FF2B5EF4-FFF2-40B4-BE49-F238E27FC236}">
                    <a16:creationId xmlns:a16="http://schemas.microsoft.com/office/drawing/2014/main" id="{8EAA444A-2AFA-C249-AB55-86F4E784C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21">
                <a:extLst>
                  <a:ext uri="{FF2B5EF4-FFF2-40B4-BE49-F238E27FC236}">
                    <a16:creationId xmlns:a16="http://schemas.microsoft.com/office/drawing/2014/main" id="{639D4746-CE5D-6145-A1C4-B566A7D32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C5AADDC0-67DC-7546-8434-D9C43CEA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F5A0853B-D273-B242-BA6E-305440BC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43BE07AB-C6C1-9641-942F-AFC0E3558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25">
                <a:extLst>
                  <a:ext uri="{FF2B5EF4-FFF2-40B4-BE49-F238E27FC236}">
                    <a16:creationId xmlns:a16="http://schemas.microsoft.com/office/drawing/2014/main" id="{18E83D24-1D95-FA49-B968-6AD64BD32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68" name="Rectangle 26">
                <a:extLst>
                  <a:ext uri="{FF2B5EF4-FFF2-40B4-BE49-F238E27FC236}">
                    <a16:creationId xmlns:a16="http://schemas.microsoft.com/office/drawing/2014/main" id="{138E972F-5A0C-884D-98EA-983EEE065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27">
                <a:extLst>
                  <a:ext uri="{FF2B5EF4-FFF2-40B4-BE49-F238E27FC236}">
                    <a16:creationId xmlns:a16="http://schemas.microsoft.com/office/drawing/2014/main" id="{6FE67A9F-9402-4741-A3C3-15BCB8CF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28">
                <a:extLst>
                  <a:ext uri="{FF2B5EF4-FFF2-40B4-BE49-F238E27FC236}">
                    <a16:creationId xmlns:a16="http://schemas.microsoft.com/office/drawing/2014/main" id="{96BF3325-E8B1-EC4E-B2AC-AB077E905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29">
                <a:extLst>
                  <a:ext uri="{FF2B5EF4-FFF2-40B4-BE49-F238E27FC236}">
                    <a16:creationId xmlns:a16="http://schemas.microsoft.com/office/drawing/2014/main" id="{234C29E1-636F-9649-95A4-2480024B6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72" name="Text Box 30">
                <a:extLst>
                  <a:ext uri="{FF2B5EF4-FFF2-40B4-BE49-F238E27FC236}">
                    <a16:creationId xmlns:a16="http://schemas.microsoft.com/office/drawing/2014/main" id="{03F1ACF5-0B8F-6A4A-BC8E-481E9CE18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788293D7-0F4D-4148-B4DE-5EE38D6F3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CA4F6963-10D6-9046-8843-4FA117CA4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4E241DE0-D53A-1947-93B1-52A979955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BDE9E7C4-B9AC-8747-851F-55FAE0D22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FE7DC18B-7FE9-8E4A-BA82-799FFB42A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9DF92F3C-C20F-0C48-B58C-927B8632B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368F8CE2-338F-EE42-A11A-5670A0C9A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900252B-1716-244A-A6EA-F0E81B560B19}"/>
              </a:ext>
            </a:extLst>
          </p:cNvPr>
          <p:cNvGrpSpPr/>
          <p:nvPr/>
        </p:nvGrpSpPr>
        <p:grpSpPr>
          <a:xfrm>
            <a:off x="8845853" y="3363110"/>
            <a:ext cx="1149675" cy="307777"/>
            <a:chOff x="9332166" y="3057837"/>
            <a:chExt cx="1149675" cy="307777"/>
          </a:xfrm>
          <a:noFill/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9B7E88-F084-4240-86FC-150839B4A421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D5D6C3-C373-CA40-ABAC-4A592E6E32D7}"/>
                </a:ext>
              </a:extLst>
            </p:cNvPr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1E5B5C-50AF-0C43-ABAF-514C04F8F163}"/>
              </a:ext>
            </a:extLst>
          </p:cNvPr>
          <p:cNvGrpSpPr/>
          <p:nvPr/>
        </p:nvGrpSpPr>
        <p:grpSpPr>
          <a:xfrm>
            <a:off x="8827285" y="3726482"/>
            <a:ext cx="1186543" cy="292388"/>
            <a:chOff x="9320268" y="3130222"/>
            <a:chExt cx="1186543" cy="29238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CBF533-6615-D341-8999-4D3BE658BEBD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7ABDFB-DA17-DF4A-A8D1-7EE1292DBD1B}"/>
                </a:ext>
              </a:extLst>
            </p:cNvPr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B39C02C0-C8EE-EC45-85C9-070631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656" y="1617663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9E8D8F8D-88C7-094A-B838-F4B2C766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87" y="2656745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F922C36A-5F0A-FA45-9BF8-366F40FD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533" y="4423930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25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2" grpId="0" build="p"/>
      <p:bldP spid="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DD8230FE-C56C-534C-9578-B7BE4D4F0CE1}"/>
              </a:ext>
            </a:extLst>
          </p:cNvPr>
          <p:cNvSpPr txBox="1">
            <a:spLocks/>
          </p:cNvSpPr>
          <p:nvPr/>
        </p:nvSpPr>
        <p:spPr>
          <a:xfrm>
            <a:off x="0" y="-171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Linear Probing – Deleting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2408239" y="1265239"/>
            <a:ext cx="3709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2214563" y="2895601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2205038" y="4603751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1852613" y="5715001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1905000" y="2733676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1423987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1981200" y="1219201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1905000" y="2819401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1905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1828800" y="5518151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9144001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1981201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...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2160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6180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>
                <a:solidFill>
                  <a:schemeClr val="bg1"/>
                </a:solidFill>
              </a:rPr>
              <a:t>bucket = 15  % 10</a:t>
            </a:r>
          </a:p>
          <a:p>
            <a:r>
              <a:rPr lang="en-US">
                <a:solidFill>
                  <a:schemeClr val="bg1"/>
                </a:solidFill>
              </a:rPr>
              <a:t>bucket = 5</a:t>
            </a:r>
            <a:endParaRPr lang="en-US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2133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2659063" y="3578225"/>
            <a:ext cx="3216275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Like if you’re building a </a:t>
            </a:r>
            <a:br>
              <a:rPr lang="en-US" sz="2400" dirty="0"/>
            </a:br>
            <a:r>
              <a:rPr lang="en-US" sz="2400" dirty="0"/>
              <a:t>hash table that holds </a:t>
            </a:r>
            <a:br>
              <a:rPr lang="en-US" sz="2400" dirty="0"/>
            </a:br>
            <a:r>
              <a:rPr lang="en-US" sz="2400" dirty="0"/>
              <a:t>words for </a:t>
            </a:r>
            <a:r>
              <a:rPr lang="en-US" sz="2400" dirty="0">
                <a:solidFill>
                  <a:srgbClr val="6600CC"/>
                </a:solidFill>
              </a:rPr>
              <a:t>a dictionary</a:t>
            </a:r>
            <a:r>
              <a:rPr lang="en-US" sz="2400" dirty="0"/>
              <a:t>…</a:t>
            </a:r>
          </a:p>
          <a:p>
            <a:br>
              <a:rPr lang="en-US" sz="1100" dirty="0"/>
            </a:br>
            <a:r>
              <a:rPr lang="en-US" sz="2400" dirty="0">
                <a:solidFill>
                  <a:schemeClr val="accent2"/>
                </a:solidFill>
              </a:rPr>
              <a:t>You’ll just add words,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8023225" y="390525"/>
            <a:ext cx="2725738" cy="2586038"/>
            <a:chOff x="4118" y="801"/>
            <a:chExt cx="1717" cy="1629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82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10190163" y="649288"/>
            <a:ext cx="250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10190163" y="906463"/>
            <a:ext cx="250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10199688" y="1144588"/>
            <a:ext cx="250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10190163" y="1392238"/>
            <a:ext cx="250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10213975" y="2387600"/>
            <a:ext cx="250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9117013" y="2633663"/>
            <a:ext cx="3930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10194925" y="2654300"/>
            <a:ext cx="285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9097963" y="1657350"/>
            <a:ext cx="3930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10182225" y="414338"/>
            <a:ext cx="285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9121775" y="409575"/>
            <a:ext cx="3930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10172700" y="1647825"/>
            <a:ext cx="285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9107488" y="1895475"/>
            <a:ext cx="3930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2590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10182225" y="1885950"/>
            <a:ext cx="285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9055100" y="2147888"/>
            <a:ext cx="4972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10206038" y="2138363"/>
            <a:ext cx="285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8013701" y="1587501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10194925" y="1654175"/>
            <a:ext cx="250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2557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4537075" y="34226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2590800" y="1466850"/>
            <a:ext cx="5029200" cy="1885949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So, in summary, </a:t>
            </a:r>
            <a:r>
              <a:rPr lang="en-US" sz="2000" dirty="0">
                <a:solidFill>
                  <a:schemeClr val="accent2"/>
                </a:solidFill>
              </a:rPr>
              <a:t>only</a:t>
            </a:r>
            <a:r>
              <a:rPr lang="en-US" sz="2000" dirty="0"/>
              <a:t> use </a:t>
            </a:r>
            <a:br>
              <a:rPr lang="en-US" sz="2000" dirty="0"/>
            </a:br>
            <a:r>
              <a:rPr lang="en-US" sz="2000" dirty="0"/>
              <a:t>Closed/Linear Probing hash </a:t>
            </a:r>
            <a:br>
              <a:rPr lang="en-US" sz="2000" dirty="0"/>
            </a:br>
            <a:r>
              <a:rPr lang="en-US" sz="2000" dirty="0"/>
              <a:t>tables when you </a:t>
            </a:r>
            <a:r>
              <a:rPr lang="en-US" sz="2000" dirty="0">
                <a:solidFill>
                  <a:schemeClr val="accent2"/>
                </a:solidFill>
              </a:rPr>
              <a:t>don’t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intend to delete</a:t>
            </a:r>
            <a:r>
              <a:rPr lang="en-US" sz="2000" dirty="0"/>
              <a:t> items 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3460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6624A2-FF1B-DC48-B686-9C83454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Open hash table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CF17CDB3-90C0-2D4C-92ED-01F3B9A0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115445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just saw how to use </a:t>
            </a:r>
            <a:r>
              <a:rPr lang="en-US" dirty="0">
                <a:solidFill>
                  <a:srgbClr val="6600CC"/>
                </a:solidFill>
              </a:rPr>
              <a:t>linear probing </a:t>
            </a:r>
            <a:r>
              <a:rPr lang="en-US" dirty="0"/>
              <a:t>to deal with collisions in 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. 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E2CDCDAA-E264-1744-A297-378C9501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373663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9B36B1F9-F281-CD42-B3A6-E9A05599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487328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A700EA38-E4EA-5D49-9CC3-E3DCD281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175213"/>
            <a:ext cx="8501062" cy="1354217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utoUpdateAnimBg="0"/>
      <p:bldP spid="36" grpId="0" autoUpdateAnimBg="0"/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178F-5603-3B44-9DE2-EF05A777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Content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7CD9-6FC1-F04F-AC3C-0B19734F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dirty="0">
                <a:latin typeface="Palatino" pitchFamily="2" charset="77"/>
                <a:ea typeface="Palatino" pitchFamily="2" charset="77"/>
              </a:rPr>
              <a:t>Hash table basics</a:t>
            </a:r>
          </a:p>
          <a:p>
            <a:r>
              <a:rPr lang="en-CN" sz="2400" dirty="0">
                <a:latin typeface="Palatino" pitchFamily="2" charset="77"/>
                <a:ea typeface="Palatino" pitchFamily="2" charset="77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12455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Open hash table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A38D373E-29C3-7C47-B4DA-BCCF7050B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706" y="988057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80" name="Text Box 17">
            <a:extLst>
              <a:ext uri="{FF2B5EF4-FFF2-40B4-BE49-F238E27FC236}">
                <a16:creationId xmlns:a16="http://schemas.microsoft.com/office/drawing/2014/main" id="{FEBC8C8D-3E25-BE49-9A91-56EE3B4D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493" y="2362832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mapping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81" name="Rectangle 19">
            <a:extLst>
              <a:ext uri="{FF2B5EF4-FFF2-40B4-BE49-F238E27FC236}">
                <a16:creationId xmlns:a16="http://schemas.microsoft.com/office/drawing/2014/main" id="{71AD6BC9-40CA-9B44-B20F-6A381A67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788" y="6152915"/>
            <a:ext cx="668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sz="2800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sz="2800" dirty="0"/>
              <a:t> </a:t>
            </a:r>
          </a:p>
        </p:txBody>
      </p:sp>
      <p:sp>
        <p:nvSpPr>
          <p:cNvPr id="82" name="Rectangle 20">
            <a:extLst>
              <a:ext uri="{FF2B5EF4-FFF2-40B4-BE49-F238E27FC236}">
                <a16:creationId xmlns:a16="http://schemas.microsoft.com/office/drawing/2014/main" id="{9C9F7587-720E-504E-B9F1-D74AD3B0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315" y="6093851"/>
            <a:ext cx="209414" cy="609335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66">
            <a:extLst>
              <a:ext uri="{FF2B5EF4-FFF2-40B4-BE49-F238E27FC236}">
                <a16:creationId xmlns:a16="http://schemas.microsoft.com/office/drawing/2014/main" id="{C958814E-B3EE-1842-9703-7150B3120404}"/>
              </a:ext>
            </a:extLst>
          </p:cNvPr>
          <p:cNvGrpSpPr>
            <a:grpSpLocks/>
          </p:cNvGrpSpPr>
          <p:nvPr/>
        </p:nvGrpSpPr>
        <p:grpSpPr bwMode="auto">
          <a:xfrm>
            <a:off x="6441391" y="1454387"/>
            <a:ext cx="1613183" cy="4960456"/>
            <a:chOff x="5016217" y="1847850"/>
            <a:chExt cx="1613183" cy="4341936"/>
          </a:xfrm>
        </p:grpSpPr>
        <p:grpSp>
          <p:nvGrpSpPr>
            <p:cNvPr id="84" name="Group 4">
              <a:extLst>
                <a:ext uri="{FF2B5EF4-FFF2-40B4-BE49-F238E27FC236}">
                  <a16:creationId xmlns:a16="http://schemas.microsoft.com/office/drawing/2014/main" id="{2917F356-0553-4D49-8BF6-A7051FE6E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840" y="2774094"/>
              <a:ext cx="1058538" cy="2904094"/>
              <a:chOff x="4382" y="1258"/>
              <a:chExt cx="1213" cy="2659"/>
            </a:xfrm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C7D74404-187E-6A44-BB15-B4E2D8F65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1490"/>
                <a:ext cx="1197" cy="19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C37FFAD8-014D-0040-B8D2-1A5A4127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244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0" name="Rectangle 7">
                <a:extLst>
                  <a:ext uri="{FF2B5EF4-FFF2-40B4-BE49-F238E27FC236}">
                    <a16:creationId xmlns:a16="http://schemas.microsoft.com/office/drawing/2014/main" id="{E1444645-F48B-9449-8939-8DDCD438E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1976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34B29189-6EDD-5746-8266-EF902DB1A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224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CA040205-30F1-AE4F-8A4D-26F994BF8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2551"/>
                <a:ext cx="1197" cy="28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35D96962-EEB5-9642-94DE-DEE8A387F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2831"/>
                <a:ext cx="1197" cy="267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4" name="Rectangle 11">
                <a:extLst>
                  <a:ext uri="{FF2B5EF4-FFF2-40B4-BE49-F238E27FC236}">
                    <a16:creationId xmlns:a16="http://schemas.microsoft.com/office/drawing/2014/main" id="{49E70865-0916-C842-830B-BB9AAC2C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3107"/>
                <a:ext cx="1197" cy="267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5" name="Rectangle 12">
                <a:extLst>
                  <a:ext uri="{FF2B5EF4-FFF2-40B4-BE49-F238E27FC236}">
                    <a16:creationId xmlns:a16="http://schemas.microsoft.com/office/drawing/2014/main" id="{9F9A6634-66C5-1545-852E-00FDF93B8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3363"/>
                <a:ext cx="1197" cy="245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6" name="Rectangle 13">
                <a:extLst>
                  <a:ext uri="{FF2B5EF4-FFF2-40B4-BE49-F238E27FC236}">
                    <a16:creationId xmlns:a16="http://schemas.microsoft.com/office/drawing/2014/main" id="{F474AC9E-7BE8-1944-99A4-3CA64C0A6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360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97" name="Rectangle 14">
                <a:extLst>
                  <a:ext uri="{FF2B5EF4-FFF2-40B4-BE49-F238E27FC236}">
                    <a16:creationId xmlns:a16="http://schemas.microsoft.com/office/drawing/2014/main" id="{21C37825-F9FF-F341-9220-A05EC61B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1258"/>
                <a:ext cx="1197" cy="228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0CC754B3-C9BF-5F4F-A21B-F832BE0C3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217" y="2711911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/>
                <a:t>0</a:t>
              </a:r>
            </a:p>
            <a:p>
              <a:pPr algn="l" eaLnBrk="1" hangingPunct="1"/>
              <a:r>
                <a:rPr lang="en-US" sz="2200" dirty="0"/>
                <a:t>1</a:t>
              </a:r>
            </a:p>
            <a:p>
              <a:pPr algn="l" eaLnBrk="1" hangingPunct="1"/>
              <a:r>
                <a:rPr lang="en-US" sz="2200" dirty="0"/>
                <a:t>2</a:t>
              </a:r>
            </a:p>
            <a:p>
              <a:pPr algn="l" eaLnBrk="1" hangingPunct="1"/>
              <a:r>
                <a:rPr lang="en-US" sz="2200" dirty="0"/>
                <a:t>3</a:t>
              </a:r>
            </a:p>
            <a:p>
              <a:pPr algn="l" eaLnBrk="1" hangingPunct="1"/>
              <a:r>
                <a:rPr lang="en-US" sz="2200" dirty="0"/>
                <a:t>4</a:t>
              </a:r>
            </a:p>
            <a:p>
              <a:pPr algn="l" eaLnBrk="1" hangingPunct="1"/>
              <a:r>
                <a:rPr lang="en-US" sz="2200" dirty="0"/>
                <a:t>5</a:t>
              </a:r>
            </a:p>
            <a:p>
              <a:pPr algn="l" eaLnBrk="1" hangingPunct="1"/>
              <a:r>
                <a:rPr lang="en-US" sz="2200" dirty="0"/>
                <a:t>6</a:t>
              </a:r>
            </a:p>
            <a:p>
              <a:pPr algn="l" eaLnBrk="1" hangingPunct="1"/>
              <a:r>
                <a:rPr lang="en-US" sz="2200" dirty="0"/>
                <a:t>7</a:t>
              </a:r>
            </a:p>
            <a:p>
              <a:pPr algn="l" eaLnBrk="1" hangingPunct="1"/>
              <a:r>
                <a:rPr lang="en-US" sz="2200" dirty="0"/>
                <a:t>8</a:t>
              </a:r>
            </a:p>
            <a:p>
              <a:pPr algn="l" eaLnBrk="1" hangingPunct="1"/>
              <a:r>
                <a:rPr lang="en-US" sz="2200" dirty="0"/>
                <a:t>9</a:t>
              </a: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5584EBC3-D167-3141-A3EB-2503759E2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87" name="Text Box 18">
              <a:extLst>
                <a:ext uri="{FF2B5EF4-FFF2-40B4-BE49-F238E27FC236}">
                  <a16:creationId xmlns:a16="http://schemas.microsoft.com/office/drawing/2014/main" id="{EF669E97-7A9A-DC45-95D7-A2B902483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0084" y="2711911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98" name="Rectangle 28">
            <a:extLst>
              <a:ext uri="{FF2B5EF4-FFF2-40B4-BE49-F238E27FC236}">
                <a16:creationId xmlns:a16="http://schemas.microsoft.com/office/drawing/2014/main" id="{3E0EE2AC-AEE0-9E49-9292-CACB441B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99" y="6098627"/>
            <a:ext cx="221313" cy="609335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29">
            <a:extLst>
              <a:ext uri="{FF2B5EF4-FFF2-40B4-BE49-F238E27FC236}">
                <a16:creationId xmlns:a16="http://schemas.microsoft.com/office/drawing/2014/main" id="{79BC015B-DC2D-4D47-8818-73021017B045}"/>
              </a:ext>
            </a:extLst>
          </p:cNvPr>
          <p:cNvGrpSpPr>
            <a:grpSpLocks/>
          </p:cNvGrpSpPr>
          <p:nvPr/>
        </p:nvGrpSpPr>
        <p:grpSpPr bwMode="auto">
          <a:xfrm>
            <a:off x="6919119" y="3533148"/>
            <a:ext cx="2225676" cy="748974"/>
            <a:chOff x="3631" y="2267"/>
            <a:chExt cx="1402" cy="413"/>
          </a:xfrm>
        </p:grpSpPr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C76EC886-8FD4-C849-9C44-57B99362F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102" name="Rectangle 31">
                <a:extLst>
                  <a:ext uri="{FF2B5EF4-FFF2-40B4-BE49-F238E27FC236}">
                    <a16:creationId xmlns:a16="http://schemas.microsoft.com/office/drawing/2014/main" id="{6F5C0093-64B8-E042-920E-8E1EF92F7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32">
                <a:extLst>
                  <a:ext uri="{FF2B5EF4-FFF2-40B4-BE49-F238E27FC236}">
                    <a16:creationId xmlns:a16="http://schemas.microsoft.com/office/drawing/2014/main" id="{93A0CF30-BB01-A848-981B-339AA0B3D7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104" name="Line 33">
                <a:extLst>
                  <a:ext uri="{FF2B5EF4-FFF2-40B4-BE49-F238E27FC236}">
                    <a16:creationId xmlns:a16="http://schemas.microsoft.com/office/drawing/2014/main" id="{231A92A6-58FD-7F42-9D14-6D1E5887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34">
                <a:extLst>
                  <a:ext uri="{FF2B5EF4-FFF2-40B4-BE49-F238E27FC236}">
                    <a16:creationId xmlns:a16="http://schemas.microsoft.com/office/drawing/2014/main" id="{05623B47-6EB5-464F-9D4C-59F2FD753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35">
                <a:extLst>
                  <a:ext uri="{FF2B5EF4-FFF2-40B4-BE49-F238E27FC236}">
                    <a16:creationId xmlns:a16="http://schemas.microsoft.com/office/drawing/2014/main" id="{8AB6EAE9-BCB8-E647-84F8-264DD0214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101" name="Rectangle 36">
              <a:extLst>
                <a:ext uri="{FF2B5EF4-FFF2-40B4-BE49-F238E27FC236}">
                  <a16:creationId xmlns:a16="http://schemas.microsoft.com/office/drawing/2014/main" id="{4F1D204E-8FC4-524B-86E0-05B476F0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Rectangle 37">
            <a:extLst>
              <a:ext uri="{FF2B5EF4-FFF2-40B4-BE49-F238E27FC236}">
                <a16:creationId xmlns:a16="http://schemas.microsoft.com/office/drawing/2014/main" id="{51C0D312-9162-BB49-9713-603BB2A7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369" y="6098614"/>
            <a:ext cx="373442" cy="609335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" name="Group 46">
            <a:extLst>
              <a:ext uri="{FF2B5EF4-FFF2-40B4-BE49-F238E27FC236}">
                <a16:creationId xmlns:a16="http://schemas.microsoft.com/office/drawing/2014/main" id="{68AEC0C7-C85D-8846-AA58-A79C13A4E54E}"/>
              </a:ext>
            </a:extLst>
          </p:cNvPr>
          <p:cNvGrpSpPr>
            <a:grpSpLocks/>
          </p:cNvGrpSpPr>
          <p:nvPr/>
        </p:nvGrpSpPr>
        <p:grpSpPr bwMode="auto">
          <a:xfrm>
            <a:off x="6888955" y="4211006"/>
            <a:ext cx="2311399" cy="748975"/>
            <a:chOff x="3642" y="2688"/>
            <a:chExt cx="1456" cy="413"/>
          </a:xfrm>
        </p:grpSpPr>
        <p:grpSp>
          <p:nvGrpSpPr>
            <p:cNvPr id="109" name="Group 47">
              <a:extLst>
                <a:ext uri="{FF2B5EF4-FFF2-40B4-BE49-F238E27FC236}">
                  <a16:creationId xmlns:a16="http://schemas.microsoft.com/office/drawing/2014/main" id="{795B087B-AE13-AA45-A941-335537D63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111" name="Rectangle 48">
                <a:extLst>
                  <a:ext uri="{FF2B5EF4-FFF2-40B4-BE49-F238E27FC236}">
                    <a16:creationId xmlns:a16="http://schemas.microsoft.com/office/drawing/2014/main" id="{0DC7ABBF-0705-0E4B-9352-4B34D1A3F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49">
                <a:extLst>
                  <a:ext uri="{FF2B5EF4-FFF2-40B4-BE49-F238E27FC236}">
                    <a16:creationId xmlns:a16="http://schemas.microsoft.com/office/drawing/2014/main" id="{2626F969-D2D3-714D-B9E9-A443461BE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113" name="Line 50">
                <a:extLst>
                  <a:ext uri="{FF2B5EF4-FFF2-40B4-BE49-F238E27FC236}">
                    <a16:creationId xmlns:a16="http://schemas.microsoft.com/office/drawing/2014/main" id="{BEC86377-4225-434D-B25F-5DE7A6FDD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E39EC15E-0F08-F546-88E2-C75D6758F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52">
                <a:extLst>
                  <a:ext uri="{FF2B5EF4-FFF2-40B4-BE49-F238E27FC236}">
                    <a16:creationId xmlns:a16="http://schemas.microsoft.com/office/drawing/2014/main" id="{5155DE3E-1B50-E147-A00B-200C17702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110" name="Rectangle 53">
              <a:extLst>
                <a:ext uri="{FF2B5EF4-FFF2-40B4-BE49-F238E27FC236}">
                  <a16:creationId xmlns:a16="http://schemas.microsoft.com/office/drawing/2014/main" id="{DFA893B2-5097-644D-AAC4-B8D61F5D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Rectangle 54">
            <a:extLst>
              <a:ext uri="{FF2B5EF4-FFF2-40B4-BE49-F238E27FC236}">
                <a16:creationId xmlns:a16="http://schemas.microsoft.com/office/drawing/2014/main" id="{35D9DC09-34D4-A549-A4FE-89AE5FA2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276" y="6098627"/>
            <a:ext cx="433503" cy="609335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29068630-88BE-814B-81E7-C961C758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125" y="6093851"/>
            <a:ext cx="635863" cy="609335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4">
            <a:extLst>
              <a:ext uri="{FF2B5EF4-FFF2-40B4-BE49-F238E27FC236}">
                <a16:creationId xmlns:a16="http://schemas.microsoft.com/office/drawing/2014/main" id="{266059B4-E1EB-AF4C-AB96-B76B5BFC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893" y="1249220"/>
            <a:ext cx="2667000" cy="972325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119" name="Text Box 65">
            <a:extLst>
              <a:ext uri="{FF2B5EF4-FFF2-40B4-BE49-F238E27FC236}">
                <a16:creationId xmlns:a16="http://schemas.microsoft.com/office/drawing/2014/main" id="{C2C3EEA6-C89E-CE44-A9CD-14453927F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693" y="3697920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99757F-1604-C341-9FA8-89CB3ED8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781" y="1902457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378CB87-6900-BC48-BF9F-731020B1D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231" y="1902457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122" name="Group 46">
            <a:extLst>
              <a:ext uri="{FF2B5EF4-FFF2-40B4-BE49-F238E27FC236}">
                <a16:creationId xmlns:a16="http://schemas.microsoft.com/office/drawing/2014/main" id="{49629536-08F6-8142-9AD5-2730401B35E1}"/>
              </a:ext>
            </a:extLst>
          </p:cNvPr>
          <p:cNvGrpSpPr>
            <a:grpSpLocks/>
          </p:cNvGrpSpPr>
          <p:nvPr/>
        </p:nvGrpSpPr>
        <p:grpSpPr bwMode="auto">
          <a:xfrm>
            <a:off x="6923880" y="2882273"/>
            <a:ext cx="2311399" cy="748975"/>
            <a:chOff x="3642" y="2696"/>
            <a:chExt cx="1456" cy="413"/>
          </a:xfrm>
        </p:grpSpPr>
        <p:grpSp>
          <p:nvGrpSpPr>
            <p:cNvPr id="123" name="Group 47">
              <a:extLst>
                <a:ext uri="{FF2B5EF4-FFF2-40B4-BE49-F238E27FC236}">
                  <a16:creationId xmlns:a16="http://schemas.microsoft.com/office/drawing/2014/main" id="{324F4C57-25F4-B54D-A6E4-EB51056B4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125" name="Rectangle 48">
                <a:extLst>
                  <a:ext uri="{FF2B5EF4-FFF2-40B4-BE49-F238E27FC236}">
                    <a16:creationId xmlns:a16="http://schemas.microsoft.com/office/drawing/2014/main" id="{65592E3E-E2C1-E142-A5EC-4BEA4F0F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Text Box 49">
                <a:extLst>
                  <a:ext uri="{FF2B5EF4-FFF2-40B4-BE49-F238E27FC236}">
                    <a16:creationId xmlns:a16="http://schemas.microsoft.com/office/drawing/2014/main" id="{4BFC0497-FED7-1D45-AFE1-947790B2E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127" name="Line 50">
                <a:extLst>
                  <a:ext uri="{FF2B5EF4-FFF2-40B4-BE49-F238E27FC236}">
                    <a16:creationId xmlns:a16="http://schemas.microsoft.com/office/drawing/2014/main" id="{15C063C7-35F6-A041-BC1F-9FB425A42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51">
                <a:extLst>
                  <a:ext uri="{FF2B5EF4-FFF2-40B4-BE49-F238E27FC236}">
                    <a16:creationId xmlns:a16="http://schemas.microsoft.com/office/drawing/2014/main" id="{2C6E02BA-3188-4243-9910-384CD65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52">
                <a:extLst>
                  <a:ext uri="{FF2B5EF4-FFF2-40B4-BE49-F238E27FC236}">
                    <a16:creationId xmlns:a16="http://schemas.microsoft.com/office/drawing/2014/main" id="{62A48042-F937-634B-8EE2-EEB2DAB5C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124" name="Rectangle 53">
              <a:extLst>
                <a:ext uri="{FF2B5EF4-FFF2-40B4-BE49-F238E27FC236}">
                  <a16:creationId xmlns:a16="http://schemas.microsoft.com/office/drawing/2014/main" id="{3DE16100-B5FF-5E49-A7A3-354DADE5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59">
            <a:extLst>
              <a:ext uri="{FF2B5EF4-FFF2-40B4-BE49-F238E27FC236}">
                <a16:creationId xmlns:a16="http://schemas.microsoft.com/office/drawing/2014/main" id="{F4F57BDE-0D32-EE4E-A8B8-D7EAACF4F0B6}"/>
              </a:ext>
            </a:extLst>
          </p:cNvPr>
          <p:cNvGrpSpPr>
            <a:grpSpLocks/>
          </p:cNvGrpSpPr>
          <p:nvPr/>
        </p:nvGrpSpPr>
        <p:grpSpPr bwMode="auto">
          <a:xfrm>
            <a:off x="9273378" y="3729993"/>
            <a:ext cx="1158874" cy="748975"/>
            <a:chOff x="4752" y="3174"/>
            <a:chExt cx="730" cy="413"/>
          </a:xfrm>
        </p:grpSpPr>
        <p:sp>
          <p:nvSpPr>
            <p:cNvPr id="131" name="Rectangle 60">
              <a:extLst>
                <a:ext uri="{FF2B5EF4-FFF2-40B4-BE49-F238E27FC236}">
                  <a16:creationId xmlns:a16="http://schemas.microsoft.com/office/drawing/2014/main" id="{B7E69707-5C7F-8944-BCD6-BDE252F8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Text Box 61">
              <a:extLst>
                <a:ext uri="{FF2B5EF4-FFF2-40B4-BE49-F238E27FC236}">
                  <a16:creationId xmlns:a16="http://schemas.microsoft.com/office/drawing/2014/main" id="{1F846EAC-9C1F-FD4E-9CB2-1CF6C7059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133" name="Rectangle 62">
              <a:extLst>
                <a:ext uri="{FF2B5EF4-FFF2-40B4-BE49-F238E27FC236}">
                  <a16:creationId xmlns:a16="http://schemas.microsoft.com/office/drawing/2014/main" id="{CD139B41-F8CF-A146-B35A-320A7435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63">
              <a:extLst>
                <a:ext uri="{FF2B5EF4-FFF2-40B4-BE49-F238E27FC236}">
                  <a16:creationId xmlns:a16="http://schemas.microsoft.com/office/drawing/2014/main" id="{DB796BD4-88FD-8B40-912E-AB7470B96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35" name="Group 38">
            <a:extLst>
              <a:ext uri="{FF2B5EF4-FFF2-40B4-BE49-F238E27FC236}">
                <a16:creationId xmlns:a16="http://schemas.microsoft.com/office/drawing/2014/main" id="{B38BB106-A354-DA46-98C6-BB8B711FDF39}"/>
              </a:ext>
            </a:extLst>
          </p:cNvPr>
          <p:cNvGrpSpPr>
            <a:grpSpLocks/>
          </p:cNvGrpSpPr>
          <p:nvPr/>
        </p:nvGrpSpPr>
        <p:grpSpPr bwMode="auto">
          <a:xfrm>
            <a:off x="9020971" y="2847344"/>
            <a:ext cx="1463676" cy="748975"/>
            <a:chOff x="4906" y="1829"/>
            <a:chExt cx="922" cy="413"/>
          </a:xfrm>
        </p:grpSpPr>
        <p:grpSp>
          <p:nvGrpSpPr>
            <p:cNvPr id="136" name="Group 39">
              <a:extLst>
                <a:ext uri="{FF2B5EF4-FFF2-40B4-BE49-F238E27FC236}">
                  <a16:creationId xmlns:a16="http://schemas.microsoft.com/office/drawing/2014/main" id="{D0A2FCB6-A22F-1D41-9B59-BA00F8A85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138" name="Rectangle 40">
                <a:extLst>
                  <a:ext uri="{FF2B5EF4-FFF2-40B4-BE49-F238E27FC236}">
                    <a16:creationId xmlns:a16="http://schemas.microsoft.com/office/drawing/2014/main" id="{674E90B7-737D-BE46-966D-021C1E3B9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41">
                <a:extLst>
                  <a:ext uri="{FF2B5EF4-FFF2-40B4-BE49-F238E27FC236}">
                    <a16:creationId xmlns:a16="http://schemas.microsoft.com/office/drawing/2014/main" id="{53E1D6DA-7595-B342-A407-D3245F74A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140" name="Line 42">
                <a:extLst>
                  <a:ext uri="{FF2B5EF4-FFF2-40B4-BE49-F238E27FC236}">
                    <a16:creationId xmlns:a16="http://schemas.microsoft.com/office/drawing/2014/main" id="{A8D1D765-62B7-8645-8C4D-86405209D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43">
                <a:extLst>
                  <a:ext uri="{FF2B5EF4-FFF2-40B4-BE49-F238E27FC236}">
                    <a16:creationId xmlns:a16="http://schemas.microsoft.com/office/drawing/2014/main" id="{BAA33507-32CE-1242-A3D5-E7CE96814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Text Box 44">
                <a:extLst>
                  <a:ext uri="{FF2B5EF4-FFF2-40B4-BE49-F238E27FC236}">
                    <a16:creationId xmlns:a16="http://schemas.microsoft.com/office/drawing/2014/main" id="{B2EB14BD-405B-1A44-8C40-91AA8B445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6C0B0C60-ACD3-6D41-A0AB-494E07D8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56">
            <a:extLst>
              <a:ext uri="{FF2B5EF4-FFF2-40B4-BE49-F238E27FC236}">
                <a16:creationId xmlns:a16="http://schemas.microsoft.com/office/drawing/2014/main" id="{539AB84C-C3AD-9447-A6D0-80A32042E46E}"/>
              </a:ext>
            </a:extLst>
          </p:cNvPr>
          <p:cNvGrpSpPr>
            <a:grpSpLocks/>
          </p:cNvGrpSpPr>
          <p:nvPr/>
        </p:nvGrpSpPr>
        <p:grpSpPr bwMode="auto">
          <a:xfrm>
            <a:off x="9519103" y="2926356"/>
            <a:ext cx="889001" cy="955713"/>
            <a:chOff x="5069" y="1782"/>
            <a:chExt cx="560" cy="527"/>
          </a:xfrm>
        </p:grpSpPr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84A1A02C-6778-CE41-B8B8-D93B46E9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58">
              <a:extLst>
                <a:ext uri="{FF2B5EF4-FFF2-40B4-BE49-F238E27FC236}">
                  <a16:creationId xmlns:a16="http://schemas.microsoft.com/office/drawing/2014/main" id="{060D442B-EFD6-374E-BF3B-1DC61B3A6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AutoShape 51">
            <a:extLst>
              <a:ext uri="{FF2B5EF4-FFF2-40B4-BE49-F238E27FC236}">
                <a16:creationId xmlns:a16="http://schemas.microsoft.com/office/drawing/2014/main" id="{ACDF51C1-B4F5-AD49-B794-37F120AB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905" y="1729125"/>
            <a:ext cx="4038600" cy="1752790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  <p:extLst>
      <p:ext uri="{BB962C8B-B14F-4D97-AF65-F5344CB8AC3E}">
        <p14:creationId xmlns:p14="http://schemas.microsoft.com/office/powerpoint/2010/main" val="3158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autoUpdateAnimBg="0"/>
      <p:bldP spid="82" grpId="0" animBg="1"/>
      <p:bldP spid="82" grpId="1" animBg="1"/>
      <p:bldP spid="98" grpId="0" animBg="1"/>
      <p:bldP spid="98" grpId="1" animBg="1"/>
      <p:bldP spid="107" grpId="0" animBg="1"/>
      <p:bldP spid="107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9" grpId="0" animBg="1"/>
      <p:bldP spid="120" grpId="0"/>
      <p:bldP spid="121" grpId="0" animBg="1"/>
      <p:bldP spid="121" grpId="1" animBg="1"/>
      <p:bldP spid="146" grpId="0" animBg="1"/>
      <p:bldP spid="1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Open hash table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ACBBD251-4552-834B-AAA7-2539B141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929" y="1080247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73" name="Group 5">
            <a:extLst>
              <a:ext uri="{FF2B5EF4-FFF2-40B4-BE49-F238E27FC236}">
                <a16:creationId xmlns:a16="http://schemas.microsoft.com/office/drawing/2014/main" id="{13197A4A-914B-D246-9306-EC472BCD3228}"/>
              </a:ext>
            </a:extLst>
          </p:cNvPr>
          <p:cNvGrpSpPr>
            <a:grpSpLocks/>
          </p:cNvGrpSpPr>
          <p:nvPr/>
        </p:nvGrpSpPr>
        <p:grpSpPr bwMode="auto">
          <a:xfrm>
            <a:off x="6210767" y="2593135"/>
            <a:ext cx="1044575" cy="3381375"/>
            <a:chOff x="4382" y="1080"/>
            <a:chExt cx="1197" cy="3096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D073A0BB-274D-AA4E-96E1-5648CE676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5745A71F-8372-314E-9E6D-228782590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4E50AB8-1212-FB4A-B9E5-FC8EC08D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905A0F84-CC4E-5146-85B5-2F5F5A8C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0">
              <a:extLst>
                <a:ext uri="{FF2B5EF4-FFF2-40B4-BE49-F238E27FC236}">
                  <a16:creationId xmlns:a16="http://schemas.microsoft.com/office/drawing/2014/main" id="{FEBF9261-1398-424B-A429-E898F63C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1">
              <a:extLst>
                <a:ext uri="{FF2B5EF4-FFF2-40B4-BE49-F238E27FC236}">
                  <a16:creationId xmlns:a16="http://schemas.microsoft.com/office/drawing/2014/main" id="{38D1D031-8E2E-F743-BD00-FDADE02F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12">
              <a:extLst>
                <a:ext uri="{FF2B5EF4-FFF2-40B4-BE49-F238E27FC236}">
                  <a16:creationId xmlns:a16="http://schemas.microsoft.com/office/drawing/2014/main" id="{BD113E24-A945-1748-8E63-94FC5606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3">
              <a:extLst>
                <a:ext uri="{FF2B5EF4-FFF2-40B4-BE49-F238E27FC236}">
                  <a16:creationId xmlns:a16="http://schemas.microsoft.com/office/drawing/2014/main" id="{A0A5F00F-5955-A54C-A96C-84ADD4167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14">
              <a:extLst>
                <a:ext uri="{FF2B5EF4-FFF2-40B4-BE49-F238E27FC236}">
                  <a16:creationId xmlns:a16="http://schemas.microsoft.com/office/drawing/2014/main" id="{38721CE8-3B85-1540-B094-A2ABE9CC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5">
              <a:extLst>
                <a:ext uri="{FF2B5EF4-FFF2-40B4-BE49-F238E27FC236}">
                  <a16:creationId xmlns:a16="http://schemas.microsoft.com/office/drawing/2014/main" id="{A4C93F31-B45C-424E-BB3E-408FED1C0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Text Box 16">
            <a:extLst>
              <a:ext uri="{FF2B5EF4-FFF2-40B4-BE49-F238E27FC236}">
                <a16:creationId xmlns:a16="http://schemas.microsoft.com/office/drawing/2014/main" id="{43F8484B-D10C-B349-A478-321F7133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117" y="2558210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153" name="Text Box 17">
            <a:extLst>
              <a:ext uri="{FF2B5EF4-FFF2-40B4-BE49-F238E27FC236}">
                <a16:creationId xmlns:a16="http://schemas.microsoft.com/office/drawing/2014/main" id="{5C446B7C-310D-664B-82E4-56359FE3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467" y="1861297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154" name="Text Box 18">
            <a:extLst>
              <a:ext uri="{FF2B5EF4-FFF2-40B4-BE49-F238E27FC236}">
                <a16:creationId xmlns:a16="http://schemas.microsoft.com/office/drawing/2014/main" id="{0FB1514B-F5AC-7D45-BB9B-67F379E2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196" y="2591547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155" name="Group 19">
            <a:extLst>
              <a:ext uri="{FF2B5EF4-FFF2-40B4-BE49-F238E27FC236}">
                <a16:creationId xmlns:a16="http://schemas.microsoft.com/office/drawing/2014/main" id="{B7BFA0D9-0BA3-0743-9333-DDB9A771F3A2}"/>
              </a:ext>
            </a:extLst>
          </p:cNvPr>
          <p:cNvGrpSpPr>
            <a:grpSpLocks/>
          </p:cNvGrpSpPr>
          <p:nvPr/>
        </p:nvGrpSpPr>
        <p:grpSpPr bwMode="auto">
          <a:xfrm>
            <a:off x="7075954" y="2786810"/>
            <a:ext cx="1462088" cy="588962"/>
            <a:chOff x="4224" y="1872"/>
            <a:chExt cx="921" cy="371"/>
          </a:xfrm>
        </p:grpSpPr>
        <p:sp>
          <p:nvSpPr>
            <p:cNvPr id="156" name="Rectangle 20">
              <a:extLst>
                <a:ext uri="{FF2B5EF4-FFF2-40B4-BE49-F238E27FC236}">
                  <a16:creationId xmlns:a16="http://schemas.microsoft.com/office/drawing/2014/main" id="{34AE878D-FDEF-FD49-B803-602A176A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E0AEEC83-E0E3-A241-B590-FEAE73417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158" name="Line 22">
              <a:extLst>
                <a:ext uri="{FF2B5EF4-FFF2-40B4-BE49-F238E27FC236}">
                  <a16:creationId xmlns:a16="http://schemas.microsoft.com/office/drawing/2014/main" id="{92B45407-360A-6D48-89AA-F88B24A03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4C7EA4DE-58A1-5947-85C7-306E4ED4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E014EB4B-D56E-2B48-BDDE-72D74449F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161" name="Rectangle 25">
            <a:extLst>
              <a:ext uri="{FF2B5EF4-FFF2-40B4-BE49-F238E27FC236}">
                <a16:creationId xmlns:a16="http://schemas.microsoft.com/office/drawing/2014/main" id="{2FED0C3D-6E9A-3E42-97D6-FA48A40F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54" y="2996360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" name="Group 26">
            <a:extLst>
              <a:ext uri="{FF2B5EF4-FFF2-40B4-BE49-F238E27FC236}">
                <a16:creationId xmlns:a16="http://schemas.microsoft.com/office/drawing/2014/main" id="{F147EC7A-B77B-2742-9EFF-1C7C6E0ED7CC}"/>
              </a:ext>
            </a:extLst>
          </p:cNvPr>
          <p:cNvGrpSpPr>
            <a:grpSpLocks/>
          </p:cNvGrpSpPr>
          <p:nvPr/>
        </p:nvGrpSpPr>
        <p:grpSpPr bwMode="auto">
          <a:xfrm>
            <a:off x="6313953" y="3436093"/>
            <a:ext cx="2219325" cy="617536"/>
            <a:chOff x="3631" y="2281"/>
            <a:chExt cx="1398" cy="389"/>
          </a:xfrm>
        </p:grpSpPr>
        <p:grpSp>
          <p:nvGrpSpPr>
            <p:cNvPr id="163" name="Group 27">
              <a:extLst>
                <a:ext uri="{FF2B5EF4-FFF2-40B4-BE49-F238E27FC236}">
                  <a16:creationId xmlns:a16="http://schemas.microsoft.com/office/drawing/2014/main" id="{E96AF847-675E-CD48-8FCF-939154502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165" name="Rectangle 28">
                <a:extLst>
                  <a:ext uri="{FF2B5EF4-FFF2-40B4-BE49-F238E27FC236}">
                    <a16:creationId xmlns:a16="http://schemas.microsoft.com/office/drawing/2014/main" id="{451ED47D-D97C-774D-A94E-1C5C4FCD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Text Box 29">
                <a:extLst>
                  <a:ext uri="{FF2B5EF4-FFF2-40B4-BE49-F238E27FC236}">
                    <a16:creationId xmlns:a16="http://schemas.microsoft.com/office/drawing/2014/main" id="{2EAD370A-05EE-AC46-BC89-50B9D454F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167" name="Line 30">
                <a:extLst>
                  <a:ext uri="{FF2B5EF4-FFF2-40B4-BE49-F238E27FC236}">
                    <a16:creationId xmlns:a16="http://schemas.microsoft.com/office/drawing/2014/main" id="{86E8F9F1-75B1-2F43-AD8C-A3F90DF86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Rectangle 31">
                <a:extLst>
                  <a:ext uri="{FF2B5EF4-FFF2-40B4-BE49-F238E27FC236}">
                    <a16:creationId xmlns:a16="http://schemas.microsoft.com/office/drawing/2014/main" id="{56CC4923-8B58-544F-A9A5-7CD0AF78C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Text Box 32">
                <a:extLst>
                  <a:ext uri="{FF2B5EF4-FFF2-40B4-BE49-F238E27FC236}">
                    <a16:creationId xmlns:a16="http://schemas.microsoft.com/office/drawing/2014/main" id="{7986D1E8-14E7-6049-8AB9-EA7A1F931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96C68836-0C58-0844-B931-A6CA8EB5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" name="Rectangle 34">
            <a:extLst>
              <a:ext uri="{FF2B5EF4-FFF2-40B4-BE49-F238E27FC236}">
                <a16:creationId xmlns:a16="http://schemas.microsoft.com/office/drawing/2014/main" id="{A152FD7F-08A7-3F41-B976-60994938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9" y="2875710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35">
            <a:extLst>
              <a:ext uri="{FF2B5EF4-FFF2-40B4-BE49-F238E27FC236}">
                <a16:creationId xmlns:a16="http://schemas.microsoft.com/office/drawing/2014/main" id="{799D06AA-AFF0-0E40-BCD4-F42162B76723}"/>
              </a:ext>
            </a:extLst>
          </p:cNvPr>
          <p:cNvGrpSpPr>
            <a:grpSpLocks/>
          </p:cNvGrpSpPr>
          <p:nvPr/>
        </p:nvGrpSpPr>
        <p:grpSpPr bwMode="auto">
          <a:xfrm>
            <a:off x="6283794" y="4091732"/>
            <a:ext cx="2312988" cy="655638"/>
            <a:chOff x="3642" y="2688"/>
            <a:chExt cx="1457" cy="413"/>
          </a:xfrm>
        </p:grpSpPr>
        <p:grpSp>
          <p:nvGrpSpPr>
            <p:cNvPr id="172" name="Group 36">
              <a:extLst>
                <a:ext uri="{FF2B5EF4-FFF2-40B4-BE49-F238E27FC236}">
                  <a16:creationId xmlns:a16="http://schemas.microsoft.com/office/drawing/2014/main" id="{16078D1C-2097-7E4D-83CA-5B185C5D1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174" name="Rectangle 37">
                <a:extLst>
                  <a:ext uri="{FF2B5EF4-FFF2-40B4-BE49-F238E27FC236}">
                    <a16:creationId xmlns:a16="http://schemas.microsoft.com/office/drawing/2014/main" id="{54603734-7016-CA43-8F3B-99AC31FB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38">
                <a:extLst>
                  <a:ext uri="{FF2B5EF4-FFF2-40B4-BE49-F238E27FC236}">
                    <a16:creationId xmlns:a16="http://schemas.microsoft.com/office/drawing/2014/main" id="{05026F64-A4C0-2C45-B0E0-A728E784A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176" name="Line 39">
                <a:extLst>
                  <a:ext uri="{FF2B5EF4-FFF2-40B4-BE49-F238E27FC236}">
                    <a16:creationId xmlns:a16="http://schemas.microsoft.com/office/drawing/2014/main" id="{EDFBE478-E42A-BA45-BC79-3E56E7985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40">
                <a:extLst>
                  <a:ext uri="{FF2B5EF4-FFF2-40B4-BE49-F238E27FC236}">
                    <a16:creationId xmlns:a16="http://schemas.microsoft.com/office/drawing/2014/main" id="{03F961B5-130A-784A-A8CD-5F149E5FD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41">
                <a:extLst>
                  <a:ext uri="{FF2B5EF4-FFF2-40B4-BE49-F238E27FC236}">
                    <a16:creationId xmlns:a16="http://schemas.microsoft.com/office/drawing/2014/main" id="{D5098714-CBF1-8448-9AA3-180D77888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173" name="Rectangle 42">
              <a:extLst>
                <a:ext uri="{FF2B5EF4-FFF2-40B4-BE49-F238E27FC236}">
                  <a16:creationId xmlns:a16="http://schemas.microsoft.com/office/drawing/2014/main" id="{6B57490F-48F9-7943-9246-71DB9264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43">
            <a:extLst>
              <a:ext uri="{FF2B5EF4-FFF2-40B4-BE49-F238E27FC236}">
                <a16:creationId xmlns:a16="http://schemas.microsoft.com/office/drawing/2014/main" id="{E2F471D3-2B0D-8D40-AB6C-A6C9CA2BBF53}"/>
              </a:ext>
            </a:extLst>
          </p:cNvPr>
          <p:cNvGrpSpPr>
            <a:grpSpLocks/>
          </p:cNvGrpSpPr>
          <p:nvPr/>
        </p:nvGrpSpPr>
        <p:grpSpPr bwMode="auto">
          <a:xfrm>
            <a:off x="8347542" y="2785222"/>
            <a:ext cx="1462087" cy="893763"/>
            <a:chOff x="4767" y="1746"/>
            <a:chExt cx="921" cy="563"/>
          </a:xfrm>
        </p:grpSpPr>
        <p:sp>
          <p:nvSpPr>
            <p:cNvPr id="180" name="Line 44">
              <a:extLst>
                <a:ext uri="{FF2B5EF4-FFF2-40B4-BE49-F238E27FC236}">
                  <a16:creationId xmlns:a16="http://schemas.microsoft.com/office/drawing/2014/main" id="{38DFC859-2844-7B46-89C9-C6A4055AA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1" name="Group 45">
              <a:extLst>
                <a:ext uri="{FF2B5EF4-FFF2-40B4-BE49-F238E27FC236}">
                  <a16:creationId xmlns:a16="http://schemas.microsoft.com/office/drawing/2014/main" id="{833622C8-231F-DE49-9E12-61B52A8FA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182" name="Rectangle 46">
                <a:extLst>
                  <a:ext uri="{FF2B5EF4-FFF2-40B4-BE49-F238E27FC236}">
                    <a16:creationId xmlns:a16="http://schemas.microsoft.com/office/drawing/2014/main" id="{245A103A-DAF2-8F4D-BD4C-09E92E19E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Text Box 47">
                <a:extLst>
                  <a:ext uri="{FF2B5EF4-FFF2-40B4-BE49-F238E27FC236}">
                    <a16:creationId xmlns:a16="http://schemas.microsoft.com/office/drawing/2014/main" id="{E4B68612-8897-5C4D-AFAC-BDD57D0A0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184" name="Rectangle 48">
                <a:extLst>
                  <a:ext uri="{FF2B5EF4-FFF2-40B4-BE49-F238E27FC236}">
                    <a16:creationId xmlns:a16="http://schemas.microsoft.com/office/drawing/2014/main" id="{2B53C9C9-CD68-4D44-A553-470B4E97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Text Box 49">
                <a:extLst>
                  <a:ext uri="{FF2B5EF4-FFF2-40B4-BE49-F238E27FC236}">
                    <a16:creationId xmlns:a16="http://schemas.microsoft.com/office/drawing/2014/main" id="{CC4EBC8B-F668-FC4B-8978-534311286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86" name="Group 50">
                <a:extLst>
                  <a:ext uri="{FF2B5EF4-FFF2-40B4-BE49-F238E27FC236}">
                    <a16:creationId xmlns:a16="http://schemas.microsoft.com/office/drawing/2014/main" id="{C28A9D64-3290-CD46-9B43-2F6F551B61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187" name="Rectangle 51">
                  <a:extLst>
                    <a:ext uri="{FF2B5EF4-FFF2-40B4-BE49-F238E27FC236}">
                      <a16:creationId xmlns:a16="http://schemas.microsoft.com/office/drawing/2014/main" id="{7FFE88E3-7B9A-BA4D-9832-70BED0D0A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Line 52">
                  <a:extLst>
                    <a:ext uri="{FF2B5EF4-FFF2-40B4-BE49-F238E27FC236}">
                      <a16:creationId xmlns:a16="http://schemas.microsoft.com/office/drawing/2014/main" id="{2541011D-F0F5-5A4A-B27C-0DC3BD7BB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9" name="Group 53">
            <a:extLst>
              <a:ext uri="{FF2B5EF4-FFF2-40B4-BE49-F238E27FC236}">
                <a16:creationId xmlns:a16="http://schemas.microsoft.com/office/drawing/2014/main" id="{12C7C049-9532-5847-BC84-43F5812EC757}"/>
              </a:ext>
            </a:extLst>
          </p:cNvPr>
          <p:cNvGrpSpPr>
            <a:grpSpLocks/>
          </p:cNvGrpSpPr>
          <p:nvPr/>
        </p:nvGrpSpPr>
        <p:grpSpPr bwMode="auto">
          <a:xfrm>
            <a:off x="8668223" y="3618657"/>
            <a:ext cx="1160463" cy="655638"/>
            <a:chOff x="4752" y="3179"/>
            <a:chExt cx="731" cy="413"/>
          </a:xfrm>
        </p:grpSpPr>
        <p:sp>
          <p:nvSpPr>
            <p:cNvPr id="190" name="Rectangle 54">
              <a:extLst>
                <a:ext uri="{FF2B5EF4-FFF2-40B4-BE49-F238E27FC236}">
                  <a16:creationId xmlns:a16="http://schemas.microsoft.com/office/drawing/2014/main" id="{D318C184-26C1-FD41-A765-38701F7A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Text Box 55">
              <a:extLst>
                <a:ext uri="{FF2B5EF4-FFF2-40B4-BE49-F238E27FC236}">
                  <a16:creationId xmlns:a16="http://schemas.microsoft.com/office/drawing/2014/main" id="{6F3A8CB2-2116-3645-9EF9-4C921E875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FB827AF6-601D-9A4B-8A19-343EA0CC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Text Box 57">
              <a:extLst>
                <a:ext uri="{FF2B5EF4-FFF2-40B4-BE49-F238E27FC236}">
                  <a16:creationId xmlns:a16="http://schemas.microsoft.com/office/drawing/2014/main" id="{8E85133B-A39A-8343-B61E-521329DEC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194" name="Text Box 58">
            <a:extLst>
              <a:ext uri="{FF2B5EF4-FFF2-40B4-BE49-F238E27FC236}">
                <a16:creationId xmlns:a16="http://schemas.microsoft.com/office/drawing/2014/main" id="{B3914ADE-A1A2-6E45-84A6-254C0DE3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29" y="2535985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195" name="Freeform 59">
            <a:extLst>
              <a:ext uri="{FF2B5EF4-FFF2-40B4-BE49-F238E27FC236}">
                <a16:creationId xmlns:a16="http://schemas.microsoft.com/office/drawing/2014/main" id="{F98C1088-F0B4-1643-8F47-3AD587711DAD}"/>
              </a:ext>
            </a:extLst>
          </p:cNvPr>
          <p:cNvSpPr>
            <a:spLocks/>
          </p:cNvSpPr>
          <p:nvPr/>
        </p:nvSpPr>
        <p:spPr bwMode="auto">
          <a:xfrm>
            <a:off x="8399929" y="3074147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60">
            <a:extLst>
              <a:ext uri="{FF2B5EF4-FFF2-40B4-BE49-F238E27FC236}">
                <a16:creationId xmlns:a16="http://schemas.microsoft.com/office/drawing/2014/main" id="{95021F22-40F4-5F46-BB25-48701FC70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4909297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197" name="Rectangle 62">
            <a:extLst>
              <a:ext uri="{FF2B5EF4-FFF2-40B4-BE49-F238E27FC236}">
                <a16:creationId xmlns:a16="http://schemas.microsoft.com/office/drawing/2014/main" id="{F95DF3CC-C8EC-E54B-814E-34C2CE58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167" y="786559"/>
            <a:ext cx="3286127" cy="1087438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Oh – and there’s no reason why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have to use a linked-list 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98" name="Group 63">
            <a:extLst>
              <a:ext uri="{FF2B5EF4-FFF2-40B4-BE49-F238E27FC236}">
                <a16:creationId xmlns:a16="http://schemas.microsoft.com/office/drawing/2014/main" id="{0AC64AFD-A589-A54B-90FF-571379A62282}"/>
              </a:ext>
            </a:extLst>
          </p:cNvPr>
          <p:cNvGrpSpPr>
            <a:grpSpLocks/>
          </p:cNvGrpSpPr>
          <p:nvPr/>
        </p:nvGrpSpPr>
        <p:grpSpPr bwMode="auto">
          <a:xfrm>
            <a:off x="7409332" y="3023347"/>
            <a:ext cx="2401889" cy="1830389"/>
            <a:chOff x="1635" y="1320"/>
            <a:chExt cx="1513" cy="1153"/>
          </a:xfrm>
        </p:grpSpPr>
        <p:sp>
          <p:nvSpPr>
            <p:cNvPr id="199" name="Rectangle 64">
              <a:extLst>
                <a:ext uri="{FF2B5EF4-FFF2-40B4-BE49-F238E27FC236}">
                  <a16:creationId xmlns:a16="http://schemas.microsoft.com/office/drawing/2014/main" id="{77BAD22D-CA73-F74E-9F3D-335CDA1E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Text Box 68">
              <a:extLst>
                <a:ext uri="{FF2B5EF4-FFF2-40B4-BE49-F238E27FC236}">
                  <a16:creationId xmlns:a16="http://schemas.microsoft.com/office/drawing/2014/main" id="{F6A2F0C0-5DF9-AA43-A2CB-91FB998C1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01" name="Rectangle 69">
              <a:extLst>
                <a:ext uri="{FF2B5EF4-FFF2-40B4-BE49-F238E27FC236}">
                  <a16:creationId xmlns:a16="http://schemas.microsoft.com/office/drawing/2014/main" id="{E586DC32-96A0-8248-AFF5-D8CDF9F4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70">
              <a:extLst>
                <a:ext uri="{FF2B5EF4-FFF2-40B4-BE49-F238E27FC236}">
                  <a16:creationId xmlns:a16="http://schemas.microsoft.com/office/drawing/2014/main" id="{03B23195-53FE-5240-812C-13BB3E269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203" name="Rectangle 71">
              <a:extLst>
                <a:ext uri="{FF2B5EF4-FFF2-40B4-BE49-F238E27FC236}">
                  <a16:creationId xmlns:a16="http://schemas.microsoft.com/office/drawing/2014/main" id="{1DBA2F91-0882-394A-BFF9-61B01C95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72">
              <a:extLst>
                <a:ext uri="{FF2B5EF4-FFF2-40B4-BE49-F238E27FC236}">
                  <a16:creationId xmlns:a16="http://schemas.microsoft.com/office/drawing/2014/main" id="{DD12E6E6-3949-4C47-A0AB-8E3CB5F0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73">
              <a:extLst>
                <a:ext uri="{FF2B5EF4-FFF2-40B4-BE49-F238E27FC236}">
                  <a16:creationId xmlns:a16="http://schemas.microsoft.com/office/drawing/2014/main" id="{6F7A2C42-B32A-7D42-950C-B389177D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74">
              <a:extLst>
                <a:ext uri="{FF2B5EF4-FFF2-40B4-BE49-F238E27FC236}">
                  <a16:creationId xmlns:a16="http://schemas.microsoft.com/office/drawing/2014/main" id="{96327CBC-3E7B-AB47-A710-523B2F84D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75">
              <a:extLst>
                <a:ext uri="{FF2B5EF4-FFF2-40B4-BE49-F238E27FC236}">
                  <a16:creationId xmlns:a16="http://schemas.microsoft.com/office/drawing/2014/main" id="{B6F365A3-2F86-5246-B723-4882482C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79">
              <a:extLst>
                <a:ext uri="{FF2B5EF4-FFF2-40B4-BE49-F238E27FC236}">
                  <a16:creationId xmlns:a16="http://schemas.microsoft.com/office/drawing/2014/main" id="{3A008BDA-7433-D740-BC9B-3CE67B7F1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09" name="Rectangle 80">
              <a:extLst>
                <a:ext uri="{FF2B5EF4-FFF2-40B4-BE49-F238E27FC236}">
                  <a16:creationId xmlns:a16="http://schemas.microsoft.com/office/drawing/2014/main" id="{2E922C5F-52E1-C04B-A27C-4EEF6B71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81">
              <a:extLst>
                <a:ext uri="{FF2B5EF4-FFF2-40B4-BE49-F238E27FC236}">
                  <a16:creationId xmlns:a16="http://schemas.microsoft.com/office/drawing/2014/main" id="{9189DABC-0FD8-6443-A9A3-ECD14F63D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11" name="Rectangle 82">
              <a:extLst>
                <a:ext uri="{FF2B5EF4-FFF2-40B4-BE49-F238E27FC236}">
                  <a16:creationId xmlns:a16="http://schemas.microsoft.com/office/drawing/2014/main" id="{8944A218-71A9-3543-8BB1-DAC149D2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83">
              <a:extLst>
                <a:ext uri="{FF2B5EF4-FFF2-40B4-BE49-F238E27FC236}">
                  <a16:creationId xmlns:a16="http://schemas.microsoft.com/office/drawing/2014/main" id="{F2215051-DA80-024A-811C-B511C4EA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84">
              <a:extLst>
                <a:ext uri="{FF2B5EF4-FFF2-40B4-BE49-F238E27FC236}">
                  <a16:creationId xmlns:a16="http://schemas.microsoft.com/office/drawing/2014/main" id="{B23325BF-4F2E-2F4E-A821-A6585D3E6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14" name="Text Box 85">
              <a:extLst>
                <a:ext uri="{FF2B5EF4-FFF2-40B4-BE49-F238E27FC236}">
                  <a16:creationId xmlns:a16="http://schemas.microsoft.com/office/drawing/2014/main" id="{FF30AC1A-6ACF-3A44-94C6-8611750E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Rectangle 86">
              <a:extLst>
                <a:ext uri="{FF2B5EF4-FFF2-40B4-BE49-F238E27FC236}">
                  <a16:creationId xmlns:a16="http://schemas.microsoft.com/office/drawing/2014/main" id="{EEE133DD-3B46-A04B-A12E-970E8DE76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90">
              <a:extLst>
                <a:ext uri="{FF2B5EF4-FFF2-40B4-BE49-F238E27FC236}">
                  <a16:creationId xmlns:a16="http://schemas.microsoft.com/office/drawing/2014/main" id="{A9590D81-F827-2F47-A03E-E7831A46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17" name="Rectangle 91">
              <a:extLst>
                <a:ext uri="{FF2B5EF4-FFF2-40B4-BE49-F238E27FC236}">
                  <a16:creationId xmlns:a16="http://schemas.microsoft.com/office/drawing/2014/main" id="{505442AC-6F3E-1D49-922D-963D7A66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Text Box 92">
              <a:extLst>
                <a:ext uri="{FF2B5EF4-FFF2-40B4-BE49-F238E27FC236}">
                  <a16:creationId xmlns:a16="http://schemas.microsoft.com/office/drawing/2014/main" id="{01B162F3-F820-594B-B2D3-9789662A1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219" name="Rectangle 93">
              <a:extLst>
                <a:ext uri="{FF2B5EF4-FFF2-40B4-BE49-F238E27FC236}">
                  <a16:creationId xmlns:a16="http://schemas.microsoft.com/office/drawing/2014/main" id="{588BF5B7-4959-2A4A-AABC-E3F56A59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94">
              <a:extLst>
                <a:ext uri="{FF2B5EF4-FFF2-40B4-BE49-F238E27FC236}">
                  <a16:creationId xmlns:a16="http://schemas.microsoft.com/office/drawing/2014/main" id="{1B24EEE3-5190-3147-9E0D-C3EA3D45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95">
              <a:extLst>
                <a:ext uri="{FF2B5EF4-FFF2-40B4-BE49-F238E27FC236}">
                  <a16:creationId xmlns:a16="http://schemas.microsoft.com/office/drawing/2014/main" id="{3D97D726-B6F4-A64F-91EF-8EC2C3AA7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222" name="Text Box 96">
              <a:extLst>
                <a:ext uri="{FF2B5EF4-FFF2-40B4-BE49-F238E27FC236}">
                  <a16:creationId xmlns:a16="http://schemas.microsoft.com/office/drawing/2014/main" id="{7291562A-AF4B-0D4E-BDB7-8CDC9F96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223" name="AutoShape 97">
            <a:extLst>
              <a:ext uri="{FF2B5EF4-FFF2-40B4-BE49-F238E27FC236}">
                <a16:creationId xmlns:a16="http://schemas.microsoft.com/office/drawing/2014/main" id="{E4A2ABFE-B62B-7040-9CFA-836532C756F3}"/>
              </a:ext>
            </a:extLst>
          </p:cNvPr>
          <p:cNvCxnSpPr>
            <a:cxnSpLocks noChangeShapeType="1"/>
            <a:stCxn id="161" idx="3"/>
            <a:endCxn id="199" idx="0"/>
          </p:cNvCxnSpPr>
          <p:nvPr/>
        </p:nvCxnSpPr>
        <p:spPr bwMode="auto">
          <a:xfrm flipV="1">
            <a:off x="7093417" y="3009060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ext Box 58">
            <a:extLst>
              <a:ext uri="{FF2B5EF4-FFF2-40B4-BE49-F238E27FC236}">
                <a16:creationId xmlns:a16="http://schemas.microsoft.com/office/drawing/2014/main" id="{C104A340-F0B0-094C-9EF9-9DEB64E0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3907585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225" name="Rectangle 61">
            <a:extLst>
              <a:ext uri="{FF2B5EF4-FFF2-40B4-BE49-F238E27FC236}">
                <a16:creationId xmlns:a16="http://schemas.microsoft.com/office/drawing/2014/main" id="{C7102143-8B52-DB41-BF5D-ED4EC971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840" y="4149295"/>
            <a:ext cx="6111081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plan to repeatedly </a:t>
            </a:r>
            <a:r>
              <a:rPr lang="en-US" sz="2400" dirty="0">
                <a:solidFill>
                  <a:srgbClr val="6600CC"/>
                </a:solidFill>
              </a:rPr>
              <a:t>insert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6600CC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 values into the hash table, then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6600CC"/>
                </a:solidFill>
              </a:rPr>
              <a:t>Open table</a:t>
            </a:r>
            <a:r>
              <a:rPr lang="en-US" sz="2400" dirty="0">
                <a:solidFill>
                  <a:schemeClr val="tx1"/>
                </a:solidFill>
              </a:rPr>
              <a:t> is your best bet!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Also, you </a:t>
            </a:r>
            <a:r>
              <a:rPr lang="en-US" sz="2400" i="1" dirty="0">
                <a:solidFill>
                  <a:srgbClr val="6600CC"/>
                </a:solidFill>
              </a:rPr>
              <a:t>can insert more than N items</a:t>
            </a:r>
            <a:r>
              <a:rPr lang="en-US" sz="2400" i="1" dirty="0">
                <a:solidFill>
                  <a:schemeClr val="tx1"/>
                </a:solidFill>
              </a:rPr>
              <a:t> into your 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  <p:extLst>
      <p:ext uri="{BB962C8B-B14F-4D97-AF65-F5344CB8AC3E}">
        <p14:creationId xmlns:p14="http://schemas.microsoft.com/office/powerpoint/2010/main" val="23860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70" grpId="0" animBg="1"/>
      <p:bldP spid="195" grpId="0" animBg="1"/>
      <p:bldP spid="195" grpId="1" animBg="1"/>
      <p:bldP spid="197" grpId="0" animBg="1"/>
      <p:bldP spid="225" grpId="0" build="p" animBg="1"/>
      <p:bldP spid="225" grpI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Open hash table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ACBBD251-4552-834B-AAA7-2539B141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929" y="1080247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73" name="Group 5">
            <a:extLst>
              <a:ext uri="{FF2B5EF4-FFF2-40B4-BE49-F238E27FC236}">
                <a16:creationId xmlns:a16="http://schemas.microsoft.com/office/drawing/2014/main" id="{13197A4A-914B-D246-9306-EC472BCD3228}"/>
              </a:ext>
            </a:extLst>
          </p:cNvPr>
          <p:cNvGrpSpPr>
            <a:grpSpLocks/>
          </p:cNvGrpSpPr>
          <p:nvPr/>
        </p:nvGrpSpPr>
        <p:grpSpPr bwMode="auto">
          <a:xfrm>
            <a:off x="6210767" y="2593135"/>
            <a:ext cx="1044575" cy="3381375"/>
            <a:chOff x="4382" y="1080"/>
            <a:chExt cx="1197" cy="3096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D073A0BB-274D-AA4E-96E1-5648CE676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5745A71F-8372-314E-9E6D-228782590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4E50AB8-1212-FB4A-B9E5-FC8EC08D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905A0F84-CC4E-5146-85B5-2F5F5A8C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0">
              <a:extLst>
                <a:ext uri="{FF2B5EF4-FFF2-40B4-BE49-F238E27FC236}">
                  <a16:creationId xmlns:a16="http://schemas.microsoft.com/office/drawing/2014/main" id="{FEBF9261-1398-424B-A429-E898F63C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1">
              <a:extLst>
                <a:ext uri="{FF2B5EF4-FFF2-40B4-BE49-F238E27FC236}">
                  <a16:creationId xmlns:a16="http://schemas.microsoft.com/office/drawing/2014/main" id="{38D1D031-8E2E-F743-BD00-FDADE02F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12">
              <a:extLst>
                <a:ext uri="{FF2B5EF4-FFF2-40B4-BE49-F238E27FC236}">
                  <a16:creationId xmlns:a16="http://schemas.microsoft.com/office/drawing/2014/main" id="{BD113E24-A945-1748-8E63-94FC5606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3">
              <a:extLst>
                <a:ext uri="{FF2B5EF4-FFF2-40B4-BE49-F238E27FC236}">
                  <a16:creationId xmlns:a16="http://schemas.microsoft.com/office/drawing/2014/main" id="{A0A5F00F-5955-A54C-A96C-84ADD4167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14">
              <a:extLst>
                <a:ext uri="{FF2B5EF4-FFF2-40B4-BE49-F238E27FC236}">
                  <a16:creationId xmlns:a16="http://schemas.microsoft.com/office/drawing/2014/main" id="{38721CE8-3B85-1540-B094-A2ABE9CC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5">
              <a:extLst>
                <a:ext uri="{FF2B5EF4-FFF2-40B4-BE49-F238E27FC236}">
                  <a16:creationId xmlns:a16="http://schemas.microsoft.com/office/drawing/2014/main" id="{A4C93F31-B45C-424E-BB3E-408FED1C0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Text Box 16">
            <a:extLst>
              <a:ext uri="{FF2B5EF4-FFF2-40B4-BE49-F238E27FC236}">
                <a16:creationId xmlns:a16="http://schemas.microsoft.com/office/drawing/2014/main" id="{43F8484B-D10C-B349-A478-321F7133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117" y="2558210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153" name="Text Box 17">
            <a:extLst>
              <a:ext uri="{FF2B5EF4-FFF2-40B4-BE49-F238E27FC236}">
                <a16:creationId xmlns:a16="http://schemas.microsoft.com/office/drawing/2014/main" id="{5C446B7C-310D-664B-82E4-56359FE3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467" y="1861297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154" name="Text Box 18">
            <a:extLst>
              <a:ext uri="{FF2B5EF4-FFF2-40B4-BE49-F238E27FC236}">
                <a16:creationId xmlns:a16="http://schemas.microsoft.com/office/drawing/2014/main" id="{0FB1514B-F5AC-7D45-BB9B-67F379E2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196" y="2591547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155" name="Group 19">
            <a:extLst>
              <a:ext uri="{FF2B5EF4-FFF2-40B4-BE49-F238E27FC236}">
                <a16:creationId xmlns:a16="http://schemas.microsoft.com/office/drawing/2014/main" id="{B7BFA0D9-0BA3-0743-9333-DDB9A771F3A2}"/>
              </a:ext>
            </a:extLst>
          </p:cNvPr>
          <p:cNvGrpSpPr>
            <a:grpSpLocks/>
          </p:cNvGrpSpPr>
          <p:nvPr/>
        </p:nvGrpSpPr>
        <p:grpSpPr bwMode="auto">
          <a:xfrm>
            <a:off x="7075954" y="2786810"/>
            <a:ext cx="1462088" cy="588962"/>
            <a:chOff x="4224" y="1872"/>
            <a:chExt cx="921" cy="371"/>
          </a:xfrm>
        </p:grpSpPr>
        <p:sp>
          <p:nvSpPr>
            <p:cNvPr id="156" name="Rectangle 20">
              <a:extLst>
                <a:ext uri="{FF2B5EF4-FFF2-40B4-BE49-F238E27FC236}">
                  <a16:creationId xmlns:a16="http://schemas.microsoft.com/office/drawing/2014/main" id="{34AE878D-FDEF-FD49-B803-602A176A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E0AEEC83-E0E3-A241-B590-FEAE73417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158" name="Line 22">
              <a:extLst>
                <a:ext uri="{FF2B5EF4-FFF2-40B4-BE49-F238E27FC236}">
                  <a16:creationId xmlns:a16="http://schemas.microsoft.com/office/drawing/2014/main" id="{92B45407-360A-6D48-89AA-F88B24A03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4C7EA4DE-58A1-5947-85C7-306E4ED4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E014EB4B-D56E-2B48-BDDE-72D74449F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161" name="Rectangle 25">
            <a:extLst>
              <a:ext uri="{FF2B5EF4-FFF2-40B4-BE49-F238E27FC236}">
                <a16:creationId xmlns:a16="http://schemas.microsoft.com/office/drawing/2014/main" id="{2FED0C3D-6E9A-3E42-97D6-FA48A40F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54" y="2996360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" name="Group 26">
            <a:extLst>
              <a:ext uri="{FF2B5EF4-FFF2-40B4-BE49-F238E27FC236}">
                <a16:creationId xmlns:a16="http://schemas.microsoft.com/office/drawing/2014/main" id="{F147EC7A-B77B-2742-9EFF-1C7C6E0ED7CC}"/>
              </a:ext>
            </a:extLst>
          </p:cNvPr>
          <p:cNvGrpSpPr>
            <a:grpSpLocks/>
          </p:cNvGrpSpPr>
          <p:nvPr/>
        </p:nvGrpSpPr>
        <p:grpSpPr bwMode="auto">
          <a:xfrm>
            <a:off x="6313953" y="3436093"/>
            <a:ext cx="2219325" cy="617536"/>
            <a:chOff x="3631" y="2281"/>
            <a:chExt cx="1398" cy="389"/>
          </a:xfrm>
        </p:grpSpPr>
        <p:grpSp>
          <p:nvGrpSpPr>
            <p:cNvPr id="163" name="Group 27">
              <a:extLst>
                <a:ext uri="{FF2B5EF4-FFF2-40B4-BE49-F238E27FC236}">
                  <a16:creationId xmlns:a16="http://schemas.microsoft.com/office/drawing/2014/main" id="{E96AF847-675E-CD48-8FCF-939154502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165" name="Rectangle 28">
                <a:extLst>
                  <a:ext uri="{FF2B5EF4-FFF2-40B4-BE49-F238E27FC236}">
                    <a16:creationId xmlns:a16="http://schemas.microsoft.com/office/drawing/2014/main" id="{451ED47D-D97C-774D-A94E-1C5C4FCD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Text Box 29">
                <a:extLst>
                  <a:ext uri="{FF2B5EF4-FFF2-40B4-BE49-F238E27FC236}">
                    <a16:creationId xmlns:a16="http://schemas.microsoft.com/office/drawing/2014/main" id="{2EAD370A-05EE-AC46-BC89-50B9D454F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167" name="Line 30">
                <a:extLst>
                  <a:ext uri="{FF2B5EF4-FFF2-40B4-BE49-F238E27FC236}">
                    <a16:creationId xmlns:a16="http://schemas.microsoft.com/office/drawing/2014/main" id="{86E8F9F1-75B1-2F43-AD8C-A3F90DF86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Rectangle 31">
                <a:extLst>
                  <a:ext uri="{FF2B5EF4-FFF2-40B4-BE49-F238E27FC236}">
                    <a16:creationId xmlns:a16="http://schemas.microsoft.com/office/drawing/2014/main" id="{56CC4923-8B58-544F-A9A5-7CD0AF78C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Text Box 32">
                <a:extLst>
                  <a:ext uri="{FF2B5EF4-FFF2-40B4-BE49-F238E27FC236}">
                    <a16:creationId xmlns:a16="http://schemas.microsoft.com/office/drawing/2014/main" id="{7986D1E8-14E7-6049-8AB9-EA7A1F931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96C68836-0C58-0844-B931-A6CA8EB5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" name="Rectangle 34">
            <a:extLst>
              <a:ext uri="{FF2B5EF4-FFF2-40B4-BE49-F238E27FC236}">
                <a16:creationId xmlns:a16="http://schemas.microsoft.com/office/drawing/2014/main" id="{A152FD7F-08A7-3F41-B976-60994938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9" y="2875710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35">
            <a:extLst>
              <a:ext uri="{FF2B5EF4-FFF2-40B4-BE49-F238E27FC236}">
                <a16:creationId xmlns:a16="http://schemas.microsoft.com/office/drawing/2014/main" id="{799D06AA-AFF0-0E40-BCD4-F42162B76723}"/>
              </a:ext>
            </a:extLst>
          </p:cNvPr>
          <p:cNvGrpSpPr>
            <a:grpSpLocks/>
          </p:cNvGrpSpPr>
          <p:nvPr/>
        </p:nvGrpSpPr>
        <p:grpSpPr bwMode="auto">
          <a:xfrm>
            <a:off x="6283794" y="4091732"/>
            <a:ext cx="2312988" cy="655638"/>
            <a:chOff x="3642" y="2688"/>
            <a:chExt cx="1457" cy="413"/>
          </a:xfrm>
        </p:grpSpPr>
        <p:grpSp>
          <p:nvGrpSpPr>
            <p:cNvPr id="172" name="Group 36">
              <a:extLst>
                <a:ext uri="{FF2B5EF4-FFF2-40B4-BE49-F238E27FC236}">
                  <a16:creationId xmlns:a16="http://schemas.microsoft.com/office/drawing/2014/main" id="{16078D1C-2097-7E4D-83CA-5B185C5D1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174" name="Rectangle 37">
                <a:extLst>
                  <a:ext uri="{FF2B5EF4-FFF2-40B4-BE49-F238E27FC236}">
                    <a16:creationId xmlns:a16="http://schemas.microsoft.com/office/drawing/2014/main" id="{54603734-7016-CA43-8F3B-99AC31FB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38">
                <a:extLst>
                  <a:ext uri="{FF2B5EF4-FFF2-40B4-BE49-F238E27FC236}">
                    <a16:creationId xmlns:a16="http://schemas.microsoft.com/office/drawing/2014/main" id="{05026F64-A4C0-2C45-B0E0-A728E784A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176" name="Line 39">
                <a:extLst>
                  <a:ext uri="{FF2B5EF4-FFF2-40B4-BE49-F238E27FC236}">
                    <a16:creationId xmlns:a16="http://schemas.microsoft.com/office/drawing/2014/main" id="{EDFBE478-E42A-BA45-BC79-3E56E7985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40">
                <a:extLst>
                  <a:ext uri="{FF2B5EF4-FFF2-40B4-BE49-F238E27FC236}">
                    <a16:creationId xmlns:a16="http://schemas.microsoft.com/office/drawing/2014/main" id="{03F961B5-130A-784A-A8CD-5F149E5FD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41">
                <a:extLst>
                  <a:ext uri="{FF2B5EF4-FFF2-40B4-BE49-F238E27FC236}">
                    <a16:creationId xmlns:a16="http://schemas.microsoft.com/office/drawing/2014/main" id="{D5098714-CBF1-8448-9AA3-180D77888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173" name="Rectangle 42">
              <a:extLst>
                <a:ext uri="{FF2B5EF4-FFF2-40B4-BE49-F238E27FC236}">
                  <a16:creationId xmlns:a16="http://schemas.microsoft.com/office/drawing/2014/main" id="{6B57490F-48F9-7943-9246-71DB9264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43">
            <a:extLst>
              <a:ext uri="{FF2B5EF4-FFF2-40B4-BE49-F238E27FC236}">
                <a16:creationId xmlns:a16="http://schemas.microsoft.com/office/drawing/2014/main" id="{E2F471D3-2B0D-8D40-AB6C-A6C9CA2BBF53}"/>
              </a:ext>
            </a:extLst>
          </p:cNvPr>
          <p:cNvGrpSpPr>
            <a:grpSpLocks/>
          </p:cNvGrpSpPr>
          <p:nvPr/>
        </p:nvGrpSpPr>
        <p:grpSpPr bwMode="auto">
          <a:xfrm>
            <a:off x="8347542" y="2785222"/>
            <a:ext cx="1462087" cy="893763"/>
            <a:chOff x="4767" y="1746"/>
            <a:chExt cx="921" cy="563"/>
          </a:xfrm>
        </p:grpSpPr>
        <p:sp>
          <p:nvSpPr>
            <p:cNvPr id="180" name="Line 44">
              <a:extLst>
                <a:ext uri="{FF2B5EF4-FFF2-40B4-BE49-F238E27FC236}">
                  <a16:creationId xmlns:a16="http://schemas.microsoft.com/office/drawing/2014/main" id="{38DFC859-2844-7B46-89C9-C6A4055AA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1" name="Group 45">
              <a:extLst>
                <a:ext uri="{FF2B5EF4-FFF2-40B4-BE49-F238E27FC236}">
                  <a16:creationId xmlns:a16="http://schemas.microsoft.com/office/drawing/2014/main" id="{833622C8-231F-DE49-9E12-61B52A8FA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182" name="Rectangle 46">
                <a:extLst>
                  <a:ext uri="{FF2B5EF4-FFF2-40B4-BE49-F238E27FC236}">
                    <a16:creationId xmlns:a16="http://schemas.microsoft.com/office/drawing/2014/main" id="{245A103A-DAF2-8F4D-BD4C-09E92E19E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Text Box 47">
                <a:extLst>
                  <a:ext uri="{FF2B5EF4-FFF2-40B4-BE49-F238E27FC236}">
                    <a16:creationId xmlns:a16="http://schemas.microsoft.com/office/drawing/2014/main" id="{E4B68612-8897-5C4D-AFAC-BDD57D0A0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184" name="Rectangle 48">
                <a:extLst>
                  <a:ext uri="{FF2B5EF4-FFF2-40B4-BE49-F238E27FC236}">
                    <a16:creationId xmlns:a16="http://schemas.microsoft.com/office/drawing/2014/main" id="{2B53C9C9-CD68-4D44-A553-470B4E97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Text Box 49">
                <a:extLst>
                  <a:ext uri="{FF2B5EF4-FFF2-40B4-BE49-F238E27FC236}">
                    <a16:creationId xmlns:a16="http://schemas.microsoft.com/office/drawing/2014/main" id="{CC4EBC8B-F668-FC4B-8978-534311286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86" name="Group 50">
                <a:extLst>
                  <a:ext uri="{FF2B5EF4-FFF2-40B4-BE49-F238E27FC236}">
                    <a16:creationId xmlns:a16="http://schemas.microsoft.com/office/drawing/2014/main" id="{C28A9D64-3290-CD46-9B43-2F6F551B61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187" name="Rectangle 51">
                  <a:extLst>
                    <a:ext uri="{FF2B5EF4-FFF2-40B4-BE49-F238E27FC236}">
                      <a16:creationId xmlns:a16="http://schemas.microsoft.com/office/drawing/2014/main" id="{7FFE88E3-7B9A-BA4D-9832-70BED0D0A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Line 52">
                  <a:extLst>
                    <a:ext uri="{FF2B5EF4-FFF2-40B4-BE49-F238E27FC236}">
                      <a16:creationId xmlns:a16="http://schemas.microsoft.com/office/drawing/2014/main" id="{2541011D-F0F5-5A4A-B27C-0DC3BD7BB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9" name="Group 53">
            <a:extLst>
              <a:ext uri="{FF2B5EF4-FFF2-40B4-BE49-F238E27FC236}">
                <a16:creationId xmlns:a16="http://schemas.microsoft.com/office/drawing/2014/main" id="{12C7C049-9532-5847-BC84-43F5812EC757}"/>
              </a:ext>
            </a:extLst>
          </p:cNvPr>
          <p:cNvGrpSpPr>
            <a:grpSpLocks/>
          </p:cNvGrpSpPr>
          <p:nvPr/>
        </p:nvGrpSpPr>
        <p:grpSpPr bwMode="auto">
          <a:xfrm>
            <a:off x="8668223" y="3618657"/>
            <a:ext cx="1160463" cy="655638"/>
            <a:chOff x="4752" y="3179"/>
            <a:chExt cx="731" cy="413"/>
          </a:xfrm>
        </p:grpSpPr>
        <p:sp>
          <p:nvSpPr>
            <p:cNvPr id="190" name="Rectangle 54">
              <a:extLst>
                <a:ext uri="{FF2B5EF4-FFF2-40B4-BE49-F238E27FC236}">
                  <a16:creationId xmlns:a16="http://schemas.microsoft.com/office/drawing/2014/main" id="{D318C184-26C1-FD41-A765-38701F7A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Text Box 55">
              <a:extLst>
                <a:ext uri="{FF2B5EF4-FFF2-40B4-BE49-F238E27FC236}">
                  <a16:creationId xmlns:a16="http://schemas.microsoft.com/office/drawing/2014/main" id="{6F3A8CB2-2116-3645-9EF9-4C921E875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FB827AF6-601D-9A4B-8A19-343EA0CC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Text Box 57">
              <a:extLst>
                <a:ext uri="{FF2B5EF4-FFF2-40B4-BE49-F238E27FC236}">
                  <a16:creationId xmlns:a16="http://schemas.microsoft.com/office/drawing/2014/main" id="{8E85133B-A39A-8343-B61E-521329DEC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194" name="Text Box 58">
            <a:extLst>
              <a:ext uri="{FF2B5EF4-FFF2-40B4-BE49-F238E27FC236}">
                <a16:creationId xmlns:a16="http://schemas.microsoft.com/office/drawing/2014/main" id="{B3914ADE-A1A2-6E45-84A6-254C0DE3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29" y="2535985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195" name="Freeform 59">
            <a:extLst>
              <a:ext uri="{FF2B5EF4-FFF2-40B4-BE49-F238E27FC236}">
                <a16:creationId xmlns:a16="http://schemas.microsoft.com/office/drawing/2014/main" id="{F98C1088-F0B4-1643-8F47-3AD587711DAD}"/>
              </a:ext>
            </a:extLst>
          </p:cNvPr>
          <p:cNvSpPr>
            <a:spLocks/>
          </p:cNvSpPr>
          <p:nvPr/>
        </p:nvSpPr>
        <p:spPr bwMode="auto">
          <a:xfrm>
            <a:off x="8399929" y="3074147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60">
            <a:extLst>
              <a:ext uri="{FF2B5EF4-FFF2-40B4-BE49-F238E27FC236}">
                <a16:creationId xmlns:a16="http://schemas.microsoft.com/office/drawing/2014/main" id="{95021F22-40F4-5F46-BB25-48701FC70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4909297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197" name="Rectangle 62">
            <a:extLst>
              <a:ext uri="{FF2B5EF4-FFF2-40B4-BE49-F238E27FC236}">
                <a16:creationId xmlns:a16="http://schemas.microsoft.com/office/drawing/2014/main" id="{F95DF3CC-C8EC-E54B-814E-34C2CE58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167" y="786559"/>
            <a:ext cx="3286127" cy="1087438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Oh – and there’s no reason why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have to use a linked-list 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98" name="Group 63">
            <a:extLst>
              <a:ext uri="{FF2B5EF4-FFF2-40B4-BE49-F238E27FC236}">
                <a16:creationId xmlns:a16="http://schemas.microsoft.com/office/drawing/2014/main" id="{0AC64AFD-A589-A54B-90FF-571379A62282}"/>
              </a:ext>
            </a:extLst>
          </p:cNvPr>
          <p:cNvGrpSpPr>
            <a:grpSpLocks/>
          </p:cNvGrpSpPr>
          <p:nvPr/>
        </p:nvGrpSpPr>
        <p:grpSpPr bwMode="auto">
          <a:xfrm>
            <a:off x="7409332" y="3023347"/>
            <a:ext cx="2401889" cy="1830389"/>
            <a:chOff x="1635" y="1320"/>
            <a:chExt cx="1513" cy="1153"/>
          </a:xfrm>
        </p:grpSpPr>
        <p:sp>
          <p:nvSpPr>
            <p:cNvPr id="199" name="Rectangle 64">
              <a:extLst>
                <a:ext uri="{FF2B5EF4-FFF2-40B4-BE49-F238E27FC236}">
                  <a16:creationId xmlns:a16="http://schemas.microsoft.com/office/drawing/2014/main" id="{77BAD22D-CA73-F74E-9F3D-335CDA1E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Text Box 68">
              <a:extLst>
                <a:ext uri="{FF2B5EF4-FFF2-40B4-BE49-F238E27FC236}">
                  <a16:creationId xmlns:a16="http://schemas.microsoft.com/office/drawing/2014/main" id="{F6A2F0C0-5DF9-AA43-A2CB-91FB998C1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01" name="Rectangle 69">
              <a:extLst>
                <a:ext uri="{FF2B5EF4-FFF2-40B4-BE49-F238E27FC236}">
                  <a16:creationId xmlns:a16="http://schemas.microsoft.com/office/drawing/2014/main" id="{E586DC32-96A0-8248-AFF5-D8CDF9F4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70">
              <a:extLst>
                <a:ext uri="{FF2B5EF4-FFF2-40B4-BE49-F238E27FC236}">
                  <a16:creationId xmlns:a16="http://schemas.microsoft.com/office/drawing/2014/main" id="{03B23195-53FE-5240-812C-13BB3E269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203" name="Rectangle 71">
              <a:extLst>
                <a:ext uri="{FF2B5EF4-FFF2-40B4-BE49-F238E27FC236}">
                  <a16:creationId xmlns:a16="http://schemas.microsoft.com/office/drawing/2014/main" id="{1DBA2F91-0882-394A-BFF9-61B01C95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72">
              <a:extLst>
                <a:ext uri="{FF2B5EF4-FFF2-40B4-BE49-F238E27FC236}">
                  <a16:creationId xmlns:a16="http://schemas.microsoft.com/office/drawing/2014/main" id="{DD12E6E6-3949-4C47-A0AB-8E3CB5F0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73">
              <a:extLst>
                <a:ext uri="{FF2B5EF4-FFF2-40B4-BE49-F238E27FC236}">
                  <a16:creationId xmlns:a16="http://schemas.microsoft.com/office/drawing/2014/main" id="{6F7A2C42-B32A-7D42-950C-B389177D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74">
              <a:extLst>
                <a:ext uri="{FF2B5EF4-FFF2-40B4-BE49-F238E27FC236}">
                  <a16:creationId xmlns:a16="http://schemas.microsoft.com/office/drawing/2014/main" id="{96327CBC-3E7B-AB47-A710-523B2F84D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75">
              <a:extLst>
                <a:ext uri="{FF2B5EF4-FFF2-40B4-BE49-F238E27FC236}">
                  <a16:creationId xmlns:a16="http://schemas.microsoft.com/office/drawing/2014/main" id="{B6F365A3-2F86-5246-B723-4882482C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79">
              <a:extLst>
                <a:ext uri="{FF2B5EF4-FFF2-40B4-BE49-F238E27FC236}">
                  <a16:creationId xmlns:a16="http://schemas.microsoft.com/office/drawing/2014/main" id="{3A008BDA-7433-D740-BC9B-3CE67B7F1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09" name="Rectangle 80">
              <a:extLst>
                <a:ext uri="{FF2B5EF4-FFF2-40B4-BE49-F238E27FC236}">
                  <a16:creationId xmlns:a16="http://schemas.microsoft.com/office/drawing/2014/main" id="{2E922C5F-52E1-C04B-A27C-4EEF6B71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81">
              <a:extLst>
                <a:ext uri="{FF2B5EF4-FFF2-40B4-BE49-F238E27FC236}">
                  <a16:creationId xmlns:a16="http://schemas.microsoft.com/office/drawing/2014/main" id="{9189DABC-0FD8-6443-A9A3-ECD14F63D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11" name="Rectangle 82">
              <a:extLst>
                <a:ext uri="{FF2B5EF4-FFF2-40B4-BE49-F238E27FC236}">
                  <a16:creationId xmlns:a16="http://schemas.microsoft.com/office/drawing/2014/main" id="{8944A218-71A9-3543-8BB1-DAC149D2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83">
              <a:extLst>
                <a:ext uri="{FF2B5EF4-FFF2-40B4-BE49-F238E27FC236}">
                  <a16:creationId xmlns:a16="http://schemas.microsoft.com/office/drawing/2014/main" id="{F2215051-DA80-024A-811C-B511C4EA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84">
              <a:extLst>
                <a:ext uri="{FF2B5EF4-FFF2-40B4-BE49-F238E27FC236}">
                  <a16:creationId xmlns:a16="http://schemas.microsoft.com/office/drawing/2014/main" id="{B23325BF-4F2E-2F4E-A821-A6585D3E6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14" name="Text Box 85">
              <a:extLst>
                <a:ext uri="{FF2B5EF4-FFF2-40B4-BE49-F238E27FC236}">
                  <a16:creationId xmlns:a16="http://schemas.microsoft.com/office/drawing/2014/main" id="{FF30AC1A-6ACF-3A44-94C6-8611750E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Rectangle 86">
              <a:extLst>
                <a:ext uri="{FF2B5EF4-FFF2-40B4-BE49-F238E27FC236}">
                  <a16:creationId xmlns:a16="http://schemas.microsoft.com/office/drawing/2014/main" id="{EEE133DD-3B46-A04B-A12E-970E8DE76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90">
              <a:extLst>
                <a:ext uri="{FF2B5EF4-FFF2-40B4-BE49-F238E27FC236}">
                  <a16:creationId xmlns:a16="http://schemas.microsoft.com/office/drawing/2014/main" id="{A9590D81-F827-2F47-A03E-E7831A46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17" name="Rectangle 91">
              <a:extLst>
                <a:ext uri="{FF2B5EF4-FFF2-40B4-BE49-F238E27FC236}">
                  <a16:creationId xmlns:a16="http://schemas.microsoft.com/office/drawing/2014/main" id="{505442AC-6F3E-1D49-922D-963D7A66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Text Box 92">
              <a:extLst>
                <a:ext uri="{FF2B5EF4-FFF2-40B4-BE49-F238E27FC236}">
                  <a16:creationId xmlns:a16="http://schemas.microsoft.com/office/drawing/2014/main" id="{01B162F3-F820-594B-B2D3-9789662A1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219" name="Rectangle 93">
              <a:extLst>
                <a:ext uri="{FF2B5EF4-FFF2-40B4-BE49-F238E27FC236}">
                  <a16:creationId xmlns:a16="http://schemas.microsoft.com/office/drawing/2014/main" id="{588BF5B7-4959-2A4A-AABC-E3F56A59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94">
              <a:extLst>
                <a:ext uri="{FF2B5EF4-FFF2-40B4-BE49-F238E27FC236}">
                  <a16:creationId xmlns:a16="http://schemas.microsoft.com/office/drawing/2014/main" id="{1B24EEE3-5190-3147-9E0D-C3EA3D45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95">
              <a:extLst>
                <a:ext uri="{FF2B5EF4-FFF2-40B4-BE49-F238E27FC236}">
                  <a16:creationId xmlns:a16="http://schemas.microsoft.com/office/drawing/2014/main" id="{3D97D726-B6F4-A64F-91EF-8EC2C3AA7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222" name="Text Box 96">
              <a:extLst>
                <a:ext uri="{FF2B5EF4-FFF2-40B4-BE49-F238E27FC236}">
                  <a16:creationId xmlns:a16="http://schemas.microsoft.com/office/drawing/2014/main" id="{7291562A-AF4B-0D4E-BDB7-8CDC9F96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223" name="AutoShape 97">
            <a:extLst>
              <a:ext uri="{FF2B5EF4-FFF2-40B4-BE49-F238E27FC236}">
                <a16:creationId xmlns:a16="http://schemas.microsoft.com/office/drawing/2014/main" id="{E4A2ABFE-B62B-7040-9CFA-836532C756F3}"/>
              </a:ext>
            </a:extLst>
          </p:cNvPr>
          <p:cNvCxnSpPr>
            <a:cxnSpLocks noChangeShapeType="1"/>
            <a:stCxn id="161" idx="3"/>
            <a:endCxn id="199" idx="0"/>
          </p:cNvCxnSpPr>
          <p:nvPr/>
        </p:nvCxnSpPr>
        <p:spPr bwMode="auto">
          <a:xfrm flipV="1">
            <a:off x="7093417" y="3009060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ext Box 58">
            <a:extLst>
              <a:ext uri="{FF2B5EF4-FFF2-40B4-BE49-F238E27FC236}">
                <a16:creationId xmlns:a16="http://schemas.microsoft.com/office/drawing/2014/main" id="{C104A340-F0B0-094C-9EF9-9DEB64E0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3907585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225" name="Rectangle 61">
            <a:extLst>
              <a:ext uri="{FF2B5EF4-FFF2-40B4-BE49-F238E27FC236}">
                <a16:creationId xmlns:a16="http://schemas.microsoft.com/office/drawing/2014/main" id="{C7102143-8B52-DB41-BF5D-ED4EC971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840" y="4149295"/>
            <a:ext cx="6111081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plan to repeatedly </a:t>
            </a:r>
            <a:r>
              <a:rPr lang="en-US" sz="2400" dirty="0">
                <a:solidFill>
                  <a:srgbClr val="6600CC"/>
                </a:solidFill>
              </a:rPr>
              <a:t>insert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6600CC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 values into the hash table, then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6600CC"/>
                </a:solidFill>
              </a:rPr>
              <a:t>Open table</a:t>
            </a:r>
            <a:r>
              <a:rPr lang="en-US" sz="2400" dirty="0">
                <a:solidFill>
                  <a:schemeClr val="tx1"/>
                </a:solidFill>
              </a:rPr>
              <a:t> is your best bet!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Also, you </a:t>
            </a:r>
            <a:r>
              <a:rPr lang="en-US" sz="2400" i="1" dirty="0">
                <a:solidFill>
                  <a:srgbClr val="6600CC"/>
                </a:solidFill>
              </a:rPr>
              <a:t>can insert more than N items</a:t>
            </a:r>
            <a:r>
              <a:rPr lang="en-US" sz="2400" i="1" dirty="0">
                <a:solidFill>
                  <a:schemeClr val="tx1"/>
                </a:solidFill>
              </a:rPr>
              <a:t> into your 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  <p:extLst>
      <p:ext uri="{BB962C8B-B14F-4D97-AF65-F5344CB8AC3E}">
        <p14:creationId xmlns:p14="http://schemas.microsoft.com/office/powerpoint/2010/main" val="33547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70" grpId="0" animBg="1"/>
      <p:bldP spid="195" grpId="0" animBg="1"/>
      <p:bldP spid="195" grpId="1" animBg="1"/>
      <p:bldP spid="197" grpId="0" animBg="1"/>
      <p:bldP spid="225" grpId="0" build="p" animBg="1"/>
      <p:bldP spid="225" grpI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Open hash table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ACBBD251-4552-834B-AAA7-2539B141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929" y="1080247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73" name="Group 5">
            <a:extLst>
              <a:ext uri="{FF2B5EF4-FFF2-40B4-BE49-F238E27FC236}">
                <a16:creationId xmlns:a16="http://schemas.microsoft.com/office/drawing/2014/main" id="{13197A4A-914B-D246-9306-EC472BCD3228}"/>
              </a:ext>
            </a:extLst>
          </p:cNvPr>
          <p:cNvGrpSpPr>
            <a:grpSpLocks/>
          </p:cNvGrpSpPr>
          <p:nvPr/>
        </p:nvGrpSpPr>
        <p:grpSpPr bwMode="auto">
          <a:xfrm>
            <a:off x="6210767" y="2593135"/>
            <a:ext cx="1044575" cy="3381375"/>
            <a:chOff x="4382" y="1080"/>
            <a:chExt cx="1197" cy="3096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D073A0BB-274D-AA4E-96E1-5648CE676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5745A71F-8372-314E-9E6D-228782590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4E50AB8-1212-FB4A-B9E5-FC8EC08D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905A0F84-CC4E-5146-85B5-2F5F5A8C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0">
              <a:extLst>
                <a:ext uri="{FF2B5EF4-FFF2-40B4-BE49-F238E27FC236}">
                  <a16:creationId xmlns:a16="http://schemas.microsoft.com/office/drawing/2014/main" id="{FEBF9261-1398-424B-A429-E898F63C3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1">
              <a:extLst>
                <a:ext uri="{FF2B5EF4-FFF2-40B4-BE49-F238E27FC236}">
                  <a16:creationId xmlns:a16="http://schemas.microsoft.com/office/drawing/2014/main" id="{38D1D031-8E2E-F743-BD00-FDADE02F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12">
              <a:extLst>
                <a:ext uri="{FF2B5EF4-FFF2-40B4-BE49-F238E27FC236}">
                  <a16:creationId xmlns:a16="http://schemas.microsoft.com/office/drawing/2014/main" id="{BD113E24-A945-1748-8E63-94FC5606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3">
              <a:extLst>
                <a:ext uri="{FF2B5EF4-FFF2-40B4-BE49-F238E27FC236}">
                  <a16:creationId xmlns:a16="http://schemas.microsoft.com/office/drawing/2014/main" id="{A0A5F00F-5955-A54C-A96C-84ADD4167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14">
              <a:extLst>
                <a:ext uri="{FF2B5EF4-FFF2-40B4-BE49-F238E27FC236}">
                  <a16:creationId xmlns:a16="http://schemas.microsoft.com/office/drawing/2014/main" id="{38721CE8-3B85-1540-B094-A2ABE9CC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5">
              <a:extLst>
                <a:ext uri="{FF2B5EF4-FFF2-40B4-BE49-F238E27FC236}">
                  <a16:creationId xmlns:a16="http://schemas.microsoft.com/office/drawing/2014/main" id="{A4C93F31-B45C-424E-BB3E-408FED1C0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Text Box 16">
            <a:extLst>
              <a:ext uri="{FF2B5EF4-FFF2-40B4-BE49-F238E27FC236}">
                <a16:creationId xmlns:a16="http://schemas.microsoft.com/office/drawing/2014/main" id="{43F8484B-D10C-B349-A478-321F7133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117" y="2558210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153" name="Text Box 17">
            <a:extLst>
              <a:ext uri="{FF2B5EF4-FFF2-40B4-BE49-F238E27FC236}">
                <a16:creationId xmlns:a16="http://schemas.microsoft.com/office/drawing/2014/main" id="{5C446B7C-310D-664B-82E4-56359FE3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467" y="1861297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154" name="Text Box 18">
            <a:extLst>
              <a:ext uri="{FF2B5EF4-FFF2-40B4-BE49-F238E27FC236}">
                <a16:creationId xmlns:a16="http://schemas.microsoft.com/office/drawing/2014/main" id="{0FB1514B-F5AC-7D45-BB9B-67F379E2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196" y="2591547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155" name="Group 19">
            <a:extLst>
              <a:ext uri="{FF2B5EF4-FFF2-40B4-BE49-F238E27FC236}">
                <a16:creationId xmlns:a16="http://schemas.microsoft.com/office/drawing/2014/main" id="{B7BFA0D9-0BA3-0743-9333-DDB9A771F3A2}"/>
              </a:ext>
            </a:extLst>
          </p:cNvPr>
          <p:cNvGrpSpPr>
            <a:grpSpLocks/>
          </p:cNvGrpSpPr>
          <p:nvPr/>
        </p:nvGrpSpPr>
        <p:grpSpPr bwMode="auto">
          <a:xfrm>
            <a:off x="7075954" y="2786810"/>
            <a:ext cx="1462088" cy="588962"/>
            <a:chOff x="4224" y="1872"/>
            <a:chExt cx="921" cy="371"/>
          </a:xfrm>
        </p:grpSpPr>
        <p:sp>
          <p:nvSpPr>
            <p:cNvPr id="156" name="Rectangle 20">
              <a:extLst>
                <a:ext uri="{FF2B5EF4-FFF2-40B4-BE49-F238E27FC236}">
                  <a16:creationId xmlns:a16="http://schemas.microsoft.com/office/drawing/2014/main" id="{34AE878D-FDEF-FD49-B803-602A176A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E0AEEC83-E0E3-A241-B590-FEAE73417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158" name="Line 22">
              <a:extLst>
                <a:ext uri="{FF2B5EF4-FFF2-40B4-BE49-F238E27FC236}">
                  <a16:creationId xmlns:a16="http://schemas.microsoft.com/office/drawing/2014/main" id="{92B45407-360A-6D48-89AA-F88B24A03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4C7EA4DE-58A1-5947-85C7-306E4ED4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E014EB4B-D56E-2B48-BDDE-72D74449F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161" name="Rectangle 25">
            <a:extLst>
              <a:ext uri="{FF2B5EF4-FFF2-40B4-BE49-F238E27FC236}">
                <a16:creationId xmlns:a16="http://schemas.microsoft.com/office/drawing/2014/main" id="{2FED0C3D-6E9A-3E42-97D6-FA48A40F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554" y="2996360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" name="Group 26">
            <a:extLst>
              <a:ext uri="{FF2B5EF4-FFF2-40B4-BE49-F238E27FC236}">
                <a16:creationId xmlns:a16="http://schemas.microsoft.com/office/drawing/2014/main" id="{F147EC7A-B77B-2742-9EFF-1C7C6E0ED7CC}"/>
              </a:ext>
            </a:extLst>
          </p:cNvPr>
          <p:cNvGrpSpPr>
            <a:grpSpLocks/>
          </p:cNvGrpSpPr>
          <p:nvPr/>
        </p:nvGrpSpPr>
        <p:grpSpPr bwMode="auto">
          <a:xfrm>
            <a:off x="6313953" y="3436093"/>
            <a:ext cx="2219325" cy="617536"/>
            <a:chOff x="3631" y="2281"/>
            <a:chExt cx="1398" cy="389"/>
          </a:xfrm>
        </p:grpSpPr>
        <p:grpSp>
          <p:nvGrpSpPr>
            <p:cNvPr id="163" name="Group 27">
              <a:extLst>
                <a:ext uri="{FF2B5EF4-FFF2-40B4-BE49-F238E27FC236}">
                  <a16:creationId xmlns:a16="http://schemas.microsoft.com/office/drawing/2014/main" id="{E96AF847-675E-CD48-8FCF-939154502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165" name="Rectangle 28">
                <a:extLst>
                  <a:ext uri="{FF2B5EF4-FFF2-40B4-BE49-F238E27FC236}">
                    <a16:creationId xmlns:a16="http://schemas.microsoft.com/office/drawing/2014/main" id="{451ED47D-D97C-774D-A94E-1C5C4FCD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Text Box 29">
                <a:extLst>
                  <a:ext uri="{FF2B5EF4-FFF2-40B4-BE49-F238E27FC236}">
                    <a16:creationId xmlns:a16="http://schemas.microsoft.com/office/drawing/2014/main" id="{2EAD370A-05EE-AC46-BC89-50B9D454F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167" name="Line 30">
                <a:extLst>
                  <a:ext uri="{FF2B5EF4-FFF2-40B4-BE49-F238E27FC236}">
                    <a16:creationId xmlns:a16="http://schemas.microsoft.com/office/drawing/2014/main" id="{86E8F9F1-75B1-2F43-AD8C-A3F90DF86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Rectangle 31">
                <a:extLst>
                  <a:ext uri="{FF2B5EF4-FFF2-40B4-BE49-F238E27FC236}">
                    <a16:creationId xmlns:a16="http://schemas.microsoft.com/office/drawing/2014/main" id="{56CC4923-8B58-544F-A9A5-7CD0AF78C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Text Box 32">
                <a:extLst>
                  <a:ext uri="{FF2B5EF4-FFF2-40B4-BE49-F238E27FC236}">
                    <a16:creationId xmlns:a16="http://schemas.microsoft.com/office/drawing/2014/main" id="{7986D1E8-14E7-6049-8AB9-EA7A1F931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96C68836-0C58-0844-B931-A6CA8EB5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" name="Rectangle 34">
            <a:extLst>
              <a:ext uri="{FF2B5EF4-FFF2-40B4-BE49-F238E27FC236}">
                <a16:creationId xmlns:a16="http://schemas.microsoft.com/office/drawing/2014/main" id="{A152FD7F-08A7-3F41-B976-60994938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9" y="2875710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35">
            <a:extLst>
              <a:ext uri="{FF2B5EF4-FFF2-40B4-BE49-F238E27FC236}">
                <a16:creationId xmlns:a16="http://schemas.microsoft.com/office/drawing/2014/main" id="{799D06AA-AFF0-0E40-BCD4-F42162B76723}"/>
              </a:ext>
            </a:extLst>
          </p:cNvPr>
          <p:cNvGrpSpPr>
            <a:grpSpLocks/>
          </p:cNvGrpSpPr>
          <p:nvPr/>
        </p:nvGrpSpPr>
        <p:grpSpPr bwMode="auto">
          <a:xfrm>
            <a:off x="6283794" y="4091732"/>
            <a:ext cx="2312988" cy="655638"/>
            <a:chOff x="3642" y="2688"/>
            <a:chExt cx="1457" cy="413"/>
          </a:xfrm>
        </p:grpSpPr>
        <p:grpSp>
          <p:nvGrpSpPr>
            <p:cNvPr id="172" name="Group 36">
              <a:extLst>
                <a:ext uri="{FF2B5EF4-FFF2-40B4-BE49-F238E27FC236}">
                  <a16:creationId xmlns:a16="http://schemas.microsoft.com/office/drawing/2014/main" id="{16078D1C-2097-7E4D-83CA-5B185C5D1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174" name="Rectangle 37">
                <a:extLst>
                  <a:ext uri="{FF2B5EF4-FFF2-40B4-BE49-F238E27FC236}">
                    <a16:creationId xmlns:a16="http://schemas.microsoft.com/office/drawing/2014/main" id="{54603734-7016-CA43-8F3B-99AC31FB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38">
                <a:extLst>
                  <a:ext uri="{FF2B5EF4-FFF2-40B4-BE49-F238E27FC236}">
                    <a16:creationId xmlns:a16="http://schemas.microsoft.com/office/drawing/2014/main" id="{05026F64-A4C0-2C45-B0E0-A728E784A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176" name="Line 39">
                <a:extLst>
                  <a:ext uri="{FF2B5EF4-FFF2-40B4-BE49-F238E27FC236}">
                    <a16:creationId xmlns:a16="http://schemas.microsoft.com/office/drawing/2014/main" id="{EDFBE478-E42A-BA45-BC79-3E56E7985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40">
                <a:extLst>
                  <a:ext uri="{FF2B5EF4-FFF2-40B4-BE49-F238E27FC236}">
                    <a16:creationId xmlns:a16="http://schemas.microsoft.com/office/drawing/2014/main" id="{03F961B5-130A-784A-A8CD-5F149E5FD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41">
                <a:extLst>
                  <a:ext uri="{FF2B5EF4-FFF2-40B4-BE49-F238E27FC236}">
                    <a16:creationId xmlns:a16="http://schemas.microsoft.com/office/drawing/2014/main" id="{D5098714-CBF1-8448-9AA3-180D77888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173" name="Rectangle 42">
              <a:extLst>
                <a:ext uri="{FF2B5EF4-FFF2-40B4-BE49-F238E27FC236}">
                  <a16:creationId xmlns:a16="http://schemas.microsoft.com/office/drawing/2014/main" id="{6B57490F-48F9-7943-9246-71DB9264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43">
            <a:extLst>
              <a:ext uri="{FF2B5EF4-FFF2-40B4-BE49-F238E27FC236}">
                <a16:creationId xmlns:a16="http://schemas.microsoft.com/office/drawing/2014/main" id="{E2F471D3-2B0D-8D40-AB6C-A6C9CA2BBF53}"/>
              </a:ext>
            </a:extLst>
          </p:cNvPr>
          <p:cNvGrpSpPr>
            <a:grpSpLocks/>
          </p:cNvGrpSpPr>
          <p:nvPr/>
        </p:nvGrpSpPr>
        <p:grpSpPr bwMode="auto">
          <a:xfrm>
            <a:off x="8347542" y="2785222"/>
            <a:ext cx="1462087" cy="893763"/>
            <a:chOff x="4767" y="1746"/>
            <a:chExt cx="921" cy="563"/>
          </a:xfrm>
        </p:grpSpPr>
        <p:sp>
          <p:nvSpPr>
            <p:cNvPr id="180" name="Line 44">
              <a:extLst>
                <a:ext uri="{FF2B5EF4-FFF2-40B4-BE49-F238E27FC236}">
                  <a16:creationId xmlns:a16="http://schemas.microsoft.com/office/drawing/2014/main" id="{38DFC859-2844-7B46-89C9-C6A4055AA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1" name="Group 45">
              <a:extLst>
                <a:ext uri="{FF2B5EF4-FFF2-40B4-BE49-F238E27FC236}">
                  <a16:creationId xmlns:a16="http://schemas.microsoft.com/office/drawing/2014/main" id="{833622C8-231F-DE49-9E12-61B52A8FA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182" name="Rectangle 46">
                <a:extLst>
                  <a:ext uri="{FF2B5EF4-FFF2-40B4-BE49-F238E27FC236}">
                    <a16:creationId xmlns:a16="http://schemas.microsoft.com/office/drawing/2014/main" id="{245A103A-DAF2-8F4D-BD4C-09E92E19E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Text Box 47">
                <a:extLst>
                  <a:ext uri="{FF2B5EF4-FFF2-40B4-BE49-F238E27FC236}">
                    <a16:creationId xmlns:a16="http://schemas.microsoft.com/office/drawing/2014/main" id="{E4B68612-8897-5C4D-AFAC-BDD57D0A0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184" name="Rectangle 48">
                <a:extLst>
                  <a:ext uri="{FF2B5EF4-FFF2-40B4-BE49-F238E27FC236}">
                    <a16:creationId xmlns:a16="http://schemas.microsoft.com/office/drawing/2014/main" id="{2B53C9C9-CD68-4D44-A553-470B4E97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Text Box 49">
                <a:extLst>
                  <a:ext uri="{FF2B5EF4-FFF2-40B4-BE49-F238E27FC236}">
                    <a16:creationId xmlns:a16="http://schemas.microsoft.com/office/drawing/2014/main" id="{CC4EBC8B-F668-FC4B-8978-534311286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86" name="Group 50">
                <a:extLst>
                  <a:ext uri="{FF2B5EF4-FFF2-40B4-BE49-F238E27FC236}">
                    <a16:creationId xmlns:a16="http://schemas.microsoft.com/office/drawing/2014/main" id="{C28A9D64-3290-CD46-9B43-2F6F551B61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187" name="Rectangle 51">
                  <a:extLst>
                    <a:ext uri="{FF2B5EF4-FFF2-40B4-BE49-F238E27FC236}">
                      <a16:creationId xmlns:a16="http://schemas.microsoft.com/office/drawing/2014/main" id="{7FFE88E3-7B9A-BA4D-9832-70BED0D0A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Line 52">
                  <a:extLst>
                    <a:ext uri="{FF2B5EF4-FFF2-40B4-BE49-F238E27FC236}">
                      <a16:creationId xmlns:a16="http://schemas.microsoft.com/office/drawing/2014/main" id="{2541011D-F0F5-5A4A-B27C-0DC3BD7BB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9" name="Group 53">
            <a:extLst>
              <a:ext uri="{FF2B5EF4-FFF2-40B4-BE49-F238E27FC236}">
                <a16:creationId xmlns:a16="http://schemas.microsoft.com/office/drawing/2014/main" id="{12C7C049-9532-5847-BC84-43F5812EC757}"/>
              </a:ext>
            </a:extLst>
          </p:cNvPr>
          <p:cNvGrpSpPr>
            <a:grpSpLocks/>
          </p:cNvGrpSpPr>
          <p:nvPr/>
        </p:nvGrpSpPr>
        <p:grpSpPr bwMode="auto">
          <a:xfrm>
            <a:off x="8668223" y="3618657"/>
            <a:ext cx="1160463" cy="655638"/>
            <a:chOff x="4752" y="3179"/>
            <a:chExt cx="731" cy="413"/>
          </a:xfrm>
        </p:grpSpPr>
        <p:sp>
          <p:nvSpPr>
            <p:cNvPr id="190" name="Rectangle 54">
              <a:extLst>
                <a:ext uri="{FF2B5EF4-FFF2-40B4-BE49-F238E27FC236}">
                  <a16:creationId xmlns:a16="http://schemas.microsoft.com/office/drawing/2014/main" id="{D318C184-26C1-FD41-A765-38701F7A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Text Box 55">
              <a:extLst>
                <a:ext uri="{FF2B5EF4-FFF2-40B4-BE49-F238E27FC236}">
                  <a16:creationId xmlns:a16="http://schemas.microsoft.com/office/drawing/2014/main" id="{6F3A8CB2-2116-3645-9EF9-4C921E875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FB827AF6-601D-9A4B-8A19-343EA0CC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Text Box 57">
              <a:extLst>
                <a:ext uri="{FF2B5EF4-FFF2-40B4-BE49-F238E27FC236}">
                  <a16:creationId xmlns:a16="http://schemas.microsoft.com/office/drawing/2014/main" id="{8E85133B-A39A-8343-B61E-521329DEC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194" name="Text Box 58">
            <a:extLst>
              <a:ext uri="{FF2B5EF4-FFF2-40B4-BE49-F238E27FC236}">
                <a16:creationId xmlns:a16="http://schemas.microsoft.com/office/drawing/2014/main" id="{B3914ADE-A1A2-6E45-84A6-254C0DE3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29" y="2535985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195" name="Freeform 59">
            <a:extLst>
              <a:ext uri="{FF2B5EF4-FFF2-40B4-BE49-F238E27FC236}">
                <a16:creationId xmlns:a16="http://schemas.microsoft.com/office/drawing/2014/main" id="{F98C1088-F0B4-1643-8F47-3AD587711DAD}"/>
              </a:ext>
            </a:extLst>
          </p:cNvPr>
          <p:cNvSpPr>
            <a:spLocks/>
          </p:cNvSpPr>
          <p:nvPr/>
        </p:nvSpPr>
        <p:spPr bwMode="auto">
          <a:xfrm>
            <a:off x="8399929" y="3074147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60">
            <a:extLst>
              <a:ext uri="{FF2B5EF4-FFF2-40B4-BE49-F238E27FC236}">
                <a16:creationId xmlns:a16="http://schemas.microsoft.com/office/drawing/2014/main" id="{95021F22-40F4-5F46-BB25-48701FC70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4909297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197" name="Rectangle 62">
            <a:extLst>
              <a:ext uri="{FF2B5EF4-FFF2-40B4-BE49-F238E27FC236}">
                <a16:creationId xmlns:a16="http://schemas.microsoft.com/office/drawing/2014/main" id="{F95DF3CC-C8EC-E54B-814E-34C2CE58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167" y="786559"/>
            <a:ext cx="3286127" cy="1087438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Oh – and there’s no reason why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have to use a linked-list to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98" name="Group 63">
            <a:extLst>
              <a:ext uri="{FF2B5EF4-FFF2-40B4-BE49-F238E27FC236}">
                <a16:creationId xmlns:a16="http://schemas.microsoft.com/office/drawing/2014/main" id="{0AC64AFD-A589-A54B-90FF-571379A62282}"/>
              </a:ext>
            </a:extLst>
          </p:cNvPr>
          <p:cNvGrpSpPr>
            <a:grpSpLocks/>
          </p:cNvGrpSpPr>
          <p:nvPr/>
        </p:nvGrpSpPr>
        <p:grpSpPr bwMode="auto">
          <a:xfrm>
            <a:off x="7409332" y="3023347"/>
            <a:ext cx="2401889" cy="1830389"/>
            <a:chOff x="1635" y="1320"/>
            <a:chExt cx="1513" cy="1153"/>
          </a:xfrm>
        </p:grpSpPr>
        <p:sp>
          <p:nvSpPr>
            <p:cNvPr id="199" name="Rectangle 64">
              <a:extLst>
                <a:ext uri="{FF2B5EF4-FFF2-40B4-BE49-F238E27FC236}">
                  <a16:creationId xmlns:a16="http://schemas.microsoft.com/office/drawing/2014/main" id="{77BAD22D-CA73-F74E-9F3D-335CDA1E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Text Box 68">
              <a:extLst>
                <a:ext uri="{FF2B5EF4-FFF2-40B4-BE49-F238E27FC236}">
                  <a16:creationId xmlns:a16="http://schemas.microsoft.com/office/drawing/2014/main" id="{F6A2F0C0-5DF9-AA43-A2CB-91FB998C1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01" name="Rectangle 69">
              <a:extLst>
                <a:ext uri="{FF2B5EF4-FFF2-40B4-BE49-F238E27FC236}">
                  <a16:creationId xmlns:a16="http://schemas.microsoft.com/office/drawing/2014/main" id="{E586DC32-96A0-8248-AFF5-D8CDF9F4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70">
              <a:extLst>
                <a:ext uri="{FF2B5EF4-FFF2-40B4-BE49-F238E27FC236}">
                  <a16:creationId xmlns:a16="http://schemas.microsoft.com/office/drawing/2014/main" id="{03B23195-53FE-5240-812C-13BB3E269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203" name="Rectangle 71">
              <a:extLst>
                <a:ext uri="{FF2B5EF4-FFF2-40B4-BE49-F238E27FC236}">
                  <a16:creationId xmlns:a16="http://schemas.microsoft.com/office/drawing/2014/main" id="{1DBA2F91-0882-394A-BFF9-61B01C95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72">
              <a:extLst>
                <a:ext uri="{FF2B5EF4-FFF2-40B4-BE49-F238E27FC236}">
                  <a16:creationId xmlns:a16="http://schemas.microsoft.com/office/drawing/2014/main" id="{DD12E6E6-3949-4C47-A0AB-8E3CB5F0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73">
              <a:extLst>
                <a:ext uri="{FF2B5EF4-FFF2-40B4-BE49-F238E27FC236}">
                  <a16:creationId xmlns:a16="http://schemas.microsoft.com/office/drawing/2014/main" id="{6F7A2C42-B32A-7D42-950C-B389177D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74">
              <a:extLst>
                <a:ext uri="{FF2B5EF4-FFF2-40B4-BE49-F238E27FC236}">
                  <a16:creationId xmlns:a16="http://schemas.microsoft.com/office/drawing/2014/main" id="{96327CBC-3E7B-AB47-A710-523B2F84D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75">
              <a:extLst>
                <a:ext uri="{FF2B5EF4-FFF2-40B4-BE49-F238E27FC236}">
                  <a16:creationId xmlns:a16="http://schemas.microsoft.com/office/drawing/2014/main" id="{B6F365A3-2F86-5246-B723-4882482C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79">
              <a:extLst>
                <a:ext uri="{FF2B5EF4-FFF2-40B4-BE49-F238E27FC236}">
                  <a16:creationId xmlns:a16="http://schemas.microsoft.com/office/drawing/2014/main" id="{3A008BDA-7433-D740-BC9B-3CE67B7F1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09" name="Rectangle 80">
              <a:extLst>
                <a:ext uri="{FF2B5EF4-FFF2-40B4-BE49-F238E27FC236}">
                  <a16:creationId xmlns:a16="http://schemas.microsoft.com/office/drawing/2014/main" id="{2E922C5F-52E1-C04B-A27C-4EEF6B71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81">
              <a:extLst>
                <a:ext uri="{FF2B5EF4-FFF2-40B4-BE49-F238E27FC236}">
                  <a16:creationId xmlns:a16="http://schemas.microsoft.com/office/drawing/2014/main" id="{9189DABC-0FD8-6443-A9A3-ECD14F63D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211" name="Rectangle 82">
              <a:extLst>
                <a:ext uri="{FF2B5EF4-FFF2-40B4-BE49-F238E27FC236}">
                  <a16:creationId xmlns:a16="http://schemas.microsoft.com/office/drawing/2014/main" id="{8944A218-71A9-3543-8BB1-DAC149D2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83">
              <a:extLst>
                <a:ext uri="{FF2B5EF4-FFF2-40B4-BE49-F238E27FC236}">
                  <a16:creationId xmlns:a16="http://schemas.microsoft.com/office/drawing/2014/main" id="{F2215051-DA80-024A-811C-B511C4EA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84">
              <a:extLst>
                <a:ext uri="{FF2B5EF4-FFF2-40B4-BE49-F238E27FC236}">
                  <a16:creationId xmlns:a16="http://schemas.microsoft.com/office/drawing/2014/main" id="{B23325BF-4F2E-2F4E-A821-A6585D3E6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14" name="Text Box 85">
              <a:extLst>
                <a:ext uri="{FF2B5EF4-FFF2-40B4-BE49-F238E27FC236}">
                  <a16:creationId xmlns:a16="http://schemas.microsoft.com/office/drawing/2014/main" id="{FF30AC1A-6ACF-3A44-94C6-8611750E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5" name="Rectangle 86">
              <a:extLst>
                <a:ext uri="{FF2B5EF4-FFF2-40B4-BE49-F238E27FC236}">
                  <a16:creationId xmlns:a16="http://schemas.microsoft.com/office/drawing/2014/main" id="{EEE133DD-3B46-A04B-A12E-970E8DE76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Text Box 90">
              <a:extLst>
                <a:ext uri="{FF2B5EF4-FFF2-40B4-BE49-F238E27FC236}">
                  <a16:creationId xmlns:a16="http://schemas.microsoft.com/office/drawing/2014/main" id="{A9590D81-F827-2F47-A03E-E7831A46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217" name="Rectangle 91">
              <a:extLst>
                <a:ext uri="{FF2B5EF4-FFF2-40B4-BE49-F238E27FC236}">
                  <a16:creationId xmlns:a16="http://schemas.microsoft.com/office/drawing/2014/main" id="{505442AC-6F3E-1D49-922D-963D7A66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Text Box 92">
              <a:extLst>
                <a:ext uri="{FF2B5EF4-FFF2-40B4-BE49-F238E27FC236}">
                  <a16:creationId xmlns:a16="http://schemas.microsoft.com/office/drawing/2014/main" id="{01B162F3-F820-594B-B2D3-9789662A1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219" name="Rectangle 93">
              <a:extLst>
                <a:ext uri="{FF2B5EF4-FFF2-40B4-BE49-F238E27FC236}">
                  <a16:creationId xmlns:a16="http://schemas.microsoft.com/office/drawing/2014/main" id="{588BF5B7-4959-2A4A-AABC-E3F56A59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94">
              <a:extLst>
                <a:ext uri="{FF2B5EF4-FFF2-40B4-BE49-F238E27FC236}">
                  <a16:creationId xmlns:a16="http://schemas.microsoft.com/office/drawing/2014/main" id="{1B24EEE3-5190-3147-9E0D-C3EA3D45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95">
              <a:extLst>
                <a:ext uri="{FF2B5EF4-FFF2-40B4-BE49-F238E27FC236}">
                  <a16:creationId xmlns:a16="http://schemas.microsoft.com/office/drawing/2014/main" id="{3D97D726-B6F4-A64F-91EF-8EC2C3AA7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222" name="Text Box 96">
              <a:extLst>
                <a:ext uri="{FF2B5EF4-FFF2-40B4-BE49-F238E27FC236}">
                  <a16:creationId xmlns:a16="http://schemas.microsoft.com/office/drawing/2014/main" id="{7291562A-AF4B-0D4E-BDB7-8CDC9F96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223" name="AutoShape 97">
            <a:extLst>
              <a:ext uri="{FF2B5EF4-FFF2-40B4-BE49-F238E27FC236}">
                <a16:creationId xmlns:a16="http://schemas.microsoft.com/office/drawing/2014/main" id="{E4A2ABFE-B62B-7040-9CFA-836532C756F3}"/>
              </a:ext>
            </a:extLst>
          </p:cNvPr>
          <p:cNvCxnSpPr>
            <a:cxnSpLocks noChangeShapeType="1"/>
            <a:stCxn id="161" idx="3"/>
            <a:endCxn id="199" idx="0"/>
          </p:cNvCxnSpPr>
          <p:nvPr/>
        </p:nvCxnSpPr>
        <p:spPr bwMode="auto">
          <a:xfrm flipV="1">
            <a:off x="7093417" y="3009060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ext Box 58">
            <a:extLst>
              <a:ext uri="{FF2B5EF4-FFF2-40B4-BE49-F238E27FC236}">
                <a16:creationId xmlns:a16="http://schemas.microsoft.com/office/drawing/2014/main" id="{C104A340-F0B0-094C-9EF9-9DEB64E0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3907585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225" name="Rectangle 61">
            <a:extLst>
              <a:ext uri="{FF2B5EF4-FFF2-40B4-BE49-F238E27FC236}">
                <a16:creationId xmlns:a16="http://schemas.microsoft.com/office/drawing/2014/main" id="{C7102143-8B52-DB41-BF5D-ED4EC971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840" y="4149295"/>
            <a:ext cx="6111081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plan to repeatedly </a:t>
            </a:r>
            <a:r>
              <a:rPr lang="en-US" sz="2400" dirty="0">
                <a:solidFill>
                  <a:srgbClr val="6600CC"/>
                </a:solidFill>
              </a:rPr>
              <a:t>insert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6600CC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 values into the hash table, then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6600CC"/>
                </a:solidFill>
              </a:rPr>
              <a:t>Open table</a:t>
            </a:r>
            <a:r>
              <a:rPr lang="en-US" sz="2400" dirty="0">
                <a:solidFill>
                  <a:schemeClr val="tx1"/>
                </a:solidFill>
              </a:rPr>
              <a:t> is your best bet!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Also, you </a:t>
            </a:r>
            <a:r>
              <a:rPr lang="en-US" sz="2400" i="1" dirty="0">
                <a:solidFill>
                  <a:srgbClr val="6600CC"/>
                </a:solidFill>
              </a:rPr>
              <a:t>can insert more than N items</a:t>
            </a:r>
            <a:r>
              <a:rPr lang="en-US" sz="2400" i="1" dirty="0">
                <a:solidFill>
                  <a:schemeClr val="tx1"/>
                </a:solidFill>
              </a:rPr>
              <a:t> into your 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  <p:extLst>
      <p:ext uri="{BB962C8B-B14F-4D97-AF65-F5344CB8AC3E}">
        <p14:creationId xmlns:p14="http://schemas.microsoft.com/office/powerpoint/2010/main" val="23290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70" grpId="0" animBg="1"/>
      <p:bldP spid="195" grpId="0" animBg="1"/>
      <p:bldP spid="195" grpId="1" animBg="1"/>
      <p:bldP spid="197" grpId="0" animBg="1"/>
      <p:bldP spid="225" grpId="0" build="p" animBg="1"/>
      <p:bldP spid="225" grpI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Hash Table Efficiency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89" name="Text Box 3">
            <a:extLst>
              <a:ext uri="{FF2B5EF4-FFF2-40B4-BE49-F238E27FC236}">
                <a16:creationId xmlns:a16="http://schemas.microsoft.com/office/drawing/2014/main" id="{55D52C2B-DE4E-6A44-B969-7FBE90D1B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1154450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ECFC96CE-6C3B-1E46-8A48-E2A269435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2624475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  <p:extLst>
      <p:ext uri="{BB962C8B-B14F-4D97-AF65-F5344CB8AC3E}">
        <p14:creationId xmlns:p14="http://schemas.microsoft.com/office/powerpoint/2010/main" val="394905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Hash Table Efficiency – Linear probing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B0A98E1D-2941-D849-B988-453B8A0B3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883" y="1026805"/>
            <a:ext cx="921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Assume we have a completely (or nearly) </a:t>
            </a:r>
            <a:r>
              <a:rPr lang="en-US" b="1" dirty="0">
                <a:solidFill>
                  <a:srgbClr val="9900CC"/>
                </a:solidFill>
              </a:rPr>
              <a:t>empty</a:t>
            </a:r>
            <a:r>
              <a:rPr lang="en-US" dirty="0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1C769B63-0CD8-6E4E-AEDA-B0A37CDD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553" y="1591658"/>
            <a:ext cx="96729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Q: The maximum number of steps required to insert a new value?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A: There’s zero chance of collision, so </a:t>
            </a:r>
            <a:r>
              <a:rPr lang="en-US" sz="2000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75714743-F3FA-7D49-9CAD-E685F384F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553" y="2402732"/>
            <a:ext cx="93636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Q: How about finding an item in a nearly-empty hash table?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A: We have no collisions so either we find an item right away or we know it’s not in the hash table.</a:t>
            </a:r>
          </a:p>
        </p:txBody>
      </p:sp>
      <p:sp>
        <p:nvSpPr>
          <p:cNvPr id="65" name="Text Box 5">
            <a:extLst>
              <a:ext uri="{FF2B5EF4-FFF2-40B4-BE49-F238E27FC236}">
                <a16:creationId xmlns:a16="http://schemas.microsoft.com/office/drawing/2014/main" id="{F101658B-A18A-C245-A0D3-200C2481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883" y="3640017"/>
            <a:ext cx="921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Assume we have a completely (or nearly) </a:t>
            </a:r>
            <a:r>
              <a:rPr lang="en-US" b="1" dirty="0">
                <a:solidFill>
                  <a:srgbClr val="9900CC"/>
                </a:solidFill>
              </a:rPr>
              <a:t>full</a:t>
            </a:r>
            <a:r>
              <a:rPr lang="en-US" dirty="0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66" name="Text Box 5">
            <a:extLst>
              <a:ext uri="{FF2B5EF4-FFF2-40B4-BE49-F238E27FC236}">
                <a16:creationId xmlns:a16="http://schemas.microsoft.com/office/drawing/2014/main" id="{8F7D914F-1F28-5F42-A95B-ED18E2CF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553" y="4204870"/>
            <a:ext cx="96729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Q: The maximum number of steps required to insert a new value?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A: It could take up to N (hash-size) times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266E89F8-7760-3A4E-9A46-1F7B7B2C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553" y="5015944"/>
            <a:ext cx="93636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Q: How about finding an item in a nearly-empty hash table?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</a:rPr>
              <a:t>A: TN (hash-size)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299617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Hash Table Efficiency – </a:t>
            </a:r>
            <a:r>
              <a:rPr lang="en-US" dirty="0">
                <a:solidFill>
                  <a:srgbClr val="FF0000"/>
                </a:solidFill>
                <a:latin typeface="Malayalam MN" pitchFamily="2" charset="0"/>
                <a:cs typeface="Malayalam MN" pitchFamily="2" charset="0"/>
              </a:rPr>
              <a:t>Load factor</a:t>
            </a:r>
            <a:endParaRPr lang="en-CN" dirty="0">
              <a:solidFill>
                <a:srgbClr val="FF0000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A5B6623F-5514-E544-9D94-82ED1801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59" y="1154450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CC"/>
                </a:solidFill>
                <a:latin typeface="Comic Sans MS" pitchFamily="66" charset="0"/>
                <a:cs typeface="Times New Roman" pitchFamily="18" charset="0"/>
              </a:rPr>
              <a:t>The “load” of a hash table is the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66FF"/>
                </a:solidFill>
                <a:latin typeface="Comic Sans MS" pitchFamily="66" charset="0"/>
                <a:cs typeface="Times New Roman" pitchFamily="18" charset="0"/>
              </a:rPr>
              <a:t>maximum</a:t>
            </a:r>
            <a:r>
              <a:rPr lang="en-US" sz="2400" dirty="0">
                <a:solidFill>
                  <a:srgbClr val="33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number of values you intend to add</a:t>
            </a:r>
            <a:endParaRPr lang="en-US" sz="2400" dirty="0">
              <a:solidFill>
                <a:srgbClr val="33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333CC"/>
                </a:solidFill>
                <a:latin typeface="Comic Sans MS" pitchFamily="66" charset="0"/>
                <a:cs typeface="Times New Roman" pitchFamily="18" charset="0"/>
              </a:rPr>
              <a:t>divided 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the number of buckets in the array</a:t>
            </a:r>
            <a:r>
              <a:rPr lang="en-US" sz="2400" dirty="0">
                <a:solidFill>
                  <a:srgbClr val="3333CC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87" name="Group 5">
            <a:extLst>
              <a:ext uri="{FF2B5EF4-FFF2-40B4-BE49-F238E27FC236}">
                <a16:creationId xmlns:a16="http://schemas.microsoft.com/office/drawing/2014/main" id="{B0C35720-69BE-B043-951B-0094FB899D94}"/>
              </a:ext>
            </a:extLst>
          </p:cNvPr>
          <p:cNvGrpSpPr>
            <a:grpSpLocks/>
          </p:cNvGrpSpPr>
          <p:nvPr/>
        </p:nvGrpSpPr>
        <p:grpSpPr bwMode="auto">
          <a:xfrm>
            <a:off x="2572871" y="3032462"/>
            <a:ext cx="5257800" cy="949325"/>
            <a:chOff x="1104" y="2079"/>
            <a:chExt cx="3312" cy="598"/>
          </a:xfrm>
        </p:grpSpPr>
        <p:sp>
          <p:nvSpPr>
            <p:cNvPr id="88" name="Text Box 7">
              <a:extLst>
                <a:ext uri="{FF2B5EF4-FFF2-40B4-BE49-F238E27FC236}">
                  <a16:creationId xmlns:a16="http://schemas.microsoft.com/office/drawing/2014/main" id="{F20FC770-2172-AB42-88D1-816F7D204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6600CC"/>
                  </a:solidFill>
                  <a:effectLst/>
                  <a:uLnTx/>
                  <a:uFillTx/>
                  <a:latin typeface="Comic Sans MS" pitchFamily="66" charset="0"/>
                  <a:cs typeface="Times New Roman" pitchFamily="18" charset="0"/>
                </a:rPr>
                <a:t>      Max # of values to insert</a:t>
              </a:r>
            </a:p>
          </p:txBody>
        </p:sp>
        <p:sp>
          <p:nvSpPr>
            <p:cNvPr id="91" name="Text Box 8">
              <a:extLst>
                <a:ext uri="{FF2B5EF4-FFF2-40B4-BE49-F238E27FC236}">
                  <a16:creationId xmlns:a16="http://schemas.microsoft.com/office/drawing/2014/main" id="{38775735-014C-B947-9177-9543A7EE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6600CC"/>
                  </a:solidFill>
                  <a:effectLst/>
                  <a:uLnTx/>
                  <a:uFillTx/>
                  <a:latin typeface="Comic Sans MS" pitchFamily="66" charset="0"/>
                  <a:cs typeface="Times New Roman" pitchFamily="18" charset="0"/>
                </a:rPr>
                <a:t>Total buckets in the array</a:t>
              </a:r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DD085D66-393C-0F48-A6CB-6084FB01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 Box 10">
              <a:extLst>
                <a:ext uri="{FF2B5EF4-FFF2-40B4-BE49-F238E27FC236}">
                  <a16:creationId xmlns:a16="http://schemas.microsoft.com/office/drawing/2014/main" id="{01A2FC60-73C2-9F40-989F-5980AFEFD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itchFamily="66" charset="0"/>
                  <a:cs typeface="Times New Roman" pitchFamily="18" charset="0"/>
                </a:rPr>
                <a:t>L =</a:t>
              </a:r>
            </a:p>
          </p:txBody>
        </p:sp>
      </p:grpSp>
      <p:sp>
        <p:nvSpPr>
          <p:cNvPr id="94" name="Rectangle 4">
            <a:extLst>
              <a:ext uri="{FF2B5EF4-FFF2-40B4-BE49-F238E27FC236}">
                <a16:creationId xmlns:a16="http://schemas.microsoft.com/office/drawing/2014/main" id="{516594CE-02F7-014A-9A2C-50C4F1F2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1" y="4213562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6600FF"/>
                </a:solidFill>
                <a:latin typeface="Comic Sans MS" pitchFamily="66" charset="0"/>
                <a:cs typeface="Courier New" pitchFamily="49" charset="0"/>
              </a:rPr>
              <a:t>Example: </a:t>
            </a:r>
            <a:r>
              <a:rPr lang="en-US" sz="200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F04361D0-AF44-304C-86D6-B20567EA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71" y="5524837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6600FF"/>
                </a:solidFill>
                <a:latin typeface="Comic Sans MS" pitchFamily="66" charset="0"/>
                <a:cs typeface="Courier New" pitchFamily="49" charset="0"/>
              </a:rPr>
              <a:t>Example: </a:t>
            </a:r>
            <a:r>
              <a:rPr lang="en-US" sz="200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6" name="Group 18">
            <a:extLst>
              <a:ext uri="{FF2B5EF4-FFF2-40B4-BE49-F238E27FC236}">
                <a16:creationId xmlns:a16="http://schemas.microsoft.com/office/drawing/2014/main" id="{5BEA6873-BD59-B048-AEAB-AD161CD5F5B1}"/>
              </a:ext>
            </a:extLst>
          </p:cNvPr>
          <p:cNvGrpSpPr>
            <a:grpSpLocks/>
          </p:cNvGrpSpPr>
          <p:nvPr/>
        </p:nvGrpSpPr>
        <p:grpSpPr bwMode="auto">
          <a:xfrm>
            <a:off x="8364071" y="4099262"/>
            <a:ext cx="1219200" cy="990600"/>
            <a:chOff x="5943600" y="3886200"/>
            <a:chExt cx="1219200" cy="990600"/>
          </a:xfrm>
        </p:grpSpPr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DD5C29C9-092C-4A48-A0F7-14C4CCFFEED4}"/>
                </a:ext>
              </a:extLst>
            </p:cNvPr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Times New Roman"/>
              </a:endParaRPr>
            </a:p>
          </p:txBody>
        </p:sp>
        <p:sp>
          <p:nvSpPr>
            <p:cNvPr id="98" name="Can 97">
              <a:extLst>
                <a:ext uri="{FF2B5EF4-FFF2-40B4-BE49-F238E27FC236}">
                  <a16:creationId xmlns:a16="http://schemas.microsoft.com/office/drawing/2014/main" id="{B196B396-EE5A-7B43-82C1-A2F43A77B490}"/>
                </a:ext>
              </a:extLst>
            </p:cNvPr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Times New Roman"/>
              </a:endParaRPr>
            </a:p>
          </p:txBody>
        </p:sp>
      </p:grpSp>
      <p:grpSp>
        <p:nvGrpSpPr>
          <p:cNvPr id="99" name="Group 17">
            <a:extLst>
              <a:ext uri="{FF2B5EF4-FFF2-40B4-BE49-F238E27FC236}">
                <a16:creationId xmlns:a16="http://schemas.microsoft.com/office/drawing/2014/main" id="{262AC7F2-400D-784B-A12E-7FDDBF241CA1}"/>
              </a:ext>
            </a:extLst>
          </p:cNvPr>
          <p:cNvGrpSpPr>
            <a:grpSpLocks/>
          </p:cNvGrpSpPr>
          <p:nvPr/>
        </p:nvGrpSpPr>
        <p:grpSpPr bwMode="auto">
          <a:xfrm>
            <a:off x="8364071" y="5394662"/>
            <a:ext cx="1219200" cy="990600"/>
            <a:chOff x="7924800" y="3886200"/>
            <a:chExt cx="1219200" cy="990600"/>
          </a:xfrm>
        </p:grpSpPr>
        <p:sp>
          <p:nvSpPr>
            <p:cNvPr id="100" name="Can 99">
              <a:extLst>
                <a:ext uri="{FF2B5EF4-FFF2-40B4-BE49-F238E27FC236}">
                  <a16:creationId xmlns:a16="http://schemas.microsoft.com/office/drawing/2014/main" id="{A12F24E9-682B-984A-BAE4-E4129D45AA45}"/>
                </a:ext>
              </a:extLst>
            </p:cNvPr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Times New Roman"/>
              </a:endParaRPr>
            </a:p>
          </p:txBody>
        </p:sp>
        <p:sp>
          <p:nvSpPr>
            <p:cNvPr id="101" name="Can 100">
              <a:extLst>
                <a:ext uri="{FF2B5EF4-FFF2-40B4-BE49-F238E27FC236}">
                  <a16:creationId xmlns:a16="http://schemas.microsoft.com/office/drawing/2014/main" id="{EF61D1EC-28E1-AB4A-808B-E72D44A53DB5}"/>
                </a:ext>
              </a:extLst>
            </p:cNvPr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47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  <p:bldP spid="94" grpId="0" autoUpdateAnimBg="0"/>
      <p:bldP spid="9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Hash Table Efficiency – </a:t>
            </a:r>
            <a:r>
              <a:rPr lang="en-US" dirty="0">
                <a:solidFill>
                  <a:srgbClr val="FF0000"/>
                </a:solidFill>
                <a:latin typeface="Malayalam MN" pitchFamily="2" charset="0"/>
                <a:cs typeface="Malayalam MN" pitchFamily="2" charset="0"/>
              </a:rPr>
              <a:t>Load factor</a:t>
            </a:r>
            <a:endParaRPr lang="en-CN" dirty="0">
              <a:solidFill>
                <a:srgbClr val="FF0000"/>
              </a:solidFill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987890B9-77F0-BB4E-9E77-BBB31887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1154450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3AF26C6-630F-1A46-B285-A5950DED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877" y="2480013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 dirty="0">
                <a:cs typeface="Courier New" pitchFamily="49" charset="0"/>
              </a:rPr>
              <a:t>= ½(1+ 1/(1-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 dirty="0">
                <a:cs typeface="Courier New" pitchFamily="49" charset="0"/>
              </a:rPr>
              <a:t>))  for L &lt; 1.0</a:t>
            </a:r>
            <a:r>
              <a:rPr lang="en-US" dirty="0"/>
              <a:t> </a:t>
            </a: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587EC452-F8FA-154B-8F16-3DA58E81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729" y="4158015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6A29C1FA-57C0-FB4C-AF1A-6AB0481D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439" y="5241587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 dirty="0">
                <a:cs typeface="Courier New" pitchFamily="49" charset="0"/>
              </a:rPr>
              <a:t>= 1 + 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 dirty="0">
                <a:cs typeface="Courier New" pitchFamily="49" charset="0"/>
              </a:rPr>
              <a:t>/2 </a:t>
            </a:r>
          </a:p>
        </p:txBody>
      </p:sp>
    </p:spTree>
    <p:extLst>
      <p:ext uri="{BB962C8B-B14F-4D97-AF65-F5344CB8AC3E}">
        <p14:creationId xmlns:p14="http://schemas.microsoft.com/office/powerpoint/2010/main" val="532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Closed vs. Open Hash Table</a:t>
            </a:r>
            <a:endParaRPr lang="en-CN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F095D59-E293-574C-ACA3-53B59ABCF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843" y="2478835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96FF6-9F6D-6B4A-A864-AB3E3571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18" y="994522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34DC4B92-40A6-5641-83D8-B4271CB8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590" y="5957047"/>
            <a:ext cx="6916551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4E02859-EFD4-9746-8216-373258FF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918" y="2448672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698DB41B-7C24-0D42-B774-51B6E14A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18" y="851647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7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8C2-A1E7-0C42-9556-05AF708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Exercise 1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92F4D-4C9A-374E-A941-45F1885B5E2E}"/>
              </a:ext>
            </a:extLst>
          </p:cNvPr>
          <p:cNvSpPr txBox="1"/>
          <p:nvPr/>
        </p:nvSpPr>
        <p:spPr>
          <a:xfrm>
            <a:off x="941294" y="1325563"/>
            <a:ext cx="98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Given the following input (4322, 1334, 1471, 9679, 1989, 6171, 6173, 4199) and the hash function x mod 10, which of the following statements are true?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DB8A3-B73A-5E40-92BE-0F254C813DAA}"/>
              </a:ext>
            </a:extLst>
          </p:cNvPr>
          <p:cNvSpPr txBox="1"/>
          <p:nvPr/>
        </p:nvSpPr>
        <p:spPr>
          <a:xfrm>
            <a:off x="941294" y="2143295"/>
            <a:ext cx="6225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. 9679, 1989, 4199 hash to the same value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ii. 1471, 6171 hash to the same value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iii. All elements hash to the same value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iv. Each element hashes to a different value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(A)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only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(B) ii only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(C)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and ii only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(D) iii or iv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DB370-F533-0E46-A8C1-16E739663CCB}"/>
              </a:ext>
            </a:extLst>
          </p:cNvPr>
          <p:cNvSpPr txBox="1"/>
          <p:nvPr/>
        </p:nvSpPr>
        <p:spPr>
          <a:xfrm>
            <a:off x="941294" y="4890930"/>
            <a:ext cx="5662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Solutions: Using given hash function h(x) = x mod 10 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h(9679) = 9679%10 = 9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h(1989) = 1989%10 = 9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h(4199) = 4199%10 = 9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h(1471) = 1471%10 = 1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h(6171) = 6171%10 = 1 </a:t>
            </a:r>
          </a:p>
          <a:p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EFA3A-304B-A04F-80B4-A3F6D7A8E618}"/>
              </a:ext>
            </a:extLst>
          </p:cNvPr>
          <p:cNvSpPr/>
          <p:nvPr/>
        </p:nvSpPr>
        <p:spPr>
          <a:xfrm>
            <a:off x="1008529" y="3794999"/>
            <a:ext cx="349624" cy="3496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2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178F-5603-3B44-9DE2-EF05A777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B667F-0BD1-F446-B8BD-5FDC9BFF342C}"/>
              </a:ext>
            </a:extLst>
          </p:cNvPr>
          <p:cNvSpPr/>
          <p:nvPr/>
        </p:nvSpPr>
        <p:spPr bwMode="auto">
          <a:xfrm>
            <a:off x="1021976" y="1454757"/>
            <a:ext cx="6764607" cy="50808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A8F53-9A90-2E43-B81E-5766A4E878DD}"/>
              </a:ext>
            </a:extLst>
          </p:cNvPr>
          <p:cNvSpPr txBox="1"/>
          <p:nvPr/>
        </p:nvSpPr>
        <p:spPr>
          <a:xfrm>
            <a:off x="1561298" y="1498104"/>
            <a:ext cx="627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tables offer a ver</a:t>
            </a:r>
            <a:r>
              <a:rPr lang="en-US" sz="2000" dirty="0"/>
              <a:t>y fast searching.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D553-F2A4-A849-946B-B1E2AE6C31E7}"/>
              </a:ext>
            </a:extLst>
          </p:cNvPr>
          <p:cNvSpPr txBox="1"/>
          <p:nvPr/>
        </p:nvSpPr>
        <p:spPr>
          <a:xfrm>
            <a:off x="1304758" y="2009555"/>
            <a:ext cx="661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an array with N slots to hold your 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B79E0-8E1D-4740-8DB8-70984E2911E0}"/>
              </a:ext>
            </a:extLst>
          </p:cNvPr>
          <p:cNvSpPr txBox="1"/>
          <p:nvPr/>
        </p:nvSpPr>
        <p:spPr>
          <a:xfrm>
            <a:off x="1288714" y="4784403"/>
            <a:ext cx="6185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 f() to find the right slot # to either add a new item, or search for an existing item.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D8179-B180-AB40-BC01-48931DBE1B77}"/>
              </a:ext>
            </a:extLst>
          </p:cNvPr>
          <p:cNvSpPr txBox="1"/>
          <p:nvPr/>
        </p:nvSpPr>
        <p:spPr>
          <a:xfrm>
            <a:off x="1462948" y="2460455"/>
            <a:ext cx="640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Define a </a:t>
            </a:r>
            <a:r>
              <a:rPr lang="en-US" sz="2000" dirty="0" err="1">
                <a:solidFill>
                  <a:schemeClr val="tx1"/>
                </a:solidFill>
              </a:rPr>
              <a:t>func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f() </a:t>
            </a:r>
            <a:r>
              <a:rPr lang="en-US" sz="2000" dirty="0">
                <a:solidFill>
                  <a:schemeClr val="tx1"/>
                </a:solidFill>
              </a:rPr>
              <a:t>that takes a value </a:t>
            </a:r>
            <a:r>
              <a:rPr lang="en-US" sz="2000" dirty="0">
                <a:solidFill>
                  <a:srgbClr val="FF000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as an input and produces a slot # from 0 to N-1 as its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E4968-3759-2140-B879-9C4C84FB8A48}"/>
              </a:ext>
            </a:extLst>
          </p:cNvPr>
          <p:cNvSpPr txBox="1"/>
          <p:nvPr/>
        </p:nvSpPr>
        <p:spPr>
          <a:xfrm>
            <a:off x="4412361" y="345537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f(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6600CC"/>
                </a:solidFill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46AEF8-5882-8F42-9A42-739D8259BD13}"/>
              </a:ext>
            </a:extLst>
          </p:cNvPr>
          <p:cNvGrpSpPr/>
          <p:nvPr/>
        </p:nvGrpSpPr>
        <p:grpSpPr>
          <a:xfrm>
            <a:off x="5191919" y="3106317"/>
            <a:ext cx="1603245" cy="1319935"/>
            <a:chOff x="7228749" y="1153538"/>
            <a:chExt cx="1603245" cy="14283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25432F-995D-8541-AA25-E721E1F54F99}"/>
                </a:ext>
              </a:extLst>
            </p:cNvPr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87B222-5B37-1D4F-AE9F-DC84AAB8F50F}"/>
                </a:ext>
              </a:extLst>
            </p:cNvPr>
            <p:cNvSpPr txBox="1"/>
            <p:nvPr/>
          </p:nvSpPr>
          <p:spPr>
            <a:xfrm>
              <a:off x="7750739" y="115353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31D094-DAA2-6541-81A2-17A24B114C65}"/>
                </a:ext>
              </a:extLst>
            </p:cNvPr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4BBC85-AB4D-9D4F-9ECB-52B9FC9B3430}"/>
                </a:ext>
              </a:extLst>
            </p:cNvPr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311A19-E4AA-BA40-8D2B-F70F0725AE93}"/>
                </a:ext>
              </a:extLst>
            </p:cNvPr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466265-21FE-8148-BB35-00B0A300277A}"/>
                </a:ext>
              </a:extLst>
            </p:cNvPr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D315FA-7A24-1145-B7BE-2347533E9675}"/>
                </a:ext>
              </a:extLst>
            </p:cNvPr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2F5235-0494-164E-943F-42AF4E552C60}"/>
                </a:ext>
              </a:extLst>
            </p:cNvPr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29C4FB-F405-5C4E-ABCB-98B236EE98B0}"/>
                </a:ext>
              </a:extLst>
            </p:cNvPr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B98158-97BE-D64A-B23B-99668B537787}"/>
                </a:ext>
              </a:extLst>
            </p:cNvPr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5E6803-A7F5-894B-AB3F-86268FCDF23A}"/>
                </a:ext>
              </a:extLst>
            </p:cNvPr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DDF6BE-6265-DC4A-B7C7-5C476FA674D9}"/>
                </a:ext>
              </a:extLst>
            </p:cNvPr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8A696C-66A4-7740-BAD8-B6694972A04E}"/>
                </a:ext>
              </a:extLst>
            </p:cNvPr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14FDF8-84F0-9F49-88BA-5CE19C260031}"/>
                </a:ext>
              </a:extLst>
            </p:cNvPr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BD758A-0C55-5A42-8F7D-345367E64882}"/>
                </a:ext>
              </a:extLst>
            </p:cNvPr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DB6BE5-1292-944C-B4A5-A1F7A0143A80}"/>
                </a:ext>
              </a:extLst>
            </p:cNvPr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CC8F3A-0DFC-304A-8030-612E94275808}"/>
                </a:ext>
              </a:extLst>
            </p:cNvPr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5D0614-FF3E-AC44-8DAB-7C1EAADD41AE}"/>
                </a:ext>
              </a:extLst>
            </p:cNvPr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8E0580-8EAD-B24B-B748-32E836267A1F}"/>
              </a:ext>
            </a:extLst>
          </p:cNvPr>
          <p:cNvGrpSpPr/>
          <p:nvPr/>
        </p:nvGrpSpPr>
        <p:grpSpPr>
          <a:xfrm>
            <a:off x="2350021" y="3128577"/>
            <a:ext cx="3470073" cy="1252006"/>
            <a:chOff x="971391" y="3832550"/>
            <a:chExt cx="3663649" cy="125200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CAD60E-77D5-9E4F-8168-B0CB8872A10E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>
              <a:off x="1864583" y="3974762"/>
              <a:ext cx="1263713" cy="30777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453E84-3FF9-5A4C-B417-0A444867CCC3}"/>
                </a:ext>
              </a:extLst>
            </p:cNvPr>
            <p:cNvCxnSpPr>
              <a:cxnSpLocks/>
              <a:stCxn id="42" idx="3"/>
            </p:cNvCxnSpPr>
            <p:nvPr/>
          </p:nvCxnSpPr>
          <p:spPr bwMode="auto">
            <a:xfrm flipV="1">
              <a:off x="1963971" y="4374689"/>
              <a:ext cx="1152275" cy="22316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2765BD-D5A0-D249-8060-0EEF3E11434D}"/>
                </a:ext>
              </a:extLst>
            </p:cNvPr>
            <p:cNvCxnSpPr>
              <a:cxnSpLocks/>
              <a:stCxn id="41" idx="3"/>
            </p:cNvCxnSpPr>
            <p:nvPr/>
          </p:nvCxnSpPr>
          <p:spPr bwMode="auto">
            <a:xfrm flipV="1">
              <a:off x="1875003" y="4480680"/>
              <a:ext cx="1378460" cy="461665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9C3F7C-C650-9448-B36F-B87765367279}"/>
                </a:ext>
              </a:extLst>
            </p:cNvPr>
            <p:cNvGrpSpPr/>
            <p:nvPr/>
          </p:nvGrpSpPr>
          <p:grpSpPr>
            <a:xfrm>
              <a:off x="971391" y="3832550"/>
              <a:ext cx="992580" cy="1252006"/>
              <a:chOff x="797568" y="4938492"/>
              <a:chExt cx="992580" cy="135480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2B1228-368A-8E47-83B3-3A2C560F142D}"/>
                  </a:ext>
                </a:extLst>
              </p:cNvPr>
              <p:cNvSpPr txBox="1"/>
              <p:nvPr/>
            </p:nvSpPr>
            <p:spPr>
              <a:xfrm>
                <a:off x="896952" y="4938492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“Suzie”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DC6A21-6AA2-D444-815E-CAA036B1486A}"/>
                  </a:ext>
                </a:extLst>
              </p:cNvPr>
              <p:cNvSpPr txBox="1"/>
              <p:nvPr/>
            </p:nvSpPr>
            <p:spPr>
              <a:xfrm>
                <a:off x="886534" y="5985523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“Leslie”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7D835D-1EFF-C344-9DAA-FC9659EDB772}"/>
                  </a:ext>
                </a:extLst>
              </p:cNvPr>
              <p:cNvSpPr txBox="1"/>
              <p:nvPr/>
            </p:nvSpPr>
            <p:spPr>
              <a:xfrm>
                <a:off x="797568" y="5395405"/>
                <a:ext cx="992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“Frances”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61CFAA-B474-0244-B0CE-A4AACAE7A2A6}"/>
                  </a:ext>
                </a:extLst>
              </p:cNvPr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2E5FB-3225-B649-B49F-FA2A2F2AA570}"/>
                  </a:ext>
                </a:extLst>
              </p:cNvPr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B9DE58-FC2E-0948-A7FA-91AAC55334CC}"/>
                </a:ext>
              </a:extLst>
            </p:cNvPr>
            <p:cNvCxnSpPr/>
            <p:nvPr/>
          </p:nvCxnSpPr>
          <p:spPr bwMode="auto">
            <a:xfrm flipV="1">
              <a:off x="3654132" y="4318297"/>
              <a:ext cx="968584" cy="35119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05C70-EDBF-FE4E-A9FC-7BE35B3FB7D3}"/>
                </a:ext>
              </a:extLst>
            </p:cNvPr>
            <p:cNvCxnSpPr/>
            <p:nvPr/>
          </p:nvCxnSpPr>
          <p:spPr bwMode="auto">
            <a:xfrm>
              <a:off x="3643613" y="4353416"/>
              <a:ext cx="979103" cy="500011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7552E2-DAD1-8C4F-9E3F-1B86D6DF2936}"/>
                </a:ext>
              </a:extLst>
            </p:cNvPr>
            <p:cNvCxnSpPr/>
            <p:nvPr/>
          </p:nvCxnSpPr>
          <p:spPr bwMode="auto">
            <a:xfrm flipV="1">
              <a:off x="3643613" y="3981512"/>
              <a:ext cx="991427" cy="36275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33F2D8-EE98-9447-B36F-54716695716E}"/>
              </a:ext>
            </a:extLst>
          </p:cNvPr>
          <p:cNvGrpSpPr/>
          <p:nvPr/>
        </p:nvGrpSpPr>
        <p:grpSpPr>
          <a:xfrm>
            <a:off x="6001346" y="3565647"/>
            <a:ext cx="793818" cy="184666"/>
            <a:chOff x="9502285" y="3086281"/>
            <a:chExt cx="793818" cy="1998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D04069-C831-BE4C-A93B-EA3CBF4418F4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43935F-7FAC-D145-B864-954861473A62}"/>
                </a:ext>
              </a:extLst>
            </p:cNvPr>
            <p:cNvSpPr txBox="1"/>
            <p:nvPr/>
          </p:nvSpPr>
          <p:spPr>
            <a:xfrm>
              <a:off x="9707206" y="3086281"/>
              <a:ext cx="381836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Suzie</a:t>
              </a:r>
              <a:endParaRPr lang="en-US" sz="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927F82-F937-F947-A2D6-2A389033AAB5}"/>
              </a:ext>
            </a:extLst>
          </p:cNvPr>
          <p:cNvGrpSpPr/>
          <p:nvPr/>
        </p:nvGrpSpPr>
        <p:grpSpPr>
          <a:xfrm>
            <a:off x="6004079" y="4098334"/>
            <a:ext cx="793818" cy="184666"/>
            <a:chOff x="9502285" y="3086281"/>
            <a:chExt cx="793818" cy="19982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71A496-8D92-254F-B284-1C709AF4B991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931370-5A6B-FC48-96CA-D3E05FD5C442}"/>
                </a:ext>
              </a:extLst>
            </p:cNvPr>
            <p:cNvSpPr txBox="1"/>
            <p:nvPr/>
          </p:nvSpPr>
          <p:spPr>
            <a:xfrm>
              <a:off x="9664726" y="3086281"/>
              <a:ext cx="466794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Frances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B31421-0733-8843-8B07-4D2F963DB2C3}"/>
              </a:ext>
            </a:extLst>
          </p:cNvPr>
          <p:cNvGrpSpPr/>
          <p:nvPr/>
        </p:nvGrpSpPr>
        <p:grpSpPr>
          <a:xfrm>
            <a:off x="6000274" y="3231267"/>
            <a:ext cx="793818" cy="184666"/>
            <a:chOff x="9502285" y="3093349"/>
            <a:chExt cx="793818" cy="1998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2AE7C9-6385-AE49-AF0F-4E5F9E9C94FA}"/>
                </a:ext>
              </a:extLst>
            </p:cNvPr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DC1031-B006-6743-BA82-8C5B77ADBACE}"/>
                </a:ext>
              </a:extLst>
            </p:cNvPr>
            <p:cNvSpPr txBox="1"/>
            <p:nvPr/>
          </p:nvSpPr>
          <p:spPr>
            <a:xfrm>
              <a:off x="9703998" y="3093349"/>
              <a:ext cx="388247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Leslie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08DFED3-7EB4-7342-83B9-639A6B206778}"/>
              </a:ext>
            </a:extLst>
          </p:cNvPr>
          <p:cNvSpPr txBox="1"/>
          <p:nvPr/>
        </p:nvSpPr>
        <p:spPr>
          <a:xfrm>
            <a:off x="1244029" y="5453205"/>
            <a:ext cx="639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Occasionally, f() will map several items to the same slot. You can either place the 2</a:t>
            </a:r>
            <a:r>
              <a:rPr lang="en-US" sz="2000" baseline="30000" dirty="0">
                <a:solidFill>
                  <a:schemeClr val="tx1"/>
                </a:solidFill>
              </a:rPr>
              <a:t>nd</a:t>
            </a:r>
            <a:r>
              <a:rPr lang="en-US" sz="2000" dirty="0">
                <a:solidFill>
                  <a:schemeClr val="tx1"/>
                </a:solidFill>
              </a:rPr>
              <a:t> item in the next open slot or have a linked list of items in each slot.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0B10E2-3A36-4944-A029-57678017FA83}"/>
              </a:ext>
            </a:extLst>
          </p:cNvPr>
          <p:cNvCxnSpPr/>
          <p:nvPr/>
        </p:nvCxnSpPr>
        <p:spPr bwMode="auto">
          <a:xfrm>
            <a:off x="3250570" y="1921405"/>
            <a:ext cx="290710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Speech Bubble: Rectangle with Corners Rounded 11">
            <a:extLst>
              <a:ext uri="{FF2B5EF4-FFF2-40B4-BE49-F238E27FC236}">
                <a16:creationId xmlns:a16="http://schemas.microsoft.com/office/drawing/2014/main" id="{DFD3E2DE-5F70-8340-BC5F-5F58AD941D0A}"/>
              </a:ext>
            </a:extLst>
          </p:cNvPr>
          <p:cNvSpPr/>
          <p:nvPr/>
        </p:nvSpPr>
        <p:spPr bwMode="auto">
          <a:xfrm>
            <a:off x="8135897" y="2865520"/>
            <a:ext cx="2668179" cy="1565856"/>
          </a:xfrm>
          <a:prstGeom prst="wedgeRoundRectCallout">
            <a:avLst>
              <a:gd name="adj1" fmla="val -75308"/>
              <a:gd name="adj2" fmla="val -46580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e.g., for people, f() might add the person’s birthday digits </a:t>
            </a:r>
            <a:r>
              <a:rPr lang="en-US" sz="1900" dirty="0" err="1">
                <a:solidFill>
                  <a:schemeClr val="tx1"/>
                </a:solidFill>
              </a:rPr>
              <a:t>mm+dd+yyyy</a:t>
            </a:r>
            <a:r>
              <a:rPr lang="en-US" sz="1900" dirty="0">
                <a:solidFill>
                  <a:schemeClr val="tx1"/>
                </a:solidFill>
              </a:rPr>
              <a:t> to compute a slot #.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4E62A-B0EA-7148-A897-F94A582EA20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36234" y="3672446"/>
            <a:ext cx="962973" cy="3748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BA7518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839844-4D7E-EF40-AA10-985EBD0397E8}"/>
              </a:ext>
            </a:extLst>
          </p:cNvPr>
          <p:cNvGrpSpPr/>
          <p:nvPr/>
        </p:nvGrpSpPr>
        <p:grpSpPr>
          <a:xfrm>
            <a:off x="2327704" y="3822866"/>
            <a:ext cx="2199370" cy="848612"/>
            <a:chOff x="1118437" y="4508345"/>
            <a:chExt cx="2024717" cy="84861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91A071-8F4B-7846-A993-7736375859CC}"/>
                </a:ext>
              </a:extLst>
            </p:cNvPr>
            <p:cNvSpPr txBox="1"/>
            <p:nvPr/>
          </p:nvSpPr>
          <p:spPr>
            <a:xfrm>
              <a:off x="1118437" y="5049180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BA7518"/>
                  </a:solidFill>
                </a:rPr>
                <a:t>“Natasha”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0B8016-09E3-0C4E-89E0-AFB81969BA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76753" y="4508345"/>
              <a:ext cx="1166401" cy="742621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BA7518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E212BF-0DDD-044D-9ABC-B4A75805B4F1}"/>
              </a:ext>
            </a:extLst>
          </p:cNvPr>
          <p:cNvGrpSpPr/>
          <p:nvPr/>
        </p:nvGrpSpPr>
        <p:grpSpPr>
          <a:xfrm>
            <a:off x="5998472" y="3643677"/>
            <a:ext cx="793818" cy="184666"/>
            <a:chOff x="9502285" y="3089815"/>
            <a:chExt cx="793818" cy="1998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AD0B1-DFD3-944A-A2F6-E97D482707CD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BA75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5F6E64-B5D0-7F4B-8195-2160226CB711}"/>
                </a:ext>
              </a:extLst>
            </p:cNvPr>
            <p:cNvSpPr txBox="1"/>
            <p:nvPr/>
          </p:nvSpPr>
          <p:spPr>
            <a:xfrm>
              <a:off x="9655910" y="3089815"/>
              <a:ext cx="484427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Natasha</a:t>
              </a:r>
              <a:endParaRPr lang="en-US" sz="600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F34B9C-5D6F-EE49-B2C6-FA212637D0FD}"/>
              </a:ext>
            </a:extLst>
          </p:cNvPr>
          <p:cNvCxnSpPr>
            <a:cxnSpLocks/>
          </p:cNvCxnSpPr>
          <p:nvPr/>
        </p:nvCxnSpPr>
        <p:spPr bwMode="auto">
          <a:xfrm>
            <a:off x="6760660" y="3646353"/>
            <a:ext cx="255937" cy="30466"/>
          </a:xfrm>
          <a:prstGeom prst="straightConnector1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: Beveled 62">
            <a:extLst>
              <a:ext uri="{FF2B5EF4-FFF2-40B4-BE49-F238E27FC236}">
                <a16:creationId xmlns:a16="http://schemas.microsoft.com/office/drawing/2014/main" id="{F5C1F2AF-2344-3449-9B43-683FF098A5E0}"/>
              </a:ext>
            </a:extLst>
          </p:cNvPr>
          <p:cNvSpPr/>
          <p:nvPr/>
        </p:nvSpPr>
        <p:spPr bwMode="auto">
          <a:xfrm>
            <a:off x="7911763" y="4632888"/>
            <a:ext cx="3762575" cy="1785611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" dirty="0">
              <a:latin typeface="+mj-lt"/>
            </a:endParaRPr>
          </a:p>
          <a:p>
            <a:r>
              <a:rPr lang="en-US" sz="1500" dirty="0"/>
              <a:t>When you need to search quickly (but not keep the data alphabetized). Turn-by-turn navigation, spell checking, virus scanning, video games.</a:t>
            </a:r>
          </a:p>
        </p:txBody>
      </p:sp>
    </p:spTree>
    <p:extLst>
      <p:ext uri="{BB962C8B-B14F-4D97-AF65-F5344CB8AC3E}">
        <p14:creationId xmlns:p14="http://schemas.microsoft.com/office/powerpoint/2010/main" val="215002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022E-16 L 0.11094 -0.008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4" grpId="0"/>
      <p:bldP spid="56" grpId="0" animBg="1"/>
      <p:bldP spid="56" grpId="1" animBg="1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8C2-A1E7-0C42-9556-05AF708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Exercise 2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92F4D-4C9A-374E-A941-45F1885B5E2E}"/>
              </a:ext>
            </a:extLst>
          </p:cNvPr>
          <p:cNvSpPr txBox="1"/>
          <p:nvPr/>
        </p:nvSpPr>
        <p:spPr>
          <a:xfrm>
            <a:off x="941294" y="1325563"/>
            <a:ext cx="981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The keys 12, 18, 13, 2, 3, 23, 5 and 15 are inserted into an initially empty hash table of length 10 using open addressing with hash function h(k) = k mod 10 and linear probing. What is the resultant hash table? 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8" name="Picture 2" descr="3">
            <a:extLst>
              <a:ext uri="{FF2B5EF4-FFF2-40B4-BE49-F238E27FC236}">
                <a16:creationId xmlns:a16="http://schemas.microsoft.com/office/drawing/2014/main" id="{2866C1DD-30B9-0A43-AFAF-065A04F5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68" y="2506756"/>
            <a:ext cx="6654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0ECD72C-B029-4345-BEC6-228702E6C959}"/>
              </a:ext>
            </a:extLst>
          </p:cNvPr>
          <p:cNvSpPr/>
          <p:nvPr/>
        </p:nvSpPr>
        <p:spPr>
          <a:xfrm>
            <a:off x="6091517" y="4742110"/>
            <a:ext cx="349624" cy="3496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00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8C2-A1E7-0C42-9556-05AF708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Exercise </a:t>
            </a:r>
            <a:r>
              <a:rPr lang="en-US" altLang="zh-CN" b="1" dirty="0">
                <a:latin typeface="Malayalam MN" pitchFamily="2" charset="0"/>
                <a:cs typeface="Malayalam MN" pitchFamily="2" charset="0"/>
              </a:rPr>
              <a:t>3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92F4D-4C9A-374E-A941-45F1885B5E2E}"/>
              </a:ext>
            </a:extLst>
          </p:cNvPr>
          <p:cNvSpPr txBox="1"/>
          <p:nvPr/>
        </p:nvSpPr>
        <p:spPr>
          <a:xfrm>
            <a:off x="941294" y="1325563"/>
            <a:ext cx="981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A hash table of length 10 uses </a:t>
            </a:r>
            <a:r>
              <a:rPr lang="en-US" i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open addressing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with hash function h(k)=k mod 10, and linear probing. After inserting 6 values into an empty hash table, the table is as shown below. Which one of the following choices gives a possible order in which the key values could have been inserted in the table? 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CD72C-B029-4345-BEC6-228702E6C959}"/>
              </a:ext>
            </a:extLst>
          </p:cNvPr>
          <p:cNvSpPr/>
          <p:nvPr/>
        </p:nvSpPr>
        <p:spPr>
          <a:xfrm>
            <a:off x="1666539" y="3364160"/>
            <a:ext cx="349624" cy="3496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074" name="Picture 2" descr="4">
            <a:extLst>
              <a:ext uri="{FF2B5EF4-FFF2-40B4-BE49-F238E27FC236}">
                <a16:creationId xmlns:a16="http://schemas.microsoft.com/office/drawing/2014/main" id="{2C010BDA-A3A9-2749-AEDB-15BEE7DD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70" y="2335834"/>
            <a:ext cx="14224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2CD9F-C68B-6A47-8B3D-EA1BC4E6AD5D}"/>
              </a:ext>
            </a:extLst>
          </p:cNvPr>
          <p:cNvSpPr txBox="1"/>
          <p:nvPr/>
        </p:nvSpPr>
        <p:spPr>
          <a:xfrm>
            <a:off x="1666539" y="2828835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(A) 46, 42, 34, 52, 23, 33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(B) 34, 42, 23, 52, 33, 46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(C) 46, 34, 42, 23, 52, 33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(D) 42, 46, 33, 23, 34, 52 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99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8C2-A1E7-0C42-9556-05AF708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Exercise </a:t>
            </a:r>
            <a:r>
              <a:rPr lang="en-US" altLang="zh-CN" b="1" dirty="0">
                <a:latin typeface="Malayalam MN" pitchFamily="2" charset="0"/>
                <a:cs typeface="Malayalam MN" pitchFamily="2" charset="0"/>
              </a:rPr>
              <a:t>4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92F4D-4C9A-374E-A941-45F1885B5E2E}"/>
              </a:ext>
            </a:extLst>
          </p:cNvPr>
          <p:cNvSpPr txBox="1"/>
          <p:nvPr/>
        </p:nvSpPr>
        <p:spPr>
          <a:xfrm>
            <a:off x="941294" y="1325563"/>
            <a:ext cx="981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Consider a hash table with 100 slots. Collisions are resolved using chaining. Assuming simple uniform hashing, what is the probability that the first 3 slots are unfilled after the first 3 insertions?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CD72C-B029-4345-BEC6-228702E6C959}"/>
              </a:ext>
            </a:extLst>
          </p:cNvPr>
          <p:cNvSpPr/>
          <p:nvPr/>
        </p:nvSpPr>
        <p:spPr>
          <a:xfrm>
            <a:off x="1679986" y="2504952"/>
            <a:ext cx="349624" cy="3496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2CD9F-C68B-6A47-8B3D-EA1BC4E6AD5D}"/>
              </a:ext>
            </a:extLst>
          </p:cNvPr>
          <p:cNvSpPr txBox="1"/>
          <p:nvPr/>
        </p:nvSpPr>
        <p:spPr>
          <a:xfrm>
            <a:off x="1585856" y="2504952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(A) (97 × 97 × 97)/100^3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(B) (99 × 98 × 97)/100^3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(C) (97 × 96 × 95)/100^3 </a:t>
            </a:r>
            <a:br>
              <a:rPr lang="en-US" dirty="0">
                <a:latin typeface="Palatino" pitchFamily="2" charset="77"/>
                <a:ea typeface="Palatino" pitchFamily="2" charset="77"/>
              </a:rPr>
            </a:br>
            <a:r>
              <a:rPr lang="en-US" dirty="0">
                <a:latin typeface="Palatino" pitchFamily="2" charset="77"/>
                <a:ea typeface="Palatino" pitchFamily="2" charset="77"/>
              </a:rPr>
              <a:t>(D) (97 × 96 × 95)/(3! × 100^3) 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CB1DD-BE96-F542-A323-AA61D7A497D4}"/>
              </a:ext>
            </a:extLst>
          </p:cNvPr>
          <p:cNvSpPr txBox="1"/>
          <p:nvPr/>
        </p:nvSpPr>
        <p:spPr>
          <a:xfrm>
            <a:off x="941295" y="4353048"/>
            <a:ext cx="997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Solutions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: In uniform hashing, each key has an equal probability of being placed into a slot, being independent of the other elements already placed. </a:t>
            </a:r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940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B07E-EC44-9342-AE22-4C1D20C8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766218"/>
            <a:ext cx="3200400" cy="1325563"/>
          </a:xfrm>
        </p:spPr>
        <p:txBody>
          <a:bodyPr/>
          <a:lstStyle/>
          <a:p>
            <a:r>
              <a:rPr lang="en-CN" b="1" dirty="0">
                <a:latin typeface="Malayalam MN" pitchFamily="2" charset="0"/>
                <a:cs typeface="Malayalam MN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5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85B3-33E0-1E41-B448-F5C199D4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88696"/>
            <a:ext cx="10363200" cy="2262281"/>
          </a:xfrm>
        </p:spPr>
        <p:txBody>
          <a:bodyPr/>
          <a:lstStyle/>
          <a:p>
            <a:pPr marL="0" indent="0" algn="ctr">
              <a:buNone/>
            </a:pPr>
            <a:r>
              <a:rPr lang="en-CN" b="1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</a:rPr>
              <a:t>Challenge</a:t>
            </a:r>
          </a:p>
          <a:p>
            <a:pPr marL="0" indent="0" algn="ctr">
              <a:buNone/>
            </a:pPr>
            <a:r>
              <a:rPr lang="en-US" dirty="0">
                <a:latin typeface="Palatino" pitchFamily="2" charset="77"/>
                <a:ea typeface="Palatino" pitchFamily="2" charset="77"/>
              </a:rPr>
              <a:t>Build an ADT that holds a bunch of 9-digit student ID#s</a:t>
            </a:r>
          </a:p>
          <a:p>
            <a:pPr marL="457200" lvl="1" indent="0" algn="ctr">
              <a:buNone/>
            </a:pPr>
            <a:r>
              <a:rPr lang="en-US" dirty="0">
                <a:latin typeface="Palatino" pitchFamily="2" charset="77"/>
                <a:ea typeface="Palatino" pitchFamily="2" charset="77"/>
              </a:rPr>
              <a:t>such that the user can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add new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ID#s or  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determine if the ADT holds an existing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ID# </a:t>
            </a:r>
          </a:p>
          <a:p>
            <a:pPr marL="457200" lvl="1" indent="0" algn="ctr">
              <a:buNone/>
            </a:pPr>
            <a:r>
              <a:rPr lang="en-US" dirty="0">
                <a:latin typeface="Palatino" pitchFamily="2" charset="77"/>
                <a:ea typeface="Palatino" pitchFamily="2" charset="77"/>
              </a:rPr>
              <a:t>in just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1 step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– not O(N) or O(log2N) but O(1).</a:t>
            </a:r>
          </a:p>
          <a:p>
            <a:pPr algn="ctr"/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94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(Almost) 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DBB7E7-9EAC-7945-8CDE-735A9BEB30BB}"/>
              </a:ext>
            </a:extLst>
          </p:cNvPr>
          <p:cNvGrpSpPr/>
          <p:nvPr/>
        </p:nvGrpSpPr>
        <p:grpSpPr>
          <a:xfrm>
            <a:off x="7942500" y="4646944"/>
            <a:ext cx="2400710" cy="2024042"/>
            <a:chOff x="6530333" y="4308700"/>
            <a:chExt cx="2120474" cy="165760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6FD8F5-C7B0-9546-9ED3-6D4D92574B98}"/>
                </a:ext>
              </a:extLst>
            </p:cNvPr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6223DC-B211-2B46-856F-C7D08EDE79FA}"/>
                  </a:ext>
                </a:extLst>
              </p:cNvPr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397CC-0FA8-B446-8D9F-FD33ED43E7B3}"/>
                  </a:ext>
                </a:extLst>
              </p:cNvPr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FB9D25-0857-0B4F-BD40-359812F59FB2}"/>
                  </a:ext>
                </a:extLst>
              </p:cNvPr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7DBA4E-ADF8-B14A-9327-514A583C4355}"/>
                  </a:ext>
                </a:extLst>
              </p:cNvPr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DA134D-952D-7B4D-91B0-AB75BCFB404E}"/>
                  </a:ext>
                </a:extLst>
              </p:cNvPr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4273CF-988B-C946-9810-31540F1A32D5}"/>
                  </a:ext>
                </a:extLst>
              </p:cNvPr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53A1C0-EBFC-694D-AEFE-5D42DFD1E589}"/>
                  </a:ext>
                </a:extLst>
              </p:cNvPr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8C223C-6190-AA4C-A77B-F16F3CFB3E28}"/>
                  </a:ext>
                </a:extLst>
              </p:cNvPr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49FBA-D353-804E-93B0-705451EF33BC}"/>
                  </a:ext>
                </a:extLst>
              </p:cNvPr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AA8FDA-43E3-7D4F-A3AB-86EF423725D4}"/>
                  </a:ext>
                </a:extLst>
              </p:cNvPr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FF496F-BCAC-7F49-BB16-BA8AE2CF61B7}"/>
                  </a:ext>
                </a:extLst>
              </p:cNvPr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D343E8-1613-9F48-8D03-848FDF414FAE}"/>
                  </a:ext>
                </a:extLst>
              </p:cNvPr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A806A3-0F95-D24D-8F84-FE268D65EBA1}"/>
                  </a:ext>
                </a:extLst>
              </p:cNvPr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5F729D-931F-4642-ADFA-A94F2A7161A4}"/>
                  </a:ext>
                </a:extLst>
              </p:cNvPr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4BD505-78EF-4448-BA8F-B91FBAB160FA}"/>
                  </a:ext>
                </a:extLst>
              </p:cNvPr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6CCDE1-5675-214F-A447-59F7CD113139}"/>
                  </a:ext>
                </a:extLst>
              </p:cNvPr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02C6E63-A5A5-B341-9579-311C787B8955}"/>
                  </a:ext>
                </a:extLst>
              </p:cNvPr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C749EF-F086-1443-B5DD-F04B05EB1F0E}"/>
                  </a:ext>
                </a:extLst>
              </p:cNvPr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931FA0-C871-BF4E-AE96-8EE66229B91F}"/>
                </a:ext>
              </a:extLst>
            </p:cNvPr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27" name="Text Box 3">
            <a:extLst>
              <a:ext uri="{FF2B5EF4-FFF2-40B4-BE49-F238E27FC236}">
                <a16:creationId xmlns:a16="http://schemas.microsoft.com/office/drawing/2014/main" id="{6FA0C364-51EC-5843-B1FF-85E733DD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33246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12594D94-7B51-8B4B-85C7-8F136E58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086" y="631047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287435-8100-2B4E-BA28-8E46D67464C4}"/>
              </a:ext>
            </a:extLst>
          </p:cNvPr>
          <p:cNvGrpSpPr/>
          <p:nvPr/>
        </p:nvGrpSpPr>
        <p:grpSpPr>
          <a:xfrm>
            <a:off x="9279649" y="5938038"/>
            <a:ext cx="898728" cy="184666"/>
            <a:chOff x="9502285" y="3093349"/>
            <a:chExt cx="898728" cy="1846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17AB1C-AE60-9744-9344-A03B32F9CB72}"/>
                </a:ext>
              </a:extLst>
            </p:cNvPr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22A489-99EA-584B-B4BC-E8A2C3B0DA6B}"/>
                </a:ext>
              </a:extLst>
            </p:cNvPr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E400AA-07B6-124A-A4D9-FEADAB6EE4E6}"/>
              </a:ext>
            </a:extLst>
          </p:cNvPr>
          <p:cNvSpPr/>
          <p:nvPr/>
        </p:nvSpPr>
        <p:spPr>
          <a:xfrm>
            <a:off x="1837899" y="2560327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8DD5233A-764C-A446-B6BA-05E6395EB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490" y="5862628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AB38792B-E651-304C-A009-D16DEA255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8608" y="525746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FE3A18BD-F943-9048-BFE6-2D02AFD3A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494" y="574136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14C04D96-A184-0D47-BE1F-5607000E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985" y="5570851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9B39C6-FD75-0141-9190-A1731FE990BF}"/>
              </a:ext>
            </a:extLst>
          </p:cNvPr>
          <p:cNvSpPr/>
          <p:nvPr/>
        </p:nvSpPr>
        <p:spPr bwMode="auto">
          <a:xfrm>
            <a:off x="8075502" y="5944029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1D58651B-E9F5-A548-A8B2-96F846178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4434" y="22270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">
            <a:extLst>
              <a:ext uri="{FF2B5EF4-FFF2-40B4-BE49-F238E27FC236}">
                <a16:creationId xmlns:a16="http://schemas.microsoft.com/office/drawing/2014/main" id="{03421FB9-DFD3-0C4C-A951-0FD0D3D4A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7490" y="6022666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DCB11250-DAB7-B040-B5EA-88A9730BB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287" y="5888773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CF188CEC-6F9D-2F4A-B8EE-14282BCF7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434" y="272777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4A249ED5-40A4-D749-BE24-A7F60BE0A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94" y="325508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7E0B3C-8879-2344-878E-4C2A5AE97A6A}"/>
              </a:ext>
            </a:extLst>
          </p:cNvPr>
          <p:cNvSpPr/>
          <p:nvPr/>
        </p:nvSpPr>
        <p:spPr bwMode="auto">
          <a:xfrm>
            <a:off x="8075502" y="5517408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9EFE9D1C-EED9-974D-8862-A6ABCE8CA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070" y="63493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 autoUpdateAnimBg="0"/>
      <p:bldP spid="28" grpId="0" uiExpand="1" build="p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6" grpId="2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(Almost) 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CC14783-5BAB-BC46-A916-25C3FE937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029" y="180760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46" name="Text Box 5">
            <a:extLst>
              <a:ext uri="{FF2B5EF4-FFF2-40B4-BE49-F238E27FC236}">
                <a16:creationId xmlns:a16="http://schemas.microsoft.com/office/drawing/2014/main" id="{3FBA2EC2-4A27-7945-92B2-ADAFA3F2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842" y="2321656"/>
            <a:ext cx="101325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It’s really, really inefficient:</a:t>
            </a:r>
          </a:p>
          <a:p>
            <a:pPr algn="ctr" eaLnBrk="1" hangingPunct="1"/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slots, yet there are only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50,000 student IDs </a:t>
            </a:r>
            <a:b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we could possibly add to it,</a:t>
            </a:r>
          </a:p>
          <a:p>
            <a:pPr algn="ctr" eaLnBrk="1" hangingPunct="1"/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…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05FF5043-6FC5-1A40-A54C-BB4C50B49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268" y="4612767"/>
            <a:ext cx="8731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Palatino" pitchFamily="2" charset="77"/>
                <a:ea typeface="Palatino" pitchFamily="2" charset="77"/>
              </a:rPr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  <a:latin typeface="Palatino" pitchFamily="2" charset="77"/>
                <a:ea typeface="Palatino" pitchFamily="2" charset="77"/>
              </a:rPr>
              <a:t>100,000 slots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instead of </a:t>
            </a:r>
            <a:r>
              <a:rPr lang="en-US" dirty="0">
                <a:solidFill>
                  <a:srgbClr val="A50021"/>
                </a:solidFill>
                <a:latin typeface="Palatino" pitchFamily="2" charset="77"/>
                <a:ea typeface="Palatino" pitchFamily="2" charset="77"/>
              </a:rPr>
              <a:t>1 billion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54ADD-0908-754F-A2B1-801ABC7EAC04}"/>
              </a:ext>
            </a:extLst>
          </p:cNvPr>
          <p:cNvSpPr txBox="1"/>
          <p:nvPr/>
        </p:nvSpPr>
        <p:spPr>
          <a:xfrm>
            <a:off x="3456911" y="1414236"/>
            <a:ext cx="499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Palatino" pitchFamily="2" charset="77"/>
                <a:ea typeface="Palatino" pitchFamily="2" charset="77"/>
              </a:rPr>
              <a:t>What’s the problem with our ADT?</a:t>
            </a:r>
          </a:p>
        </p:txBody>
      </p:sp>
    </p:spTree>
    <p:extLst>
      <p:ext uri="{BB962C8B-B14F-4D97-AF65-F5344CB8AC3E}">
        <p14:creationId xmlns:p14="http://schemas.microsoft.com/office/powerpoint/2010/main" val="14959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(Almost) 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459499-C1D2-1243-9E55-C9A266EF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707" y="893744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D934155-8163-D042-B81F-5DDE7AE1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514" y="1756594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FBEAA-4776-C44A-B9A7-C363AEA7E4D6}"/>
              </a:ext>
            </a:extLst>
          </p:cNvPr>
          <p:cNvSpPr/>
          <p:nvPr/>
        </p:nvSpPr>
        <p:spPr>
          <a:xfrm>
            <a:off x="1501987" y="2580646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54B9E2-E1DB-E740-9117-9793B475A7C3}"/>
              </a:ext>
            </a:extLst>
          </p:cNvPr>
          <p:cNvGrpSpPr/>
          <p:nvPr/>
        </p:nvGrpSpPr>
        <p:grpSpPr>
          <a:xfrm>
            <a:off x="5285653" y="3371887"/>
            <a:ext cx="1603245" cy="1368681"/>
            <a:chOff x="7228749" y="1213172"/>
            <a:chExt cx="1603245" cy="1368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DEEADF-96DC-784C-AB9A-9607AB9C435C}"/>
                </a:ext>
              </a:extLst>
            </p:cNvPr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8093F-9917-D041-830B-94D80D216083}"/>
                </a:ext>
              </a:extLst>
            </p:cNvPr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7C7769-A019-C243-861B-0889390B7FA6}"/>
                </a:ext>
              </a:extLst>
            </p:cNvPr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C591E2-A53A-3541-8B99-004BDF7100B8}"/>
                </a:ext>
              </a:extLst>
            </p:cNvPr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0A3683-D4CC-5D44-BA21-1345A5FC6327}"/>
                </a:ext>
              </a:extLst>
            </p:cNvPr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986520-D2DC-F54B-A8CF-FAA8D70EB381}"/>
                </a:ext>
              </a:extLst>
            </p:cNvPr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F0B132-ACF1-BE48-82F6-53C2F9F26FB7}"/>
                </a:ext>
              </a:extLst>
            </p:cNvPr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A2EA52-8DB1-814F-9891-06DFF7AF52CB}"/>
                </a:ext>
              </a:extLst>
            </p:cNvPr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D27A42-8A4F-1F44-812C-81CF628261ED}"/>
                </a:ext>
              </a:extLst>
            </p:cNvPr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DCD2E5-8FD6-324E-8165-9E934A6E44A4}"/>
                </a:ext>
              </a:extLst>
            </p:cNvPr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7C00F7-C5BD-8949-B478-7999E3C04DD1}"/>
                </a:ext>
              </a:extLst>
            </p:cNvPr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BA92D2-8425-8641-8038-3E147A56929E}"/>
                </a:ext>
              </a:extLst>
            </p:cNvPr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67829A-2279-AA42-B9E1-93A7454DE3D7}"/>
                </a:ext>
              </a:extLst>
            </p:cNvPr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3B47EE-ECFB-264E-974B-D0CF92A0EDCB}"/>
                </a:ext>
              </a:extLst>
            </p:cNvPr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B43FB8-D499-5745-AE7A-06EB2684B75D}"/>
                </a:ext>
              </a:extLst>
            </p:cNvPr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B73470-45E8-3442-9440-2F72B0D981A0}"/>
                </a:ext>
              </a:extLst>
            </p:cNvPr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A9F852-6070-6949-BFD7-0B14C9B2ED7C}"/>
                </a:ext>
              </a:extLst>
            </p:cNvPr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D5C4D6-48AE-414B-9AEA-E4B36BAC8470}"/>
                </a:ext>
              </a:extLst>
            </p:cNvPr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89B44D-CBE2-2543-8468-5555DC377299}"/>
              </a:ext>
            </a:extLst>
          </p:cNvPr>
          <p:cNvSpPr txBox="1"/>
          <p:nvPr/>
        </p:nvSpPr>
        <p:spPr>
          <a:xfrm>
            <a:off x="3975379" y="3835266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06E838C-1572-514C-A333-130DB8C8FB07}"/>
              </a:ext>
            </a:extLst>
          </p:cNvPr>
          <p:cNvCxnSpPr>
            <a:stCxn id="29" idx="2"/>
          </p:cNvCxnSpPr>
          <p:nvPr/>
        </p:nvCxnSpPr>
        <p:spPr bwMode="auto">
          <a:xfrm rot="16200000" flipH="1">
            <a:off x="4408516" y="4451775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CB89EB98-E589-F84A-87D7-8FDBB91CA2F7}"/>
              </a:ext>
            </a:extLst>
          </p:cNvPr>
          <p:cNvSpPr/>
          <p:nvPr/>
        </p:nvSpPr>
        <p:spPr bwMode="auto">
          <a:xfrm>
            <a:off x="5196800" y="4997220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987976-C194-394C-BE32-5EEAA8A3FDBA}"/>
              </a:ext>
            </a:extLst>
          </p:cNvPr>
          <p:cNvCxnSpPr>
            <a:stCxn id="63" idx="3"/>
            <a:endCxn id="38" idx="1"/>
          </p:cNvCxnSpPr>
          <p:nvPr/>
        </p:nvCxnSpPr>
        <p:spPr bwMode="auto">
          <a:xfrm>
            <a:off x="4771795" y="4807902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0DE463-D9CD-5540-B5B4-022DF651E21E}"/>
              </a:ext>
            </a:extLst>
          </p:cNvPr>
          <p:cNvCxnSpPr>
            <a:stCxn id="66" idx="3"/>
            <a:endCxn id="38" idx="1"/>
          </p:cNvCxnSpPr>
          <p:nvPr/>
        </p:nvCxnSpPr>
        <p:spPr bwMode="auto">
          <a:xfrm>
            <a:off x="4757369" y="5264815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238DA8-EEF3-EC4E-AD03-D8EEC2877FB0}"/>
              </a:ext>
            </a:extLst>
          </p:cNvPr>
          <p:cNvCxnSpPr>
            <a:endCxn id="38" idx="1"/>
          </p:cNvCxnSpPr>
          <p:nvPr/>
        </p:nvCxnSpPr>
        <p:spPr bwMode="auto">
          <a:xfrm flipV="1">
            <a:off x="4771795" y="5442915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C4113C-8786-3344-80B9-3D6D812D45C2}"/>
              </a:ext>
            </a:extLst>
          </p:cNvPr>
          <p:cNvCxnSpPr>
            <a:stCxn id="64" idx="3"/>
            <a:endCxn id="38" idx="1"/>
          </p:cNvCxnSpPr>
          <p:nvPr/>
        </p:nvCxnSpPr>
        <p:spPr bwMode="auto">
          <a:xfrm flipV="1">
            <a:off x="4771795" y="5442915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B5B3EA-582B-674E-915A-849E3B319887}"/>
              </a:ext>
            </a:extLst>
          </p:cNvPr>
          <p:cNvGrpSpPr/>
          <p:nvPr/>
        </p:nvGrpSpPr>
        <p:grpSpPr>
          <a:xfrm>
            <a:off x="3156313" y="3827836"/>
            <a:ext cx="5420433" cy="2741225"/>
            <a:chOff x="310918" y="4112315"/>
            <a:chExt cx="5420433" cy="274122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2C53DA-DFE7-4B4D-871A-3DDA60F313BD}"/>
                </a:ext>
              </a:extLst>
            </p:cNvPr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15CE46-33BE-364A-9553-82D249F0BAA5}"/>
                </a:ext>
              </a:extLst>
            </p:cNvPr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65FEEC-08B8-8447-A9BE-99FDFE4C2CE5}"/>
                </a:ext>
              </a:extLst>
            </p:cNvPr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9D5852-A619-7E45-901D-70C609E4FBD4}"/>
                  </a:ext>
                </a:extLst>
              </p:cNvPr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491AEC-E656-184D-8659-5D4E5819FA53}"/>
                  </a:ext>
                </a:extLst>
              </p:cNvPr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B520C-6AFD-6F42-94E1-5CAA79B98E3A}"/>
                  </a:ext>
                </a:extLst>
              </p:cNvPr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CD0ADA-490B-4748-B1DB-0EBFD0FF56F0}"/>
                  </a:ext>
                </a:extLst>
              </p:cNvPr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AAC1DE-442C-F745-AF1C-743E9F6623D4}"/>
                  </a:ext>
                </a:extLst>
              </p:cNvPr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A290757-490C-D84C-8744-EFA9DC82B656}"/>
                  </a:ext>
                </a:extLst>
              </p:cNvPr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13B6A3-9C66-8145-8263-FC9B821D3979}"/>
                  </a:ext>
                </a:extLst>
              </p:cNvPr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EA6D099-8523-7D4C-9051-BC835EAE6189}"/>
                  </a:ext>
                </a:extLst>
              </p:cNvPr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C0A5039-5FEA-2C4C-B373-41EE957C6E1B}"/>
                </a:ext>
              </a:extLst>
            </p:cNvPr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24E267F-84A5-854A-AA7D-7A762A6BC2A7}"/>
                  </a:ext>
                </a:extLst>
              </p:cNvPr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C60A1A-D3C0-9E4F-8685-F4D67B3DC408}"/>
                  </a:ext>
                </a:extLst>
              </p:cNvPr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A8BE18-E6B5-F84D-AEAB-A30E40FDF746}"/>
                  </a:ext>
                </a:extLst>
              </p:cNvPr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B13C83-637F-1C42-8FC7-C51E2920564C}"/>
                  </a:ext>
                </a:extLst>
              </p:cNvPr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6233E6-6EAB-FC49-B0E1-BE80879354AB}"/>
                  </a:ext>
                </a:extLst>
              </p:cNvPr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5A4D2D-1A3B-0448-8217-D05A4053A720}"/>
                  </a:ext>
                </a:extLst>
              </p:cNvPr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26A936-8D47-854C-9634-B954D19D403D}"/>
                  </a:ext>
                </a:extLst>
              </p:cNvPr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FBFEB9F-236D-C44C-B93D-5FEB40782A34}"/>
                  </a:ext>
                </a:extLst>
              </p:cNvPr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87D2B7-9A0F-804D-BA48-F1F9C6C58F9C}"/>
                  </a:ext>
                </a:extLst>
              </p:cNvPr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B00530-BFB8-2748-AFAA-BD830311B9D2}"/>
                  </a:ext>
                </a:extLst>
              </p:cNvPr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9739E9B-E81C-0947-9386-C7914A2CA304}"/>
                  </a:ext>
                </a:extLst>
              </p:cNvPr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AD5C839-B938-DF4A-B119-716F67B33442}"/>
                  </a:ext>
                </a:extLst>
              </p:cNvPr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7FF5C2B-20E1-594A-BF87-870C8C869E3A}"/>
                  </a:ext>
                </a:extLst>
              </p:cNvPr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A2F7A8A-8263-3B45-9C9D-6D33A4A274E4}"/>
                  </a:ext>
                </a:extLst>
              </p:cNvPr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A45237-17D6-5140-B7C9-F021AF42F1B5}"/>
                  </a:ext>
                </a:extLst>
              </p:cNvPr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F2FC6B-9B45-BF49-B2F1-E39D0FCB23AB}"/>
                  </a:ext>
                </a:extLst>
              </p:cNvPr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8D64048-FFEB-9442-B941-22D46869D82F}"/>
                  </a:ext>
                </a:extLst>
              </p:cNvPr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76CD11-473C-124B-86D9-9946942C56E9}"/>
                  </a:ext>
                </a:extLst>
              </p:cNvPr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D11192-70C7-B24C-A427-121AD4F8EE30}"/>
              </a:ext>
            </a:extLst>
          </p:cNvPr>
          <p:cNvCxnSpPr/>
          <p:nvPr/>
        </p:nvCxnSpPr>
        <p:spPr bwMode="auto">
          <a:xfrm flipV="1">
            <a:off x="6325704" y="5441007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45B43-39CD-A342-B696-69E61E629897}"/>
              </a:ext>
            </a:extLst>
          </p:cNvPr>
          <p:cNvCxnSpPr/>
          <p:nvPr/>
        </p:nvCxnSpPr>
        <p:spPr bwMode="auto">
          <a:xfrm>
            <a:off x="6315185" y="5479010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1C4FE0-6174-1344-B66A-F46D21C45AE2}"/>
              </a:ext>
            </a:extLst>
          </p:cNvPr>
          <p:cNvCxnSpPr/>
          <p:nvPr/>
        </p:nvCxnSpPr>
        <p:spPr bwMode="auto">
          <a:xfrm flipV="1">
            <a:off x="6315185" y="5076568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268925-F821-F847-BCCB-7068D72A20CA}"/>
              </a:ext>
            </a:extLst>
          </p:cNvPr>
          <p:cNvCxnSpPr/>
          <p:nvPr/>
        </p:nvCxnSpPr>
        <p:spPr bwMode="auto">
          <a:xfrm flipV="1">
            <a:off x="6342604" y="5298657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47EF27-329F-DB42-BB8D-4E1D2280A3DA}"/>
              </a:ext>
            </a:extLst>
          </p:cNvPr>
          <p:cNvGrpSpPr/>
          <p:nvPr/>
        </p:nvGrpSpPr>
        <p:grpSpPr>
          <a:xfrm>
            <a:off x="7294288" y="5351763"/>
            <a:ext cx="793818" cy="184666"/>
            <a:chOff x="9502285" y="3093349"/>
            <a:chExt cx="793818" cy="18466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622AED-268C-474E-8D0D-40B23D4EB966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6CF52E0-649D-214C-B019-BEA736CFFD92}"/>
                </a:ext>
              </a:extLst>
            </p:cNvPr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635D4E-48D4-7E44-9C5B-1568D72D48A6}"/>
              </a:ext>
            </a:extLst>
          </p:cNvPr>
          <p:cNvGrpSpPr/>
          <p:nvPr/>
        </p:nvGrpSpPr>
        <p:grpSpPr>
          <a:xfrm>
            <a:off x="7297021" y="5928189"/>
            <a:ext cx="793818" cy="184666"/>
            <a:chOff x="9502285" y="3093349"/>
            <a:chExt cx="793818" cy="18466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9F64FB-FBA7-384A-A748-609DDC437E25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100F36C-B3D7-1A49-B687-78597283C436}"/>
                </a:ext>
              </a:extLst>
            </p:cNvPr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E044A13-1D03-2644-BBC1-C1E36062C074}"/>
              </a:ext>
            </a:extLst>
          </p:cNvPr>
          <p:cNvGrpSpPr/>
          <p:nvPr/>
        </p:nvGrpSpPr>
        <p:grpSpPr>
          <a:xfrm>
            <a:off x="7293216" y="4982859"/>
            <a:ext cx="793818" cy="184666"/>
            <a:chOff x="9502285" y="3093349"/>
            <a:chExt cx="793818" cy="18466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B1D077D-C867-8449-8971-9870AF0603D9}"/>
                </a:ext>
              </a:extLst>
            </p:cNvPr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8EA1177-6B49-8D48-9CB1-CAEA750CCCA5}"/>
                </a:ext>
              </a:extLst>
            </p:cNvPr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9D7764-F5F3-7749-88D3-7C6840B1438A}"/>
              </a:ext>
            </a:extLst>
          </p:cNvPr>
          <p:cNvGrpSpPr/>
          <p:nvPr/>
        </p:nvGrpSpPr>
        <p:grpSpPr>
          <a:xfrm>
            <a:off x="7295057" y="5207975"/>
            <a:ext cx="793818" cy="184666"/>
            <a:chOff x="9502285" y="3093349"/>
            <a:chExt cx="793818" cy="1846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9846ADA-B5B1-EC4A-A836-CDD9EDEC4779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A3A281-DE03-504D-8A31-988869B7A8FC}"/>
                </a:ext>
              </a:extLst>
            </p:cNvPr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7A0F2D2-325B-5146-871E-6CF8115C00AB}"/>
              </a:ext>
            </a:extLst>
          </p:cNvPr>
          <p:cNvSpPr/>
          <p:nvPr/>
        </p:nvSpPr>
        <p:spPr bwMode="auto">
          <a:xfrm>
            <a:off x="1531294" y="825771"/>
            <a:ext cx="8560054" cy="374163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E79B8B2F-BB9F-AD43-9A57-9895E8BC3836}"/>
              </a:ext>
            </a:extLst>
          </p:cNvPr>
          <p:cNvSpPr/>
          <p:nvPr/>
        </p:nvSpPr>
        <p:spPr bwMode="auto">
          <a:xfrm>
            <a:off x="5022791" y="3414775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Let’s call this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mapping function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0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  <p:bldP spid="29" grpId="0"/>
      <p:bldP spid="29" grpId="1"/>
      <p:bldP spid="31" grpId="0" animBg="1"/>
      <p:bldP spid="31" grpId="1" animBg="1"/>
      <p:bldP spid="86" grpId="0" animBg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(Almost) Hash Tables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88" name="Text Box 3">
            <a:extLst>
              <a:ext uri="{FF2B5EF4-FFF2-40B4-BE49-F238E27FC236}">
                <a16:creationId xmlns:a16="http://schemas.microsoft.com/office/drawing/2014/main" id="{9D0D732C-AA45-6F44-A4FE-573BE766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132" y="1680786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9" name="Text Box 3">
            <a:extLst>
              <a:ext uri="{FF2B5EF4-FFF2-40B4-BE49-F238E27FC236}">
                <a16:creationId xmlns:a16="http://schemas.microsoft.com/office/drawing/2014/main" id="{C97B97A7-992D-034D-8E00-42C2F8B5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633" y="1623197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mapping function</a:t>
            </a:r>
            <a:r>
              <a:rPr lang="en-US" dirty="0"/>
              <a:t>…</a:t>
            </a: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97428852-EA6B-DF42-A905-746158B7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267" y="5270510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BEEC183C-00B8-6340-A74A-A5D6406B536C}"/>
              </a:ext>
            </a:extLst>
          </p:cNvPr>
          <p:cNvSpPr/>
          <p:nvPr/>
        </p:nvSpPr>
        <p:spPr bwMode="auto">
          <a:xfrm>
            <a:off x="5163150" y="1616650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0C3F9D-ED47-544F-B748-C1D3F6572BA6}"/>
              </a:ext>
            </a:extLst>
          </p:cNvPr>
          <p:cNvSpPr/>
          <p:nvPr/>
        </p:nvSpPr>
        <p:spPr>
          <a:xfrm>
            <a:off x="4417776" y="1898621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93" name="Text Box 3">
            <a:extLst>
              <a:ext uri="{FF2B5EF4-FFF2-40B4-BE49-F238E27FC236}">
                <a16:creationId xmlns:a16="http://schemas.microsoft.com/office/drawing/2014/main" id="{613D5A18-569E-094E-A4D5-973EEEAA0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226" y="4280644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44B007-7832-4B48-90C3-03A251E9E076}"/>
              </a:ext>
            </a:extLst>
          </p:cNvPr>
          <p:cNvSpPr/>
          <p:nvPr/>
        </p:nvSpPr>
        <p:spPr>
          <a:xfrm>
            <a:off x="2327385" y="3639125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95" name="Text Box 3">
            <a:extLst>
              <a:ext uri="{FF2B5EF4-FFF2-40B4-BE49-F238E27FC236}">
                <a16:creationId xmlns:a16="http://schemas.microsoft.com/office/drawing/2014/main" id="{DB76A0B5-C45A-7A4B-9B89-A6A562E57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226" y="2934034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E24A18A3-862B-584A-BA0E-00E42906E497}"/>
              </a:ext>
            </a:extLst>
          </p:cNvPr>
          <p:cNvSpPr/>
          <p:nvPr/>
        </p:nvSpPr>
        <p:spPr bwMode="auto">
          <a:xfrm>
            <a:off x="4416649" y="3812411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7" name="Rounded Rectangular Callout 96">
            <a:extLst>
              <a:ext uri="{FF2B5EF4-FFF2-40B4-BE49-F238E27FC236}">
                <a16:creationId xmlns:a16="http://schemas.microsoft.com/office/drawing/2014/main" id="{2FD04009-2EAE-8544-8087-2DD3C3505712}"/>
              </a:ext>
            </a:extLst>
          </p:cNvPr>
          <p:cNvSpPr/>
          <p:nvPr/>
        </p:nvSpPr>
        <p:spPr bwMode="auto">
          <a:xfrm>
            <a:off x="3712650" y="751672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uiExpand="1" build="p" animBg="1"/>
      <p:bldP spid="89" grpId="0"/>
      <p:bldP spid="90" grpId="0" autoUpdateAnimBg="0"/>
      <p:bldP spid="91" grpId="0" animBg="1"/>
      <p:bldP spid="91" grpId="1" animBg="1"/>
      <p:bldP spid="91" grpId="2" animBg="1"/>
      <p:bldP spid="92" grpId="0"/>
      <p:bldP spid="92" grpId="1"/>
      <p:bldP spid="93" grpId="0"/>
      <p:bldP spid="94" grpId="0"/>
      <p:bldP spid="95" grpId="0"/>
      <p:bldP spid="96" grpId="0" animBg="1"/>
      <p:bldP spid="96" grpId="1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4E5F-0927-A74B-9473-8F4133F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113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Mapping function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37C2696-87CA-6C43-86B5-157FEEC6CD1B}"/>
              </a:ext>
            </a:extLst>
          </p:cNvPr>
          <p:cNvSpPr/>
          <p:nvPr/>
        </p:nvSpPr>
        <p:spPr bwMode="auto">
          <a:xfrm>
            <a:off x="2162180" y="197272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7824B02-4175-E940-AD58-559C273B3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561" y="84389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mapFunc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86A99AFF-4276-5344-B781-E3B8578DF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149" y="262772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5E66FB6-70D0-4A42-AA87-233DC89B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11" y="425744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DC47979-3972-C443-AF50-0EC35DE227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54999" y="160031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CB19692D-C92E-6840-B298-21EFD3A3E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472" y="564422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098CFFF0-07A3-9A41-A8B8-4C3D36EC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047" y="303618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8504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4797</Words>
  <Application>Microsoft Macintosh PowerPoint</Application>
  <PresentationFormat>Widescreen</PresentationFormat>
  <Paragraphs>730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Comic Sans MS</vt:lpstr>
      <vt:lpstr>Courier New</vt:lpstr>
      <vt:lpstr>Malayalam MN</vt:lpstr>
      <vt:lpstr>Palatino</vt:lpstr>
      <vt:lpstr>Times New Roman</vt:lpstr>
      <vt:lpstr>Office Theme</vt:lpstr>
      <vt:lpstr>PowerPoint Presentation</vt:lpstr>
      <vt:lpstr>Content</vt:lpstr>
      <vt:lpstr>Hash Tables</vt:lpstr>
      <vt:lpstr>Hash Tables</vt:lpstr>
      <vt:lpstr>(Almost) Hash Tables</vt:lpstr>
      <vt:lpstr>(Almost) Hash Tables</vt:lpstr>
      <vt:lpstr>(Almost) Hash Tables</vt:lpstr>
      <vt:lpstr>(Almost) Hash Tables</vt:lpstr>
      <vt:lpstr>Mapping function</vt:lpstr>
      <vt:lpstr>(Almost) Hash Tables</vt:lpstr>
      <vt:lpstr>(Almost) Hash Tables - problem</vt:lpstr>
      <vt:lpstr>REAL Hash Tables</vt:lpstr>
      <vt:lpstr>Linear Probing - Insertion</vt:lpstr>
      <vt:lpstr>Linear Probing - Insertion</vt:lpstr>
      <vt:lpstr>Linear Probing– Searching</vt:lpstr>
      <vt:lpstr>Linear Probing– Searching</vt:lpstr>
      <vt:lpstr>Linear Probing – Searching</vt:lpstr>
      <vt:lpstr>PowerPoint Presentation</vt:lpstr>
      <vt:lpstr>Open hash table</vt:lpstr>
      <vt:lpstr>Open hash table</vt:lpstr>
      <vt:lpstr>Open hash table</vt:lpstr>
      <vt:lpstr>Open hash table</vt:lpstr>
      <vt:lpstr>Open hash table</vt:lpstr>
      <vt:lpstr>Hash Table Efficiency</vt:lpstr>
      <vt:lpstr>Hash Table Efficiency – Linear probing</vt:lpstr>
      <vt:lpstr>Hash Table Efficiency – Load factor</vt:lpstr>
      <vt:lpstr>Hash Table Efficiency – Load factor</vt:lpstr>
      <vt:lpstr>Closed vs. Open Hash Table</vt:lpstr>
      <vt:lpstr>Exercise 1</vt:lpstr>
      <vt:lpstr>Exercise 2</vt:lpstr>
      <vt:lpstr>Exercise 3</vt:lpstr>
      <vt:lpstr>Exercise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Yintong HUO</dc:creator>
  <cp:lastModifiedBy>Yintong HUO</cp:lastModifiedBy>
  <cp:revision>2</cp:revision>
  <dcterms:created xsi:type="dcterms:W3CDTF">2022-02-15T12:30:04Z</dcterms:created>
  <dcterms:modified xsi:type="dcterms:W3CDTF">2022-02-16T06:47:48Z</dcterms:modified>
</cp:coreProperties>
</file>