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B8AB1E0-981C-480F-8A21-71B9FA15B048}">
  <a:tblStyle styleId="{BB8AB1E0-981C-480F-8A21-71B9FA15B04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0" name="Google Shape;8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0" name="Google Shape;16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6" name="Google Shape;8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5" name="Google Shape;12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6" name="Google Shape;13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F5A1B"/>
              </a:buClr>
              <a:buSzPts val="6000"/>
              <a:buFont typeface="Arial"/>
              <a:buNone/>
              <a:defRPr sz="6000">
                <a:solidFill>
                  <a:srgbClr val="CF5A1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333336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71457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showMasterSp="0" type="vertTx">
  <p:cSld name="VERTICAL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89896" y="64846"/>
            <a:ext cx="952500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4846"/>
            <a:ext cx="99334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F5A1B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671457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4846"/>
            <a:ext cx="99334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89896" y="64846"/>
            <a:ext cx="952500" cy="9810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F5A1B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671457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showMasterSp="0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F5A1B"/>
              </a:buClr>
              <a:buSzPts val="4400"/>
              <a:buFont typeface="Arial"/>
              <a:buNone/>
              <a:defRPr>
                <a:solidFill>
                  <a:srgbClr val="CF5A1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69068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  <a:defRPr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▪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655320" y="643703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F5A1B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31850" y="631331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5" name="Google Shape;25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89896" y="64846"/>
            <a:ext cx="952500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4846"/>
            <a:ext cx="99334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showMasterSp="0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89896" y="64846"/>
            <a:ext cx="952500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4846"/>
            <a:ext cx="99334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F5A1B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685800" y="647386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showMasterSp="0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89896" y="64846"/>
            <a:ext cx="952500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4846"/>
            <a:ext cx="99334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F5A1B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671457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showMasterSp="0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89896" y="64846"/>
            <a:ext cx="952500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4846"/>
            <a:ext cx="99334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F5A1B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671457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89896" y="64846"/>
            <a:ext cx="952500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4846"/>
            <a:ext cx="99334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8"/>
          <p:cNvSpPr txBox="1"/>
          <p:nvPr>
            <p:ph idx="12" type="sldNum"/>
          </p:nvPr>
        </p:nvSpPr>
        <p:spPr>
          <a:xfrm>
            <a:off x="671457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89896" y="64846"/>
            <a:ext cx="952500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4846"/>
            <a:ext cx="99334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F5A1B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671457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89896" y="64846"/>
            <a:ext cx="952500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4846"/>
            <a:ext cx="99334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F5A1B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2" type="sldNum"/>
          </p:nvPr>
        </p:nvSpPr>
        <p:spPr>
          <a:xfrm>
            <a:off x="671457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7.xml"/><Relationship Id="rId10" Type="http://schemas.openxmlformats.org/officeDocument/2006/relationships/slideLayout" Target="../slideLayouts/slideLayout6.xml"/><Relationship Id="rId13" Type="http://schemas.openxmlformats.org/officeDocument/2006/relationships/slideLayout" Target="../slideLayouts/slideLayout9.xml"/><Relationship Id="rId12" Type="http://schemas.openxmlformats.org/officeDocument/2006/relationships/slideLayout" Target="../slideLayouts/slideLayout8.xml"/><Relationship Id="rId1" Type="http://schemas.openxmlformats.org/officeDocument/2006/relationships/image" Target="../media/image1.jp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0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89896" y="64846"/>
            <a:ext cx="952500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4846"/>
            <a:ext cx="99334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F5A1B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CF5A1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71457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535379" y="6188467"/>
            <a:ext cx="74874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FC4C02"/>
                </a:solidFill>
                <a:latin typeface="Arial"/>
                <a:ea typeface="Arial"/>
                <a:cs typeface="Arial"/>
                <a:sym typeface="Arial"/>
              </a:rPr>
              <a:t> INTERNATIONAL CONFERENCE on ADVANCES IN SCIENCE AND TECHNOLOGY- ICAST 2019</a:t>
            </a:r>
            <a:endParaRPr b="0" i="0" sz="1200" u="none" cap="none" strike="noStrike">
              <a:solidFill>
                <a:srgbClr val="FC4C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00940" y="6024366"/>
            <a:ext cx="4391060" cy="6933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5"/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.geforce.com/whats-new/arti-cles/geforce-grid" TargetMode="External"/><Relationship Id="rId4" Type="http://schemas.openxmlformats.org/officeDocument/2006/relationships/hyperlink" Target="http://ieeexplore.ieee.org.library.somaiya.edu/document/8270630?arnumber=8270630&amp;SID=EBSCO:edsee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encoding.com/h-265/" TargetMode="External"/><Relationship Id="rId4" Type="http://schemas.openxmlformats.org/officeDocument/2006/relationships/hyperlink" Target="https://github.com/strukturag/libde265" TargetMode="External"/><Relationship Id="rId5" Type="http://schemas.openxmlformats.org/officeDocument/2006/relationships/hyperlink" Target="https://www.iis.sinica.edu.tw/~swc/pub/gaming_anywhere_open_source_system.html" TargetMode="External"/><Relationship Id="rId6" Type="http://schemas.openxmlformats.org/officeDocument/2006/relationships/hyperlink" Target="http://ffmpeg.org/Ffmpeg.html" TargetMode="External"/><Relationship Id="rId7" Type="http://schemas.openxmlformats.org/officeDocument/2006/relationships/hyperlink" Target="https://www.redbull.com/ie-en/games-as-a-service-changing-gaming-forever" TargetMode="External"/><Relationship Id="rId8" Type="http://schemas.openxmlformats.org/officeDocument/2006/relationships/hyperlink" Target="https://en.wikipedia.org/wiki/Red_Bul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ctrTitle"/>
          </p:nvPr>
        </p:nvSpPr>
        <p:spPr>
          <a:xfrm>
            <a:off x="1524000" y="446351"/>
            <a:ext cx="9144000" cy="22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F5A1B"/>
              </a:buClr>
              <a:buSzPts val="6000"/>
              <a:buFont typeface="Arial"/>
              <a:buNone/>
            </a:pPr>
            <a:r>
              <a:rPr lang="en-GB"/>
              <a:t>Resource Optimisation based Cloud Gaming</a:t>
            </a:r>
            <a:endParaRPr/>
          </a:p>
        </p:txBody>
      </p:sp>
      <p:sp>
        <p:nvSpPr>
          <p:cNvPr id="83" name="Google Shape;83;p13"/>
          <p:cNvSpPr txBox="1"/>
          <p:nvPr>
            <p:ph idx="1" type="subTitle"/>
          </p:nvPr>
        </p:nvSpPr>
        <p:spPr>
          <a:xfrm>
            <a:off x="1524000" y="3429000"/>
            <a:ext cx="9144000" cy="20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1800">
                <a:solidFill>
                  <a:srgbClr val="3F3F3F"/>
                </a:solidFill>
              </a:rPr>
              <a:t>Authors:     Amanpreet Singh Mankoo</a:t>
            </a:r>
            <a:endParaRPr sz="18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1800">
                <a:solidFill>
                  <a:srgbClr val="3F3F3F"/>
                </a:solidFill>
              </a:rPr>
              <a:t>		    Prashant Mishra</a:t>
            </a:r>
            <a:endParaRPr sz="18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1800">
                <a:solidFill>
                  <a:srgbClr val="3F3F3F"/>
                </a:solidFill>
              </a:rPr>
              <a:t>		    Keyur Pawaskar</a:t>
            </a:r>
            <a:endParaRPr sz="18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1800">
                <a:solidFill>
                  <a:srgbClr val="3F3F3F"/>
                </a:solidFill>
              </a:rPr>
              <a:t>		    Prashant Sawant</a:t>
            </a:r>
            <a:endParaRPr sz="18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8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GB" sz="1800">
                <a:solidFill>
                  <a:srgbClr val="3F3F3F"/>
                </a:solidFill>
              </a:rPr>
              <a:t>Affiliation:   Mumbai University</a:t>
            </a:r>
            <a:endParaRPr sz="18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F5A1B"/>
              </a:buClr>
              <a:buSzPts val="4400"/>
              <a:buFont typeface="Arial"/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838200" y="1390100"/>
            <a:ext cx="10515600" cy="46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6700" lvl="0" marL="2667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[1]  R. Shea et al., "Cloud gaming: architecture and performance", IEEE Network, vol. 27, no.4, pp. 16-21, 2013.</a:t>
            </a:r>
            <a:endParaRPr sz="18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0" marL="2667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[2] D. Ren et al., "Coding structure and replication optimization for interactive Multiview video streaming", IEEE Transactions on Multimedia, vol. 16, no. 7, pp. 1874-1887, 2014.</a:t>
            </a:r>
            <a:endParaRPr sz="18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0" marL="2667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[3] Z. Zhao, K. Hwang, J. Villeta, "Game Cloud Design with Virtualized CPU/GPU Servers and Initial Performance Results", Proc. 3rd Wksp. Scientific Cloud Computing Date, pp. 23-30, 2012.</a:t>
            </a:r>
            <a:endParaRPr sz="18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0" marL="2667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[4]  W. Cai et al., "Quality of experience optimization for cloud gaming system with ad-hoc cloudlet assistance", IEEE Transactions on Circuits and Systems for Video Technology, vol. 25, no. 12, pp. 1-14, 2015.</a:t>
            </a:r>
            <a:endParaRPr sz="18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0" marL="2667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[5]  Yiling, Xu, Qiu Shen, Xin Li, Zhan ma, “A Cost-Efficient Cloud Gaming System at Scale”, IEEE Network, vol. 32, no. 1, pp.  42-47, 2018.</a:t>
            </a:r>
            <a:endParaRPr sz="18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838200" y="365125"/>
            <a:ext cx="10515600" cy="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t/>
            </a:r>
            <a:endParaRPr/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838200" y="930975"/>
            <a:ext cx="10515600" cy="51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6700" lvl="0" marL="2667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[6] S. Wang, S. Dey, "Cloud mobile gaming: Modelling and measuring user experience in mobile wireless networks", Mobile Computing and Communications Review, vol. 16, no. 1, pp. 10-21, 2012.</a:t>
            </a:r>
            <a:endParaRPr sz="18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0" marL="2667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[7]  Kuan-Ta Chen, Chung-Ying Huang, and Cheng-Hsin Hsu, "Cloud Gaming Onward: Research Opportunities and Outlook," Proceedings of IEEE C-Game 2014.</a:t>
            </a:r>
            <a:endParaRPr sz="18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0" marL="2667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[8]  M. Claypool, K. Claypool, "Latency and player actions in online games", Communications of the ACM, vol. 49, no. 11, pp. 40-45, November 2006.</a:t>
            </a:r>
            <a:endParaRPr sz="18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0" marL="2667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[9] Wang, "Nvidia Geforce Grid: A Glimpse at the Future of Gaming", [online] Available:</a:t>
            </a:r>
            <a:r>
              <a:rPr lang="en-GB" sz="18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 http://www.geforce.com/whats-new/arti-cles/geforce-grid</a:t>
            </a: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0" marL="2667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[10] T. Kämäräinen, M. Siekkinen, A. Ylä-Jääski, W. Zhang, P. Hui, "A measurement study on achieving imperceptible latency in mobile cloud gaming", To Appear in the Proceedings of the ACM Multimedia Systems Conference, 2017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0" marL="2667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[11]</a:t>
            </a:r>
            <a:r>
              <a:rPr lang="en-GB" sz="18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 http://ieeexplore.ieee.org.library.somaiya.edu/document/8270630?arnumber=8270630&amp;SID=EBSCO:edsee</a:t>
            </a: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Accessed on 26 March 2019.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838200" y="365125"/>
            <a:ext cx="10515600" cy="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t/>
            </a:r>
            <a:endParaRPr/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838200" y="1033000"/>
            <a:ext cx="10515600" cy="50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6700" lvl="0" marL="2667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[12]</a:t>
            </a:r>
            <a:r>
              <a:rPr lang="en-GB" sz="18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 https://www.encoding.com/h-265/</a:t>
            </a: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on 11 September 2019.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0" marL="2667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[13]  </a:t>
            </a:r>
            <a:r>
              <a:rPr lang="en-GB" sz="18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https://github.com/strukturag/libde265</a:t>
            </a: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Accessed on 05 November 2019.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0" marL="2667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[14]</a:t>
            </a:r>
            <a:r>
              <a:rPr lang="en-GB" sz="18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 https://www.iis.sinica.edu.tw/~swc/pub/gaming_anywhere_open_source_system.html</a:t>
            </a: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Accessed on 12 December 2019.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0" marL="2667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[15]</a:t>
            </a:r>
            <a:r>
              <a:rPr lang="en-GB" sz="18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 http://Ffmpeg.org/Ffmpeg.html</a:t>
            </a: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Accessed on 15 January 2020.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0" marL="2667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[16] Cook, Adam (January 15, 2018). </a:t>
            </a:r>
            <a:r>
              <a:rPr lang="en-GB" sz="1800">
                <a:solidFill>
                  <a:schemeClr val="hlink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7"/>
              </a:rPr>
              <a:t>"How games as a service are changing the way we play"</a:t>
            </a: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-GB" sz="18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8"/>
              </a:rPr>
              <a:t>Red Bull</a:t>
            </a: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Retrieved September 17, 2018.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F5A1B"/>
              </a:buClr>
              <a:buSzPts val="4400"/>
              <a:buFont typeface="Arial"/>
              <a:buNone/>
            </a:pPr>
            <a:r>
              <a:rPr lang="en-GB"/>
              <a:t>Appendices</a:t>
            </a:r>
            <a:endParaRPr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838200" y="169068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GaaS- Gaming as a Service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IaaS-Infrastructure as a Service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SaaS-Software as a Service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PaaS-Platform as a Service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RTMP-Real Time Messaging Protocol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QoE-Quality of User Experience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QoS-Quality of Service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idx="1" type="body"/>
          </p:nvPr>
        </p:nvSpPr>
        <p:spPr>
          <a:xfrm>
            <a:off x="838200" y="1165326"/>
            <a:ext cx="10515600" cy="47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800"/>
          </a:p>
          <a:p>
            <a:pPr indent="-3429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GB" sz="1800"/>
              <a:t>Cloud Computing: </a:t>
            </a:r>
            <a:r>
              <a:rPr lang="en-GB" sz="1800">
                <a:solidFill>
                  <a:srgbClr val="080E14"/>
                </a:solidFill>
                <a:highlight>
                  <a:srgbClr val="FFFFFF"/>
                </a:highlight>
              </a:rPr>
              <a:t>Cloud computing is the delivery of on-demand computing services from applications to storage and processing power typically over the internet and on a pay-as-you-go basis [11].</a:t>
            </a:r>
            <a:endParaRPr sz="1800"/>
          </a:p>
          <a:p>
            <a:pPr indent="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800"/>
          </a:p>
          <a:p>
            <a:pPr indent="-3429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▪"/>
            </a:pPr>
            <a:r>
              <a:rPr lang="en-GB" sz="1800"/>
              <a:t>Basic Service Models[11]: IaaS, SaaS, PaaS</a:t>
            </a:r>
            <a:endParaRPr sz="1800"/>
          </a:p>
          <a:p>
            <a:pPr indent="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800"/>
          </a:p>
          <a:p>
            <a:pPr indent="-3429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▪"/>
            </a:pPr>
            <a:r>
              <a:rPr lang="en-GB" sz="1800"/>
              <a:t>Anything as a Service (XaaS): Communication as a Service, Network as a Service, Gaming as a Service.</a:t>
            </a:r>
            <a:endParaRPr sz="1800"/>
          </a:p>
          <a:p>
            <a:pPr indent="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800"/>
          </a:p>
          <a:p>
            <a:pPr indent="-3429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▪"/>
            </a:pPr>
            <a:r>
              <a:rPr lang="en-GB" sz="1800"/>
              <a:t>Gaming As a Service: </a:t>
            </a:r>
            <a:r>
              <a:rPr lang="en-GB" sz="1800">
                <a:solidFill>
                  <a:srgbClr val="222222"/>
                </a:solidFill>
                <a:highlight>
                  <a:schemeClr val="lt1"/>
                </a:highlight>
              </a:rPr>
              <a:t>Games as a service are ways to monetize video games either after their initial sale, or to support a free-to-play model </a:t>
            </a:r>
            <a:r>
              <a:rPr lang="en-GB" sz="1800"/>
              <a:t>[11].</a:t>
            </a:r>
            <a:endParaRPr sz="18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800"/>
          </a:p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800"/>
          </a:p>
        </p:txBody>
      </p:sp>
      <p:sp>
        <p:nvSpPr>
          <p:cNvPr id="89" name="Google Shape;89;p14"/>
          <p:cNvSpPr txBox="1"/>
          <p:nvPr>
            <p:ph type="title"/>
          </p:nvPr>
        </p:nvSpPr>
        <p:spPr>
          <a:xfrm>
            <a:off x="838200" y="415250"/>
            <a:ext cx="96195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F5A1B"/>
              </a:buClr>
              <a:buSzPts val="4400"/>
              <a:buFont typeface="Arial"/>
              <a:buNone/>
            </a:pPr>
            <a:r>
              <a:rPr lang="en-GB"/>
              <a:t>Introduction</a:t>
            </a:r>
            <a:endParaRPr/>
          </a:p>
        </p:txBody>
      </p:sp>
      <p:graphicFrame>
        <p:nvGraphicFramePr>
          <p:cNvPr id="90" name="Google Shape;90;p14"/>
          <p:cNvGraphicFramePr/>
          <p:nvPr/>
        </p:nvGraphicFramePr>
        <p:xfrm>
          <a:off x="1346075" y="4375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{BB8AB1E0-981C-480F-8A21-71B9FA15B048}</a:tableStyleId>
              </a:tblPr>
              <a:tblGrid>
                <a:gridCol w="6456275"/>
                <a:gridCol w="2929975"/>
              </a:tblGrid>
              <a:tr h="469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cap="none" strike="noStrike"/>
                        <a:t>Rate of Game Graphic and Resource Utilization updation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900"/>
                        <a:buFont typeface="Arial"/>
                        <a:buNone/>
                      </a:pPr>
                      <a:r>
                        <a:rPr lang="en-GB" sz="2900" u="none" cap="none" strike="noStrike"/>
                        <a:t> &gt;&gt; 1</a:t>
                      </a:r>
                      <a:endParaRPr sz="29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7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cap="none" strike="noStrike"/>
                        <a:t>Rate of Hardware Updation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GB"/>
              <a:t> </a:t>
            </a:r>
            <a:endParaRPr/>
          </a:p>
        </p:txBody>
      </p:sp>
      <p:sp>
        <p:nvSpPr>
          <p:cNvPr id="96" name="Google Shape;96;p15"/>
          <p:cNvSpPr txBox="1"/>
          <p:nvPr>
            <p:ph idx="1" type="body"/>
          </p:nvPr>
        </p:nvSpPr>
        <p:spPr>
          <a:xfrm>
            <a:off x="838200" y="1290250"/>
            <a:ext cx="10515600" cy="4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</a:pPr>
            <a:r>
              <a:rPr lang="en-GB" sz="1800"/>
              <a:t>Network conditions like jitter and packet loss on the end- user's cloud gaming experience as an investigation, is not considered[1]</a:t>
            </a:r>
            <a:endParaRPr sz="1800"/>
          </a:p>
          <a:p>
            <a:pPr indent="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800"/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</a:pPr>
            <a:r>
              <a:rPr lang="en-GB" sz="1800"/>
              <a:t>The game cloud application coding structure based on using multiple frame sending mechanism[2]</a:t>
            </a:r>
            <a:endParaRPr sz="1800"/>
          </a:p>
          <a:p>
            <a:pPr indent="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800"/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</a:pPr>
            <a:r>
              <a:rPr lang="en-GB" sz="1800"/>
              <a:t>The game cloud application gives the latency of around 190 ~ 200 ms[3]</a:t>
            </a:r>
            <a:endParaRPr sz="1800"/>
          </a:p>
          <a:p>
            <a:pPr indent="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800"/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</a:pPr>
            <a:r>
              <a:rPr lang="en-GB" sz="1800"/>
              <a:t>The execution of the gaming engine is carried at cloud servers, and the user’s gaming commands are delivered to the servers through mobile devices[6]</a:t>
            </a:r>
            <a:endParaRPr sz="1800"/>
          </a:p>
          <a:p>
            <a:pPr indent="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8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F5A1B"/>
              </a:buClr>
              <a:buSzPts val="4400"/>
              <a:buFont typeface="Arial"/>
              <a:buNone/>
            </a:pPr>
            <a:r>
              <a:rPr lang="en-GB"/>
              <a:t>Research Question</a:t>
            </a:r>
            <a:br>
              <a:rPr lang="en-GB"/>
            </a:br>
            <a:endParaRPr/>
          </a:p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838200" y="169068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GB" sz="1800"/>
              <a:t>Compatibility of Video streaming over sharing of Gameplay frame.</a:t>
            </a:r>
            <a:endParaRPr sz="18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GB" sz="1800"/>
              <a:t>Deployment of whole gaming mechanism over Cloud [3].</a:t>
            </a:r>
            <a:endParaRPr sz="18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GB" sz="1800"/>
              <a:t>Reducing the latency [3].</a:t>
            </a:r>
            <a:endParaRPr sz="18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GB" sz="1800"/>
              <a:t>To implement Mobile Gaming as also the prime focus in Cloud based Gaming [6].</a:t>
            </a:r>
            <a:endParaRPr sz="18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F5A1B"/>
              </a:buClr>
              <a:buSzPts val="4400"/>
              <a:buFont typeface="Arial"/>
              <a:buNone/>
            </a:pPr>
            <a:r>
              <a:rPr lang="en-GB"/>
              <a:t>Methodology</a:t>
            </a:r>
            <a:br>
              <a:rPr lang="en-GB"/>
            </a:br>
            <a:endParaRPr/>
          </a:p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838200" y="169068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id="109" name="Google Shape;10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57425" y="446200"/>
            <a:ext cx="4114800" cy="548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7525" y="1589200"/>
            <a:ext cx="5029401" cy="388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F5A1B"/>
              </a:buClr>
              <a:buSzPts val="4400"/>
              <a:buFont typeface="Arial"/>
              <a:buNone/>
            </a:pPr>
            <a:r>
              <a:rPr lang="en-GB"/>
              <a:t>Models and Techniques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838200" y="169068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GB" sz="1800"/>
              <a:t>Present implementations: TCP/IP [5],[8].</a:t>
            </a:r>
            <a:endParaRPr sz="1800"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GB" sz="1800"/>
              <a:t>Our paper proposes “Socket Connection mechanism”, supports bidirectional exchanges of the packet’s packages.</a:t>
            </a:r>
            <a:endParaRPr sz="1800"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GB" sz="1800"/>
              <a:t>The two way communication of packet exchange enables both keyboard input and resource sharing on single server reducing the network consumption.</a:t>
            </a:r>
            <a:endParaRPr sz="1800"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GB" sz="1800"/>
              <a:t>Gameplay is streamed over network rather than sharing game frame. </a:t>
            </a:r>
            <a:endParaRPr sz="1800"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GB" sz="1800"/>
              <a:t>“Video streaming” mechanism same as Youtube live stream, requirement :- low network usage compared to existing methods which transfer entire game frame.</a:t>
            </a:r>
            <a:endParaRPr sz="1800"/>
          </a:p>
          <a:p>
            <a:pPr indent="-50800" lvl="0" marL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None/>
            </a:pPr>
            <a:r>
              <a:t/>
            </a:r>
            <a:endParaRPr sz="1800"/>
          </a:p>
          <a:p>
            <a:pPr indent="-50800" lvl="0" marL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None/>
            </a:pPr>
            <a:r>
              <a:t/>
            </a:r>
            <a:endParaRPr sz="1800"/>
          </a:p>
          <a:p>
            <a:pPr indent="0" lvl="0" marL="1778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F5A1B"/>
              </a:buClr>
              <a:buSzPts val="4400"/>
              <a:buFont typeface="Arial"/>
              <a:buNone/>
            </a:pPr>
            <a:r>
              <a:rPr lang="en-GB"/>
              <a:t>Experimental Setting</a:t>
            </a:r>
            <a:endParaRPr/>
          </a:p>
        </p:txBody>
      </p:sp>
      <p:graphicFrame>
        <p:nvGraphicFramePr>
          <p:cNvPr id="122" name="Google Shape;122;p19"/>
          <p:cNvGraphicFramePr/>
          <p:nvPr/>
        </p:nvGraphicFramePr>
        <p:xfrm>
          <a:off x="1557300" y="212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{BB8AB1E0-981C-480F-8A21-71B9FA15B048}</a:tableStyleId>
              </a:tblPr>
              <a:tblGrid>
                <a:gridCol w="4424400"/>
                <a:gridCol w="4424400"/>
              </a:tblGrid>
              <a:tr h="674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GB" sz="2200" u="none" cap="none" strike="noStrike"/>
                        <a:t>Server Side</a:t>
                      </a:r>
                      <a:endParaRPr sz="2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cap="none" strike="noStrike"/>
                        <a:t>Client Side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cap="none" strike="noStrike"/>
                        <a:t>(User’s end)</a:t>
                      </a:r>
                      <a:endParaRPr sz="1800" u="none" cap="none" strike="noStrike"/>
                    </a:p>
                  </a:txBody>
                  <a:tcPr marT="91425" marB="91425" marR="91425" marL="91425"/>
                </a:tc>
              </a:tr>
              <a:tr h="1951025">
                <a:tc>
                  <a:txBody>
                    <a:bodyPr/>
                    <a:lstStyle/>
                    <a:p>
                      <a:pPr indent="-342900" lvl="0" marL="45720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Char char="▪"/>
                      </a:pPr>
                      <a:r>
                        <a:rPr lang="en-GB" sz="1800" u="none" cap="none" strike="noStrike">
                          <a:solidFill>
                            <a:schemeClr val="dk1"/>
                          </a:solidFill>
                        </a:rPr>
                        <a:t>The server is deployed on Virtualbox Ubuntu OS setted up over 8GB ram and 2GB graphic configured system.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42900" lvl="0" marL="45720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Char char="▪"/>
                      </a:pPr>
                      <a:r>
                        <a:rPr lang="en-GB" sz="1800" u="none" cap="none" strike="noStrike">
                          <a:solidFill>
                            <a:schemeClr val="dk1"/>
                          </a:solidFill>
                        </a:rPr>
                        <a:t>And for testing, the client system is a system with Window Os with 2GB ram and no graphic card in it.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838200" y="365125"/>
            <a:ext cx="10515600" cy="10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F5A1B"/>
              </a:buClr>
              <a:buSzPts val="4400"/>
              <a:buFont typeface="Arial"/>
              <a:buNone/>
            </a:pPr>
            <a:r>
              <a:rPr lang="en-GB"/>
              <a:t>Results and Discussion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838200" y="1218900"/>
            <a:ext cx="10515600" cy="48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GB" sz="1800"/>
              <a:t>Normal Gaming for CSGO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</a:pPr>
            <a:r>
              <a:rPr lang="en-GB" sz="1800"/>
              <a:t>Using Cloud Services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</a:pPr>
            <a:r>
              <a:rPr lang="en-GB" sz="1800"/>
              <a:t>Graphical representation of 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800"/>
              <a:buNone/>
            </a:pPr>
            <a:r>
              <a:rPr lang="en-GB" sz="1800"/>
              <a:t>  Resource utilization </a:t>
            </a:r>
            <a:endParaRPr sz="1800"/>
          </a:p>
        </p:txBody>
      </p:sp>
      <p:pic>
        <p:nvPicPr>
          <p:cNvPr id="129" name="Google Shape;12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60988" y="1466125"/>
            <a:ext cx="1771650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18325" y="1433125"/>
            <a:ext cx="1743075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65738" y="2825375"/>
            <a:ext cx="1762125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32625" y="2796800"/>
            <a:ext cx="1714500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675000" y="4108413"/>
            <a:ext cx="2743200" cy="1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F5A1B"/>
              </a:buClr>
              <a:buSzPts val="4400"/>
              <a:buFont typeface="Arial"/>
              <a:buNone/>
            </a:pPr>
            <a:r>
              <a:rPr lang="en-GB"/>
              <a:t>Conclusions and Future Research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838200" y="169068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GB" sz="1800"/>
              <a:t>Proposal of a revolutionary remote gaming platform.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GB" sz="1800"/>
              <a:t>Cloud Containers gaining edge over traditional virtualisation technology.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GB" sz="1800"/>
              <a:t>Planning to examine the QoE in more depth through subjective studies.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GB" sz="1800"/>
              <a:t>Investigating the feasibility of Mobile Cloud Gaming with minimising bandwidth usage and latency.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GB" sz="1800"/>
              <a:t>The above point can be extended to mobile browser playing and controlling to make the play system independent.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GB" sz="1800"/>
              <a:t>More research work on resource allocation.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20">
      <a:dk1>
        <a:srgbClr val="000000"/>
      </a:dk1>
      <a:lt1>
        <a:srgbClr val="FFFFFF"/>
      </a:lt1>
      <a:dk2>
        <a:srgbClr val="10688B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