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948" y="-13312"/>
            <a:ext cx="4054513" cy="425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4608060" cy="300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948" y="-13312"/>
            <a:ext cx="43662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1534438"/>
            <a:ext cx="3622675" cy="1767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7297" y="3325931"/>
            <a:ext cx="1270000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7352" y="3325931"/>
            <a:ext cx="201929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ujitsahu.com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3.jpg"/><Relationship Id="rId5" Type="http://schemas.openxmlformats.org/officeDocument/2006/relationships/image" Target="../media/image4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20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5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37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7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60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5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jp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99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jpg"/><Relationship Id="rId3" Type="http://schemas.openxmlformats.org/officeDocument/2006/relationships/image" Target="../media/image129.jpg"/><Relationship Id="rId4" Type="http://schemas.openxmlformats.org/officeDocument/2006/relationships/image" Target="../media/image130.jpg"/><Relationship Id="rId5" Type="http://schemas.openxmlformats.org/officeDocument/2006/relationships/image" Target="../media/image1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08.png"/><Relationship Id="rId5" Type="http://schemas.openxmlformats.org/officeDocument/2006/relationships/image" Target="../media/image13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hyperlink" Target="http://www.sujitsahu.com/bookipsrdbs/resources/" TargetMode="External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30111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000000"/>
                </a:solidFill>
                <a:latin typeface="Arial"/>
                <a:cs typeface="Arial"/>
              </a:rPr>
              <a:t>Mathematics</a:t>
            </a:r>
            <a:r>
              <a:rPr dirty="0" sz="1100" spc="-4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Arial"/>
                <a:cs typeface="Arial"/>
              </a:rPr>
              <a:t>Tester</a:t>
            </a:r>
            <a:r>
              <a:rPr dirty="0" sz="1100" spc="-4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0000"/>
                </a:solidFill>
                <a:latin typeface="Arial"/>
                <a:cs typeface="Arial"/>
              </a:rPr>
              <a:t>Lecture</a:t>
            </a:r>
            <a:r>
              <a:rPr dirty="0" sz="1100" spc="-4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1100" spc="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Probability</a:t>
            </a:r>
            <a:r>
              <a:rPr dirty="0" sz="1200" spc="-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200" spc="-5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0000"/>
                </a:solidFill>
                <a:latin typeface="Arial"/>
                <a:cs typeface="Arial"/>
              </a:rPr>
              <a:t>Statistics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94739" y="490687"/>
            <a:ext cx="1618615" cy="491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solidFill>
                  <a:srgbClr val="0000FF"/>
                </a:solidFill>
                <a:latin typeface="Arial"/>
                <a:cs typeface="Arial"/>
              </a:rPr>
              <a:t>Prof</a:t>
            </a:r>
            <a:r>
              <a:rPr dirty="0" sz="12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FF"/>
                </a:solidFill>
                <a:latin typeface="Arial"/>
                <a:cs typeface="Arial"/>
              </a:rPr>
              <a:t>Sujit</a:t>
            </a:r>
            <a:r>
              <a:rPr dirty="0" sz="1200" spc="-1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0000FF"/>
                </a:solidFill>
                <a:latin typeface="Arial"/>
                <a:cs typeface="Arial"/>
              </a:rPr>
              <a:t>Sahu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100" spc="-1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https://www.sujitsahu.com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0799" y="1168576"/>
            <a:ext cx="1159860" cy="2515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227" y="1564910"/>
            <a:ext cx="816018" cy="126510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4577" y="1546672"/>
            <a:ext cx="855321" cy="128334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49007" y="2962191"/>
            <a:ext cx="2710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Mathematical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Sciences,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Southampton,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8/9/2024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Statistics</a:t>
            </a:r>
            <a:r>
              <a:rPr dirty="0" spc="65"/>
              <a:t> </a:t>
            </a:r>
            <a:r>
              <a:rPr dirty="0"/>
              <a:t>is</a:t>
            </a:r>
            <a:r>
              <a:rPr dirty="0" spc="65"/>
              <a:t> </a:t>
            </a:r>
            <a:r>
              <a:rPr dirty="0"/>
              <a:t>an</a:t>
            </a:r>
            <a:r>
              <a:rPr dirty="0" spc="65"/>
              <a:t> </a:t>
            </a:r>
            <a:r>
              <a:rPr dirty="0"/>
              <a:t>inevitable</a:t>
            </a:r>
            <a:r>
              <a:rPr dirty="0" spc="65"/>
              <a:t> </a:t>
            </a:r>
            <a:r>
              <a:rPr dirty="0"/>
              <a:t>instrument</a:t>
            </a:r>
            <a:r>
              <a:rPr dirty="0" spc="65"/>
              <a:t> </a:t>
            </a:r>
            <a:r>
              <a:rPr dirty="0"/>
              <a:t>in</a:t>
            </a:r>
            <a:r>
              <a:rPr dirty="0" spc="65"/>
              <a:t> </a:t>
            </a:r>
            <a:r>
              <a:rPr dirty="0"/>
              <a:t>search</a:t>
            </a:r>
            <a:r>
              <a:rPr dirty="0" spc="65"/>
              <a:t> </a:t>
            </a:r>
            <a:r>
              <a:rPr dirty="0"/>
              <a:t>of</a:t>
            </a:r>
            <a:r>
              <a:rPr dirty="0" spc="70"/>
              <a:t> </a:t>
            </a:r>
            <a:r>
              <a:rPr dirty="0" spc="-10"/>
              <a:t>truth!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89979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944156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326261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880450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262555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988818"/>
            <a:ext cx="76809" cy="768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48195" y="318070"/>
            <a:ext cx="3776345" cy="29629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8900" marR="48069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60" i="1">
                <a:solidFill>
                  <a:srgbClr val="FF0000"/>
                </a:solidFill>
                <a:latin typeface="Century Gothic"/>
                <a:cs typeface="Century Gothic"/>
              </a:rPr>
              <a:t>χ</a:t>
            </a:r>
            <a:r>
              <a:rPr dirty="0" baseline="27777" sz="1200" spc="89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100" spc="6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statistics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top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scientific discoveries!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methods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prove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cigarette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smoking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harmful!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>
              <a:latin typeface="Arial"/>
              <a:cs typeface="Arial"/>
            </a:endParaRPr>
          </a:p>
          <a:p>
            <a:pPr marL="88265" marR="252729">
              <a:lnSpc>
                <a:spcPct val="102600"/>
              </a:lnSpc>
            </a:pPr>
            <a:r>
              <a:rPr dirty="0" sz="1100" spc="-10" i="1">
                <a:latin typeface="Arial"/>
                <a:cs typeface="Arial"/>
              </a:rPr>
              <a:t>According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to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statistics,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males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remain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unmarried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die </a:t>
            </a:r>
            <a:r>
              <a:rPr dirty="0" sz="1100">
                <a:latin typeface="Arial"/>
                <a:cs typeface="Arial"/>
              </a:rPr>
              <a:t>ten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years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younger.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dirty="0" sz="1100" spc="-10" i="1">
                <a:latin typeface="Arial"/>
                <a:cs typeface="Arial"/>
              </a:rPr>
              <a:t>Statistically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speaking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tall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parents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tall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children.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>
              <a:latin typeface="Arial"/>
              <a:cs typeface="Arial"/>
            </a:endParaRPr>
          </a:p>
          <a:p>
            <a:pPr algn="just" marL="88265" marR="347345">
              <a:lnSpc>
                <a:spcPct val="102600"/>
              </a:lnSpc>
            </a:pP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statistical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survey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revealed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tablet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aspirin </a:t>
            </a:r>
            <a:r>
              <a:rPr dirty="0" sz="1100">
                <a:latin typeface="Arial"/>
                <a:cs typeface="Arial"/>
              </a:rPr>
              <a:t>every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alternate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reduces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risk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second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heart attack.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>
              <a:latin typeface="Arial"/>
              <a:cs typeface="Arial"/>
            </a:endParaRPr>
          </a:p>
          <a:p>
            <a:pPr algn="just" marL="88265" marR="375285">
              <a:lnSpc>
                <a:spcPct val="102600"/>
              </a:lnSpc>
            </a:pPr>
            <a:r>
              <a:rPr dirty="0" sz="1100" i="1">
                <a:latin typeface="Arial"/>
                <a:cs typeface="Arial"/>
              </a:rPr>
              <a:t>Statistics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confirm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intake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500mg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vitamin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 </a:t>
            </a:r>
            <a:r>
              <a:rPr dirty="0" sz="1100" spc="-10">
                <a:latin typeface="Arial"/>
                <a:cs typeface="Arial"/>
              </a:rPr>
              <a:t>everyday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prolongs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life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six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years.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Examples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95"/>
              <a:t> </a:t>
            </a:r>
            <a:r>
              <a:rPr dirty="0"/>
              <a:t>Statistical</a:t>
            </a:r>
            <a:r>
              <a:rPr dirty="0" spc="95"/>
              <a:t> </a:t>
            </a:r>
            <a:r>
              <a:rPr dirty="0" spc="-10"/>
              <a:t>ideas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55" y="331241"/>
            <a:ext cx="134416" cy="1344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61556" y="33068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4395" y="294308"/>
            <a:ext cx="3602990" cy="7175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theory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book: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Introduction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to</a:t>
            </a:r>
            <a:r>
              <a:rPr dirty="0" sz="1100" spc="-20" i="1">
                <a:latin typeface="Arial"/>
                <a:cs typeface="Arial"/>
              </a:rPr>
              <a:t> Probability, </a:t>
            </a:r>
            <a:r>
              <a:rPr dirty="0" sz="1100" i="1">
                <a:latin typeface="Arial"/>
                <a:cs typeface="Arial"/>
              </a:rPr>
              <a:t>Statistics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&amp;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R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myself.</a:t>
            </a:r>
            <a:endParaRPr sz="1100">
              <a:latin typeface="Arial"/>
              <a:cs typeface="Arial"/>
            </a:endParaRPr>
          </a:p>
          <a:p>
            <a:pPr marL="12700" marR="275590">
              <a:lnSpc>
                <a:spcPct val="102600"/>
              </a:lnSpc>
              <a:spcBef>
                <a:spcPts val="75"/>
              </a:spcBef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wonderful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book: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Art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Statistics: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Learning</a:t>
            </a:r>
            <a:r>
              <a:rPr dirty="0" sz="1100" spc="-20" i="1">
                <a:latin typeface="Arial"/>
                <a:cs typeface="Arial"/>
              </a:rPr>
              <a:t> from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Data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David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Spiegelhalter.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155" y="684885"/>
            <a:ext cx="134416" cy="13441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61556" y="684331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092" y="1154731"/>
            <a:ext cx="811656" cy="125834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3997" y="1154991"/>
            <a:ext cx="811835" cy="1322207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Probability</a:t>
            </a:r>
            <a:r>
              <a:rPr dirty="0" spc="135"/>
              <a:t> </a:t>
            </a:r>
            <a:r>
              <a:rPr dirty="0" spc="-10"/>
              <a:t>concepts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599287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606384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2504719"/>
            <a:ext cx="76809" cy="7680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48195" y="527379"/>
            <a:ext cx="3984625" cy="24415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8900" marR="48133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If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experiment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</a:t>
            </a:r>
            <a:r>
              <a:rPr dirty="0" sz="1100" spc="6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equally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likely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possible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outcomes </a:t>
            </a:r>
            <a:r>
              <a:rPr dirty="0" sz="1100">
                <a:latin typeface="Arial"/>
                <a:cs typeface="Arial"/>
              </a:rPr>
              <a:t>then,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905"/>
              </a:spcBef>
              <a:tabLst>
                <a:tab pos="1435100" algn="l"/>
                <a:tab pos="3841750" algn="l"/>
              </a:tabLst>
            </a:pPr>
            <a:r>
              <a:rPr dirty="0" baseline="-37878" sz="1650" i="1">
                <a:latin typeface="Arial"/>
                <a:cs typeface="Arial"/>
              </a:rPr>
              <a:t>P</a:t>
            </a:r>
            <a:r>
              <a:rPr dirty="0" baseline="-37878" sz="1650">
                <a:latin typeface="Tahoma"/>
                <a:cs typeface="Tahoma"/>
              </a:rPr>
              <a:t>(</a:t>
            </a:r>
            <a:r>
              <a:rPr dirty="0" baseline="-37878" sz="1650" i="1">
                <a:latin typeface="Arial"/>
                <a:cs typeface="Arial"/>
              </a:rPr>
              <a:t>A</a:t>
            </a:r>
            <a:r>
              <a:rPr dirty="0" baseline="-37878" sz="1650">
                <a:latin typeface="Tahoma"/>
                <a:cs typeface="Tahoma"/>
              </a:rPr>
              <a:t>) =</a:t>
            </a:r>
            <a:r>
              <a:rPr dirty="0" baseline="-37878" sz="1650" spc="112">
                <a:latin typeface="Tahoma"/>
                <a:cs typeface="Tahoma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number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of outcomes in 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none" baseline="-37878" sz="1650" spc="-75" i="1">
                <a:latin typeface="Century Gothic"/>
                <a:cs typeface="Century Gothic"/>
              </a:rPr>
              <a:t>.</a:t>
            </a:r>
            <a:endParaRPr baseline="-37878" sz="1650">
              <a:latin typeface="Century Gothic"/>
              <a:cs typeface="Century Gothic"/>
            </a:endParaRPr>
          </a:p>
          <a:p>
            <a:pPr marL="590550">
              <a:lnSpc>
                <a:spcPct val="100000"/>
              </a:lnSpc>
              <a:spcBef>
                <a:spcPts val="165"/>
              </a:spcBef>
            </a:pPr>
            <a:r>
              <a:rPr dirty="0" sz="1100">
                <a:latin typeface="Book Antiqua"/>
                <a:cs typeface="Book Antiqua"/>
              </a:rPr>
              <a:t>total</a:t>
            </a:r>
            <a:r>
              <a:rPr dirty="0" sz="1100" spc="-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number</a:t>
            </a:r>
            <a:r>
              <a:rPr dirty="0" sz="1100" spc="-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of</a:t>
            </a:r>
            <a:r>
              <a:rPr dirty="0" sz="1100" spc="-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possible</a:t>
            </a:r>
            <a:r>
              <a:rPr dirty="0" sz="1100" spc="-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outcomes</a:t>
            </a:r>
            <a:r>
              <a:rPr dirty="0" sz="1100" spc="-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of the</a:t>
            </a:r>
            <a:r>
              <a:rPr dirty="0" sz="1100" spc="-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experiment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100">
              <a:latin typeface="Book Antiqua"/>
              <a:cs typeface="Book Antiqua"/>
            </a:endParaRPr>
          </a:p>
          <a:p>
            <a:pPr marL="88900" marR="297815">
              <a:lnSpc>
                <a:spcPct val="102600"/>
              </a:lnSpc>
            </a:pPr>
            <a:r>
              <a:rPr dirty="0" sz="1100" spc="175">
                <a:solidFill>
                  <a:srgbClr val="FF0000"/>
                </a:solidFill>
                <a:latin typeface="Cambria"/>
                <a:cs typeface="Cambria"/>
              </a:rPr>
              <a:t>♡</a:t>
            </a:r>
            <a:r>
              <a:rPr dirty="0" sz="1100" spc="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 spc="-10">
                <a:latin typeface="Arial"/>
                <a:cs typeface="Arial"/>
              </a:rPr>
              <a:t>Suppose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male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female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students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applying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job,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but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only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3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posts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available.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How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many </a:t>
            </a:r>
            <a:r>
              <a:rPr dirty="0" sz="1100" spc="-10">
                <a:latin typeface="Arial"/>
                <a:cs typeface="Arial"/>
              </a:rPr>
              <a:t>possible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combinations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formed?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How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many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those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female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only?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100">
              <a:latin typeface="Arial"/>
              <a:cs typeface="Arial"/>
            </a:endParaRPr>
          </a:p>
          <a:p>
            <a:pPr marL="88265" marR="436880">
              <a:lnSpc>
                <a:spcPct val="102600"/>
              </a:lnSpc>
              <a:spcBef>
                <a:spcPts val="5"/>
              </a:spcBef>
            </a:pPr>
            <a:r>
              <a:rPr dirty="0" sz="1100" spc="175">
                <a:solidFill>
                  <a:srgbClr val="FF0000"/>
                </a:solidFill>
                <a:latin typeface="Cambria"/>
                <a:cs typeface="Cambria"/>
              </a:rPr>
              <a:t>♡</a:t>
            </a:r>
            <a:r>
              <a:rPr dirty="0" sz="1100" spc="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National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Lottery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selects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6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numbers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random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49.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bought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ticket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jackpot?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75">
                <a:latin typeface="Cambria"/>
                <a:cs typeface="Cambria"/>
              </a:rPr>
              <a:t>♡</a:t>
            </a:r>
            <a:r>
              <a:rPr dirty="0" spc="150">
                <a:latin typeface="Cambria"/>
                <a:cs typeface="Cambria"/>
              </a:rPr>
              <a:t> </a:t>
            </a:r>
            <a:r>
              <a:rPr dirty="0"/>
              <a:t>Winning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65"/>
              <a:t> </a:t>
            </a:r>
            <a:r>
              <a:rPr dirty="0"/>
              <a:t>National</a:t>
            </a:r>
            <a:r>
              <a:rPr dirty="0" spc="65"/>
              <a:t> </a:t>
            </a:r>
            <a:r>
              <a:rPr dirty="0" spc="-10"/>
              <a:t>Lottery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86029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1695" y="314120"/>
            <a:ext cx="3660140" cy="24231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5400" marR="29654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Lotto,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winning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ticket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six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numbers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49 </a:t>
            </a:r>
            <a:r>
              <a:rPr dirty="0" sz="1100">
                <a:latin typeface="Arial"/>
                <a:cs typeface="Arial"/>
              </a:rPr>
              <a:t>matching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those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balls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drawn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Wednesday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Saturday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evening.</a:t>
            </a:r>
            <a:endParaRPr sz="1100">
              <a:latin typeface="Arial"/>
              <a:cs typeface="Arial"/>
            </a:endParaRPr>
          </a:p>
          <a:p>
            <a:pPr marL="25400" marR="147955">
              <a:lnSpc>
                <a:spcPct val="102699"/>
              </a:lnSpc>
              <a:spcBef>
                <a:spcPts val="530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‘experiment’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consists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drawing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balls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box </a:t>
            </a:r>
            <a:r>
              <a:rPr dirty="0" sz="1100" spc="-10">
                <a:latin typeface="Arial"/>
                <a:cs typeface="Arial"/>
              </a:rPr>
              <a:t>containing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49</a:t>
            </a:r>
            <a:r>
              <a:rPr dirty="0" sz="1100" spc="-10">
                <a:latin typeface="Arial"/>
                <a:cs typeface="Arial"/>
              </a:rPr>
              <a:t> balls.</a:t>
            </a:r>
            <a:endParaRPr sz="1100">
              <a:latin typeface="Arial"/>
              <a:cs typeface="Arial"/>
            </a:endParaRPr>
          </a:p>
          <a:p>
            <a:pPr marL="25400" marR="17780">
              <a:lnSpc>
                <a:spcPct val="102600"/>
              </a:lnSpc>
              <a:spcBef>
                <a:spcPts val="535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‘randomness’,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equal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six </a:t>
            </a:r>
            <a:r>
              <a:rPr dirty="0" sz="1100">
                <a:latin typeface="Arial"/>
                <a:cs typeface="Arial"/>
              </a:rPr>
              <a:t>numbers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drawn,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ensured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spinning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machine, </a:t>
            </a:r>
            <a:r>
              <a:rPr dirty="0" sz="1100">
                <a:latin typeface="Arial"/>
                <a:cs typeface="Arial"/>
              </a:rPr>
              <a:t>which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rotates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balls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during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selection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process.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Arial"/>
                <a:cs typeface="Arial"/>
              </a:rPr>
              <a:t>What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winning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jackpot?</a:t>
            </a:r>
            <a:endParaRPr sz="1100">
              <a:latin typeface="Arial"/>
              <a:cs typeface="Arial"/>
            </a:endParaRPr>
          </a:p>
          <a:p>
            <a:pPr marL="25400" marR="75565">
              <a:lnSpc>
                <a:spcPct val="102600"/>
              </a:lnSpc>
              <a:spcBef>
                <a:spcPts val="530"/>
              </a:spcBef>
            </a:pPr>
            <a:r>
              <a:rPr dirty="0" sz="1100" spc="-25">
                <a:latin typeface="Arial"/>
                <a:cs typeface="Arial"/>
              </a:rPr>
              <a:t>Total </a:t>
            </a:r>
            <a:r>
              <a:rPr dirty="0" sz="1100">
                <a:latin typeface="Arial"/>
                <a:cs typeface="Arial"/>
              </a:rPr>
              <a:t>number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possible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selections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six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balls/numbers</a:t>
            </a:r>
            <a:r>
              <a:rPr dirty="0" sz="1100" spc="-25">
                <a:latin typeface="Arial"/>
                <a:cs typeface="Arial"/>
              </a:rPr>
              <a:t> is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baseline="27777" sz="1200" spc="-15">
                <a:latin typeface="Arial"/>
                <a:cs typeface="Arial"/>
              </a:rPr>
              <a:t>49</a:t>
            </a:r>
            <a:r>
              <a:rPr dirty="0" sz="1100" spc="-10" i="1">
                <a:latin typeface="Arial"/>
                <a:cs typeface="Arial"/>
              </a:rPr>
              <a:t>C</a:t>
            </a:r>
            <a:r>
              <a:rPr dirty="0" baseline="-13888" sz="1200" spc="-15">
                <a:latin typeface="Arial"/>
                <a:cs typeface="Arial"/>
              </a:rPr>
              <a:t>6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70"/>
              </a:spcBef>
            </a:pPr>
            <a:r>
              <a:rPr dirty="0" sz="1100">
                <a:latin typeface="Arial"/>
                <a:cs typeface="Arial"/>
              </a:rPr>
              <a:t>There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selection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winning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jackpot.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Hence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969937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381772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965680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205443"/>
            <a:ext cx="76809" cy="768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617279"/>
            <a:ext cx="76809" cy="7680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09294" y="2814242"/>
            <a:ext cx="2189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jackpot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u="sng" baseline="37878" sz="1650" spc="17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dirty="0" u="sng" baseline="37878" sz="16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baseline="37878" sz="1650" spc="1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dirty="0" u="none" baseline="37878" sz="1650" spc="195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=</a:t>
            </a:r>
            <a:r>
              <a:rPr dirty="0" u="none" sz="1100" spc="-35">
                <a:latin typeface="Tahoma"/>
                <a:cs typeface="Tahoma"/>
              </a:rPr>
              <a:t> </a:t>
            </a:r>
            <a:r>
              <a:rPr dirty="0" u="none" sz="1100" spc="-10">
                <a:latin typeface="Arial"/>
                <a:cs typeface="Arial"/>
              </a:rPr>
              <a:t>7</a:t>
            </a:r>
            <a:r>
              <a:rPr dirty="0" u="none" sz="1100" spc="-10" i="1">
                <a:latin typeface="Century Gothic"/>
                <a:cs typeface="Century Gothic"/>
              </a:rPr>
              <a:t>.</a:t>
            </a:r>
            <a:r>
              <a:rPr dirty="0" u="none" sz="1100" spc="-10">
                <a:latin typeface="Arial"/>
                <a:cs typeface="Arial"/>
              </a:rPr>
              <a:t>15</a:t>
            </a:r>
            <a:r>
              <a:rPr dirty="0" u="none" sz="1100" spc="-60">
                <a:latin typeface="Arial"/>
                <a:cs typeface="Arial"/>
              </a:rPr>
              <a:t> </a:t>
            </a:r>
            <a:r>
              <a:rPr dirty="0" u="none" sz="1100" spc="229">
                <a:latin typeface="Cambria"/>
                <a:cs typeface="Cambria"/>
              </a:rPr>
              <a:t>×</a:t>
            </a:r>
            <a:r>
              <a:rPr dirty="0" u="none" sz="1100" spc="5">
                <a:latin typeface="Cambria"/>
                <a:cs typeface="Cambria"/>
              </a:rPr>
              <a:t> </a:t>
            </a:r>
            <a:r>
              <a:rPr dirty="0" u="none" sz="1100" spc="-20">
                <a:latin typeface="Arial"/>
                <a:cs typeface="Arial"/>
              </a:rPr>
              <a:t>10</a:t>
            </a:r>
            <a:r>
              <a:rPr dirty="0" u="none" baseline="31250" sz="1200" spc="-30" i="1">
                <a:latin typeface="Arial"/>
                <a:cs typeface="Arial"/>
              </a:rPr>
              <a:t>−</a:t>
            </a:r>
            <a:r>
              <a:rPr dirty="0" u="none" baseline="31250" sz="1200" spc="-30">
                <a:latin typeface="Arial"/>
                <a:cs typeface="Arial"/>
              </a:rPr>
              <a:t>8</a:t>
            </a:r>
            <a:r>
              <a:rPr dirty="0" u="none" sz="1100" spc="-20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321894" y="2779875"/>
            <a:ext cx="2609850" cy="53911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r" marR="546735">
              <a:lnSpc>
                <a:spcPct val="100000"/>
              </a:lnSpc>
              <a:spcBef>
                <a:spcPts val="800"/>
              </a:spcBef>
            </a:pPr>
            <a:r>
              <a:rPr dirty="0" sz="800" spc="-20">
                <a:latin typeface="Arial"/>
                <a:cs typeface="Arial"/>
              </a:rPr>
              <a:t>49</a:t>
            </a:r>
            <a:r>
              <a:rPr dirty="0" baseline="-15151" sz="1650" spc="-30" i="1">
                <a:latin typeface="Arial"/>
                <a:cs typeface="Arial"/>
              </a:rPr>
              <a:t>C</a:t>
            </a:r>
            <a:r>
              <a:rPr dirty="0" baseline="-34722" sz="1200" spc="-30">
                <a:latin typeface="Arial"/>
                <a:cs typeface="Arial"/>
              </a:rPr>
              <a:t>6</a:t>
            </a:r>
            <a:endParaRPr baseline="-34722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dirty="0" sz="1100">
                <a:latin typeface="Arial"/>
                <a:cs typeface="Arial"/>
              </a:rPr>
              <a:t>which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roughly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13.98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110">
                <a:latin typeface="Arial"/>
                <a:cs typeface="Arial"/>
              </a:rPr>
              <a:t>(</a:t>
            </a:r>
            <a:r>
              <a:rPr dirty="0" sz="1100" spc="110">
                <a:latin typeface="Cambria"/>
                <a:cs typeface="Cambria"/>
              </a:rPr>
              <a:t>≈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1100">
                <a:latin typeface="Arial"/>
                <a:cs typeface="Arial"/>
              </a:rPr>
              <a:t>14)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million.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75">
                <a:latin typeface="Cambria"/>
                <a:cs typeface="Cambria"/>
              </a:rPr>
              <a:t>♡</a:t>
            </a:r>
            <a:r>
              <a:rPr dirty="0" spc="150">
                <a:latin typeface="Cambria"/>
                <a:cs typeface="Cambria"/>
              </a:rPr>
              <a:t> </a:t>
            </a:r>
            <a:r>
              <a:rPr dirty="0"/>
              <a:t>Winning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65"/>
              <a:t> </a:t>
            </a:r>
            <a:r>
              <a:rPr dirty="0"/>
              <a:t>National</a:t>
            </a:r>
            <a:r>
              <a:rPr dirty="0" spc="65"/>
              <a:t> </a:t>
            </a:r>
            <a:r>
              <a:rPr dirty="0" spc="-10"/>
              <a:t>Lottery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60070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288161"/>
            <a:ext cx="2548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Other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prizes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fewer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matches.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0083" y="614462"/>
            <a:ext cx="993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5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matches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264371" y="731075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4" h="0">
                <a:moveTo>
                  <a:pt x="0" y="0"/>
                </a:moveTo>
                <a:lnTo>
                  <a:pt x="5452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226271" y="436636"/>
            <a:ext cx="615315" cy="426084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800">
                <a:latin typeface="Arial"/>
                <a:cs typeface="Arial"/>
              </a:rPr>
              <a:t>6</a:t>
            </a:r>
            <a:r>
              <a:rPr dirty="0" baseline="-20202" sz="1650" i="1">
                <a:latin typeface="Arial"/>
                <a:cs typeface="Arial"/>
              </a:rPr>
              <a:t>C</a:t>
            </a:r>
            <a:r>
              <a:rPr dirty="0" baseline="-38194" sz="1200">
                <a:latin typeface="Arial"/>
                <a:cs typeface="Arial"/>
              </a:rPr>
              <a:t>5</a:t>
            </a:r>
            <a:r>
              <a:rPr dirty="0" baseline="-38194" sz="1200" spc="209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43</a:t>
            </a:r>
            <a:r>
              <a:rPr dirty="0" baseline="-20202" sz="1650" spc="-30" i="1">
                <a:latin typeface="Arial"/>
                <a:cs typeface="Arial"/>
              </a:rPr>
              <a:t>C</a:t>
            </a:r>
            <a:r>
              <a:rPr dirty="0" baseline="-41666" sz="1200" spc="-30">
                <a:latin typeface="Arial"/>
                <a:cs typeface="Arial"/>
              </a:rPr>
              <a:t>1</a:t>
            </a:r>
            <a:endParaRPr baseline="-41666"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800" spc="-20">
                <a:latin typeface="Arial"/>
                <a:cs typeface="Arial"/>
              </a:rPr>
              <a:t>49</a:t>
            </a:r>
            <a:r>
              <a:rPr dirty="0" baseline="-15151" sz="1650" spc="-30" i="1">
                <a:latin typeface="Arial"/>
                <a:cs typeface="Arial"/>
              </a:rPr>
              <a:t>C</a:t>
            </a:r>
            <a:r>
              <a:rPr dirty="0" baseline="-34722" sz="1200" spc="-30">
                <a:latin typeface="Arial"/>
                <a:cs typeface="Arial"/>
              </a:rPr>
              <a:t>6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89807" y="594587"/>
            <a:ext cx="1657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Arial"/>
                <a:cs typeface="Arial"/>
              </a:rPr>
              <a:t>−</a:t>
            </a:r>
            <a:r>
              <a:rPr dirty="0" sz="800" spc="65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50603" y="614462"/>
            <a:ext cx="949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7890" algn="l"/>
              </a:tabLst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84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25">
                <a:latin typeface="Arial"/>
                <a:cs typeface="Arial"/>
              </a:rPr>
              <a:t>10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50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30083" y="1001736"/>
            <a:ext cx="993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4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matches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264371" y="1118349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4" h="0">
                <a:moveTo>
                  <a:pt x="0" y="0"/>
                </a:moveTo>
                <a:lnTo>
                  <a:pt x="5452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226271" y="823910"/>
            <a:ext cx="615315" cy="426084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800">
                <a:latin typeface="Arial"/>
                <a:cs typeface="Arial"/>
              </a:rPr>
              <a:t>6</a:t>
            </a:r>
            <a:r>
              <a:rPr dirty="0" baseline="-20202" sz="1650" i="1">
                <a:latin typeface="Arial"/>
                <a:cs typeface="Arial"/>
              </a:rPr>
              <a:t>C</a:t>
            </a:r>
            <a:r>
              <a:rPr dirty="0" baseline="-41666" sz="1200">
                <a:latin typeface="Arial"/>
                <a:cs typeface="Arial"/>
              </a:rPr>
              <a:t>4</a:t>
            </a:r>
            <a:r>
              <a:rPr dirty="0" baseline="-41666" sz="1200" spc="209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43</a:t>
            </a:r>
            <a:r>
              <a:rPr dirty="0" baseline="-20202" sz="1650" spc="-30" i="1">
                <a:latin typeface="Arial"/>
                <a:cs typeface="Arial"/>
              </a:rPr>
              <a:t>C</a:t>
            </a:r>
            <a:r>
              <a:rPr dirty="0" baseline="-41666" sz="1200" spc="-30">
                <a:latin typeface="Arial"/>
                <a:cs typeface="Arial"/>
              </a:rPr>
              <a:t>2</a:t>
            </a:r>
            <a:endParaRPr baseline="-41666"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800" spc="-20">
                <a:latin typeface="Arial"/>
                <a:cs typeface="Arial"/>
              </a:rPr>
              <a:t>49</a:t>
            </a:r>
            <a:r>
              <a:rPr dirty="0" baseline="-15151" sz="1650" spc="-30" i="1">
                <a:latin typeface="Arial"/>
                <a:cs typeface="Arial"/>
              </a:rPr>
              <a:t>C</a:t>
            </a:r>
            <a:r>
              <a:rPr dirty="0" baseline="-34722" sz="1200" spc="-30">
                <a:latin typeface="Arial"/>
                <a:cs typeface="Arial"/>
              </a:rPr>
              <a:t>6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50603" y="1001736"/>
            <a:ext cx="1057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0009686197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30083" y="1389010"/>
            <a:ext cx="993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3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matches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264371" y="1505623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4" h="0">
                <a:moveTo>
                  <a:pt x="0" y="0"/>
                </a:moveTo>
                <a:lnTo>
                  <a:pt x="5452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226271" y="1211184"/>
            <a:ext cx="615315" cy="426084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800">
                <a:latin typeface="Arial"/>
                <a:cs typeface="Arial"/>
              </a:rPr>
              <a:t>6</a:t>
            </a:r>
            <a:r>
              <a:rPr dirty="0" baseline="-20202" sz="1650" i="1">
                <a:latin typeface="Arial"/>
                <a:cs typeface="Arial"/>
              </a:rPr>
              <a:t>C</a:t>
            </a:r>
            <a:r>
              <a:rPr dirty="0" baseline="-41666" sz="1200">
                <a:latin typeface="Arial"/>
                <a:cs typeface="Arial"/>
              </a:rPr>
              <a:t>3</a:t>
            </a:r>
            <a:r>
              <a:rPr dirty="0" baseline="-41666" sz="1200" spc="209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43</a:t>
            </a:r>
            <a:r>
              <a:rPr dirty="0" baseline="-20202" sz="1650" spc="-30" i="1">
                <a:latin typeface="Arial"/>
                <a:cs typeface="Arial"/>
              </a:rPr>
              <a:t>C</a:t>
            </a:r>
            <a:r>
              <a:rPr dirty="0" baseline="-41666" sz="1200" spc="-30">
                <a:latin typeface="Arial"/>
                <a:cs typeface="Arial"/>
              </a:rPr>
              <a:t>3</a:t>
            </a:r>
            <a:endParaRPr baseline="-41666"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800" spc="-20">
                <a:latin typeface="Arial"/>
                <a:cs typeface="Arial"/>
              </a:rPr>
              <a:t>49</a:t>
            </a:r>
            <a:r>
              <a:rPr dirty="0" baseline="-15151" sz="1650" spc="-30" i="1">
                <a:latin typeface="Arial"/>
                <a:cs typeface="Arial"/>
              </a:rPr>
              <a:t>C</a:t>
            </a:r>
            <a:r>
              <a:rPr dirty="0" baseline="-34722" sz="1200" spc="-30">
                <a:latin typeface="Arial"/>
                <a:cs typeface="Arial"/>
              </a:rPr>
              <a:t>6</a:t>
            </a:r>
            <a:endParaRPr baseline="-34722" sz="12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50603" y="1389010"/>
            <a:ext cx="8267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0176504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763636"/>
            <a:ext cx="76809" cy="7680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24395" y="1691727"/>
            <a:ext cx="2966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Matching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5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6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balls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&amp;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matching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bonus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ball.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53325" y="1994051"/>
            <a:ext cx="2978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5</a:t>
            </a:r>
            <a:r>
              <a:rPr dirty="0" sz="1100" spc="3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matches</a:t>
            </a:r>
            <a:r>
              <a:rPr dirty="0" sz="1100" spc="280">
                <a:latin typeface="Book Antiqua"/>
                <a:cs typeface="Book Antiqu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220">
                <a:latin typeface="Tahoma"/>
                <a:cs typeface="Tahoma"/>
              </a:rPr>
              <a:t> </a:t>
            </a:r>
            <a:r>
              <a:rPr dirty="0" sz="1100">
                <a:latin typeface="Book Antiqua"/>
                <a:cs typeface="Book Antiqua"/>
              </a:rPr>
              <a:t>bonus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u="sng" baseline="37878" sz="1650" spc="17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dirty="0" u="sng" baseline="37878" sz="16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dirty="0" u="sng" baseline="37878" sz="1650" spc="15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dirty="0" u="none" baseline="37878" sz="1650" spc="187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=</a:t>
            </a:r>
            <a:r>
              <a:rPr dirty="0" u="none" sz="1100" spc="-35">
                <a:latin typeface="Tahoma"/>
                <a:cs typeface="Tahoma"/>
              </a:rPr>
              <a:t> </a:t>
            </a:r>
            <a:r>
              <a:rPr dirty="0" u="none" sz="1100" spc="-10">
                <a:latin typeface="Arial"/>
                <a:cs typeface="Arial"/>
              </a:rPr>
              <a:t>4</a:t>
            </a:r>
            <a:r>
              <a:rPr dirty="0" u="none" sz="1100" spc="-10" i="1">
                <a:latin typeface="Century Gothic"/>
                <a:cs typeface="Century Gothic"/>
              </a:rPr>
              <a:t>.</a:t>
            </a:r>
            <a:r>
              <a:rPr dirty="0" u="none" sz="1100" spc="-10">
                <a:latin typeface="Arial"/>
                <a:cs typeface="Arial"/>
              </a:rPr>
              <a:t>29</a:t>
            </a:r>
            <a:r>
              <a:rPr dirty="0" u="none" sz="1100" spc="-60">
                <a:latin typeface="Arial"/>
                <a:cs typeface="Arial"/>
              </a:rPr>
              <a:t> </a:t>
            </a:r>
            <a:r>
              <a:rPr dirty="0" u="none" sz="1100" spc="229">
                <a:latin typeface="Cambria"/>
                <a:cs typeface="Cambria"/>
              </a:rPr>
              <a:t>×</a:t>
            </a:r>
            <a:r>
              <a:rPr dirty="0" u="none" sz="1100" spc="5">
                <a:latin typeface="Cambria"/>
                <a:cs typeface="Cambria"/>
              </a:rPr>
              <a:t> </a:t>
            </a:r>
            <a:r>
              <a:rPr dirty="0" u="none" sz="1100" spc="-20">
                <a:latin typeface="Arial"/>
                <a:cs typeface="Arial"/>
              </a:rPr>
              <a:t>10</a:t>
            </a:r>
            <a:r>
              <a:rPr dirty="0" u="none" baseline="31250" sz="1200" spc="-30" i="1">
                <a:latin typeface="Arial"/>
                <a:cs typeface="Arial"/>
              </a:rPr>
              <a:t>−</a:t>
            </a:r>
            <a:r>
              <a:rPr dirty="0" u="none" baseline="31250" sz="1200" spc="-30">
                <a:latin typeface="Arial"/>
                <a:cs typeface="Arial"/>
              </a:rPr>
              <a:t>7</a:t>
            </a:r>
            <a:r>
              <a:rPr dirty="0" u="none" sz="1100" spc="-20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8995" y="1969729"/>
            <a:ext cx="3664585" cy="13423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681355">
              <a:lnSpc>
                <a:spcPct val="100000"/>
              </a:lnSpc>
              <a:spcBef>
                <a:spcPts val="720"/>
              </a:spcBef>
            </a:pPr>
            <a:r>
              <a:rPr dirty="0" sz="800" spc="-20">
                <a:latin typeface="Arial"/>
                <a:cs typeface="Arial"/>
              </a:rPr>
              <a:t>49</a:t>
            </a:r>
            <a:r>
              <a:rPr dirty="0" baseline="-15151" sz="1650" spc="-30" i="1">
                <a:latin typeface="Arial"/>
                <a:cs typeface="Arial"/>
              </a:rPr>
              <a:t>C</a:t>
            </a:r>
            <a:r>
              <a:rPr dirty="0" baseline="-34722" sz="1200" spc="-30">
                <a:latin typeface="Arial"/>
                <a:cs typeface="Arial"/>
              </a:rPr>
              <a:t>6</a:t>
            </a:r>
            <a:endParaRPr baseline="-34722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dirty="0" sz="1100">
                <a:latin typeface="Arial"/>
                <a:cs typeface="Arial"/>
              </a:rPr>
              <a:t>Adding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probabilities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winning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kind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prize</a:t>
            </a:r>
            <a:endParaRPr sz="1100">
              <a:latin typeface="Arial"/>
              <a:cs typeface="Arial"/>
            </a:endParaRPr>
          </a:p>
          <a:p>
            <a:pPr algn="ctr" marL="22225">
              <a:lnSpc>
                <a:spcPct val="100000"/>
              </a:lnSpc>
              <a:spcBef>
                <a:spcPts val="565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winning</a:t>
            </a:r>
            <a:r>
              <a:rPr dirty="0" sz="1100" spc="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any</a:t>
            </a:r>
            <a:r>
              <a:rPr dirty="0" sz="1100" spc="20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prize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229">
                <a:latin typeface="Cambria"/>
                <a:cs typeface="Cambria"/>
              </a:rPr>
              <a:t>≈</a:t>
            </a:r>
            <a:r>
              <a:rPr dirty="0" sz="1100" spc="55">
                <a:latin typeface="Cambria"/>
                <a:cs typeface="Cambria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>
                <a:latin typeface="Arial"/>
                <a:cs typeface="Arial"/>
              </a:rPr>
              <a:t>0186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≈</a:t>
            </a:r>
            <a:r>
              <a:rPr dirty="0" sz="1100" spc="55">
                <a:latin typeface="Cambria"/>
                <a:cs typeface="Cambria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Century Gothic"/>
                <a:cs typeface="Century Gothic"/>
              </a:rPr>
              <a:t>/</a:t>
            </a:r>
            <a:r>
              <a:rPr dirty="0" sz="1100" spc="-10">
                <a:latin typeface="Arial"/>
                <a:cs typeface="Arial"/>
              </a:rPr>
              <a:t>53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7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  <a:p>
            <a:pPr marL="38100" marR="160020">
              <a:lnSpc>
                <a:spcPct val="102600"/>
              </a:lnSpc>
              <a:spcBef>
                <a:spcPts val="535"/>
              </a:spcBef>
            </a:pPr>
            <a:r>
              <a:rPr dirty="0" sz="1100">
                <a:latin typeface="Arial"/>
                <a:cs typeface="Arial"/>
              </a:rPr>
              <a:t>So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player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buying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ticket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each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week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would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expect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win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prize,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(most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likely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£</a:t>
            </a:r>
            <a:r>
              <a:rPr dirty="0" sz="1100">
                <a:latin typeface="Arial"/>
                <a:cs typeface="Arial"/>
              </a:rPr>
              <a:t>10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prize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matching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three </a:t>
            </a:r>
            <a:r>
              <a:rPr dirty="0" sz="1100">
                <a:latin typeface="Arial"/>
                <a:cs typeface="Arial"/>
              </a:rPr>
              <a:t>numbers)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about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once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year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2368677"/>
            <a:ext cx="76809" cy="7680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847848"/>
            <a:ext cx="76809" cy="76809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Examples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482777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410869"/>
            <a:ext cx="3585210" cy="27597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1399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Finding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probabilities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events conditional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10">
                <a:latin typeface="Arial"/>
                <a:cs typeface="Arial"/>
              </a:rPr>
              <a:t> additional </a:t>
            </a:r>
            <a:r>
              <a:rPr dirty="0" sz="1100">
                <a:latin typeface="Arial"/>
                <a:cs typeface="Arial"/>
              </a:rPr>
              <a:t>information,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i.e.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something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else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happened.</a:t>
            </a:r>
            <a:endParaRPr sz="1100">
              <a:latin typeface="Arial"/>
              <a:cs typeface="Arial"/>
            </a:endParaRPr>
          </a:p>
          <a:p>
            <a:pPr marL="12700" marR="118745">
              <a:lnSpc>
                <a:spcPct val="102600"/>
              </a:lnSpc>
              <a:spcBef>
                <a:spcPts val="705"/>
              </a:spcBef>
            </a:pPr>
            <a:r>
              <a:rPr dirty="0" sz="1100">
                <a:latin typeface="Arial"/>
                <a:cs typeface="Arial"/>
              </a:rPr>
              <a:t>Find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100">
                <a:latin typeface="Arial"/>
                <a:cs typeface="Arial"/>
              </a:rPr>
              <a:t>Another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example: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throw.</a:t>
            </a:r>
            <a:endParaRPr sz="1100">
              <a:latin typeface="Arial"/>
              <a:cs typeface="Arial"/>
            </a:endParaRPr>
          </a:p>
          <a:p>
            <a:pPr marL="655955">
              <a:lnSpc>
                <a:spcPct val="100000"/>
              </a:lnSpc>
              <a:spcBef>
                <a:spcPts val="1130"/>
              </a:spcBef>
            </a:pP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a</a:t>
            </a:r>
            <a:r>
              <a:rPr dirty="0" sz="1100" spc="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number</a:t>
            </a:r>
            <a:r>
              <a:rPr dirty="0" sz="1100" spc="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greater</a:t>
            </a:r>
            <a:r>
              <a:rPr dirty="0" sz="1100" spc="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than</a:t>
            </a:r>
            <a:r>
              <a:rPr dirty="0" sz="1100" spc="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3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latin typeface="Arial"/>
                <a:cs typeface="Arial"/>
              </a:rPr>
              <a:t>4</a:t>
            </a:r>
            <a:r>
              <a:rPr dirty="0" sz="1100" spc="-1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10">
                <a:latin typeface="Arial"/>
                <a:cs typeface="Arial"/>
              </a:rPr>
              <a:t>5</a:t>
            </a:r>
            <a:r>
              <a:rPr dirty="0" sz="1100" spc="-1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25">
                <a:latin typeface="Arial"/>
                <a:cs typeface="Arial"/>
              </a:rPr>
              <a:t>6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 spc="-25" i="1">
                <a:latin typeface="Century Gothic"/>
                <a:cs typeface="Century Gothic"/>
              </a:rPr>
              <a:t>,</a:t>
            </a:r>
            <a:endParaRPr sz="1100">
              <a:latin typeface="Century Gothic"/>
              <a:cs typeface="Century Gothic"/>
            </a:endParaRPr>
          </a:p>
          <a:p>
            <a:pPr marL="655955">
              <a:lnSpc>
                <a:spcPct val="100000"/>
              </a:lnSpc>
              <a:spcBef>
                <a:spcPts val="335"/>
              </a:spcBef>
            </a:pP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Book Antiqua"/>
                <a:cs typeface="Book Antiqua"/>
              </a:rPr>
              <a:t>an</a:t>
            </a:r>
            <a:r>
              <a:rPr dirty="0" sz="1100" spc="4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even</a:t>
            </a:r>
            <a:r>
              <a:rPr dirty="0" sz="1100" spc="3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number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10" i="1">
                <a:latin typeface="Century Gothic"/>
                <a:cs typeface="Century Gothic"/>
              </a:rPr>
              <a:t>,</a:t>
            </a:r>
            <a:r>
              <a:rPr dirty="0" sz="1100" spc="-114" i="1">
                <a:latin typeface="Century Gothic"/>
                <a:cs typeface="Century Gothic"/>
              </a:rPr>
              <a:t> </a:t>
            </a:r>
            <a:r>
              <a:rPr dirty="0" sz="1100" spc="-10">
                <a:latin typeface="Arial"/>
                <a:cs typeface="Arial"/>
              </a:rPr>
              <a:t>4</a:t>
            </a:r>
            <a:r>
              <a:rPr dirty="0" sz="1100" spc="-10" i="1">
                <a:latin typeface="Century Gothic"/>
                <a:cs typeface="Century Gothic"/>
              </a:rPr>
              <a:t>,</a:t>
            </a:r>
            <a:r>
              <a:rPr dirty="0" sz="1100" spc="-120" i="1">
                <a:latin typeface="Century Gothic"/>
                <a:cs typeface="Century Gothic"/>
              </a:rPr>
              <a:t> </a:t>
            </a:r>
            <a:r>
              <a:rPr dirty="0" sz="1100" spc="-25">
                <a:latin typeface="Arial"/>
                <a:cs typeface="Arial"/>
              </a:rPr>
              <a:t>6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 spc="-25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  <a:p>
            <a:pPr marL="12700" marR="5080">
              <a:lnSpc>
                <a:spcPct val="102600"/>
              </a:lnSpc>
              <a:spcBef>
                <a:spcPts val="1095"/>
              </a:spcBef>
            </a:pP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clear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3</a:t>
            </a:r>
            <a:r>
              <a:rPr dirty="0" sz="1100" i="1">
                <a:latin typeface="Century Gothic"/>
                <a:cs typeface="Century Gothic"/>
              </a:rPr>
              <a:t>/</a:t>
            </a:r>
            <a:r>
              <a:rPr dirty="0" sz="1100">
                <a:latin typeface="Arial"/>
                <a:cs typeface="Arial"/>
              </a:rPr>
              <a:t>6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i="1">
                <a:latin typeface="Century Gothic"/>
                <a:cs typeface="Century Gothic"/>
              </a:rPr>
              <a:t>/</a:t>
            </a:r>
            <a:r>
              <a:rPr dirty="0" sz="1100">
                <a:latin typeface="Arial"/>
                <a:cs typeface="Arial"/>
              </a:rPr>
              <a:t>2.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unconditional 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sometimes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called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prior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33350">
              <a:lnSpc>
                <a:spcPct val="102600"/>
              </a:lnSpc>
              <a:spcBef>
                <a:spcPts val="705"/>
              </a:spcBef>
            </a:pP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already occurred.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916508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350238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182774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616504"/>
            <a:ext cx="76809" cy="768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878163"/>
            <a:ext cx="76809" cy="7680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dirty="0" spc="240"/>
              <a:t> </a:t>
            </a:r>
            <a:r>
              <a:rPr dirty="0"/>
              <a:t>Conditional</a:t>
            </a:r>
            <a:r>
              <a:rPr dirty="0" spc="120"/>
              <a:t> </a:t>
            </a:r>
            <a:r>
              <a:rPr dirty="0" spc="-10"/>
              <a:t>probability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059" y="453567"/>
            <a:ext cx="1236986" cy="9607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4950" y="597694"/>
            <a:ext cx="768593" cy="8457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704263"/>
            <a:ext cx="76809" cy="7680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4902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left</a:t>
            </a:r>
            <a:r>
              <a:rPr dirty="0" spc="-35"/>
              <a:t> </a:t>
            </a:r>
            <a:r>
              <a:rPr dirty="0"/>
              <a:t>panel</a:t>
            </a:r>
            <a:r>
              <a:rPr dirty="0" spc="-30"/>
              <a:t> </a:t>
            </a:r>
            <a:r>
              <a:rPr dirty="0"/>
              <a:t>shows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two</a:t>
            </a:r>
            <a:r>
              <a:rPr dirty="0" spc="-35"/>
              <a:t> </a:t>
            </a:r>
            <a:r>
              <a:rPr dirty="0" spc="-10"/>
              <a:t>events</a:t>
            </a:r>
            <a:r>
              <a:rPr dirty="0" spc="-30"/>
              <a:t>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i="1">
                <a:latin typeface="Arial"/>
                <a:cs typeface="Arial"/>
              </a:rPr>
              <a:t>B</a:t>
            </a:r>
            <a:r>
              <a:rPr dirty="0" spc="10" i="1">
                <a:latin typeface="Arial"/>
                <a:cs typeface="Arial"/>
              </a:rPr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sample </a:t>
            </a:r>
            <a:r>
              <a:rPr dirty="0"/>
              <a:t>space</a:t>
            </a:r>
            <a:r>
              <a:rPr dirty="0" spc="-35"/>
              <a:t> </a:t>
            </a:r>
            <a:r>
              <a:rPr dirty="0" spc="-25" i="1">
                <a:latin typeface="Arial"/>
                <a:cs typeface="Arial"/>
              </a:rPr>
              <a:t>S</a:t>
            </a:r>
            <a:r>
              <a:rPr dirty="0" spc="-25"/>
              <a:t>.</a:t>
            </a:r>
          </a:p>
          <a:p>
            <a:pPr marL="12700" marR="169545">
              <a:lnSpc>
                <a:spcPct val="102600"/>
              </a:lnSpc>
              <a:spcBef>
                <a:spcPts val="3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right</a:t>
            </a:r>
            <a:r>
              <a:rPr dirty="0" spc="-40"/>
              <a:t> </a:t>
            </a:r>
            <a:r>
              <a:rPr dirty="0"/>
              <a:t>panel</a:t>
            </a:r>
            <a:r>
              <a:rPr dirty="0" spc="-40"/>
              <a:t> </a:t>
            </a:r>
            <a:r>
              <a:rPr dirty="0"/>
              <a:t>shows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event</a:t>
            </a:r>
            <a:r>
              <a:rPr dirty="0" spc="-40"/>
              <a:t>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/>
              <a:t>,</a:t>
            </a:r>
            <a:r>
              <a:rPr dirty="0" spc="-40"/>
              <a:t> </a:t>
            </a:r>
            <a:r>
              <a:rPr dirty="0"/>
              <a:t>which</a:t>
            </a:r>
            <a:r>
              <a:rPr dirty="0" spc="-40"/>
              <a:t> </a:t>
            </a:r>
            <a:r>
              <a:rPr dirty="0"/>
              <a:t>contains</a:t>
            </a:r>
            <a:r>
              <a:rPr dirty="0" spc="-45"/>
              <a:t> </a:t>
            </a:r>
            <a:r>
              <a:rPr dirty="0" spc="-10"/>
              <a:t>three possibilities,</a:t>
            </a:r>
            <a:r>
              <a:rPr dirty="0" spc="-30"/>
              <a:t> </a:t>
            </a:r>
            <a:r>
              <a:rPr dirty="0"/>
              <a:t>two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which</a:t>
            </a:r>
            <a:r>
              <a:rPr dirty="0" spc="-30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also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event</a:t>
            </a:r>
            <a:r>
              <a:rPr dirty="0" spc="-30"/>
              <a:t> </a:t>
            </a:r>
            <a:r>
              <a:rPr dirty="0" spc="-25" i="1">
                <a:latin typeface="Arial"/>
                <a:cs typeface="Arial"/>
              </a:rPr>
              <a:t>B</a:t>
            </a:r>
            <a:r>
              <a:rPr dirty="0" spc="-25"/>
              <a:t>.</a:t>
            </a:r>
          </a:p>
          <a:p>
            <a:pPr marL="12700" marR="53975">
              <a:lnSpc>
                <a:spcPct val="102600"/>
              </a:lnSpc>
              <a:spcBef>
                <a:spcPts val="300"/>
              </a:spcBef>
            </a:pPr>
            <a:r>
              <a:rPr dirty="0" spc="-80"/>
              <a:t>To</a:t>
            </a:r>
            <a:r>
              <a:rPr dirty="0" spc="-5"/>
              <a:t> </a:t>
            </a:r>
            <a:r>
              <a:rPr dirty="0" spc="-10"/>
              <a:t>calculate</a:t>
            </a:r>
            <a:r>
              <a:rPr dirty="0" spc="-30"/>
              <a:t> </a:t>
            </a:r>
            <a:r>
              <a:rPr dirty="0" i="1">
                <a:latin typeface="Arial"/>
                <a:cs typeface="Arial"/>
              </a:rPr>
              <a:t>P</a:t>
            </a:r>
            <a:r>
              <a:rPr dirty="0">
                <a:latin typeface="Tahoma"/>
                <a:cs typeface="Tahoma"/>
              </a:rPr>
              <a:t>(</a:t>
            </a:r>
            <a:r>
              <a:rPr dirty="0" i="1">
                <a:latin typeface="Arial"/>
                <a:cs typeface="Arial"/>
              </a:rPr>
              <a:t>B</a:t>
            </a:r>
            <a:r>
              <a:rPr dirty="0">
                <a:latin typeface="Cambria"/>
                <a:cs typeface="Cambria"/>
              </a:rPr>
              <a:t>|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>
                <a:latin typeface="Tahoma"/>
                <a:cs typeface="Tahoma"/>
              </a:rPr>
              <a:t>)</a:t>
            </a:r>
            <a:r>
              <a:rPr dirty="0"/>
              <a:t>,</a:t>
            </a:r>
            <a:r>
              <a:rPr dirty="0" spc="-20"/>
              <a:t> </a:t>
            </a:r>
            <a:r>
              <a:rPr dirty="0"/>
              <a:t>we</a:t>
            </a:r>
            <a:r>
              <a:rPr dirty="0" spc="-15"/>
              <a:t> </a:t>
            </a:r>
            <a:r>
              <a:rPr dirty="0"/>
              <a:t>consider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right</a:t>
            </a:r>
            <a:r>
              <a:rPr dirty="0" spc="-15"/>
              <a:t> </a:t>
            </a:r>
            <a:r>
              <a:rPr dirty="0"/>
              <a:t>panel,</a:t>
            </a:r>
            <a:r>
              <a:rPr dirty="0" spc="-20"/>
              <a:t> </a:t>
            </a:r>
            <a:r>
              <a:rPr dirty="0" spc="-10"/>
              <a:t>where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three</a:t>
            </a:r>
            <a:r>
              <a:rPr dirty="0" spc="-15"/>
              <a:t> </a:t>
            </a:r>
            <a:r>
              <a:rPr dirty="0" spc="-10"/>
              <a:t>events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 spc="-15" i="1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{</a:t>
            </a:r>
            <a:r>
              <a:rPr dirty="0"/>
              <a:t>4</a:t>
            </a:r>
            <a:r>
              <a:rPr dirty="0" i="1">
                <a:latin typeface="Century Gothic"/>
                <a:cs typeface="Century Gothic"/>
              </a:rPr>
              <a:t>,</a:t>
            </a:r>
            <a:r>
              <a:rPr dirty="0" spc="-125" i="1">
                <a:latin typeface="Century Gothic"/>
                <a:cs typeface="Century Gothic"/>
              </a:rPr>
              <a:t> </a:t>
            </a:r>
            <a:r>
              <a:rPr dirty="0" spc="-10"/>
              <a:t>5</a:t>
            </a:r>
            <a:r>
              <a:rPr dirty="0" spc="-10" i="1">
                <a:latin typeface="Century Gothic"/>
                <a:cs typeface="Century Gothic"/>
              </a:rPr>
              <a:t>,</a:t>
            </a:r>
            <a:r>
              <a:rPr dirty="0" spc="-125" i="1">
                <a:latin typeface="Century Gothic"/>
                <a:cs typeface="Century Gothic"/>
              </a:rPr>
              <a:t> </a:t>
            </a:r>
            <a:r>
              <a:rPr dirty="0" spc="55"/>
              <a:t>6</a:t>
            </a:r>
            <a:r>
              <a:rPr dirty="0" spc="55">
                <a:latin typeface="Cambria"/>
                <a:cs typeface="Cambria"/>
              </a:rPr>
              <a:t>}</a:t>
            </a:r>
            <a:r>
              <a:rPr dirty="0" spc="50">
                <a:latin typeface="Cambria"/>
                <a:cs typeface="Cambria"/>
              </a:rPr>
              <a:t> </a:t>
            </a:r>
            <a:r>
              <a:rPr dirty="0"/>
              <a:t>constitute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whole</a:t>
            </a:r>
            <a:r>
              <a:rPr dirty="0" spc="-15"/>
              <a:t> </a:t>
            </a:r>
            <a:r>
              <a:rPr dirty="0" spc="-10"/>
              <a:t>sample </a:t>
            </a:r>
            <a:r>
              <a:rPr dirty="0"/>
              <a:t>space</a:t>
            </a:r>
            <a:r>
              <a:rPr dirty="0" spc="-35"/>
              <a:t> </a:t>
            </a:r>
            <a:r>
              <a:rPr dirty="0"/>
              <a:t>since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 spc="-10"/>
              <a:t>have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assume</a:t>
            </a:r>
            <a:r>
              <a:rPr dirty="0" spc="-35"/>
              <a:t> </a:t>
            </a:r>
            <a:r>
              <a:rPr dirty="0"/>
              <a:t>that</a:t>
            </a:r>
            <a:r>
              <a:rPr dirty="0" spc="-30"/>
              <a:t> </a:t>
            </a:r>
            <a:r>
              <a:rPr dirty="0" i="1">
                <a:latin typeface="Arial"/>
                <a:cs typeface="Arial"/>
              </a:rPr>
              <a:t>A</a:t>
            </a:r>
            <a:r>
              <a:rPr dirty="0" spc="-35" i="1">
                <a:latin typeface="Arial"/>
                <a:cs typeface="Arial"/>
              </a:rPr>
              <a:t> </a:t>
            </a:r>
            <a:r>
              <a:rPr dirty="0"/>
              <a:t>has</a:t>
            </a:r>
            <a:r>
              <a:rPr dirty="0" spc="-35"/>
              <a:t> </a:t>
            </a:r>
            <a:r>
              <a:rPr dirty="0" spc="-10"/>
              <a:t>alreday </a:t>
            </a:r>
            <a:r>
              <a:rPr dirty="0"/>
              <a:t>occurred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other</a:t>
            </a:r>
            <a:r>
              <a:rPr dirty="0" spc="-20"/>
              <a:t> </a:t>
            </a:r>
            <a:r>
              <a:rPr dirty="0" spc="-10"/>
              <a:t>events</a:t>
            </a:r>
            <a:r>
              <a:rPr dirty="0" spc="-25"/>
              <a:t> </a:t>
            </a:r>
            <a:r>
              <a:rPr dirty="0"/>
              <a:t>1,</a:t>
            </a:r>
            <a:r>
              <a:rPr dirty="0" spc="-20"/>
              <a:t> </a:t>
            </a:r>
            <a:r>
              <a:rPr dirty="0"/>
              <a:t>2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3</a:t>
            </a:r>
            <a:r>
              <a:rPr dirty="0" spc="-20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 spc="-10"/>
              <a:t>longer possible.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086368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468486"/>
            <a:ext cx="76809" cy="7680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dirty="0" spc="240"/>
              <a:t> </a:t>
            </a:r>
            <a:r>
              <a:rPr dirty="0"/>
              <a:t>Conditional</a:t>
            </a:r>
            <a:r>
              <a:rPr dirty="0" spc="120"/>
              <a:t> </a:t>
            </a:r>
            <a:r>
              <a:rPr dirty="0" spc="-10"/>
              <a:t>probability...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60133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98995" y="288238"/>
            <a:ext cx="3687445" cy="20783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28321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Given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knowledge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occurred, </a:t>
            </a:r>
            <a:r>
              <a:rPr dirty="0" sz="1100">
                <a:latin typeface="Arial"/>
                <a:cs typeface="Arial"/>
              </a:rPr>
              <a:t>only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</a:t>
            </a:r>
            <a:r>
              <a:rPr dirty="0" baseline="-13888" sz="1200" i="1">
                <a:latin typeface="Arial"/>
                <a:cs typeface="Arial"/>
              </a:rPr>
              <a:t>A</a:t>
            </a:r>
            <a:r>
              <a:rPr dirty="0" baseline="-13888" sz="1200" spc="179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3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outcomes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latin typeface="Arial"/>
                <a:cs typeface="Arial"/>
              </a:rPr>
              <a:t>4</a:t>
            </a:r>
            <a:r>
              <a:rPr dirty="0" sz="1100" spc="-1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10">
                <a:latin typeface="Arial"/>
                <a:cs typeface="Arial"/>
              </a:rPr>
              <a:t>5</a:t>
            </a:r>
            <a:r>
              <a:rPr dirty="0" sz="1100" spc="-1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>
                <a:latin typeface="Arial"/>
                <a:cs typeface="Arial"/>
              </a:rPr>
              <a:t>6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could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occurred.</a:t>
            </a:r>
            <a:endParaRPr sz="1100">
              <a:latin typeface="Arial"/>
              <a:cs typeface="Arial"/>
            </a:endParaRPr>
          </a:p>
          <a:p>
            <a:pPr marL="38100" marR="73660">
              <a:lnSpc>
                <a:spcPct val="102600"/>
              </a:lnSpc>
              <a:spcBef>
                <a:spcPts val="425"/>
              </a:spcBef>
            </a:pPr>
            <a:r>
              <a:rPr dirty="0" sz="1100" spc="-25">
                <a:latin typeface="Arial"/>
                <a:cs typeface="Arial"/>
              </a:rPr>
              <a:t>However,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outcomes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among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baseline="-13888" sz="1200" spc="-37" i="1">
                <a:latin typeface="Arial"/>
                <a:cs typeface="Arial"/>
              </a:rPr>
              <a:t>A</a:t>
            </a:r>
            <a:r>
              <a:rPr dirty="0" baseline="-13888" sz="120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outcomes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make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occur;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number</a:t>
            </a:r>
            <a:r>
              <a:rPr dirty="0" sz="1100" spc="-35">
                <a:latin typeface="Arial"/>
                <a:cs typeface="Arial"/>
              </a:rPr>
              <a:t> of </a:t>
            </a:r>
            <a:r>
              <a:rPr dirty="0" sz="1100">
                <a:latin typeface="Arial"/>
                <a:cs typeface="Arial"/>
              </a:rPr>
              <a:t>such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outcomes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number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outcomes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n</a:t>
            </a:r>
            <a:r>
              <a:rPr dirty="0" baseline="-13888" sz="1200" spc="-30" i="1">
                <a:latin typeface="Arial"/>
                <a:cs typeface="Arial"/>
              </a:rPr>
              <a:t>A∩B</a:t>
            </a:r>
            <a:r>
              <a:rPr dirty="0" baseline="-13888" sz="1200" spc="75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both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i.e.,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equal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2.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425"/>
              </a:spcBef>
            </a:pPr>
            <a:r>
              <a:rPr dirty="0" sz="1100">
                <a:latin typeface="Arial"/>
                <a:cs typeface="Arial"/>
              </a:rPr>
              <a:t>Hence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partial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knowledge</a:t>
            </a:r>
            <a:r>
              <a:rPr dirty="0" sz="1100" spc="-20">
                <a:latin typeface="Arial"/>
                <a:cs typeface="Arial"/>
              </a:rPr>
              <a:t> that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occurred,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equal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  <a:spcBef>
                <a:spcPts val="355"/>
              </a:spcBef>
              <a:tabLst>
                <a:tab pos="1108710" algn="l"/>
                <a:tab pos="1618615" algn="l"/>
                <a:tab pos="2276475" algn="l"/>
              </a:tabLst>
            </a:pP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none" sz="1100">
                <a:latin typeface="Arial"/>
                <a:cs typeface="Arial"/>
              </a:rPr>
              <a:t>	</a:t>
            </a:r>
            <a:r>
              <a:rPr dirty="0" u="sng" sz="11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sng" baseline="-13888" sz="1200" spc="-3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A∩B</a:t>
            </a:r>
            <a:r>
              <a:rPr dirty="0" u="none" baseline="-13888" sz="1200" i="1">
                <a:latin typeface="Arial"/>
                <a:cs typeface="Arial"/>
              </a:rPr>
              <a:t>	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sng" baseline="-13888" sz="1200" spc="-1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A∩B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/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none" sz="1100" i="1">
                <a:latin typeface="Arial"/>
                <a:cs typeface="Arial"/>
              </a:rPr>
              <a:t>	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-6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∩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816610">
              <a:lnSpc>
                <a:spcPct val="100000"/>
              </a:lnSpc>
              <a:spcBef>
                <a:spcPts val="170"/>
              </a:spcBef>
              <a:tabLst>
                <a:tab pos="1456690" algn="l"/>
                <a:tab pos="2115185" algn="l"/>
                <a:tab pos="2402840" algn="l"/>
                <a:tab pos="2846705" algn="l"/>
              </a:tabLst>
            </a:pPr>
            <a:r>
              <a:rPr dirty="0" sz="1100">
                <a:latin typeface="Arial"/>
                <a:cs typeface="Arial"/>
              </a:rPr>
              <a:t>3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baseline="37878" sz="1650">
                <a:latin typeface="Tahoma"/>
                <a:cs typeface="Tahoma"/>
              </a:rPr>
              <a:t>=</a:t>
            </a:r>
            <a:r>
              <a:rPr dirty="0" baseline="37878" sz="1650" spc="247">
                <a:latin typeface="Tahoma"/>
                <a:cs typeface="Tahoma"/>
              </a:rPr>
              <a:t>  </a:t>
            </a:r>
            <a:r>
              <a:rPr dirty="0" sz="1100" spc="-25" i="1">
                <a:latin typeface="Arial"/>
                <a:cs typeface="Arial"/>
              </a:rPr>
              <a:t>n</a:t>
            </a:r>
            <a:r>
              <a:rPr dirty="0" baseline="-13888" sz="1200" spc="-37" i="1">
                <a:latin typeface="Arial"/>
                <a:cs typeface="Arial"/>
              </a:rPr>
              <a:t>A</a:t>
            </a:r>
            <a:r>
              <a:rPr dirty="0" baseline="-13888" sz="1200" i="1">
                <a:latin typeface="Arial"/>
                <a:cs typeface="Arial"/>
              </a:rPr>
              <a:t>	</a:t>
            </a:r>
            <a:r>
              <a:rPr dirty="0" baseline="37878" sz="1650">
                <a:latin typeface="Tahoma"/>
                <a:cs typeface="Tahoma"/>
              </a:rPr>
              <a:t>=</a:t>
            </a:r>
            <a:r>
              <a:rPr dirty="0" baseline="37878" sz="1650" spc="254">
                <a:latin typeface="Tahoma"/>
                <a:cs typeface="Tahoma"/>
              </a:rPr>
              <a:t>  </a:t>
            </a:r>
            <a:r>
              <a:rPr dirty="0" sz="1100" spc="-20" i="1">
                <a:latin typeface="Arial"/>
                <a:cs typeface="Arial"/>
              </a:rPr>
              <a:t>n</a:t>
            </a:r>
            <a:r>
              <a:rPr dirty="0" baseline="-13888" sz="1200" spc="-30" i="1">
                <a:latin typeface="Arial"/>
                <a:cs typeface="Arial"/>
              </a:rPr>
              <a:t>A</a:t>
            </a:r>
            <a:r>
              <a:rPr dirty="0" sz="1100" spc="-20" i="1">
                <a:latin typeface="Century Gothic"/>
                <a:cs typeface="Century Gothic"/>
              </a:rPr>
              <a:t>/</a:t>
            </a:r>
            <a:r>
              <a:rPr dirty="0" sz="1100" spc="-20" i="1">
                <a:latin typeface="Arial"/>
                <a:cs typeface="Arial"/>
              </a:rPr>
              <a:t>n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baseline="37878" sz="1650" spc="-75">
                <a:latin typeface="Tahoma"/>
                <a:cs typeface="Tahoma"/>
              </a:rPr>
              <a:t>=</a:t>
            </a:r>
            <a:r>
              <a:rPr dirty="0" baseline="37878" sz="1650">
                <a:latin typeface="Tahoma"/>
                <a:cs typeface="Tahoma"/>
              </a:rPr>
              <a:t>	</a:t>
            </a:r>
            <a:r>
              <a:rPr dirty="0" sz="1100" spc="-20" i="1">
                <a:latin typeface="Arial"/>
                <a:cs typeface="Arial"/>
              </a:rPr>
              <a:t>P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Arial"/>
                <a:cs typeface="Arial"/>
              </a:rPr>
              <a:t>A</a:t>
            </a:r>
            <a:r>
              <a:rPr dirty="0" sz="1100" spc="-2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baseline="37878" sz="1650" spc="-75" i="1">
                <a:latin typeface="Century Gothic"/>
                <a:cs typeface="Century Gothic"/>
              </a:rPr>
              <a:t>.</a:t>
            </a:r>
            <a:endParaRPr baseline="37878" sz="1650">
              <a:latin typeface="Century Gothic"/>
              <a:cs typeface="Century Gothic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930186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672310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616885"/>
            <a:ext cx="76809" cy="768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98995" y="2544977"/>
            <a:ext cx="3581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Hence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say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u="sng" baseline="31250" sz="12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none" baseline="31250" sz="1200" spc="-157">
                <a:latin typeface="Arial"/>
                <a:cs typeface="Arial"/>
              </a:rPr>
              <a:t> </a:t>
            </a:r>
            <a:r>
              <a:rPr dirty="0" u="none" sz="1100">
                <a:latin typeface="Arial"/>
                <a:cs typeface="Arial"/>
              </a:rPr>
              <a:t>,</a:t>
            </a:r>
            <a:r>
              <a:rPr dirty="0" u="none" sz="1100" spc="-20">
                <a:latin typeface="Arial"/>
                <a:cs typeface="Arial"/>
              </a:rPr>
              <a:t> </a:t>
            </a:r>
            <a:r>
              <a:rPr dirty="0" u="none" sz="1100">
                <a:latin typeface="Arial"/>
                <a:cs typeface="Arial"/>
              </a:rPr>
              <a:t>which</a:t>
            </a:r>
            <a:r>
              <a:rPr dirty="0" u="none" sz="1100" spc="-25">
                <a:latin typeface="Arial"/>
                <a:cs typeface="Arial"/>
              </a:rPr>
              <a:t> </a:t>
            </a:r>
            <a:r>
              <a:rPr dirty="0" u="none" sz="1100">
                <a:latin typeface="Arial"/>
                <a:cs typeface="Arial"/>
              </a:rPr>
              <a:t>is</a:t>
            </a:r>
            <a:r>
              <a:rPr dirty="0" u="none" sz="1100" spc="-25">
                <a:latin typeface="Arial"/>
                <a:cs typeface="Arial"/>
              </a:rPr>
              <a:t> </a:t>
            </a:r>
            <a:r>
              <a:rPr dirty="0" u="none" sz="1100">
                <a:latin typeface="Arial"/>
                <a:cs typeface="Arial"/>
              </a:rPr>
              <a:t>often</a:t>
            </a:r>
            <a:r>
              <a:rPr dirty="0" u="none" sz="1100" spc="-25">
                <a:latin typeface="Arial"/>
                <a:cs typeface="Arial"/>
              </a:rPr>
              <a:t> </a:t>
            </a:r>
            <a:r>
              <a:rPr dirty="0" u="none" sz="1100" spc="-10">
                <a:latin typeface="Arial"/>
                <a:cs typeface="Arial"/>
              </a:rPr>
              <a:t>interpreted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4395" y="2630079"/>
            <a:ext cx="3589020" cy="676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16205">
              <a:lnSpc>
                <a:spcPts val="819"/>
              </a:lnSpc>
              <a:spcBef>
                <a:spcPts val="95"/>
              </a:spcBef>
            </a:pPr>
            <a:r>
              <a:rPr dirty="0" sz="800" spc="-5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dirty="0" sz="1100">
                <a:latin typeface="Arial"/>
                <a:cs typeface="Arial"/>
              </a:rPr>
              <a:t>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posterior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425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additional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knowledge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already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occurred</a:t>
            </a:r>
            <a:r>
              <a:rPr dirty="0" sz="1100" spc="-25">
                <a:latin typeface="Arial"/>
                <a:cs typeface="Arial"/>
              </a:rPr>
              <a:t> has </a:t>
            </a:r>
            <a:r>
              <a:rPr dirty="0" sz="1100">
                <a:latin typeface="Arial"/>
                <a:cs typeface="Arial"/>
              </a:rPr>
              <a:t>helped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revise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i="1">
                <a:latin typeface="Century Gothic"/>
                <a:cs typeface="Century Gothic"/>
              </a:rPr>
              <a:t>/</a:t>
            </a:r>
            <a:r>
              <a:rPr dirty="0" sz="1100">
                <a:latin typeface="Arial"/>
                <a:cs typeface="Arial"/>
              </a:rPr>
              <a:t>2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2</a:t>
            </a:r>
            <a:r>
              <a:rPr dirty="0" sz="1100" spc="-20" i="1">
                <a:latin typeface="Century Gothic"/>
                <a:cs typeface="Century Gothic"/>
              </a:rPr>
              <a:t>/</a:t>
            </a:r>
            <a:r>
              <a:rPr dirty="0" sz="1100" spc="-20">
                <a:latin typeface="Arial"/>
                <a:cs typeface="Arial"/>
              </a:rPr>
              <a:t>3.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3014865"/>
            <a:ext cx="76809" cy="7680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4302752" y="3325931"/>
            <a:ext cx="138430" cy="1530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800" spc="-25" b="1">
                <a:latin typeface="Arial"/>
                <a:cs typeface="Arial"/>
              </a:rPr>
              <a:t>17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Practical</a:t>
            </a:r>
            <a:r>
              <a:rPr dirty="0" spc="95"/>
              <a:t> </a:t>
            </a:r>
            <a:r>
              <a:rPr dirty="0"/>
              <a:t>(phone)</a:t>
            </a:r>
            <a:r>
              <a:rPr dirty="0" spc="100"/>
              <a:t> </a:t>
            </a:r>
            <a:r>
              <a:rPr dirty="0" spc="-10"/>
              <a:t>problem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81482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770674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159853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549031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110295"/>
            <a:ext cx="76809" cy="76809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59994" y="2608122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 h="0">
                <a:moveTo>
                  <a:pt x="0" y="0"/>
                </a:moveTo>
                <a:lnTo>
                  <a:pt x="30724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0514" y="309586"/>
            <a:ext cx="3860800" cy="2462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90"/>
              </a:spcBef>
            </a:pPr>
            <a:r>
              <a:rPr dirty="0" sz="1100" spc="175">
                <a:latin typeface="Cambria"/>
                <a:cs typeface="Cambria"/>
              </a:rPr>
              <a:t>♡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>
                <a:latin typeface="Arial"/>
                <a:cs typeface="Arial"/>
              </a:rPr>
              <a:t>3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manufacturing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companies: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baseline="-13888" sz="1200" spc="157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Pale,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baseline="-13888" sz="1200" spc="-37">
                <a:latin typeface="Arial"/>
                <a:cs typeface="Arial"/>
              </a:rPr>
              <a:t>3</a:t>
            </a:r>
            <a:endParaRPr baseline="-13888" sz="12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Windows.</a:t>
            </a:r>
            <a:endParaRPr sz="1100">
              <a:latin typeface="Arial"/>
              <a:cs typeface="Arial"/>
            </a:endParaRPr>
          </a:p>
          <a:p>
            <a:pPr marL="226060" marR="503555">
              <a:lnSpc>
                <a:spcPct val="102600"/>
              </a:lnSpc>
              <a:spcBef>
                <a:spcPts val="355"/>
              </a:spcBef>
            </a:pPr>
            <a:r>
              <a:rPr dirty="0" sz="1100">
                <a:latin typeface="Arial"/>
                <a:cs typeface="Arial"/>
              </a:rPr>
              <a:t>Their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market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shares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respectively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30,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40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30 </a:t>
            </a:r>
            <a:r>
              <a:rPr dirty="0" sz="1100" spc="-10">
                <a:latin typeface="Arial"/>
                <a:cs typeface="Arial"/>
              </a:rPr>
              <a:t>percent.</a:t>
            </a:r>
            <a:endParaRPr sz="1100">
              <a:latin typeface="Arial"/>
              <a:cs typeface="Arial"/>
            </a:endParaRPr>
          </a:p>
          <a:p>
            <a:pPr marL="226060" marR="17780">
              <a:lnSpc>
                <a:spcPct val="102699"/>
              </a:lnSpc>
              <a:spcBef>
                <a:spcPts val="355"/>
              </a:spcBef>
            </a:pPr>
            <a:r>
              <a:rPr dirty="0" sz="1100" spc="-10">
                <a:latin typeface="Arial"/>
                <a:cs typeface="Arial"/>
              </a:rPr>
              <a:t>Suppose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also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respectively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5,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8,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10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percent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their </a:t>
            </a:r>
            <a:r>
              <a:rPr dirty="0" sz="1100">
                <a:latin typeface="Arial"/>
                <a:cs typeface="Arial"/>
              </a:rPr>
              <a:t>phones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become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faulty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within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  <a:p>
            <a:pPr marL="226060" marR="99060">
              <a:lnSpc>
                <a:spcPct val="102600"/>
              </a:lnSpc>
              <a:spcBef>
                <a:spcPts val="355"/>
              </a:spcBef>
            </a:pPr>
            <a:r>
              <a:rPr dirty="0" sz="1100" b="1">
                <a:latin typeface="Arial"/>
                <a:cs typeface="Arial"/>
              </a:rPr>
              <a:t>Q1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buy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randomly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(ignoring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manufacturer), </a:t>
            </a:r>
            <a:r>
              <a:rPr dirty="0" sz="1100">
                <a:latin typeface="Arial"/>
                <a:cs typeface="Arial"/>
              </a:rPr>
              <a:t>what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develop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fault </a:t>
            </a:r>
            <a:r>
              <a:rPr dirty="0" sz="1100">
                <a:latin typeface="Arial"/>
                <a:cs typeface="Arial"/>
              </a:rPr>
              <a:t>within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year?</a:t>
            </a:r>
            <a:endParaRPr sz="1100">
              <a:latin typeface="Arial"/>
              <a:cs typeface="Arial"/>
            </a:endParaRPr>
          </a:p>
          <a:p>
            <a:pPr algn="just" marL="226060" marR="163830">
              <a:lnSpc>
                <a:spcPct val="102600"/>
              </a:lnSpc>
              <a:spcBef>
                <a:spcPts val="355"/>
              </a:spcBef>
            </a:pPr>
            <a:r>
              <a:rPr dirty="0" sz="1100" b="1">
                <a:latin typeface="Arial"/>
                <a:cs typeface="Arial"/>
              </a:rPr>
              <a:t>Q2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Suppose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bought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developed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fault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first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year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made</a:t>
            </a:r>
            <a:r>
              <a:rPr dirty="0" sz="1100" spc="-25">
                <a:latin typeface="Arial"/>
                <a:cs typeface="Arial"/>
              </a:rPr>
              <a:t> by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baseline="-13888" sz="1200" spc="1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Pale?Summary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table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information:</a:t>
            </a:r>
            <a:endParaRPr sz="1100">
              <a:latin typeface="Arial"/>
              <a:cs typeface="Arial"/>
            </a:endParaRPr>
          </a:p>
          <a:p>
            <a:pPr algn="just" marL="2540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Arial"/>
                <a:cs typeface="Arial"/>
              </a:rPr>
              <a:t>Company</a:t>
            </a:r>
            <a:r>
              <a:rPr dirty="0" sz="1100" spc="475">
                <a:latin typeface="Arial"/>
                <a:cs typeface="Arial"/>
              </a:rPr>
              <a:t>   </a:t>
            </a:r>
            <a:r>
              <a:rPr dirty="0" sz="1100">
                <a:latin typeface="Arial"/>
                <a:cs typeface="Arial"/>
              </a:rPr>
              <a:t>Market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share</a:t>
            </a:r>
            <a:r>
              <a:rPr dirty="0" sz="1100" spc="260">
                <a:latin typeface="Arial"/>
                <a:cs typeface="Arial"/>
              </a:rPr>
              <a:t>  </a:t>
            </a:r>
            <a:r>
              <a:rPr dirty="0" sz="1100" spc="-10">
                <a:latin typeface="Arial"/>
                <a:cs typeface="Arial"/>
              </a:rPr>
              <a:t>Percent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defective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359994" y="2785262"/>
          <a:ext cx="3148965" cy="520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510"/>
                <a:gridCol w="694690"/>
                <a:gridCol w="1473200"/>
              </a:tblGrid>
              <a:tr h="16891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-13888" sz="1200">
                          <a:latin typeface="Arial"/>
                          <a:cs typeface="Arial"/>
                        </a:rPr>
                        <a:t>1</a:t>
                      </a:r>
                      <a:r>
                        <a:rPr dirty="0" baseline="-13888" sz="1200" spc="15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Pale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30%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-13888" sz="1200"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-13888" sz="1200" spc="15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Sung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40%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ts val="121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8%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79705"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baseline="-13888" sz="1200"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-13888" sz="1200" spc="157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Windows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1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30%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ts val="1210"/>
                        </a:lnSpc>
                      </a:pPr>
                      <a:r>
                        <a:rPr dirty="0" sz="1100" spc="-25">
                          <a:latin typeface="Arial"/>
                          <a:cs typeface="Arial"/>
                        </a:rPr>
                        <a:t>10%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</a:t>
            </a:r>
            <a:r>
              <a:rPr dirty="0" spc="70"/>
              <a:t> </a:t>
            </a:r>
            <a:r>
              <a:rPr dirty="0"/>
              <a:t>partition</a:t>
            </a:r>
            <a:r>
              <a:rPr dirty="0" spc="70"/>
              <a:t> </a:t>
            </a:r>
            <a:r>
              <a:rPr dirty="0"/>
              <a:t>of</a:t>
            </a:r>
            <a:r>
              <a:rPr dirty="0" spc="7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sample</a:t>
            </a:r>
            <a:r>
              <a:rPr dirty="0" spc="75"/>
              <a:t> </a:t>
            </a:r>
            <a:r>
              <a:rPr dirty="0"/>
              <a:t>space,</a:t>
            </a:r>
            <a:r>
              <a:rPr dirty="0" spc="70"/>
              <a:t> </a:t>
            </a:r>
            <a:r>
              <a:rPr dirty="0" spc="-50" i="1">
                <a:latin typeface="Arial"/>
                <a:cs typeface="Arial"/>
              </a:rPr>
              <a:t>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67309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1695" y="295400"/>
            <a:ext cx="3562985" cy="9080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400" marR="6667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Let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k</a:t>
            </a:r>
            <a:r>
              <a:rPr dirty="0" baseline="-13888" sz="1200" spc="284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denote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mutually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exclusive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(cannot </a:t>
            </a:r>
            <a:r>
              <a:rPr dirty="0" sz="1100">
                <a:latin typeface="Arial"/>
                <a:cs typeface="Arial"/>
              </a:rPr>
              <a:t>occur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together)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exhaustive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(fill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whole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space) events.</a:t>
            </a:r>
            <a:endParaRPr sz="1100">
              <a:latin typeface="Arial"/>
              <a:cs typeface="Arial"/>
            </a:endParaRPr>
          </a:p>
          <a:p>
            <a:pPr marL="25400" marR="17780">
              <a:lnSpc>
                <a:spcPct val="102600"/>
              </a:lnSpc>
              <a:spcBef>
                <a:spcPts val="220"/>
              </a:spcBef>
            </a:pP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disjoint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together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make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up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>
                <a:latin typeface="Arial"/>
                <a:cs typeface="Arial"/>
              </a:rPr>
              <a:t>whole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sample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space,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S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911542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308" y="1350924"/>
            <a:ext cx="1228951" cy="11580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7644" y="1384873"/>
            <a:ext cx="1181820" cy="111363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21894" y="2680848"/>
            <a:ext cx="3964304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dirty="0" sz="1000" spc="-1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left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figure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shows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mutually</a:t>
            </a:r>
            <a:r>
              <a:rPr dirty="0" sz="1000" spc="-10">
                <a:latin typeface="Arial"/>
                <a:cs typeface="Arial"/>
              </a:rPr>
              <a:t> exclusive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10">
                <a:latin typeface="Arial"/>
                <a:cs typeface="Arial"/>
              </a:rPr>
              <a:t> exhaustive events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baseline="-11904" sz="1050">
                <a:latin typeface="Arial"/>
                <a:cs typeface="Arial"/>
              </a:rPr>
              <a:t>1</a:t>
            </a:r>
            <a:r>
              <a:rPr dirty="0" sz="1000" i="1">
                <a:latin typeface="Century Gothic"/>
                <a:cs typeface="Century Gothic"/>
              </a:rPr>
              <a:t>,</a:t>
            </a:r>
            <a:r>
              <a:rPr dirty="0" sz="1000" spc="-110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0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.</a:t>
            </a:r>
            <a:r>
              <a:rPr dirty="0" sz="1000" spc="-110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Century Gothic"/>
                <a:cs typeface="Century Gothic"/>
              </a:rPr>
              <a:t>,</a:t>
            </a:r>
            <a:r>
              <a:rPr dirty="0" sz="1000" spc="-114" i="1">
                <a:latin typeface="Century Gothic"/>
                <a:cs typeface="Century Gothic"/>
              </a:rPr>
              <a:t>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baseline="-11904" sz="1050">
                <a:latin typeface="Arial"/>
                <a:cs typeface="Arial"/>
              </a:rPr>
              <a:t>7</a:t>
            </a:r>
            <a:r>
              <a:rPr dirty="0" baseline="-11904" sz="1050" spc="187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(they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form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partition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sample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space);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right </a:t>
            </a:r>
            <a:r>
              <a:rPr dirty="0" sz="1000">
                <a:latin typeface="Arial"/>
                <a:cs typeface="Arial"/>
              </a:rPr>
              <a:t>figure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shows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possible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new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event</a:t>
            </a:r>
            <a:r>
              <a:rPr dirty="0" sz="1000" spc="-25">
                <a:latin typeface="Arial"/>
                <a:cs typeface="Arial"/>
              </a:rPr>
              <a:t> 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2752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Plan</a:t>
            </a:r>
            <a:r>
              <a:rPr dirty="0" spc="40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presentation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155" y="628484"/>
            <a:ext cx="134416" cy="1344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61556" y="627931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4395" y="566470"/>
            <a:ext cx="3521710" cy="102933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>
                <a:latin typeface="Arial"/>
                <a:cs typeface="Arial"/>
              </a:rPr>
              <a:t>Introduction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nature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statistics:</a:t>
            </a:r>
            <a:endParaRPr sz="1100">
              <a:latin typeface="Arial"/>
              <a:cs typeface="Arial"/>
            </a:endParaRPr>
          </a:p>
          <a:p>
            <a:pPr marL="288290" indent="-13144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romanLcPeriod"/>
              <a:tabLst>
                <a:tab pos="288290" algn="l"/>
              </a:tabLst>
            </a:pPr>
            <a:r>
              <a:rPr dirty="0" sz="1000">
                <a:latin typeface="Arial"/>
                <a:cs typeface="Arial"/>
              </a:rPr>
              <a:t>Definition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statistics.</a:t>
            </a:r>
            <a:endParaRPr sz="1000">
              <a:latin typeface="Arial"/>
              <a:cs typeface="Arial"/>
            </a:endParaRPr>
          </a:p>
          <a:p>
            <a:pPr marL="287655" marR="292100" indent="-158750">
              <a:lnSpc>
                <a:spcPct val="100000"/>
              </a:lnSpc>
              <a:spcBef>
                <a:spcPts val="114"/>
              </a:spcBef>
              <a:buClr>
                <a:srgbClr val="3333B2"/>
              </a:buClr>
              <a:buAutoNum type="romanLcPeriod"/>
              <a:tabLst>
                <a:tab pos="289560" algn="l"/>
              </a:tabLst>
            </a:pPr>
            <a:r>
              <a:rPr dirty="0" sz="1000">
                <a:latin typeface="Arial"/>
                <a:cs typeface="Arial"/>
              </a:rPr>
              <a:t>Why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should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bother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learning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statistics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statistical 	methods?</a:t>
            </a:r>
            <a:endParaRPr sz="1000">
              <a:latin typeface="Arial"/>
              <a:cs typeface="Arial"/>
            </a:endParaRPr>
          </a:p>
          <a:p>
            <a:pPr marL="287655" marR="5080" indent="-187325">
              <a:lnSpc>
                <a:spcPct val="100000"/>
              </a:lnSpc>
              <a:spcBef>
                <a:spcPts val="110"/>
              </a:spcBef>
              <a:buClr>
                <a:srgbClr val="3333B2"/>
              </a:buClr>
              <a:buAutoNum type="romanLcPeriod"/>
              <a:tabLst>
                <a:tab pos="289560" algn="l"/>
              </a:tabLst>
            </a:pPr>
            <a:r>
              <a:rPr dirty="0" sz="1000">
                <a:latin typeface="Arial"/>
                <a:cs typeface="Arial"/>
              </a:rPr>
              <a:t>Interesting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excerpts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book,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FF"/>
                </a:solidFill>
                <a:latin typeface="Arial"/>
                <a:cs typeface="Arial"/>
              </a:rPr>
              <a:t>Statistics</a:t>
            </a:r>
            <a:r>
              <a:rPr dirty="0" sz="1000" spc="-1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dirty="0" sz="1000" spc="-20" i="1">
                <a:solidFill>
                  <a:srgbClr val="0000FF"/>
                </a:solidFill>
                <a:latin typeface="Arial"/>
                <a:cs typeface="Arial"/>
              </a:rPr>
              <a:t> Truth </a:t>
            </a:r>
            <a:r>
              <a:rPr dirty="0" sz="1000" spc="-25">
                <a:latin typeface="Arial"/>
                <a:cs typeface="Arial"/>
              </a:rPr>
              <a:t>by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Prof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Rao.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155" y="1736356"/>
            <a:ext cx="134416" cy="13441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61556" y="1735803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4395" y="1674329"/>
            <a:ext cx="3515995" cy="12268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>
                <a:latin typeface="Arial"/>
                <a:cs typeface="Arial"/>
              </a:rPr>
              <a:t>Examples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ideas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everyday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life:</a:t>
            </a:r>
            <a:endParaRPr sz="1100">
              <a:latin typeface="Arial"/>
              <a:cs typeface="Arial"/>
            </a:endParaRPr>
          </a:p>
          <a:p>
            <a:pPr marL="288290" indent="-13144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romanLcPeriod"/>
              <a:tabLst>
                <a:tab pos="288290" algn="l"/>
              </a:tabLst>
            </a:pPr>
            <a:r>
              <a:rPr dirty="0" sz="1000">
                <a:latin typeface="Arial"/>
                <a:cs typeface="Arial"/>
              </a:rPr>
              <a:t>Winning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national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lottery,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playing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Monty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Hall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game.</a:t>
            </a:r>
            <a:endParaRPr sz="1000">
              <a:latin typeface="Arial"/>
              <a:cs typeface="Arial"/>
            </a:endParaRPr>
          </a:p>
          <a:p>
            <a:pPr marL="287655" marR="203835" indent="-15875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AutoNum type="romanLcPeriod"/>
              <a:tabLst>
                <a:tab pos="289560" algn="l"/>
              </a:tabLst>
            </a:pPr>
            <a:r>
              <a:rPr dirty="0" sz="1000">
                <a:latin typeface="Arial"/>
                <a:cs typeface="Arial"/>
              </a:rPr>
              <a:t>Probability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given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0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Bayes </a:t>
            </a:r>
            <a:r>
              <a:rPr dirty="0" sz="1000" spc="-20">
                <a:latin typeface="Arial"/>
                <a:cs typeface="Arial"/>
              </a:rPr>
              <a:t>	</a:t>
            </a:r>
            <a:r>
              <a:rPr dirty="0" sz="1000" spc="-10">
                <a:latin typeface="Arial"/>
                <a:cs typeface="Arial"/>
              </a:rPr>
              <a:t>theorem.</a:t>
            </a:r>
            <a:endParaRPr sz="1000">
              <a:latin typeface="Arial"/>
              <a:cs typeface="Arial"/>
            </a:endParaRPr>
          </a:p>
          <a:p>
            <a:pPr marL="288290" indent="-18732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AutoNum type="romanLcPeriod"/>
              <a:tabLst>
                <a:tab pos="288290" algn="l"/>
              </a:tabLst>
            </a:pPr>
            <a:r>
              <a:rPr dirty="0" sz="1000">
                <a:latin typeface="Arial"/>
                <a:cs typeface="Arial"/>
              </a:rPr>
              <a:t>Statistics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catches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serial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killer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British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GP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Harold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Shipman.</a:t>
            </a:r>
            <a:endParaRPr sz="1000">
              <a:latin typeface="Arial"/>
              <a:cs typeface="Arial"/>
            </a:endParaRPr>
          </a:p>
          <a:p>
            <a:pPr marL="287655" indent="-184150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AutoNum type="romanLcPeriod"/>
              <a:tabLst>
                <a:tab pos="287655" algn="l"/>
              </a:tabLst>
            </a:pPr>
            <a:r>
              <a:rPr dirty="0" sz="1000">
                <a:latin typeface="Arial"/>
                <a:cs typeface="Arial"/>
              </a:rPr>
              <a:t>Disease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mapping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cancer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NHS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health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boards.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Total</a:t>
            </a:r>
            <a:r>
              <a:rPr dirty="0" spc="40"/>
              <a:t> </a:t>
            </a:r>
            <a:r>
              <a:rPr dirty="0"/>
              <a:t>probability</a:t>
            </a:r>
            <a:r>
              <a:rPr dirty="0" spc="40"/>
              <a:t> </a:t>
            </a:r>
            <a:r>
              <a:rPr dirty="0" spc="-10"/>
              <a:t>formula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81673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771080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988415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960689"/>
            <a:ext cx="76809" cy="7680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09194" y="309764"/>
            <a:ext cx="4064000" cy="2886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Let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k</a:t>
            </a:r>
            <a:r>
              <a:rPr dirty="0" baseline="-13888" sz="1200" spc="31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mutually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exclusive,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i.e.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i</a:t>
            </a:r>
            <a:r>
              <a:rPr dirty="0" baseline="-13888" sz="1200" spc="187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j</a:t>
            </a:r>
            <a:r>
              <a:rPr dirty="0" baseline="-13888" sz="1200" spc="27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Cambria"/>
                <a:cs typeface="Cambria"/>
              </a:rPr>
              <a:t>∅</a:t>
            </a:r>
            <a:r>
              <a:rPr dirty="0" sz="1100" spc="325">
                <a:latin typeface="Cambria"/>
                <a:cs typeface="Cambria"/>
              </a:rPr>
              <a:t> </a:t>
            </a:r>
            <a:r>
              <a:rPr dirty="0" sz="1100">
                <a:latin typeface="Book Antiqua"/>
                <a:cs typeface="Book Antiqua"/>
              </a:rPr>
              <a:t>for</a:t>
            </a:r>
            <a:r>
              <a:rPr dirty="0" sz="1100" spc="1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all</a:t>
            </a:r>
            <a:r>
              <a:rPr dirty="0" sz="1100" spc="10">
                <a:latin typeface="Book Antiqua"/>
                <a:cs typeface="Book Antiqua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5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̸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j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≤</a:t>
            </a:r>
            <a:r>
              <a:rPr dirty="0" sz="1100" spc="50">
                <a:latin typeface="Cambria"/>
                <a:cs typeface="Cambria"/>
              </a:rPr>
              <a:t> </a:t>
            </a:r>
            <a:r>
              <a:rPr dirty="0" sz="1100" spc="-5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90"/>
              </a:spcBef>
            </a:pP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exhaustive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events,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i.e.: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baseline="-13888" sz="1200" spc="75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∪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75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∪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75" i="1">
                <a:latin typeface="Century Gothic"/>
                <a:cs typeface="Century Gothic"/>
              </a:rPr>
              <a:t> </a:t>
            </a:r>
            <a:r>
              <a:rPr dirty="0" sz="1100">
                <a:latin typeface="Cambria"/>
                <a:cs typeface="Cambria"/>
              </a:rPr>
              <a:t>∪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k</a:t>
            </a:r>
            <a:r>
              <a:rPr dirty="0" baseline="-13888" sz="1200" spc="277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5" i="1">
                <a:latin typeface="Arial"/>
                <a:cs typeface="Arial"/>
              </a:rPr>
              <a:t>S</a:t>
            </a:r>
            <a:r>
              <a:rPr dirty="0" sz="1100" spc="-25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  <a:p>
            <a:pPr marL="327660">
              <a:lnSpc>
                <a:spcPct val="100000"/>
              </a:lnSpc>
              <a:spcBef>
                <a:spcPts val="390"/>
              </a:spcBef>
            </a:pPr>
            <a:r>
              <a:rPr dirty="0" sz="1100">
                <a:latin typeface="Arial"/>
                <a:cs typeface="Arial"/>
              </a:rPr>
              <a:t>Now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represented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algn="ctr" marL="202565">
              <a:lnSpc>
                <a:spcPct val="100000"/>
              </a:lnSpc>
              <a:spcBef>
                <a:spcPts val="975"/>
              </a:spcBef>
            </a:pP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6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S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Cambria"/>
                <a:cs typeface="Cambria"/>
              </a:rPr>
              <a:t>∪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Cambria"/>
                <a:cs typeface="Cambria"/>
              </a:rPr>
              <a:t>∪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75" i="1">
                <a:latin typeface="Century Gothic"/>
                <a:cs typeface="Century Gothic"/>
              </a:rPr>
              <a:t> </a:t>
            </a:r>
            <a:r>
              <a:rPr dirty="0" sz="1100">
                <a:latin typeface="Cambria"/>
                <a:cs typeface="Cambria"/>
              </a:rPr>
              <a:t>∪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 i="1">
                <a:latin typeface="Arial"/>
                <a:cs typeface="Arial"/>
              </a:rPr>
              <a:t>k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27660" marR="619125">
              <a:lnSpc>
                <a:spcPct val="102699"/>
              </a:lnSpc>
              <a:spcBef>
                <a:spcPts val="940"/>
              </a:spcBef>
            </a:pPr>
            <a:r>
              <a:rPr dirty="0" sz="1100">
                <a:latin typeface="Arial"/>
                <a:cs typeface="Arial"/>
              </a:rPr>
              <a:t>where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 i="1">
                <a:latin typeface="Arial"/>
                <a:cs typeface="Arial"/>
              </a:rPr>
              <a:t>k</a:t>
            </a:r>
            <a:r>
              <a:rPr dirty="0" baseline="-13888" sz="1200" spc="-142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mutually exclusive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events.</a:t>
            </a:r>
            <a:endParaRPr sz="1100">
              <a:latin typeface="Arial"/>
              <a:cs typeface="Arial"/>
            </a:endParaRPr>
          </a:p>
          <a:p>
            <a:pPr marL="327660" marR="448309">
              <a:lnSpc>
                <a:spcPct val="102600"/>
              </a:lnSpc>
              <a:spcBef>
                <a:spcPts val="359"/>
              </a:spcBef>
            </a:pPr>
            <a:r>
              <a:rPr dirty="0" sz="1100">
                <a:latin typeface="Arial"/>
                <a:cs typeface="Arial"/>
              </a:rPr>
              <a:t>Hence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three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Axioms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(Universal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truth)</a:t>
            </a:r>
            <a:r>
              <a:rPr dirty="0" sz="1100" spc="-25">
                <a:latin typeface="Arial"/>
                <a:cs typeface="Arial"/>
              </a:rPr>
              <a:t> of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gives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total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probability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formula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180">
                <a:latin typeface="Tahoma"/>
                <a:cs typeface="Tahoma"/>
              </a:rPr>
              <a:t> 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85">
                <a:latin typeface="Tahoma"/>
                <a:cs typeface="Tahoma"/>
              </a:rPr>
              <a:t> 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0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14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55" i="1">
                <a:latin typeface="Century Gothic"/>
                <a:cs typeface="Century Gothic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 i="1">
                <a:latin typeface="Arial"/>
                <a:cs typeface="Arial"/>
              </a:rPr>
              <a:t>k</a:t>
            </a:r>
            <a:r>
              <a:rPr dirty="0" baseline="-13888" sz="1200" spc="-127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479425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220">
                <a:latin typeface="Tahoma"/>
                <a:cs typeface="Tahoma"/>
              </a:rPr>
              <a:t> 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00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0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30" i="1">
                <a:latin typeface="Century Gothic"/>
                <a:cs typeface="Century Gothic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k</a:t>
            </a:r>
            <a:r>
              <a:rPr dirty="0" baseline="-13888" sz="1200" spc="-120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 i="1">
                <a:latin typeface="Arial"/>
                <a:cs typeface="Arial"/>
              </a:rPr>
              <a:t>k</a:t>
            </a:r>
            <a:r>
              <a:rPr dirty="0" baseline="-13888" sz="1200" spc="-112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 spc="-25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75">
                <a:latin typeface="Cambria"/>
                <a:cs typeface="Cambria"/>
              </a:rPr>
              <a:t>♡</a:t>
            </a:r>
            <a:r>
              <a:rPr dirty="0" spc="140">
                <a:latin typeface="Cambria"/>
                <a:cs typeface="Cambria"/>
              </a:rPr>
              <a:t> </a:t>
            </a:r>
            <a:r>
              <a:rPr dirty="0"/>
              <a:t>Return</a:t>
            </a:r>
            <a:r>
              <a:rPr dirty="0" spc="55"/>
              <a:t> </a:t>
            </a:r>
            <a:r>
              <a:rPr dirty="0"/>
              <a:t>to</a:t>
            </a:r>
            <a:r>
              <a:rPr dirty="0" spc="60"/>
              <a:t> </a:t>
            </a:r>
            <a:r>
              <a:rPr dirty="0"/>
              <a:t>the</a:t>
            </a:r>
            <a:r>
              <a:rPr dirty="0" spc="55"/>
              <a:t> </a:t>
            </a:r>
            <a:r>
              <a:rPr dirty="0"/>
              <a:t>phone</a:t>
            </a:r>
            <a:r>
              <a:rPr dirty="0" spc="55"/>
              <a:t> </a:t>
            </a:r>
            <a:r>
              <a:rPr dirty="0" spc="-10"/>
              <a:t>problem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81431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770547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331734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392413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781528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3170631"/>
            <a:ext cx="76809" cy="768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48652" y="309523"/>
            <a:ext cx="3850640" cy="29813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7960" marR="11112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now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say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randomly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selected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develops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fault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within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  <a:p>
            <a:pPr marL="187960" marR="43180">
              <a:lnSpc>
                <a:spcPct val="102600"/>
              </a:lnSpc>
              <a:spcBef>
                <a:spcPts val="355"/>
              </a:spcBef>
            </a:pPr>
            <a:r>
              <a:rPr dirty="0" sz="1100">
                <a:latin typeface="Arial"/>
                <a:cs typeface="Arial"/>
              </a:rPr>
              <a:t>Let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3</a:t>
            </a:r>
            <a:r>
              <a:rPr dirty="0" baseline="-13888" sz="1200" spc="157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manufactured respectively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companies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baseline="-13888" sz="1200" spc="142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Pale,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42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baseline="-13888" sz="1200" spc="-37">
                <a:latin typeface="Arial"/>
                <a:cs typeface="Arial"/>
              </a:rPr>
              <a:t>3</a:t>
            </a:r>
            <a:r>
              <a:rPr dirty="0" baseline="-13888" sz="12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Windows.</a:t>
            </a:r>
            <a:endParaRPr sz="11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390"/>
              </a:spcBef>
            </a:pPr>
            <a:r>
              <a:rPr dirty="0" sz="1100">
                <a:latin typeface="Arial"/>
                <a:cs typeface="Arial"/>
              </a:rPr>
              <a:t>Then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have: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10">
                <a:latin typeface="Tahoma"/>
                <a:cs typeface="Tahoma"/>
              </a:rPr>
              <a:t> 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210">
                <a:latin typeface="Tahoma"/>
                <a:cs typeface="Tahoma"/>
              </a:rPr>
              <a:t> 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>
                <a:latin typeface="Arial"/>
                <a:cs typeface="Arial"/>
              </a:rPr>
              <a:t>3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>
                <a:latin typeface="Arial"/>
                <a:cs typeface="Arial"/>
              </a:rPr>
              <a:t>3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492125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90">
                <a:latin typeface="Tahoma"/>
                <a:cs typeface="Tahoma"/>
              </a:rPr>
              <a:t> 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30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05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40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08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30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20">
                <a:latin typeface="Arial"/>
                <a:cs typeface="Arial"/>
              </a:rPr>
              <a:t>0</a:t>
            </a:r>
            <a:r>
              <a:rPr dirty="0" sz="1100" spc="-20" i="1">
                <a:latin typeface="Century Gothic"/>
                <a:cs typeface="Century Gothic"/>
              </a:rPr>
              <a:t>.</a:t>
            </a:r>
            <a:r>
              <a:rPr dirty="0" sz="1100" spc="-2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492125">
              <a:lnSpc>
                <a:spcPct val="100000"/>
              </a:lnSpc>
              <a:spcBef>
                <a:spcPts val="334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75">
                <a:latin typeface="Tahoma"/>
                <a:cs typeface="Tahoma"/>
              </a:rPr>
              <a:t> 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077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  <a:p>
            <a:pPr marL="187960" marR="165735">
              <a:lnSpc>
                <a:spcPct val="102600"/>
              </a:lnSpc>
              <a:spcBef>
                <a:spcPts val="1165"/>
              </a:spcBef>
            </a:pPr>
            <a:r>
              <a:rPr dirty="0" sz="1100">
                <a:latin typeface="Arial"/>
                <a:cs typeface="Arial"/>
              </a:rPr>
              <a:t>Now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suppose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developed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fault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within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390"/>
              </a:spcBef>
            </a:pPr>
            <a:r>
              <a:rPr dirty="0" sz="1100">
                <a:latin typeface="Arial"/>
                <a:cs typeface="Arial"/>
              </a:rPr>
              <a:t>What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manufactured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baseline="-13888" sz="1200" spc="-37">
                <a:latin typeface="Arial"/>
                <a:cs typeface="Arial"/>
              </a:rPr>
              <a:t>1</a:t>
            </a:r>
            <a:endParaRPr baseline="-13888" sz="12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Pale?</a:t>
            </a:r>
            <a:endParaRPr sz="11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390"/>
              </a:spcBef>
            </a:pPr>
            <a:r>
              <a:rPr dirty="0" sz="1100" spc="-80">
                <a:latin typeface="Arial"/>
                <a:cs typeface="Arial"/>
              </a:rPr>
              <a:t>To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answer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introduce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Bayes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Theorem.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30"/>
              <a:t> </a:t>
            </a:r>
            <a:r>
              <a:rPr dirty="0"/>
              <a:t>Bayes</a:t>
            </a:r>
            <a:r>
              <a:rPr dirty="0" spc="30"/>
              <a:t> </a:t>
            </a:r>
            <a:r>
              <a:rPr dirty="0" spc="-10"/>
              <a:t>theorem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625678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024991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2081072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635262"/>
            <a:ext cx="76809" cy="7680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96494" y="553769"/>
            <a:ext cx="4111625" cy="23736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40360" marR="628650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Let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</a:t>
            </a:r>
            <a:r>
              <a:rPr dirty="0" sz="1100" spc="-10">
                <a:latin typeface="Arial"/>
                <a:cs typeface="Arial"/>
              </a:rPr>
              <a:t> event,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k</a:t>
            </a:r>
            <a:r>
              <a:rPr dirty="0" baseline="-13888" sz="1200" spc="30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mutually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exclusive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exhaustive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events.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470"/>
              </a:spcBef>
            </a:pPr>
            <a:r>
              <a:rPr dirty="0" sz="1100">
                <a:latin typeface="Arial"/>
                <a:cs typeface="Arial"/>
              </a:rPr>
              <a:t>Then,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8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r>
              <a:rPr dirty="0" sz="1100" spc="-1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i="1">
                <a:latin typeface="Century Gothic"/>
                <a:cs typeface="Century Gothic"/>
              </a:rPr>
              <a:t>,</a:t>
            </a:r>
            <a:r>
              <a:rPr dirty="0" sz="1100" spc="-125" i="1">
                <a:latin typeface="Century Gothic"/>
                <a:cs typeface="Century Gothic"/>
              </a:rPr>
              <a:t> </a:t>
            </a:r>
            <a:r>
              <a:rPr dirty="0" sz="1100" spc="-10" i="1">
                <a:latin typeface="Arial"/>
                <a:cs typeface="Arial"/>
              </a:rPr>
              <a:t>k</a:t>
            </a:r>
            <a:r>
              <a:rPr dirty="0" sz="1100" spc="-200" i="1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tabLst>
                <a:tab pos="1958975" algn="l"/>
                <a:tab pos="3994150" algn="l"/>
              </a:tabLst>
            </a:pPr>
            <a:r>
              <a:rPr dirty="0" baseline="-37878" sz="1650" i="1">
                <a:latin typeface="Arial"/>
                <a:cs typeface="Arial"/>
              </a:rPr>
              <a:t>P</a:t>
            </a:r>
            <a:r>
              <a:rPr dirty="0" baseline="-37878" sz="1650">
                <a:latin typeface="Tahoma"/>
                <a:cs typeface="Tahoma"/>
              </a:rPr>
              <a:t>(</a:t>
            </a:r>
            <a:r>
              <a:rPr dirty="0" baseline="-37878" sz="1650" i="1">
                <a:latin typeface="Arial"/>
                <a:cs typeface="Arial"/>
              </a:rPr>
              <a:t>B</a:t>
            </a:r>
            <a:r>
              <a:rPr dirty="0" baseline="-65972" sz="1200" i="1">
                <a:latin typeface="Arial"/>
                <a:cs typeface="Arial"/>
              </a:rPr>
              <a:t>i</a:t>
            </a:r>
            <a:r>
              <a:rPr dirty="0" baseline="-65972" sz="1200" spc="-104" i="1">
                <a:latin typeface="Arial"/>
                <a:cs typeface="Arial"/>
              </a:rPr>
              <a:t> </a:t>
            </a:r>
            <a:r>
              <a:rPr dirty="0" baseline="-37878" sz="1650" spc="-30">
                <a:latin typeface="Cambria"/>
                <a:cs typeface="Cambria"/>
              </a:rPr>
              <a:t>|</a:t>
            </a:r>
            <a:r>
              <a:rPr dirty="0" baseline="-37878" sz="1650" spc="-30" i="1">
                <a:latin typeface="Arial"/>
                <a:cs typeface="Arial"/>
              </a:rPr>
              <a:t>A</a:t>
            </a:r>
            <a:r>
              <a:rPr dirty="0" baseline="-37878" sz="1650" spc="-30">
                <a:latin typeface="Tahoma"/>
                <a:cs typeface="Tahoma"/>
              </a:rPr>
              <a:t>) </a:t>
            </a:r>
            <a:r>
              <a:rPr dirty="0" baseline="-37878" sz="1650">
                <a:latin typeface="Tahoma"/>
                <a:cs typeface="Tahoma"/>
              </a:rPr>
              <a:t>=</a:t>
            </a:r>
            <a:r>
              <a:rPr dirty="0" baseline="-37878" sz="1650" spc="112">
                <a:latin typeface="Tahoma"/>
                <a:cs typeface="Tahoma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baseline="-13888" sz="1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baseline="-13888" sz="1200" spc="-97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baseline="-13888" sz="1200" spc="-1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baseline="-13888" sz="1200" spc="-89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u="none" sz="1100" spc="-225">
                <a:latin typeface="Tahoma"/>
                <a:cs typeface="Tahoma"/>
              </a:rPr>
              <a:t> </a:t>
            </a:r>
            <a:r>
              <a:rPr dirty="0" u="none" baseline="-37878" sz="1650" i="1">
                <a:latin typeface="Century Gothic"/>
                <a:cs typeface="Century Gothic"/>
              </a:rPr>
              <a:t>,</a:t>
            </a:r>
            <a:endParaRPr baseline="-37878" sz="1650">
              <a:latin typeface="Century Gothic"/>
              <a:cs typeface="Century Gothic"/>
            </a:endParaRPr>
          </a:p>
          <a:p>
            <a:pPr marL="734060">
              <a:lnSpc>
                <a:spcPct val="100000"/>
              </a:lnSpc>
              <a:spcBef>
                <a:spcPts val="165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Cambria"/>
                <a:cs typeface="Cambria"/>
              </a:rPr>
              <a:t>·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20">
                <a:latin typeface="Cambria"/>
                <a:cs typeface="Cambria"/>
              </a:rPr>
              <a:t>·</a:t>
            </a:r>
            <a:r>
              <a:rPr dirty="0" sz="1100" spc="-3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·</a:t>
            </a:r>
            <a:r>
              <a:rPr dirty="0" sz="1100" spc="40">
                <a:latin typeface="Cambria"/>
                <a:cs typeface="Cambri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k</a:t>
            </a:r>
            <a:r>
              <a:rPr dirty="0" baseline="-13888" sz="1200" spc="-104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 i="1">
                <a:latin typeface="Arial"/>
                <a:cs typeface="Arial"/>
              </a:rPr>
              <a:t>k</a:t>
            </a:r>
            <a:r>
              <a:rPr dirty="0" baseline="-13888" sz="1200" spc="-112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40360" marR="296545">
              <a:lnSpc>
                <a:spcPct val="102600"/>
              </a:lnSpc>
              <a:spcBef>
                <a:spcPts val="1210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Bayes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theorem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update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 </a:t>
            </a:r>
            <a:r>
              <a:rPr dirty="0" sz="1100" spc="-10">
                <a:latin typeface="Arial"/>
                <a:cs typeface="Arial"/>
              </a:rPr>
              <a:t>possible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cause,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 i="1">
                <a:latin typeface="Arial"/>
                <a:cs typeface="Arial"/>
              </a:rPr>
              <a:t>i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effect,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already </a:t>
            </a:r>
            <a:r>
              <a:rPr dirty="0" sz="1100">
                <a:latin typeface="Arial"/>
                <a:cs typeface="Arial"/>
              </a:rPr>
              <a:t>taken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place.</a:t>
            </a:r>
            <a:endParaRPr sz="1100">
              <a:latin typeface="Arial"/>
              <a:cs typeface="Arial"/>
            </a:endParaRPr>
          </a:p>
          <a:p>
            <a:pPr marL="340360" marR="29718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murder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already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taken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place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then </a:t>
            </a:r>
            <a:r>
              <a:rPr dirty="0" sz="1100">
                <a:latin typeface="Arial"/>
                <a:cs typeface="Arial"/>
              </a:rPr>
              <a:t>trying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investigate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“who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dunnit!”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30"/>
              <a:t> </a:t>
            </a:r>
            <a:r>
              <a:rPr dirty="0"/>
              <a:t>Bayes</a:t>
            </a:r>
            <a:r>
              <a:rPr dirty="0" spc="30"/>
              <a:t> </a:t>
            </a:r>
            <a:r>
              <a:rPr dirty="0" spc="-10"/>
              <a:t>theorem...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81000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1695" y="309091"/>
            <a:ext cx="3662045" cy="1624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probability,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i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 spc="-20">
                <a:latin typeface="Cambria"/>
                <a:cs typeface="Cambria"/>
              </a:rPr>
              <a:t>|</a:t>
            </a:r>
            <a:r>
              <a:rPr dirty="0" sz="1100" spc="-20" i="1">
                <a:latin typeface="Arial"/>
                <a:cs typeface="Arial"/>
              </a:rPr>
              <a:t>A</a:t>
            </a:r>
            <a:r>
              <a:rPr dirty="0" sz="1100" spc="-20">
                <a:latin typeface="Tahoma"/>
                <a:cs typeface="Tahoma"/>
              </a:rPr>
              <a:t>)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called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posterior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i</a:t>
            </a:r>
            <a:r>
              <a:rPr dirty="0" baseline="-13888" sz="1200" spc="262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 i="1">
                <a:latin typeface="Arial"/>
                <a:cs typeface="Arial"/>
              </a:rPr>
              <a:t>i</a:t>
            </a:r>
            <a:r>
              <a:rPr dirty="0" baseline="-13888" sz="1200" spc="-157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called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prior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probability.</a:t>
            </a:r>
            <a:endParaRPr sz="1100">
              <a:latin typeface="Arial"/>
              <a:cs typeface="Arial"/>
            </a:endParaRPr>
          </a:p>
          <a:p>
            <a:pPr marL="25400" marR="63500">
              <a:lnSpc>
                <a:spcPct val="102600"/>
              </a:lnSpc>
              <a:spcBef>
                <a:spcPts val="350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Bayes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theorem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rule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converts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prior probability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posterior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25">
                <a:latin typeface="Arial"/>
                <a:cs typeface="Arial"/>
              </a:rPr>
              <a:t> the </a:t>
            </a:r>
            <a:r>
              <a:rPr dirty="0" sz="1100" spc="-10">
                <a:latin typeface="Arial"/>
                <a:cs typeface="Arial"/>
              </a:rPr>
              <a:t>additional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information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other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above,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has </a:t>
            </a:r>
            <a:r>
              <a:rPr dirty="0" sz="1100">
                <a:latin typeface="Arial"/>
                <a:cs typeface="Arial"/>
              </a:rPr>
              <a:t>already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occurred.</a:t>
            </a:r>
            <a:endParaRPr sz="1100">
              <a:latin typeface="Arial"/>
              <a:cs typeface="Arial"/>
            </a:endParaRPr>
          </a:p>
          <a:p>
            <a:pPr marL="25400" marR="130810">
              <a:lnSpc>
                <a:spcPct val="102600"/>
              </a:lnSpc>
              <a:spcBef>
                <a:spcPts val="350"/>
              </a:spcBef>
            </a:pPr>
            <a:r>
              <a:rPr dirty="0" sz="1100" spc="175">
                <a:latin typeface="Cambria"/>
                <a:cs typeface="Cambria"/>
              </a:rPr>
              <a:t>♡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faulty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manufactured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baseline="-13888" sz="1200" spc="127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Pale</a:t>
            </a:r>
            <a:r>
              <a:rPr dirty="0" sz="1100" spc="-35">
                <a:latin typeface="Arial"/>
                <a:cs typeface="Arial"/>
              </a:rPr>
              <a:t> is</a:t>
            </a:r>
            <a:endParaRPr sz="1100">
              <a:latin typeface="Arial"/>
              <a:cs typeface="Arial"/>
            </a:endParaRPr>
          </a:p>
          <a:p>
            <a:pPr algn="ctr" marL="97155">
              <a:lnSpc>
                <a:spcPct val="100000"/>
              </a:lnSpc>
              <a:spcBef>
                <a:spcPts val="140"/>
              </a:spcBef>
            </a:pPr>
            <a:r>
              <a:rPr dirty="0" u="sng" sz="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sng" baseline="-13888" sz="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dirty="0" u="sng" sz="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dirty="0" u="sng" sz="8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A|B</a:t>
            </a:r>
            <a:r>
              <a:rPr dirty="0" u="sng" baseline="-13888" sz="9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769582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502321"/>
            <a:ext cx="76809" cy="7680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365743" y="1904897"/>
            <a:ext cx="2514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 i="1">
                <a:latin typeface="Arial"/>
                <a:cs typeface="Arial"/>
              </a:rPr>
              <a:t>P</a:t>
            </a:r>
            <a:r>
              <a:rPr dirty="0" sz="800" spc="-20">
                <a:latin typeface="Verdana"/>
                <a:cs typeface="Verdana"/>
              </a:rPr>
              <a:t>(</a:t>
            </a:r>
            <a:r>
              <a:rPr dirty="0" sz="800" spc="-20" i="1">
                <a:latin typeface="Arial"/>
                <a:cs typeface="Arial"/>
              </a:rPr>
              <a:t>A</a:t>
            </a:r>
            <a:r>
              <a:rPr dirty="0" sz="800" spc="-2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5768" y="1783471"/>
            <a:ext cx="819150" cy="42735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160">
                <a:latin typeface="Tahoma"/>
                <a:cs typeface="Tahoma"/>
              </a:rPr>
              <a:t> 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 algn="r" marR="30480">
              <a:lnSpc>
                <a:spcPct val="100000"/>
              </a:lnSpc>
              <a:spcBef>
                <a:spcPts val="26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68677" y="2103842"/>
            <a:ext cx="2806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Arial"/>
                <a:cs typeface="Arial"/>
              </a:rPr>
              <a:t>077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30234" y="1964193"/>
            <a:ext cx="1219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u="sng" sz="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dirty="0" u="sng" sz="80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.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30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×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dirty="0" u="sng" sz="80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.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05</a:t>
            </a:r>
            <a:r>
              <a:rPr dirty="0" u="none" sz="800" spc="295">
                <a:latin typeface="Arial"/>
                <a:cs typeface="Arial"/>
              </a:rPr>
              <a:t> </a:t>
            </a:r>
            <a:r>
              <a:rPr dirty="0" u="none" baseline="-22727" sz="1650">
                <a:latin typeface="Tahoma"/>
                <a:cs typeface="Tahoma"/>
              </a:rPr>
              <a:t>=</a:t>
            </a:r>
            <a:r>
              <a:rPr dirty="0" u="none" baseline="-22727" sz="1650" spc="44">
                <a:latin typeface="Tahoma"/>
                <a:cs typeface="Tahoma"/>
              </a:rPr>
              <a:t> </a:t>
            </a:r>
            <a:r>
              <a:rPr dirty="0" u="none" baseline="-22727" sz="1650" spc="-15">
                <a:latin typeface="Arial"/>
                <a:cs typeface="Arial"/>
              </a:rPr>
              <a:t>0</a:t>
            </a:r>
            <a:r>
              <a:rPr dirty="0" u="none" baseline="-22727" sz="1650" spc="-15" i="1">
                <a:latin typeface="Century Gothic"/>
                <a:cs typeface="Century Gothic"/>
              </a:rPr>
              <a:t>.</a:t>
            </a:r>
            <a:r>
              <a:rPr dirty="0" u="none" baseline="-22727" sz="1650" spc="-15">
                <a:latin typeface="Arial"/>
                <a:cs typeface="Arial"/>
              </a:rPr>
              <a:t>1948</a:t>
            </a:r>
            <a:r>
              <a:rPr dirty="0" u="none" baseline="-22727" sz="1650" spc="-15" i="1">
                <a:latin typeface="Century Gothic"/>
                <a:cs typeface="Century Gothic"/>
              </a:rPr>
              <a:t>.</a:t>
            </a:r>
            <a:endParaRPr baseline="-22727" sz="1650">
              <a:latin typeface="Century Gothic"/>
              <a:cs typeface="Century Gothic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423312"/>
            <a:ext cx="76809" cy="7680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98995" y="2351416"/>
            <a:ext cx="3201035" cy="93471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13144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"/>
                <a:cs typeface="Arial"/>
              </a:rPr>
              <a:t>Similarly,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faulty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phone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was </a:t>
            </a:r>
            <a:r>
              <a:rPr dirty="0" sz="1100" spc="-10">
                <a:latin typeface="Arial"/>
                <a:cs typeface="Arial"/>
              </a:rPr>
              <a:t>manufactured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0.4156,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manufactured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baseline="-13888" sz="1200" spc="-37">
                <a:latin typeface="Arial"/>
                <a:cs typeface="Arial"/>
              </a:rPr>
              <a:t>3</a:t>
            </a:r>
            <a:endParaRPr baseline="-13888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Windows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0.3896.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dirty="0" sz="1100">
                <a:latin typeface="Arial"/>
                <a:cs typeface="Arial"/>
              </a:rPr>
              <a:t>Note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3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1.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Why?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794698"/>
            <a:ext cx="76809" cy="7680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3166084"/>
            <a:ext cx="76809" cy="76809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75">
                <a:latin typeface="Cambria"/>
                <a:cs typeface="Cambria"/>
              </a:rPr>
              <a:t>♡</a:t>
            </a:r>
            <a:r>
              <a:rPr dirty="0" spc="145">
                <a:latin typeface="Cambria"/>
                <a:cs typeface="Cambria"/>
              </a:rPr>
              <a:t> </a:t>
            </a:r>
            <a:r>
              <a:rPr dirty="0"/>
              <a:t>Example:</a:t>
            </a:r>
            <a:r>
              <a:rPr dirty="0" spc="175"/>
              <a:t> </a:t>
            </a:r>
            <a:r>
              <a:rPr dirty="0">
                <a:solidFill>
                  <a:srgbClr val="FF0000"/>
                </a:solidFill>
              </a:rPr>
              <a:t>Disease</a:t>
            </a:r>
            <a:r>
              <a:rPr dirty="0" spc="60">
                <a:solidFill>
                  <a:srgbClr val="FF0000"/>
                </a:solidFill>
              </a:rPr>
              <a:t> </a:t>
            </a:r>
            <a:r>
              <a:rPr dirty="0"/>
              <a:t>given</a:t>
            </a:r>
            <a:r>
              <a:rPr dirty="0" spc="65"/>
              <a:t> </a:t>
            </a:r>
            <a:r>
              <a:rPr dirty="0" spc="-10">
                <a:solidFill>
                  <a:srgbClr val="0000FF"/>
                </a:solidFill>
              </a:rPr>
              <a:t>symptom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402793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330884"/>
            <a:ext cx="3575050" cy="29317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223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medical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statistics,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Bayes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theorem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determines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someone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given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they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1430">
              <a:lnSpc>
                <a:spcPct val="102600"/>
              </a:lnSpc>
              <a:spcBef>
                <a:spcPts val="434"/>
              </a:spcBef>
            </a:pPr>
            <a:r>
              <a:rPr dirty="0" sz="1100" spc="175">
                <a:latin typeface="Cambria"/>
                <a:cs typeface="Cambria"/>
              </a:rPr>
              <a:t>♡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1100" spc="-10">
                <a:latin typeface="Arial"/>
                <a:cs typeface="Arial"/>
              </a:rPr>
              <a:t>Consider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thought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occur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1%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population.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Using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particular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blood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test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physician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observes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out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98%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possess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particular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365760">
              <a:lnSpc>
                <a:spcPct val="102699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Also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assume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0.1%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population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without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same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70180">
              <a:lnSpc>
                <a:spcPct val="102600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randomly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chosen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person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population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blood </a:t>
            </a:r>
            <a:r>
              <a:rPr dirty="0" sz="1100">
                <a:latin typeface="Arial"/>
                <a:cs typeface="Arial"/>
              </a:rPr>
              <a:t>tested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shown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34925">
              <a:lnSpc>
                <a:spcPct val="102600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What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conditional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person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1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100" spc="-10">
                <a:latin typeface="Arial"/>
                <a:cs typeface="Arial"/>
              </a:rPr>
              <a:t>Example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taken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youtube: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search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Bayesian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trap</a:t>
            </a:r>
            <a:r>
              <a:rPr dirty="0" sz="1100" spc="-2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974191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373505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944890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344204"/>
            <a:ext cx="76809" cy="768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743517"/>
            <a:ext cx="76809" cy="7680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007" y="3142843"/>
            <a:ext cx="76809" cy="7680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4302752" y="3325931"/>
            <a:ext cx="138430" cy="1530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800" spc="-25" b="1">
                <a:latin typeface="Arial"/>
                <a:cs typeface="Arial"/>
              </a:rPr>
              <a:t>24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75">
                <a:latin typeface="Cambria"/>
                <a:cs typeface="Cambria"/>
              </a:rPr>
              <a:t>♡</a:t>
            </a:r>
            <a:r>
              <a:rPr dirty="0" spc="145">
                <a:latin typeface="Cambria"/>
                <a:cs typeface="Cambria"/>
              </a:rPr>
              <a:t> </a:t>
            </a:r>
            <a:r>
              <a:rPr dirty="0"/>
              <a:t>Example:</a:t>
            </a:r>
            <a:r>
              <a:rPr dirty="0" spc="175"/>
              <a:t> </a:t>
            </a:r>
            <a:r>
              <a:rPr dirty="0">
                <a:solidFill>
                  <a:srgbClr val="FF0000"/>
                </a:solidFill>
              </a:rPr>
              <a:t>Disease</a:t>
            </a:r>
            <a:r>
              <a:rPr dirty="0" spc="60">
                <a:solidFill>
                  <a:srgbClr val="FF0000"/>
                </a:solidFill>
              </a:rPr>
              <a:t> </a:t>
            </a:r>
            <a:r>
              <a:rPr dirty="0"/>
              <a:t>given</a:t>
            </a:r>
            <a:r>
              <a:rPr dirty="0" spc="65"/>
              <a:t> </a:t>
            </a:r>
            <a:r>
              <a:rPr dirty="0" spc="-10">
                <a:solidFill>
                  <a:srgbClr val="0000FF"/>
                </a:solidFill>
              </a:rPr>
              <a:t>symptom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404139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1695" y="332230"/>
            <a:ext cx="3653790" cy="17341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Here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2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baseline="-13888" sz="1200" spc="1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randomly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chosen </a:t>
            </a:r>
            <a:r>
              <a:rPr dirty="0" sz="1100">
                <a:latin typeface="Arial"/>
                <a:cs typeface="Arial"/>
              </a:rPr>
              <a:t>person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baseline="-13888" sz="1200" spc="157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complement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B</a:t>
            </a:r>
            <a:r>
              <a:rPr dirty="0" baseline="-13888" sz="1200" spc="-37">
                <a:latin typeface="Arial"/>
                <a:cs typeface="Arial"/>
              </a:rPr>
              <a:t>1</a:t>
            </a:r>
            <a:r>
              <a:rPr dirty="0" sz="1100" spc="-2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5400" marR="71120">
              <a:lnSpc>
                <a:spcPct val="102699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Let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randomly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chosen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person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problem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determine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>
                <a:latin typeface="Arial"/>
                <a:cs typeface="Arial"/>
              </a:rPr>
              <a:t>1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5400" marR="17780">
              <a:lnSpc>
                <a:spcPct val="102600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>
                <a:latin typeface="Arial"/>
                <a:cs typeface="Arial"/>
              </a:rPr>
              <a:t>01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since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1%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population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10">
                <a:latin typeface="Arial"/>
                <a:cs typeface="Arial"/>
              </a:rPr>
              <a:t>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>
                <a:latin typeface="Arial"/>
                <a:cs typeface="Arial"/>
              </a:rPr>
              <a:t>1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98.</a:t>
            </a:r>
            <a:endParaRPr sz="1100">
              <a:latin typeface="Arial"/>
              <a:cs typeface="Arial"/>
            </a:endParaRPr>
          </a:p>
          <a:p>
            <a:pPr algn="just" marL="25400" marR="391160">
              <a:lnSpc>
                <a:spcPct val="102600"/>
              </a:lnSpc>
              <a:spcBef>
                <a:spcPts val="434"/>
              </a:spcBef>
            </a:pPr>
            <a:r>
              <a:rPr dirty="0" sz="1100">
                <a:latin typeface="Arial"/>
                <a:cs typeface="Arial"/>
              </a:rPr>
              <a:t>Also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25" i="1">
                <a:latin typeface="Arial"/>
                <a:cs typeface="Arial"/>
              </a:rPr>
              <a:t>Pr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>
                <a:latin typeface="Arial"/>
                <a:cs typeface="Arial"/>
              </a:rPr>
              <a:t>99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25" i="1">
                <a:latin typeface="Arial"/>
                <a:cs typeface="Arial"/>
              </a:rPr>
              <a:t>Pr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>
                <a:latin typeface="Arial"/>
                <a:cs typeface="Arial"/>
              </a:rPr>
              <a:t>2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 =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>
                <a:latin typeface="Arial"/>
                <a:cs typeface="Arial"/>
              </a:rPr>
              <a:t>001,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without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the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Now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803452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202766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602079"/>
            <a:ext cx="76809" cy="768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866085" y="2174035"/>
            <a:ext cx="816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Pr</a:t>
            </a:r>
            <a:r>
              <a:rPr dirty="0" sz="800" spc="-125" i="1">
                <a:latin typeface="Arial"/>
                <a:cs typeface="Arial"/>
              </a:rPr>
              <a:t> </a:t>
            </a:r>
            <a:r>
              <a:rPr dirty="0" sz="800" spc="-10">
                <a:latin typeface="Verdana"/>
                <a:cs typeface="Verdana"/>
              </a:rPr>
              <a:t>(</a:t>
            </a:r>
            <a:r>
              <a:rPr dirty="0" sz="800" spc="-10" i="1">
                <a:latin typeface="Arial"/>
                <a:cs typeface="Arial"/>
              </a:rPr>
              <a:t>A|B</a:t>
            </a:r>
            <a:r>
              <a:rPr dirty="0" baseline="-13888" sz="900" spc="-15">
                <a:latin typeface="Arial"/>
                <a:cs typeface="Arial"/>
              </a:rPr>
              <a:t>1</a:t>
            </a:r>
            <a:r>
              <a:rPr dirty="0" sz="800" spc="-10">
                <a:latin typeface="Verdana"/>
                <a:cs typeface="Verdana"/>
              </a:rPr>
              <a:t>)</a:t>
            </a:r>
            <a:r>
              <a:rPr dirty="0" sz="800" spc="-114">
                <a:latin typeface="Verdana"/>
                <a:cs typeface="Verdana"/>
              </a:rPr>
              <a:t> </a:t>
            </a:r>
            <a:r>
              <a:rPr dirty="0" sz="800" spc="-10" i="1">
                <a:latin typeface="Arial"/>
                <a:cs typeface="Arial"/>
              </a:rPr>
              <a:t>Pr</a:t>
            </a:r>
            <a:r>
              <a:rPr dirty="0" sz="800" spc="-125" i="1">
                <a:latin typeface="Arial"/>
                <a:cs typeface="Arial"/>
              </a:rPr>
              <a:t> </a:t>
            </a:r>
            <a:r>
              <a:rPr dirty="0" sz="800" spc="-20">
                <a:latin typeface="Verdana"/>
                <a:cs typeface="Verdana"/>
              </a:rPr>
              <a:t>(</a:t>
            </a:r>
            <a:r>
              <a:rPr dirty="0" sz="800" spc="-20" i="1">
                <a:latin typeface="Arial"/>
                <a:cs typeface="Arial"/>
              </a:rPr>
              <a:t>B</a:t>
            </a:r>
            <a:r>
              <a:rPr dirty="0" baseline="-13888" sz="900" spc="-30">
                <a:latin typeface="Arial"/>
                <a:cs typeface="Arial"/>
              </a:rPr>
              <a:t>1</a:t>
            </a:r>
            <a:r>
              <a:rPr dirty="0" sz="800" spc="-2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492362" y="2321572"/>
            <a:ext cx="1564005" cy="0"/>
          </a:xfrm>
          <a:custGeom>
            <a:avLst/>
            <a:gdLst/>
            <a:ahLst/>
            <a:cxnLst/>
            <a:rect l="l" t="t" r="r" b="b"/>
            <a:pathLst>
              <a:path w="1564004" h="0">
                <a:moveTo>
                  <a:pt x="0" y="0"/>
                </a:moveTo>
                <a:lnTo>
                  <a:pt x="156368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54262" y="2291878"/>
            <a:ext cx="16402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10" i="1">
                <a:latin typeface="Arial"/>
                <a:cs typeface="Arial"/>
              </a:rPr>
              <a:t>Pr</a:t>
            </a:r>
            <a:r>
              <a:rPr dirty="0" sz="800" spc="-120" i="1">
                <a:latin typeface="Arial"/>
                <a:cs typeface="Arial"/>
              </a:rPr>
              <a:t> </a:t>
            </a:r>
            <a:r>
              <a:rPr dirty="0" sz="800" spc="-10">
                <a:latin typeface="Verdana"/>
                <a:cs typeface="Verdana"/>
              </a:rPr>
              <a:t>(</a:t>
            </a:r>
            <a:r>
              <a:rPr dirty="0" sz="800" spc="-10" i="1">
                <a:latin typeface="Arial"/>
                <a:cs typeface="Arial"/>
              </a:rPr>
              <a:t>A|B</a:t>
            </a:r>
            <a:r>
              <a:rPr dirty="0" baseline="-13888" sz="900" spc="-15">
                <a:latin typeface="Arial"/>
                <a:cs typeface="Arial"/>
              </a:rPr>
              <a:t>1</a:t>
            </a:r>
            <a:r>
              <a:rPr dirty="0" sz="800" spc="-10">
                <a:latin typeface="Verdana"/>
                <a:cs typeface="Verdana"/>
              </a:rPr>
              <a:t>)</a:t>
            </a:r>
            <a:r>
              <a:rPr dirty="0" sz="800" spc="-120">
                <a:latin typeface="Verdana"/>
                <a:cs typeface="Verdana"/>
              </a:rPr>
              <a:t> </a:t>
            </a:r>
            <a:r>
              <a:rPr dirty="0" sz="800" spc="-10" i="1">
                <a:latin typeface="Arial"/>
                <a:cs typeface="Arial"/>
              </a:rPr>
              <a:t>Pr</a:t>
            </a:r>
            <a:r>
              <a:rPr dirty="0" sz="800" spc="-120" i="1">
                <a:latin typeface="Arial"/>
                <a:cs typeface="Arial"/>
              </a:rPr>
              <a:t> </a:t>
            </a:r>
            <a:r>
              <a:rPr dirty="0" sz="800" spc="-10">
                <a:latin typeface="Verdana"/>
                <a:cs typeface="Verdana"/>
              </a:rPr>
              <a:t>(</a:t>
            </a:r>
            <a:r>
              <a:rPr dirty="0" sz="800" spc="-10" i="1">
                <a:latin typeface="Arial"/>
                <a:cs typeface="Arial"/>
              </a:rPr>
              <a:t>B</a:t>
            </a:r>
            <a:r>
              <a:rPr dirty="0" baseline="-13888" sz="900" spc="-15">
                <a:latin typeface="Arial"/>
                <a:cs typeface="Arial"/>
              </a:rPr>
              <a:t>1</a:t>
            </a:r>
            <a:r>
              <a:rPr dirty="0" sz="800" spc="-10">
                <a:latin typeface="Verdana"/>
                <a:cs typeface="Verdana"/>
              </a:rPr>
              <a:t>)+</a:t>
            </a:r>
            <a:r>
              <a:rPr dirty="0" sz="800" spc="-10" i="1">
                <a:latin typeface="Arial"/>
                <a:cs typeface="Arial"/>
              </a:rPr>
              <a:t>Pr</a:t>
            </a:r>
            <a:r>
              <a:rPr dirty="0" sz="800" spc="-114" i="1">
                <a:latin typeface="Arial"/>
                <a:cs typeface="Arial"/>
              </a:rPr>
              <a:t> </a:t>
            </a:r>
            <a:r>
              <a:rPr dirty="0" sz="800" spc="-10">
                <a:latin typeface="Verdana"/>
                <a:cs typeface="Verdana"/>
              </a:rPr>
              <a:t>(</a:t>
            </a:r>
            <a:r>
              <a:rPr dirty="0" sz="800" spc="-10" i="1">
                <a:latin typeface="Arial"/>
                <a:cs typeface="Arial"/>
              </a:rPr>
              <a:t>A|B</a:t>
            </a:r>
            <a:r>
              <a:rPr dirty="0" baseline="-13888" sz="900" spc="-15">
                <a:latin typeface="Arial"/>
                <a:cs typeface="Arial"/>
              </a:rPr>
              <a:t>2</a:t>
            </a:r>
            <a:r>
              <a:rPr dirty="0" sz="800" spc="-10">
                <a:latin typeface="Verdana"/>
                <a:cs typeface="Verdana"/>
              </a:rPr>
              <a:t>)</a:t>
            </a:r>
            <a:r>
              <a:rPr dirty="0" sz="800" spc="-120">
                <a:latin typeface="Verdana"/>
                <a:cs typeface="Verdana"/>
              </a:rPr>
              <a:t> </a:t>
            </a:r>
            <a:r>
              <a:rPr dirty="0" sz="800" spc="-10" i="1">
                <a:latin typeface="Arial"/>
                <a:cs typeface="Arial"/>
              </a:rPr>
              <a:t>Pr</a:t>
            </a:r>
            <a:r>
              <a:rPr dirty="0" sz="800" spc="-120" i="1">
                <a:latin typeface="Arial"/>
                <a:cs typeface="Arial"/>
              </a:rPr>
              <a:t> </a:t>
            </a:r>
            <a:r>
              <a:rPr dirty="0" sz="800" spc="-20">
                <a:latin typeface="Verdana"/>
                <a:cs typeface="Verdana"/>
              </a:rPr>
              <a:t>(</a:t>
            </a:r>
            <a:r>
              <a:rPr dirty="0" sz="800" spc="-20" i="1">
                <a:latin typeface="Arial"/>
                <a:cs typeface="Arial"/>
              </a:rPr>
              <a:t>B</a:t>
            </a:r>
            <a:r>
              <a:rPr dirty="0" baseline="-13888" sz="900" spc="-30">
                <a:latin typeface="Arial"/>
                <a:cs typeface="Arial"/>
              </a:rPr>
              <a:t>2</a:t>
            </a:r>
            <a:r>
              <a:rPr dirty="0" sz="800" spc="-2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5766" y="2170453"/>
            <a:ext cx="1612900" cy="42735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Arial"/>
                <a:cs typeface="Arial"/>
              </a:rPr>
              <a:t>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spc="50">
                <a:latin typeface="Cambria"/>
                <a:cs typeface="Cambria"/>
              </a:rPr>
              <a:t> </a:t>
            </a:r>
            <a:r>
              <a:rPr dirty="0" sz="1100">
                <a:latin typeface="Arial"/>
                <a:cs typeface="Arial"/>
              </a:rPr>
              <a:t>S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140">
                <a:latin typeface="Tahoma"/>
                <a:cs typeface="Tahoma"/>
              </a:rPr>
              <a:t> 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 algn="r" marR="30480">
              <a:lnSpc>
                <a:spcPct val="100000"/>
              </a:lnSpc>
              <a:spcBef>
                <a:spcPts val="26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90151" y="2388500"/>
            <a:ext cx="5067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Arial"/>
                <a:cs typeface="Arial"/>
              </a:rPr>
              <a:t>98</a:t>
            </a:r>
            <a:r>
              <a:rPr dirty="0" sz="800" spc="-10" i="1">
                <a:latin typeface="Arial"/>
                <a:cs typeface="Arial"/>
              </a:rPr>
              <a:t>×</a:t>
            </a:r>
            <a:r>
              <a:rPr dirty="0" sz="800" spc="-10">
                <a:latin typeface="Arial"/>
                <a:cs typeface="Arial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Arial"/>
                <a:cs typeface="Arial"/>
              </a:rPr>
              <a:t>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492362" y="2522334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60" h="0">
                <a:moveTo>
                  <a:pt x="0" y="0"/>
                </a:moveTo>
                <a:lnTo>
                  <a:pt x="110205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479662" y="2490824"/>
            <a:ext cx="11277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Arial"/>
                <a:cs typeface="Arial"/>
              </a:rPr>
              <a:t>98</a:t>
            </a:r>
            <a:r>
              <a:rPr dirty="0" sz="800" spc="-10" i="1">
                <a:latin typeface="Arial"/>
                <a:cs typeface="Arial"/>
              </a:rPr>
              <a:t>×</a:t>
            </a:r>
            <a:r>
              <a:rPr dirty="0" sz="800" spc="-10">
                <a:latin typeface="Arial"/>
                <a:cs typeface="Arial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Arial"/>
                <a:cs typeface="Arial"/>
              </a:rPr>
              <a:t>01</a:t>
            </a:r>
            <a:r>
              <a:rPr dirty="0" sz="800" spc="-10">
                <a:latin typeface="Verdana"/>
                <a:cs typeface="Verdana"/>
              </a:rPr>
              <a:t>+</a:t>
            </a:r>
            <a:r>
              <a:rPr dirty="0" sz="800" spc="-10">
                <a:latin typeface="Arial"/>
                <a:cs typeface="Arial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Arial"/>
                <a:cs typeface="Arial"/>
              </a:rPr>
              <a:t>001</a:t>
            </a:r>
            <a:r>
              <a:rPr dirty="0" sz="800" spc="-10" i="1">
                <a:latin typeface="Arial"/>
                <a:cs typeface="Arial"/>
              </a:rPr>
              <a:t>×</a:t>
            </a:r>
            <a:r>
              <a:rPr dirty="0" sz="800" spc="-10">
                <a:latin typeface="Arial"/>
                <a:cs typeface="Arial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Arial"/>
                <a:cs typeface="Arial"/>
              </a:rPr>
              <a:t>99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6295" y="2584486"/>
            <a:ext cx="3253740" cy="671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5608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75">
                <a:latin typeface="Tahoma"/>
                <a:cs typeface="Tahoma"/>
              </a:rPr>
              <a:t> 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9082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endParaRPr sz="1100">
              <a:latin typeface="Century Gothic"/>
              <a:cs typeface="Century Gothic"/>
            </a:endParaRPr>
          </a:p>
          <a:p>
            <a:pPr marL="50800">
              <a:lnSpc>
                <a:spcPct val="100000"/>
              </a:lnSpc>
              <a:spcBef>
                <a:spcPts val="1100"/>
              </a:spcBef>
            </a:pPr>
            <a:r>
              <a:rPr dirty="0" sz="1100">
                <a:latin typeface="Arial"/>
                <a:cs typeface="Arial"/>
              </a:rPr>
              <a:t>Thus,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B</a:t>
            </a:r>
            <a:r>
              <a:rPr dirty="0" baseline="-13888" sz="1200">
                <a:latin typeface="Arial"/>
                <a:cs typeface="Arial"/>
              </a:rPr>
              <a:t>1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0</a:t>
            </a:r>
            <a:r>
              <a:rPr dirty="0" sz="1100" i="1">
                <a:latin typeface="Century Gothic"/>
                <a:cs typeface="Century Gothic"/>
              </a:rPr>
              <a:t>.</a:t>
            </a:r>
            <a:r>
              <a:rPr dirty="0" sz="1100">
                <a:latin typeface="Arial"/>
                <a:cs typeface="Arial"/>
              </a:rPr>
              <a:t>01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gets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revised </a:t>
            </a:r>
            <a:r>
              <a:rPr dirty="0" sz="1100" spc="-25">
                <a:latin typeface="Arial"/>
                <a:cs typeface="Arial"/>
              </a:rPr>
              <a:t>to: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5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disease</a:t>
            </a:r>
            <a:r>
              <a:rPr dirty="0" sz="11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spc="70">
                <a:latin typeface="Cambria"/>
                <a:cs typeface="Cambria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symptom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Pr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B</a:t>
            </a:r>
            <a:r>
              <a:rPr dirty="0" baseline="-13888" sz="1200" spc="-15">
                <a:latin typeface="Arial"/>
                <a:cs typeface="Arial"/>
              </a:rPr>
              <a:t>1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A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Century Gothic"/>
                <a:cs typeface="Century Gothic"/>
              </a:rPr>
              <a:t>.</a:t>
            </a:r>
            <a:r>
              <a:rPr dirty="0" sz="1100" spc="-10">
                <a:latin typeface="Arial"/>
                <a:cs typeface="Arial"/>
              </a:rPr>
              <a:t>9082.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963760"/>
            <a:ext cx="76809" cy="76809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Monty</a:t>
            </a:r>
            <a:r>
              <a:rPr dirty="0" spc="55"/>
              <a:t> </a:t>
            </a:r>
            <a:r>
              <a:rPr dirty="0"/>
              <a:t>Hall:</a:t>
            </a:r>
            <a:r>
              <a:rPr dirty="0" spc="165"/>
              <a:t> </a:t>
            </a:r>
            <a:r>
              <a:rPr dirty="0"/>
              <a:t>TV</a:t>
            </a:r>
            <a:r>
              <a:rPr dirty="0" spc="55"/>
              <a:t> </a:t>
            </a:r>
            <a:r>
              <a:rPr dirty="0" spc="-20"/>
              <a:t>Game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791" y="322477"/>
            <a:ext cx="3110423" cy="17301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2202319"/>
            <a:ext cx="76809" cy="7680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4395" y="2130411"/>
            <a:ext cx="3584575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1686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Three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doors: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only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brand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new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behind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it.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other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two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goats.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65">
                <a:latin typeface="Arial"/>
                <a:cs typeface="Arial"/>
              </a:rPr>
              <a:t>You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asked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choose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prize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behind.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host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reveals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other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two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reveals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goat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behind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12700" marR="78740">
              <a:lnSpc>
                <a:spcPct val="102600"/>
              </a:lnSpc>
            </a:pPr>
            <a:r>
              <a:rPr dirty="0" sz="1100">
                <a:latin typeface="Arial"/>
                <a:cs typeface="Arial"/>
              </a:rPr>
              <a:t>Now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stick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choice,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swap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choose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again </a:t>
            </a:r>
            <a:r>
              <a:rPr dirty="0" sz="1100">
                <a:latin typeface="Arial"/>
                <a:cs typeface="Arial"/>
              </a:rPr>
              <a:t>randomly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between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two?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2374392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546464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718549"/>
            <a:ext cx="76809" cy="768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3062694"/>
            <a:ext cx="76809" cy="7680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26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Probability</a:t>
            </a:r>
            <a:r>
              <a:rPr dirty="0" spc="75"/>
              <a:t> </a:t>
            </a:r>
            <a:r>
              <a:rPr dirty="0"/>
              <a:t>calculation</a:t>
            </a:r>
            <a:r>
              <a:rPr dirty="0" spc="75"/>
              <a:t> </a:t>
            </a:r>
            <a:r>
              <a:rPr dirty="0"/>
              <a:t>for</a:t>
            </a:r>
            <a:r>
              <a:rPr dirty="0" spc="75"/>
              <a:t> </a:t>
            </a:r>
            <a:r>
              <a:rPr dirty="0"/>
              <a:t>the</a:t>
            </a:r>
            <a:r>
              <a:rPr dirty="0" spc="75"/>
              <a:t> </a:t>
            </a:r>
            <a:r>
              <a:rPr dirty="0"/>
              <a:t>Monty</a:t>
            </a:r>
            <a:r>
              <a:rPr dirty="0" spc="75"/>
              <a:t> </a:t>
            </a:r>
            <a:r>
              <a:rPr dirty="0"/>
              <a:t>Hall</a:t>
            </a:r>
            <a:r>
              <a:rPr dirty="0" spc="80"/>
              <a:t> </a:t>
            </a:r>
            <a:r>
              <a:rPr dirty="0" spc="-10"/>
              <a:t>problem.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55" y="308025"/>
            <a:ext cx="134416" cy="1344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61556" y="307472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4395" y="271092"/>
            <a:ext cx="3535045" cy="12376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dirty="0" sz="1100">
                <a:latin typeface="Arial"/>
                <a:cs typeface="Arial"/>
              </a:rPr>
              <a:t>Note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player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under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two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mutually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exclusive ways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if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initially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they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choose:</a:t>
            </a:r>
            <a:endParaRPr sz="1100">
              <a:latin typeface="Arial"/>
              <a:cs typeface="Arial"/>
            </a:endParaRPr>
          </a:p>
          <a:p>
            <a:pPr marL="287655" indent="-179705">
              <a:lnSpc>
                <a:spcPts val="1180"/>
              </a:lnSpc>
              <a:buClr>
                <a:srgbClr val="3333B2"/>
              </a:buClr>
              <a:buAutoNum type="romanLcParenBoth"/>
              <a:tabLst>
                <a:tab pos="287655" algn="l"/>
              </a:tabLst>
            </a:pPr>
            <a:r>
              <a:rPr dirty="0" sz="1000">
                <a:latin typeface="Arial"/>
                <a:cs typeface="Arial"/>
              </a:rPr>
              <a:t>the car (</a:t>
            </a:r>
            <a:r>
              <a:rPr dirty="0" sz="1000" i="1">
                <a:latin typeface="Arial"/>
                <a:cs typeface="Arial"/>
              </a:rPr>
              <a:t>C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which has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probability 1</a:t>
            </a:r>
            <a:r>
              <a:rPr dirty="0" sz="1000" i="1">
                <a:latin typeface="Century Gothic"/>
                <a:cs typeface="Century Gothic"/>
              </a:rPr>
              <a:t>/</a:t>
            </a:r>
            <a:r>
              <a:rPr dirty="0" sz="1000">
                <a:latin typeface="Arial"/>
                <a:cs typeface="Arial"/>
              </a:rPr>
              <a:t>3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288290" indent="-208279">
              <a:lnSpc>
                <a:spcPts val="1200"/>
              </a:lnSpc>
              <a:buClr>
                <a:srgbClr val="3333B2"/>
              </a:buClr>
              <a:buAutoNum type="romanLcParenBoth"/>
              <a:tabLst>
                <a:tab pos="288290" algn="l"/>
              </a:tabLst>
            </a:pP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goat(</a:t>
            </a:r>
            <a:r>
              <a:rPr dirty="0" sz="1000" i="1">
                <a:latin typeface="Arial"/>
                <a:cs typeface="Arial"/>
              </a:rPr>
              <a:t>G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which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has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probability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2</a:t>
            </a:r>
            <a:r>
              <a:rPr dirty="0" sz="1000" spc="-20" i="1">
                <a:latin typeface="Century Gothic"/>
                <a:cs typeface="Century Gothic"/>
              </a:rPr>
              <a:t>/</a:t>
            </a:r>
            <a:r>
              <a:rPr dirty="0" sz="1000" spc="-20">
                <a:latin typeface="Arial"/>
                <a:cs typeface="Arial"/>
              </a:rPr>
              <a:t>3.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latin typeface="Arial"/>
                <a:cs typeface="Arial"/>
              </a:rPr>
              <a:t>Hence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eventual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(W):</a:t>
            </a:r>
            <a:endParaRPr sz="1100">
              <a:latin typeface="Arial"/>
              <a:cs typeface="Arial"/>
            </a:endParaRPr>
          </a:p>
          <a:p>
            <a:pPr marL="201930">
              <a:lnSpc>
                <a:spcPct val="100000"/>
              </a:lnSpc>
              <a:spcBef>
                <a:spcPts val="555"/>
              </a:spcBef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170">
                <a:latin typeface="Tahoma"/>
                <a:cs typeface="Tahoma"/>
              </a:rPr>
              <a:t> 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70">
                <a:latin typeface="Tahoma"/>
                <a:cs typeface="Tahoma"/>
              </a:rPr>
              <a:t> 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C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∩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G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28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since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C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∪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i="1">
                <a:latin typeface="Arial"/>
                <a:cs typeface="Arial"/>
              </a:rPr>
              <a:t>G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68834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229">
                <a:latin typeface="Tahoma"/>
                <a:cs typeface="Tahoma"/>
              </a:rPr>
              <a:t> 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3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C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C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40" i="1">
                <a:latin typeface="Arial"/>
                <a:cs typeface="Arial"/>
              </a:rPr>
              <a:t> </a:t>
            </a:r>
            <a:r>
              <a:rPr dirty="0" sz="1100" spc="-10">
                <a:latin typeface="Cambria"/>
                <a:cs typeface="Cambria"/>
              </a:rPr>
              <a:t>|</a:t>
            </a:r>
            <a:r>
              <a:rPr dirty="0" sz="1100" spc="-10" i="1">
                <a:latin typeface="Arial"/>
                <a:cs typeface="Arial"/>
              </a:rPr>
              <a:t>G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Arial"/>
                <a:cs typeface="Arial"/>
              </a:rPr>
              <a:t>P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 i="1">
                <a:latin typeface="Arial"/>
                <a:cs typeface="Arial"/>
              </a:rPr>
              <a:t>G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155" y="943495"/>
            <a:ext cx="134416" cy="13441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61556" y="942942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8995" y="1493988"/>
            <a:ext cx="3631565" cy="756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13740">
              <a:lnSpc>
                <a:spcPts val="1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80">
                <a:latin typeface="Tahoma"/>
                <a:cs typeface="Tahoma"/>
              </a:rPr>
              <a:t> 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55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C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none" baseline="31250" sz="1200" spc="232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90">
                <a:latin typeface="Tahoma"/>
                <a:cs typeface="Tahoma"/>
              </a:rPr>
              <a:t> </a:t>
            </a:r>
            <a:r>
              <a:rPr dirty="0" u="none" sz="1100" i="1">
                <a:latin typeface="Arial"/>
                <a:cs typeface="Arial"/>
              </a:rPr>
              <a:t>P</a:t>
            </a:r>
            <a:r>
              <a:rPr dirty="0" u="none" sz="1100">
                <a:latin typeface="Tahoma"/>
                <a:cs typeface="Tahoma"/>
              </a:rPr>
              <a:t>(</a:t>
            </a:r>
            <a:r>
              <a:rPr dirty="0" u="none" sz="1100" i="1">
                <a:latin typeface="Arial"/>
                <a:cs typeface="Arial"/>
              </a:rPr>
              <a:t>W</a:t>
            </a:r>
            <a:r>
              <a:rPr dirty="0" u="none" sz="1100" spc="-155" i="1">
                <a:latin typeface="Arial"/>
                <a:cs typeface="Arial"/>
              </a:rPr>
              <a:t> </a:t>
            </a:r>
            <a:r>
              <a:rPr dirty="0" u="none" sz="1100">
                <a:latin typeface="Cambria"/>
                <a:cs typeface="Cambria"/>
              </a:rPr>
              <a:t>|</a:t>
            </a:r>
            <a:r>
              <a:rPr dirty="0" u="none" sz="1100" i="1">
                <a:latin typeface="Arial"/>
                <a:cs typeface="Arial"/>
              </a:rPr>
              <a:t>G</a:t>
            </a:r>
            <a:r>
              <a:rPr dirty="0" u="none" sz="1100">
                <a:latin typeface="Tahoma"/>
                <a:cs typeface="Tahoma"/>
              </a:rPr>
              <a:t>)</a:t>
            </a:r>
            <a:r>
              <a:rPr dirty="0" u="none" sz="1100" spc="-30">
                <a:latin typeface="Tahoma"/>
                <a:cs typeface="Tahoma"/>
              </a:rPr>
              <a:t> </a:t>
            </a:r>
            <a:r>
              <a:rPr dirty="0" u="sng" baseline="31250" sz="1200" spc="-7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baseline="31250" sz="1200">
              <a:latin typeface="Arial"/>
              <a:cs typeface="Arial"/>
            </a:endParaRPr>
          </a:p>
          <a:p>
            <a:pPr marL="1492885">
              <a:lnSpc>
                <a:spcPts val="640"/>
              </a:lnSpc>
              <a:tabLst>
                <a:tab pos="2280285" algn="l"/>
              </a:tabLst>
            </a:pPr>
            <a:r>
              <a:rPr dirty="0" sz="800" spc="-50">
                <a:latin typeface="Arial"/>
                <a:cs typeface="Arial"/>
              </a:rPr>
              <a:t>3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65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two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probabilities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C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|</a:t>
            </a:r>
            <a:r>
              <a:rPr dirty="0" sz="1100" i="1">
                <a:latin typeface="Arial"/>
                <a:cs typeface="Arial"/>
              </a:rPr>
              <a:t>G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depend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on </a:t>
            </a:r>
            <a:r>
              <a:rPr dirty="0" sz="1100">
                <a:latin typeface="Arial"/>
                <a:cs typeface="Arial"/>
              </a:rPr>
              <a:t>their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strategy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after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initial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selection.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Three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possible </a:t>
            </a:r>
            <a:r>
              <a:rPr dirty="0" sz="1100">
                <a:latin typeface="Arial"/>
                <a:cs typeface="Arial"/>
              </a:rPr>
              <a:t>strategies: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Stay,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Swap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Randomly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choose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again.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155" y="1751177"/>
            <a:ext cx="134416" cy="13441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61556" y="1749925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37095" y="2427719"/>
            <a:ext cx="3272790" cy="0"/>
          </a:xfrm>
          <a:custGeom>
            <a:avLst/>
            <a:gdLst/>
            <a:ahLst/>
            <a:cxnLst/>
            <a:rect l="l" t="t" r="r" b="b"/>
            <a:pathLst>
              <a:path w="3272790" h="0">
                <a:moveTo>
                  <a:pt x="0" y="0"/>
                </a:moveTo>
                <a:lnTo>
                  <a:pt x="32722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37095" y="2604859"/>
            <a:ext cx="3272790" cy="0"/>
          </a:xfrm>
          <a:custGeom>
            <a:avLst/>
            <a:gdLst/>
            <a:ahLst/>
            <a:cxnLst/>
            <a:rect l="l" t="t" r="r" b="b"/>
            <a:pathLst>
              <a:path w="3272790" h="0">
                <a:moveTo>
                  <a:pt x="0" y="0"/>
                </a:moveTo>
                <a:lnTo>
                  <a:pt x="32722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00303" y="2383178"/>
            <a:ext cx="540385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</a:rPr>
              <a:t>Strategy </a:t>
            </a:r>
            <a:r>
              <a:rPr dirty="0" sz="1100" spc="-20">
                <a:latin typeface="Arial"/>
                <a:cs typeface="Arial"/>
              </a:rPr>
              <a:t>Stay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50302" y="2383178"/>
            <a:ext cx="2534285" cy="39052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  <a:tabLst>
                <a:tab pos="695960" algn="l"/>
                <a:tab pos="2167255" algn="l"/>
              </a:tabLst>
            </a:pP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14" i="1">
                <a:latin typeface="Arial"/>
                <a:cs typeface="Arial"/>
              </a:rPr>
              <a:t> </a:t>
            </a:r>
            <a:r>
              <a:rPr dirty="0" sz="1100" spc="-25">
                <a:latin typeface="Cambria"/>
                <a:cs typeface="Cambria"/>
              </a:rPr>
              <a:t>|</a:t>
            </a:r>
            <a:r>
              <a:rPr dirty="0" sz="1100" spc="-25" i="1">
                <a:latin typeface="Arial"/>
                <a:cs typeface="Arial"/>
              </a:rPr>
              <a:t>C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i="1">
                <a:latin typeface="Arial"/>
                <a:cs typeface="Arial"/>
              </a:rPr>
              <a:t>W</a:t>
            </a:r>
            <a:r>
              <a:rPr dirty="0" sz="1100" spc="-114" i="1">
                <a:latin typeface="Arial"/>
                <a:cs typeface="Arial"/>
              </a:rPr>
              <a:t> </a:t>
            </a:r>
            <a:r>
              <a:rPr dirty="0" sz="1100" spc="-25">
                <a:latin typeface="Cambria"/>
                <a:cs typeface="Cambria"/>
              </a:rPr>
              <a:t>|</a:t>
            </a:r>
            <a:r>
              <a:rPr dirty="0" sz="1100" spc="-25" i="1">
                <a:latin typeface="Arial"/>
                <a:cs typeface="Arial"/>
              </a:rPr>
              <a:t>G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0">
                <a:latin typeface="Arial"/>
                <a:cs typeface="Arial"/>
              </a:rPr>
              <a:t>P(W)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695960" algn="l"/>
                <a:tab pos="1376045" algn="l"/>
              </a:tabLst>
            </a:pPr>
            <a:r>
              <a:rPr dirty="0" sz="1100" spc="-50">
                <a:latin typeface="Arial"/>
                <a:cs typeface="Arial"/>
              </a:rPr>
              <a:t>1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50">
                <a:latin typeface="Arial"/>
                <a:cs typeface="Arial"/>
              </a:rPr>
              <a:t>0</a:t>
            </a:r>
            <a:r>
              <a:rPr dirty="0" sz="1100">
                <a:latin typeface="Arial"/>
                <a:cs typeface="Arial"/>
              </a:rPr>
              <a:t>	1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130">
                <a:latin typeface="Cambria"/>
                <a:cs typeface="Cambri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none" baseline="31250" sz="1200" spc="225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100">
                <a:latin typeface="Tahoma"/>
                <a:cs typeface="Tahoma"/>
              </a:rPr>
              <a:t> </a:t>
            </a:r>
            <a:r>
              <a:rPr dirty="0" u="none" sz="1100">
                <a:latin typeface="Arial"/>
                <a:cs typeface="Arial"/>
              </a:rPr>
              <a:t>0</a:t>
            </a:r>
            <a:r>
              <a:rPr dirty="0" u="none" sz="1100" spc="-60">
                <a:latin typeface="Arial"/>
                <a:cs typeface="Arial"/>
              </a:rPr>
              <a:t> </a:t>
            </a:r>
            <a:r>
              <a:rPr dirty="0" u="none" sz="1100" spc="229">
                <a:latin typeface="Cambria"/>
                <a:cs typeface="Cambria"/>
              </a:rPr>
              <a:t>×</a:t>
            </a:r>
            <a:r>
              <a:rPr dirty="0" u="none" sz="1100" spc="125">
                <a:latin typeface="Cambria"/>
                <a:cs typeface="Cambri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none" baseline="31250" sz="1200" spc="315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=</a:t>
            </a:r>
            <a:r>
              <a:rPr dirty="0" u="none" sz="1100" spc="85">
                <a:latin typeface="Tahoma"/>
                <a:cs typeface="Tahoma"/>
              </a:rPr>
              <a:t> </a:t>
            </a:r>
            <a:r>
              <a:rPr dirty="0" u="sng" baseline="31250" sz="1200" spc="-7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75533" y="2667100"/>
            <a:ext cx="8559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984" algn="l"/>
                <a:tab pos="786130" algn="l"/>
              </a:tabLst>
            </a:pPr>
            <a:r>
              <a:rPr dirty="0" sz="800" spc="-50">
                <a:latin typeface="Arial"/>
                <a:cs typeface="Arial"/>
              </a:rPr>
              <a:t>3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3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75533" y="2845751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88652" y="2760648"/>
            <a:ext cx="1167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0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229">
                <a:latin typeface="Cambria"/>
                <a:cs typeface="Cambria"/>
              </a:rPr>
              <a:t>×</a:t>
            </a:r>
            <a:r>
              <a:rPr dirty="0" sz="1100" spc="130">
                <a:latin typeface="Cambria"/>
                <a:cs typeface="Cambri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none" baseline="31250" sz="1200" spc="225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100">
                <a:latin typeface="Tahoma"/>
                <a:cs typeface="Tahoma"/>
              </a:rPr>
              <a:t> </a:t>
            </a:r>
            <a:r>
              <a:rPr dirty="0" u="none" sz="1100">
                <a:latin typeface="Arial"/>
                <a:cs typeface="Arial"/>
              </a:rPr>
              <a:t>1</a:t>
            </a:r>
            <a:r>
              <a:rPr dirty="0" u="none" sz="1100" spc="-60">
                <a:latin typeface="Arial"/>
                <a:cs typeface="Arial"/>
              </a:rPr>
              <a:t> </a:t>
            </a:r>
            <a:r>
              <a:rPr dirty="0" u="none" sz="1100" spc="229">
                <a:latin typeface="Cambria"/>
                <a:cs typeface="Cambria"/>
              </a:rPr>
              <a:t>×</a:t>
            </a:r>
            <a:r>
              <a:rPr dirty="0" u="none" sz="1100" spc="125">
                <a:latin typeface="Cambria"/>
                <a:cs typeface="Cambria"/>
              </a:rPr>
              <a:t> </a:t>
            </a:r>
            <a:r>
              <a:rPr dirty="0" u="sng" baseline="31250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none" baseline="31250" sz="1200" spc="315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=</a:t>
            </a:r>
            <a:r>
              <a:rPr dirty="0" u="none" sz="1100" spc="85">
                <a:latin typeface="Tahoma"/>
                <a:cs typeface="Tahoma"/>
              </a:rPr>
              <a:t> </a:t>
            </a:r>
            <a:r>
              <a:rPr dirty="0" u="sng" baseline="31250" sz="1200" spc="-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77882" y="2845751"/>
            <a:ext cx="353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dirty="0" sz="800" spc="-50">
                <a:latin typeface="Arial"/>
                <a:cs typeface="Arial"/>
              </a:rPr>
              <a:t>3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 b="1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00303" y="2749420"/>
            <a:ext cx="549275" cy="38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z="1100" spc="-20">
                <a:latin typeface="Arial"/>
                <a:cs typeface="Arial"/>
              </a:rPr>
              <a:t>Swap Random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75702" y="2760648"/>
            <a:ext cx="102870" cy="307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90"/>
              </a:spcBef>
            </a:pPr>
            <a:r>
              <a:rPr dirty="0" sz="1100" spc="-5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ts val="935"/>
              </a:lnSpc>
            </a:pPr>
            <a:r>
              <a:rPr dirty="0" u="sng" sz="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34070" y="2760648"/>
            <a:ext cx="102870" cy="307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95"/>
              </a:lnSpc>
              <a:spcBef>
                <a:spcPts val="90"/>
              </a:spcBef>
            </a:pPr>
            <a:r>
              <a:rPr dirty="0" sz="1100" spc="-5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ts val="935"/>
              </a:lnSpc>
            </a:pPr>
            <a:r>
              <a:rPr dirty="0" u="sng" sz="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234601" y="305474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27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812199" y="2938131"/>
            <a:ext cx="908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605" algn="l"/>
                <a:tab pos="524510" algn="l"/>
                <a:tab pos="788035" algn="l"/>
              </a:tabLst>
            </a:pPr>
            <a:r>
              <a:rPr dirty="0" sz="1100" spc="180">
                <a:latin typeface="Cambria"/>
                <a:cs typeface="Cambria"/>
              </a:rPr>
              <a:t>×</a:t>
            </a:r>
            <a:r>
              <a:rPr dirty="0" sz="1100">
                <a:latin typeface="Cambria"/>
                <a:cs typeface="Cambria"/>
              </a:rPr>
              <a:t>	</a:t>
            </a:r>
            <a:r>
              <a:rPr dirty="0" sz="1100" spc="-50">
                <a:latin typeface="Tahoma"/>
                <a:cs typeface="Tahoma"/>
              </a:rPr>
              <a:t>+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180">
                <a:latin typeface="Cambria"/>
                <a:cs typeface="Cambria"/>
              </a:rPr>
              <a:t>×</a:t>
            </a:r>
            <a:r>
              <a:rPr dirty="0" sz="1100">
                <a:latin typeface="Cambria"/>
                <a:cs typeface="Cambria"/>
              </a:rPr>
              <a:t>	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709951" y="2920909"/>
            <a:ext cx="11214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524510" algn="l"/>
                <a:tab pos="780415" algn="l"/>
                <a:tab pos="1051560" algn="l"/>
              </a:tabLst>
            </a:pPr>
            <a:r>
              <a:rPr dirty="0" u="sng" sz="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none" sz="800">
                <a:latin typeface="Arial"/>
                <a:cs typeface="Arial"/>
              </a:rPr>
              <a:t>	</a:t>
            </a:r>
            <a:r>
              <a:rPr dirty="0" u="sng" sz="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none" sz="800">
                <a:latin typeface="Arial"/>
                <a:cs typeface="Arial"/>
              </a:rPr>
              <a:t>	</a:t>
            </a:r>
            <a:r>
              <a:rPr dirty="0" u="none" sz="800" spc="-50">
                <a:latin typeface="Arial"/>
                <a:cs typeface="Arial"/>
              </a:rPr>
              <a:t>1</a:t>
            </a:r>
            <a:r>
              <a:rPr dirty="0" u="none" sz="800">
                <a:latin typeface="Arial"/>
                <a:cs typeface="Arial"/>
              </a:rPr>
              <a:t>	</a:t>
            </a:r>
            <a:r>
              <a:rPr dirty="0" u="sng" sz="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none" sz="800">
                <a:latin typeface="Arial"/>
                <a:cs typeface="Arial"/>
              </a:rPr>
              <a:t>	</a:t>
            </a:r>
            <a:r>
              <a:rPr dirty="0" u="sng" sz="8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90878" y="3023233"/>
            <a:ext cx="24403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0560" algn="l"/>
                <a:tab pos="1331595" algn="l"/>
                <a:tab pos="1587500" algn="l"/>
                <a:tab pos="1843405" algn="l"/>
                <a:tab pos="2099310" algn="l"/>
                <a:tab pos="2370455" algn="l"/>
              </a:tabLst>
            </a:pPr>
            <a:r>
              <a:rPr dirty="0" sz="800" spc="-50">
                <a:latin typeface="Arial"/>
                <a:cs typeface="Arial"/>
              </a:rPr>
              <a:t>2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2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2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3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2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3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5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37095" y="3143529"/>
            <a:ext cx="3272790" cy="0"/>
          </a:xfrm>
          <a:custGeom>
            <a:avLst/>
            <a:gdLst/>
            <a:ahLst/>
            <a:cxnLst/>
            <a:rect l="l" t="t" r="r" b="b"/>
            <a:pathLst>
              <a:path w="3272790" h="0">
                <a:moveTo>
                  <a:pt x="0" y="0"/>
                </a:moveTo>
                <a:lnTo>
                  <a:pt x="32722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3152673"/>
            <a:ext cx="134416" cy="134416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461556" y="3152132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29" name="object 29" descr=""/>
          <p:cNvSpPr txBox="1"/>
          <p:nvPr/>
        </p:nvSpPr>
        <p:spPr>
          <a:xfrm>
            <a:off x="624395" y="3115740"/>
            <a:ext cx="33489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‘Swap’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strategy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maximises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chance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winning.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4608060" cy="3005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Harold</a:t>
            </a:r>
            <a:r>
              <a:rPr dirty="0" spc="80"/>
              <a:t> </a:t>
            </a:r>
            <a:r>
              <a:rPr dirty="0"/>
              <a:t>Shipman</a:t>
            </a:r>
            <a:r>
              <a:rPr dirty="0" spc="80"/>
              <a:t> </a:t>
            </a:r>
            <a:r>
              <a:rPr dirty="0"/>
              <a:t>:</a:t>
            </a:r>
            <a:r>
              <a:rPr dirty="0" spc="195"/>
              <a:t> </a:t>
            </a:r>
            <a:r>
              <a:rPr dirty="0"/>
              <a:t>Serial</a:t>
            </a:r>
            <a:r>
              <a:rPr dirty="0" spc="80"/>
              <a:t> </a:t>
            </a:r>
            <a:r>
              <a:rPr dirty="0"/>
              <a:t>murder</a:t>
            </a:r>
            <a:r>
              <a:rPr dirty="0" spc="80"/>
              <a:t> </a:t>
            </a:r>
            <a:r>
              <a:rPr dirty="0" spc="-10"/>
              <a:t>example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615594"/>
            <a:ext cx="76809" cy="7680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4395" y="543685"/>
            <a:ext cx="3511550" cy="100456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Shipman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was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British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family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doctor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(GP)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serial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killer </a:t>
            </a:r>
            <a:r>
              <a:rPr dirty="0" sz="1100">
                <a:latin typeface="Arial"/>
                <a:cs typeface="Arial"/>
              </a:rPr>
              <a:t>who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killed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least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215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elderly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patients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injecting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opium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between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1975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1998.</a:t>
            </a:r>
            <a:endParaRPr sz="1100">
              <a:latin typeface="Arial"/>
              <a:cs typeface="Arial"/>
            </a:endParaRPr>
          </a:p>
          <a:p>
            <a:pPr marL="12700" marR="201930">
              <a:lnSpc>
                <a:spcPct val="102699"/>
              </a:lnSpc>
              <a:spcBef>
                <a:spcPts val="975"/>
              </a:spcBef>
            </a:pPr>
            <a:r>
              <a:rPr dirty="0" sz="1100">
                <a:latin typeface="Arial"/>
                <a:cs typeface="Arial"/>
              </a:rPr>
              <a:t>His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killing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spree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went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undetected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until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enquiry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was </a:t>
            </a:r>
            <a:r>
              <a:rPr dirty="0" sz="1100" spc="-10">
                <a:latin typeface="Arial"/>
                <a:cs typeface="Arial"/>
              </a:rPr>
              <a:t>launched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during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1998-</a:t>
            </a:r>
            <a:r>
              <a:rPr dirty="0" sz="1100">
                <a:latin typeface="Arial"/>
                <a:cs typeface="Arial"/>
              </a:rPr>
              <a:t>1999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convicted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2000.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255814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6413" y="1702518"/>
            <a:ext cx="1555051" cy="1154193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Harold</a:t>
            </a:r>
            <a:r>
              <a:rPr dirty="0" spc="75"/>
              <a:t> </a:t>
            </a:r>
            <a:r>
              <a:rPr dirty="0"/>
              <a:t>Shipman</a:t>
            </a:r>
            <a:r>
              <a:rPr dirty="0" spc="80"/>
              <a:t> </a:t>
            </a:r>
            <a:r>
              <a:rPr dirty="0"/>
              <a:t>:</a:t>
            </a:r>
            <a:r>
              <a:rPr dirty="0" spc="190"/>
              <a:t> </a:t>
            </a:r>
            <a:r>
              <a:rPr dirty="0"/>
              <a:t>Serial</a:t>
            </a:r>
            <a:r>
              <a:rPr dirty="0" spc="80"/>
              <a:t> </a:t>
            </a:r>
            <a:r>
              <a:rPr dirty="0"/>
              <a:t>murder</a:t>
            </a:r>
            <a:r>
              <a:rPr dirty="0" spc="75"/>
              <a:t> </a:t>
            </a:r>
            <a:r>
              <a:rPr dirty="0"/>
              <a:t>example</a:t>
            </a:r>
            <a:r>
              <a:rPr dirty="0" spc="80"/>
              <a:t> </a:t>
            </a:r>
            <a:r>
              <a:rPr dirty="0" spc="-25"/>
              <a:t>...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431" y="371970"/>
            <a:ext cx="1711801" cy="12132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2280894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2643835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3006788"/>
            <a:ext cx="76809" cy="7680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47294" y="1704599"/>
            <a:ext cx="3834129" cy="1594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556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dirty="0" sz="1000" spc="-1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time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which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Shipman’s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patients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died,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compared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>
                <a:latin typeface="Arial"/>
                <a:cs typeface="Arial"/>
              </a:rPr>
              <a:t>times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which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patients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other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local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family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doctors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Arial"/>
              <a:cs typeface="Arial"/>
            </a:endParaRPr>
          </a:p>
          <a:p>
            <a:pPr marL="289560" marR="257810">
              <a:lnSpc>
                <a:spcPct val="102600"/>
              </a:lnSpc>
            </a:pP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Figure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1.1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introduction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probability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and </a:t>
            </a:r>
            <a:r>
              <a:rPr dirty="0" sz="1100">
                <a:latin typeface="Arial"/>
                <a:cs typeface="Arial"/>
              </a:rPr>
              <a:t>statistics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book.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50"/>
              </a:spcBef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2PM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very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unusual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peak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time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death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Shipman’s patients.</a:t>
            </a:r>
            <a:endParaRPr sz="1100">
              <a:latin typeface="Arial"/>
              <a:cs typeface="Arial"/>
            </a:endParaRPr>
          </a:p>
          <a:p>
            <a:pPr marL="289560" marR="109855">
              <a:lnSpc>
                <a:spcPct val="102600"/>
              </a:lnSpc>
              <a:spcBef>
                <a:spcPts val="150"/>
              </a:spcBef>
            </a:pPr>
            <a:r>
              <a:rPr dirty="0" sz="1100">
                <a:latin typeface="Arial"/>
                <a:cs typeface="Arial"/>
              </a:rPr>
              <a:t>No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sophisticated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analysis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required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detect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obvious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pattern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Definition</a:t>
            </a:r>
            <a:r>
              <a:rPr dirty="0" spc="70"/>
              <a:t> </a:t>
            </a:r>
            <a:r>
              <a:rPr dirty="0"/>
              <a:t>of</a:t>
            </a:r>
            <a:r>
              <a:rPr dirty="0" spc="75"/>
              <a:t> </a:t>
            </a:r>
            <a:r>
              <a:rPr dirty="0" spc="-10"/>
              <a:t>statistics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1351432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716341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2081237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446134"/>
            <a:ext cx="76809" cy="7680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47294" y="477353"/>
            <a:ext cx="3823970" cy="25469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Oxford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English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Dictionary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defines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statistics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as: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“</a:t>
            </a:r>
            <a:r>
              <a:rPr dirty="0" sz="1100" spc="-20" i="1">
                <a:latin typeface="Arial"/>
                <a:cs typeface="Arial"/>
              </a:rPr>
              <a:t>The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practice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or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science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collecting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and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analysing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numerical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data </a:t>
            </a:r>
            <a:r>
              <a:rPr dirty="0" sz="1100" i="1">
                <a:latin typeface="Arial"/>
                <a:cs typeface="Arial"/>
              </a:rPr>
              <a:t>in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large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quantities,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especially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for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purpose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inferring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proportions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whole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those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100" spc="-1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representative</a:t>
            </a:r>
            <a:r>
              <a:rPr dirty="0" sz="1100" spc="-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sample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eating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meat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harmful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health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causes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cancer?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smoking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harmful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during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pregnancy?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therapy/treatment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better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old?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Arial"/>
              <a:cs typeface="Arial"/>
            </a:endParaRPr>
          </a:p>
          <a:p>
            <a:pPr marL="289560" marR="342265">
              <a:lnSpc>
                <a:spcPct val="102600"/>
              </a:lnSpc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11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better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career</a:t>
            </a:r>
            <a:r>
              <a:rPr dirty="0" sz="11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prospect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1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study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Maths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Medicine?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Why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isn’t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easy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decide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other?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Disease</a:t>
            </a:r>
            <a:r>
              <a:rPr dirty="0" spc="65"/>
              <a:t> </a:t>
            </a:r>
            <a:r>
              <a:rPr dirty="0"/>
              <a:t>mapping</a:t>
            </a:r>
            <a:r>
              <a:rPr dirty="0" spc="65"/>
              <a:t> </a:t>
            </a:r>
            <a:r>
              <a:rPr dirty="0"/>
              <a:t>of</a:t>
            </a:r>
            <a:r>
              <a:rPr dirty="0" spc="65"/>
              <a:t> </a:t>
            </a:r>
            <a:r>
              <a:rPr dirty="0"/>
              <a:t>cancer</a:t>
            </a:r>
            <a:r>
              <a:rPr dirty="0" spc="65"/>
              <a:t> </a:t>
            </a:r>
            <a:r>
              <a:rPr dirty="0"/>
              <a:t>rates</a:t>
            </a:r>
            <a:r>
              <a:rPr dirty="0" spc="65"/>
              <a:t> </a:t>
            </a:r>
            <a:r>
              <a:rPr dirty="0"/>
              <a:t>in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NHS</a:t>
            </a:r>
            <a:r>
              <a:rPr dirty="0" spc="65"/>
              <a:t> </a:t>
            </a:r>
            <a:r>
              <a:rPr dirty="0" spc="-10"/>
              <a:t>regions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947978"/>
            <a:ext cx="76809" cy="768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588198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2056345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524493"/>
            <a:ext cx="76809" cy="7680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47294" y="493965"/>
            <a:ext cx="3759200" cy="24949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5730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slides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based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work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Ms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Iona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Baxter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BSc </a:t>
            </a:r>
            <a:r>
              <a:rPr dirty="0" sz="1100">
                <a:latin typeface="Arial"/>
                <a:cs typeface="Arial"/>
              </a:rPr>
              <a:t>third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year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project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student.</a:t>
            </a:r>
            <a:endParaRPr sz="1100">
              <a:latin typeface="Arial"/>
              <a:cs typeface="Arial"/>
            </a:endParaRPr>
          </a:p>
          <a:p>
            <a:pPr marL="289560" marR="43815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Iona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interested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assessing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spatio-</a:t>
            </a:r>
            <a:r>
              <a:rPr dirty="0" sz="1100">
                <a:latin typeface="Arial"/>
                <a:cs typeface="Arial"/>
              </a:rPr>
              <a:t>temporal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trends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cancer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incidence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English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health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regions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during</a:t>
            </a:r>
            <a:r>
              <a:rPr dirty="0" sz="1100" spc="-25">
                <a:latin typeface="Arial"/>
                <a:cs typeface="Arial"/>
              </a:rPr>
              <a:t> the </a:t>
            </a:r>
            <a:r>
              <a:rPr dirty="0" sz="1100">
                <a:latin typeface="Arial"/>
                <a:cs typeface="Arial"/>
              </a:rPr>
              <a:t>period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2001-2018.</a:t>
            </a:r>
            <a:endParaRPr sz="1100">
              <a:latin typeface="Arial"/>
              <a:cs typeface="Arial"/>
            </a:endParaRPr>
          </a:p>
          <a:p>
            <a:pPr marL="289560" marR="144145">
              <a:lnSpc>
                <a:spcPct val="102600"/>
              </a:lnSpc>
              <a:spcBef>
                <a:spcPts val="975"/>
              </a:spcBef>
            </a:pP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two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people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UK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develop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some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form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cancer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their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lifetime.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975"/>
              </a:spcBef>
            </a:pPr>
            <a:r>
              <a:rPr dirty="0" sz="1100">
                <a:latin typeface="Arial"/>
                <a:cs typeface="Arial"/>
              </a:rPr>
              <a:t>Cancer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rates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associated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characteristics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such</a:t>
            </a:r>
            <a:r>
              <a:rPr dirty="0" sz="1100" spc="-25">
                <a:latin typeface="Arial"/>
                <a:cs typeface="Arial"/>
              </a:rPr>
              <a:t> as </a:t>
            </a:r>
            <a:r>
              <a:rPr dirty="0" sz="1100" spc="-10">
                <a:latin typeface="Arial"/>
                <a:cs typeface="Arial"/>
              </a:rPr>
              <a:t>hereditary,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lifestyle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health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related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factors.</a:t>
            </a:r>
            <a:endParaRPr sz="1100">
              <a:latin typeface="Arial"/>
              <a:cs typeface="Arial"/>
            </a:endParaRPr>
          </a:p>
          <a:p>
            <a:pPr marL="289560" marR="194310">
              <a:lnSpc>
                <a:spcPct val="102600"/>
              </a:lnSpc>
              <a:spcBef>
                <a:spcPts val="980"/>
              </a:spcBef>
            </a:pPr>
            <a:r>
              <a:rPr dirty="0" sz="1100" spc="-10">
                <a:latin typeface="Arial"/>
                <a:cs typeface="Arial"/>
              </a:rPr>
              <a:t>Iona’s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project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studies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effect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factors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on </a:t>
            </a:r>
            <a:r>
              <a:rPr dirty="0" sz="1100" spc="-10">
                <a:latin typeface="Arial"/>
                <a:cs typeface="Arial"/>
              </a:rPr>
              <a:t>geographical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temporal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variations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incidence rates.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5948" y="-13312"/>
            <a:ext cx="42665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Disease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cancer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rates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NHS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regions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037" y="457934"/>
            <a:ext cx="1539587" cy="12089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9974" y="456851"/>
            <a:ext cx="1305725" cy="120937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539" y="1768469"/>
            <a:ext cx="1341771" cy="120937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3586" y="1769552"/>
            <a:ext cx="1458393" cy="120894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5948" y="-13312"/>
            <a:ext cx="43649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Trend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cancer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rates: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Graphs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Iona’s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dissertation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000" y="344171"/>
            <a:ext cx="2160005" cy="289262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Discussion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742226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670317"/>
            <a:ext cx="3625215" cy="208216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843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subject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vast,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powerful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essential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public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life.</a:t>
            </a:r>
            <a:endParaRPr sz="1100">
              <a:latin typeface="Arial"/>
              <a:cs typeface="Arial"/>
            </a:endParaRPr>
          </a:p>
          <a:p>
            <a:pPr marL="12700" marR="252095">
              <a:lnSpc>
                <a:spcPct val="102699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serious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study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devotion)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both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be </a:t>
            </a:r>
            <a:r>
              <a:rPr dirty="0" sz="1100" spc="-10">
                <a:latin typeface="Arial"/>
                <a:cs typeface="Arial"/>
              </a:rPr>
              <a:t>challenging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rewarding.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mathematics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department,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such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ours,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best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place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study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statistics.</a:t>
            </a:r>
            <a:endParaRPr sz="1100">
              <a:latin typeface="Arial"/>
              <a:cs typeface="Arial"/>
            </a:endParaRPr>
          </a:p>
          <a:p>
            <a:pPr marL="95885" marR="353695" indent="163195">
              <a:lnSpc>
                <a:spcPct val="102600"/>
              </a:lnSpc>
              <a:spcBef>
                <a:spcPts val="900"/>
              </a:spcBef>
            </a:pPr>
            <a:r>
              <a:rPr dirty="0" sz="1100" b="1">
                <a:latin typeface="Arial"/>
                <a:cs typeface="Arial"/>
              </a:rPr>
              <a:t>“All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knowledge</a:t>
            </a:r>
            <a:r>
              <a:rPr dirty="0" sz="11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is,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in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final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analysis,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FF0000"/>
                </a:solidFill>
                <a:latin typeface="Arial"/>
                <a:cs typeface="Arial"/>
              </a:rPr>
              <a:t>history</a:t>
            </a:r>
            <a:r>
              <a:rPr dirty="0" sz="1100" spc="-10" b="1">
                <a:latin typeface="Arial"/>
                <a:cs typeface="Arial"/>
              </a:rPr>
              <a:t>.</a:t>
            </a:r>
            <a:r>
              <a:rPr dirty="0" sz="1100" spc="50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All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000FF"/>
                </a:solidFill>
                <a:latin typeface="Arial"/>
                <a:cs typeface="Arial"/>
              </a:rPr>
              <a:t>sciences</a:t>
            </a:r>
            <a:r>
              <a:rPr dirty="0" sz="11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are,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in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abstract,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000FF"/>
                </a:solidFill>
                <a:latin typeface="Arial"/>
                <a:cs typeface="Arial"/>
              </a:rPr>
              <a:t>mathematics</a:t>
            </a:r>
            <a:r>
              <a:rPr dirty="0" sz="1100" spc="-10" b="1">
                <a:latin typeface="Arial"/>
                <a:cs typeface="Arial"/>
              </a:rPr>
              <a:t>. </a:t>
            </a:r>
            <a:r>
              <a:rPr dirty="0" sz="1100" b="1">
                <a:latin typeface="Arial"/>
                <a:cs typeface="Arial"/>
              </a:rPr>
              <a:t>All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47F24"/>
                </a:solidFill>
                <a:latin typeface="Arial"/>
                <a:cs typeface="Arial"/>
              </a:rPr>
              <a:t>judgements</a:t>
            </a:r>
            <a:r>
              <a:rPr dirty="0" sz="1100" spc="-30" b="1">
                <a:solidFill>
                  <a:srgbClr val="247F24"/>
                </a:solidFill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are,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in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their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rationale,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47F24"/>
                </a:solidFill>
                <a:latin typeface="Arial"/>
                <a:cs typeface="Arial"/>
              </a:rPr>
              <a:t>statistics</a:t>
            </a:r>
            <a:r>
              <a:rPr dirty="0" sz="1100" spc="-10" b="1">
                <a:latin typeface="Arial"/>
                <a:cs typeface="Arial"/>
              </a:rPr>
              <a:t>.”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100">
                <a:latin typeface="Arial"/>
                <a:cs typeface="Arial"/>
              </a:rPr>
              <a:t>Statistics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methods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bring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Unity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in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Diversity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124331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506435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632519"/>
            <a:ext cx="76809" cy="7680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Take</a:t>
            </a:r>
            <a:r>
              <a:rPr dirty="0" spc="60"/>
              <a:t> </a:t>
            </a:r>
            <a:r>
              <a:rPr dirty="0"/>
              <a:t>home</a:t>
            </a:r>
            <a:r>
              <a:rPr dirty="0" spc="60"/>
              <a:t> </a:t>
            </a:r>
            <a:r>
              <a:rPr dirty="0"/>
              <a:t>summary</a:t>
            </a:r>
            <a:r>
              <a:rPr dirty="0" spc="65"/>
              <a:t> </a:t>
            </a:r>
            <a:r>
              <a:rPr dirty="0" spc="-10"/>
              <a:t>slide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55" y="734351"/>
            <a:ext cx="134416" cy="1344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61556" y="733798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4395" y="697406"/>
            <a:ext cx="3497579" cy="2016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Search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youtube: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Joy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Statistics.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100" spc="-10">
                <a:latin typeface="Arial"/>
                <a:cs typeface="Arial"/>
              </a:rPr>
              <a:t>Bayes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theorem: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search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youtube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Bayesian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Trap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76600"/>
              </a:lnSpc>
            </a:pPr>
            <a:r>
              <a:rPr dirty="0" sz="1100">
                <a:latin typeface="Arial"/>
                <a:cs typeface="Arial"/>
              </a:rPr>
              <a:t>Search: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Today’s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Graduate,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Just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One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Word: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Statistics </a:t>
            </a:r>
            <a:r>
              <a:rPr dirty="0" sz="1100">
                <a:latin typeface="Arial"/>
                <a:cs typeface="Arial"/>
              </a:rPr>
              <a:t>Learn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about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Harold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Shipman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murder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enquiry.</a:t>
            </a:r>
            <a:endParaRPr sz="1100">
              <a:latin typeface="Arial"/>
              <a:cs typeface="Arial"/>
            </a:endParaRPr>
          </a:p>
          <a:p>
            <a:pPr marL="12700" marR="502920">
              <a:lnSpc>
                <a:spcPct val="102600"/>
              </a:lnSpc>
              <a:spcBef>
                <a:spcPts val="980"/>
              </a:spcBef>
            </a:pPr>
            <a:r>
              <a:rPr dirty="0" sz="1100">
                <a:latin typeface="Arial"/>
                <a:cs typeface="Arial"/>
              </a:rPr>
              <a:t>Read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book: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Art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Statistics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David Spiegelhalter.</a:t>
            </a:r>
            <a:endParaRPr sz="1100">
              <a:latin typeface="Arial"/>
              <a:cs typeface="Arial"/>
            </a:endParaRPr>
          </a:p>
          <a:p>
            <a:pPr marL="12700" marR="412750">
              <a:lnSpc>
                <a:spcPct val="102600"/>
              </a:lnSpc>
              <a:spcBef>
                <a:spcPts val="975"/>
              </a:spcBef>
            </a:pPr>
            <a:r>
              <a:rPr dirty="0" sz="1100">
                <a:latin typeface="Arial"/>
                <a:cs typeface="Arial"/>
              </a:rPr>
              <a:t>Find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these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slides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website: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https://www.sujitsahu.com/bookipsrdbs/resources/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155" y="1030414"/>
            <a:ext cx="134416" cy="13441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61556" y="1029860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155" y="1326489"/>
            <a:ext cx="134416" cy="13441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61556" y="1325237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155" y="1622552"/>
            <a:ext cx="134416" cy="13441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61556" y="1622011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155" y="1918627"/>
            <a:ext cx="134416" cy="13441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61556" y="1916689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155" y="2386774"/>
            <a:ext cx="134416" cy="13441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61556" y="2385522"/>
            <a:ext cx="679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Personalise:</a:t>
            </a:r>
            <a:r>
              <a:rPr dirty="0" spc="254"/>
              <a:t> </a:t>
            </a:r>
            <a:r>
              <a:rPr dirty="0"/>
              <a:t>Butterfly/Starfish</a:t>
            </a:r>
            <a:r>
              <a:rPr dirty="0" spc="130"/>
              <a:t> </a:t>
            </a:r>
            <a:r>
              <a:rPr dirty="0" spc="-10"/>
              <a:t>picture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422503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350607"/>
            <a:ext cx="3503929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Start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learning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free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computer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programme).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R </a:t>
            </a:r>
            <a:r>
              <a:rPr dirty="0" sz="1100" spc="-10">
                <a:latin typeface="Arial"/>
                <a:cs typeface="Arial"/>
              </a:rPr>
              <a:t>allows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creative: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re-</a:t>
            </a:r>
            <a:r>
              <a:rPr dirty="0" sz="1100" spc="-20">
                <a:latin typeface="Arial"/>
                <a:cs typeface="Arial"/>
              </a:rPr>
              <a:t>draw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following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(cover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image)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book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(see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website).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031" y="1184981"/>
            <a:ext cx="1924574" cy="175933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Uncertainty:</a:t>
            </a:r>
            <a:r>
              <a:rPr dirty="0" spc="204"/>
              <a:t> </a:t>
            </a:r>
            <a:r>
              <a:rPr dirty="0"/>
              <a:t>the</a:t>
            </a:r>
            <a:r>
              <a:rPr dirty="0" spc="90"/>
              <a:t> </a:t>
            </a:r>
            <a:r>
              <a:rPr dirty="0"/>
              <a:t>main</a:t>
            </a:r>
            <a:r>
              <a:rPr dirty="0" spc="90"/>
              <a:t> </a:t>
            </a:r>
            <a:r>
              <a:rPr dirty="0"/>
              <a:t>obstacle</a:t>
            </a:r>
            <a:r>
              <a:rPr dirty="0" spc="90"/>
              <a:t> </a:t>
            </a:r>
            <a:r>
              <a:rPr dirty="0"/>
              <a:t>to</a:t>
            </a:r>
            <a:r>
              <a:rPr dirty="0" spc="90"/>
              <a:t> </a:t>
            </a:r>
            <a:r>
              <a:rPr dirty="0"/>
              <a:t>decision</a:t>
            </a:r>
            <a:r>
              <a:rPr dirty="0" spc="90"/>
              <a:t> </a:t>
            </a:r>
            <a:r>
              <a:rPr dirty="0" spc="-10"/>
              <a:t>making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369354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297445"/>
            <a:ext cx="3611879" cy="7213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746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Uncertainty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means: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lack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one-to-</a:t>
            </a:r>
            <a:r>
              <a:rPr dirty="0" sz="1100" b="1">
                <a:latin typeface="Arial"/>
                <a:cs typeface="Arial"/>
              </a:rPr>
              <a:t>one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correspondence </a:t>
            </a:r>
            <a:r>
              <a:rPr dirty="0" sz="1100" b="1">
                <a:latin typeface="Arial"/>
                <a:cs typeface="Arial"/>
              </a:rPr>
              <a:t>between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cause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and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effect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example,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having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diet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(well-cooked)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red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25">
                <a:latin typeface="Arial"/>
                <a:cs typeface="Arial"/>
              </a:rPr>
              <a:t> not </a:t>
            </a:r>
            <a:r>
              <a:rPr dirty="0" sz="1100">
                <a:latin typeface="Arial"/>
                <a:cs typeface="Arial"/>
              </a:rPr>
              <a:t>going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kill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immediately.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726757"/>
            <a:ext cx="76809" cy="7680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23518" y="1096899"/>
            <a:ext cx="2961005" cy="38290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The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only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trouble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with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sure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thing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is</a:t>
            </a:r>
            <a:r>
              <a:rPr dirty="0" sz="1100" spc="-5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uncertainty.</a:t>
            </a:r>
            <a:endParaRPr sz="11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Uncertainty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only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certainty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there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is,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..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606346"/>
            <a:ext cx="76809" cy="7680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It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clear</a:t>
            </a:r>
            <a:r>
              <a:rPr dirty="0" spc="-30"/>
              <a:t> </a:t>
            </a:r>
            <a:r>
              <a:rPr dirty="0"/>
              <a:t>that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30"/>
              <a:t> </a:t>
            </a:r>
            <a:r>
              <a:rPr dirty="0"/>
              <a:t>may</a:t>
            </a:r>
            <a:r>
              <a:rPr dirty="0" spc="-25"/>
              <a:t> </a:t>
            </a:r>
            <a:r>
              <a:rPr dirty="0" spc="-10"/>
              <a:t>never</a:t>
            </a:r>
            <a:r>
              <a:rPr dirty="0" spc="-30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able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get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bottom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every</a:t>
            </a:r>
            <a:r>
              <a:rPr dirty="0" spc="-35"/>
              <a:t> </a:t>
            </a:r>
            <a:r>
              <a:rPr dirty="0"/>
              <a:t>case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learn</a:t>
            </a:r>
            <a:r>
              <a:rPr dirty="0" spc="-30"/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full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truth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so</a:t>
            </a:r>
            <a:r>
              <a:rPr dirty="0" spc="-3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 spc="-10"/>
              <a:t>have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make</a:t>
            </a:r>
            <a:r>
              <a:rPr dirty="0" spc="-30"/>
              <a:t> </a:t>
            </a:r>
            <a:r>
              <a:rPr dirty="0" spc="-50"/>
              <a:t>a </a:t>
            </a:r>
            <a:r>
              <a:rPr dirty="0" spc="-10"/>
              <a:t>decision</a:t>
            </a:r>
            <a:r>
              <a:rPr dirty="0" spc="-35"/>
              <a:t> </a:t>
            </a:r>
            <a:r>
              <a:rPr dirty="0"/>
              <a:t>under</a:t>
            </a:r>
            <a:r>
              <a:rPr dirty="0" spc="-35"/>
              <a:t> </a:t>
            </a:r>
            <a:r>
              <a:rPr dirty="0"/>
              <a:t>uncertainty;</a:t>
            </a:r>
            <a:r>
              <a:rPr dirty="0" spc="-30"/>
              <a:t> </a:t>
            </a:r>
            <a:r>
              <a:rPr dirty="0">
                <a:solidFill>
                  <a:srgbClr val="FF0000"/>
                </a:solidFill>
              </a:rPr>
              <a:t>thus</a:t>
            </a:r>
            <a:r>
              <a:rPr dirty="0" spc="-3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mistakes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cannot</a:t>
            </a:r>
            <a:r>
              <a:rPr dirty="0" spc="-35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be </a:t>
            </a:r>
            <a:r>
              <a:rPr dirty="0" spc="-10">
                <a:solidFill>
                  <a:srgbClr val="FF0000"/>
                </a:solidFill>
              </a:rPr>
              <a:t>avoided!</a:t>
            </a:r>
          </a:p>
          <a:p>
            <a:pPr marL="12700" marR="40005">
              <a:lnSpc>
                <a:spcPct val="102600"/>
              </a:lnSpc>
              <a:spcBef>
                <a:spcPts val="105"/>
              </a:spcBef>
            </a:pPr>
            <a:r>
              <a:rPr dirty="0"/>
              <a:t>If</a:t>
            </a:r>
            <a:r>
              <a:rPr dirty="0" spc="-30"/>
              <a:t> </a:t>
            </a:r>
            <a:r>
              <a:rPr dirty="0"/>
              <a:t>mistakes</a:t>
            </a:r>
            <a:r>
              <a:rPr dirty="0" spc="-30"/>
              <a:t> </a:t>
            </a:r>
            <a:r>
              <a:rPr dirty="0"/>
              <a:t>cannot</a:t>
            </a:r>
            <a:r>
              <a:rPr dirty="0" spc="-3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 spc="-10"/>
              <a:t>avoided,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better</a:t>
            </a:r>
            <a:r>
              <a:rPr dirty="0" spc="-25"/>
              <a:t> </a:t>
            </a:r>
            <a:r>
              <a:rPr dirty="0">
                <a:solidFill>
                  <a:srgbClr val="FF0000"/>
                </a:solidFill>
              </a:rPr>
              <a:t>to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know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how </a:t>
            </a:r>
            <a:r>
              <a:rPr dirty="0">
                <a:solidFill>
                  <a:srgbClr val="FF0000"/>
                </a:solidFill>
              </a:rPr>
              <a:t>often</a:t>
            </a:r>
            <a:r>
              <a:rPr dirty="0" spc="-4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we</a:t>
            </a:r>
            <a:r>
              <a:rPr dirty="0" spc="-4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make</a:t>
            </a:r>
            <a:r>
              <a:rPr dirty="0" spc="-4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mistakes</a:t>
            </a:r>
            <a:r>
              <a:rPr dirty="0" spc="-40">
                <a:solidFill>
                  <a:srgbClr val="FF0000"/>
                </a:solidFill>
              </a:rPr>
              <a:t> </a:t>
            </a:r>
            <a:r>
              <a:rPr dirty="0"/>
              <a:t>(which</a:t>
            </a:r>
            <a:r>
              <a:rPr dirty="0" spc="-40"/>
              <a:t> </a:t>
            </a:r>
            <a:r>
              <a:rPr dirty="0" spc="-10"/>
              <a:t>provides</a:t>
            </a:r>
            <a:r>
              <a:rPr dirty="0" spc="-40"/>
              <a:t> </a:t>
            </a:r>
            <a:r>
              <a:rPr dirty="0" spc="-10"/>
              <a:t>knowledge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25"/>
              <a:t>the </a:t>
            </a:r>
            <a:r>
              <a:rPr dirty="0"/>
              <a:t>amount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uncertainty)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25"/>
              <a:t> </a:t>
            </a:r>
            <a:r>
              <a:rPr dirty="0" spc="-10"/>
              <a:t>following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particular</a:t>
            </a:r>
            <a:r>
              <a:rPr dirty="0" spc="-25"/>
              <a:t> </a:t>
            </a:r>
            <a:r>
              <a:rPr dirty="0"/>
              <a:t>rule</a:t>
            </a:r>
            <a:r>
              <a:rPr dirty="0" spc="-25"/>
              <a:t> </a:t>
            </a:r>
            <a:r>
              <a:rPr dirty="0" spc="-35"/>
              <a:t>of </a:t>
            </a:r>
            <a:r>
              <a:rPr dirty="0" spc="-10"/>
              <a:t>decision</a:t>
            </a:r>
            <a:r>
              <a:rPr dirty="0" spc="-30"/>
              <a:t> </a:t>
            </a:r>
            <a:r>
              <a:rPr dirty="0"/>
              <a:t>making:</a:t>
            </a:r>
            <a:r>
              <a:rPr dirty="0" spc="40"/>
              <a:t> </a:t>
            </a:r>
            <a:r>
              <a:rPr dirty="0"/>
              <a:t>(a</a:t>
            </a:r>
            <a:r>
              <a:rPr dirty="0" spc="-30"/>
              <a:t> </a:t>
            </a:r>
            <a:r>
              <a:rPr dirty="0"/>
              <a:t>statistical</a:t>
            </a:r>
            <a:r>
              <a:rPr dirty="0" spc="-25"/>
              <a:t> </a:t>
            </a:r>
            <a:r>
              <a:rPr dirty="0" spc="-10"/>
              <a:t>method!)</a:t>
            </a:r>
          </a:p>
          <a:p>
            <a:pPr marL="12700" marR="243840">
              <a:lnSpc>
                <a:spcPct val="102600"/>
              </a:lnSpc>
              <a:spcBef>
                <a:spcPts val="105"/>
              </a:spcBef>
            </a:pPr>
            <a:r>
              <a:rPr dirty="0"/>
              <a:t>Such</a:t>
            </a:r>
            <a:r>
              <a:rPr dirty="0" spc="-35"/>
              <a:t> </a:t>
            </a:r>
            <a:r>
              <a:rPr dirty="0" spc="-10"/>
              <a:t>knowledge</a:t>
            </a:r>
            <a:r>
              <a:rPr dirty="0" spc="-30"/>
              <a:t> </a:t>
            </a:r>
            <a:r>
              <a:rPr dirty="0"/>
              <a:t>could</a:t>
            </a:r>
            <a:r>
              <a:rPr dirty="0" spc="-30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put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finding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rule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 spc="-10"/>
              <a:t>decision</a:t>
            </a:r>
            <a:r>
              <a:rPr dirty="0" spc="-30"/>
              <a:t> </a:t>
            </a:r>
            <a:r>
              <a:rPr dirty="0"/>
              <a:t>making</a:t>
            </a:r>
            <a:r>
              <a:rPr dirty="0" spc="-25"/>
              <a:t> </a:t>
            </a:r>
            <a:r>
              <a:rPr dirty="0"/>
              <a:t>which</a:t>
            </a:r>
            <a:r>
              <a:rPr dirty="0" spc="-30"/>
              <a:t> </a:t>
            </a:r>
            <a:r>
              <a:rPr dirty="0">
                <a:solidFill>
                  <a:srgbClr val="FF0000"/>
                </a:solidFill>
              </a:rPr>
              <a:t>does</a:t>
            </a:r>
            <a:r>
              <a:rPr dirty="0" spc="-2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not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betray</a:t>
            </a:r>
            <a:r>
              <a:rPr dirty="0" spc="-2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us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too</a:t>
            </a:r>
            <a:r>
              <a:rPr dirty="0" spc="-2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often!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2307907"/>
            <a:ext cx="76809" cy="7680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3009468"/>
            <a:ext cx="76809" cy="7680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Statistics</a:t>
            </a:r>
            <a:r>
              <a:rPr dirty="0" spc="95"/>
              <a:t> </a:t>
            </a:r>
            <a:r>
              <a:rPr dirty="0"/>
              <a:t>tames</a:t>
            </a:r>
            <a:r>
              <a:rPr dirty="0" spc="100"/>
              <a:t> </a:t>
            </a:r>
            <a:r>
              <a:rPr dirty="0" spc="-10"/>
              <a:t>uncertainty!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456095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384186"/>
            <a:ext cx="3463925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Everyone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(scientists,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experts)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their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full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right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make </a:t>
            </a:r>
            <a:r>
              <a:rPr dirty="0" sz="1100">
                <a:latin typeface="Arial"/>
                <a:cs typeface="Arial"/>
              </a:rPr>
              <a:t>guesses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can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wild.</a:t>
            </a:r>
            <a:endParaRPr sz="1100">
              <a:latin typeface="Arial"/>
              <a:cs typeface="Arial"/>
            </a:endParaRPr>
          </a:p>
          <a:p>
            <a:pPr marL="12700" marR="146685">
              <a:lnSpc>
                <a:spcPct val="102699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But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remember: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guess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cheap,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guess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wrongly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is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expensive!</a:t>
            </a:r>
            <a:endParaRPr sz="1100">
              <a:latin typeface="Arial"/>
              <a:cs typeface="Arial"/>
            </a:endParaRPr>
          </a:p>
          <a:p>
            <a:pPr marL="12700" marR="274955">
              <a:lnSpc>
                <a:spcPct val="125299"/>
              </a:lnSpc>
            </a:pP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methods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allow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us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evaluate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uncertainty! </a:t>
            </a:r>
            <a:r>
              <a:rPr dirty="0" sz="1100">
                <a:latin typeface="Arial"/>
                <a:cs typeface="Arial"/>
              </a:rPr>
              <a:t>We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have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equation: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838200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220304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430337"/>
            <a:ext cx="76809" cy="768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96855" y="1674095"/>
            <a:ext cx="886460" cy="397510"/>
          </a:xfrm>
          <a:prstGeom prst="rect">
            <a:avLst/>
          </a:prstGeom>
          <a:ln w="1799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46355" marR="170815">
              <a:lnSpc>
                <a:spcPct val="102600"/>
              </a:lnSpc>
              <a:spcBef>
                <a:spcPts val="20"/>
              </a:spcBef>
            </a:pP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Uncertain </a:t>
            </a:r>
            <a:r>
              <a:rPr dirty="0" sz="1100" spc="-20">
                <a:latin typeface="Arial"/>
                <a:cs typeface="Arial"/>
              </a:rPr>
              <a:t>knowledge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79067" y="1755938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47044" y="1674133"/>
            <a:ext cx="1714500" cy="396875"/>
          </a:xfrm>
          <a:prstGeom prst="rect">
            <a:avLst/>
          </a:prstGeom>
          <a:ln w="1799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46355" marR="38735">
              <a:lnSpc>
                <a:spcPct val="102600"/>
              </a:lnSpc>
              <a:spcBef>
                <a:spcPts val="30"/>
              </a:spcBef>
            </a:pPr>
            <a:r>
              <a:rPr dirty="0" sz="1100" spc="-20">
                <a:latin typeface="Arial"/>
                <a:cs typeface="Arial"/>
              </a:rPr>
              <a:t>Knowledge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extent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uncertainty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57258" y="1755938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25221" y="1674095"/>
            <a:ext cx="886460" cy="397510"/>
          </a:xfrm>
          <a:prstGeom prst="rect">
            <a:avLst/>
          </a:prstGeom>
          <a:ln w="1799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46355" marR="170815">
              <a:lnSpc>
                <a:spcPct val="102600"/>
              </a:lnSpc>
              <a:spcBef>
                <a:spcPts val="20"/>
              </a:spcBef>
            </a:pP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Usable </a:t>
            </a:r>
            <a:r>
              <a:rPr dirty="0" sz="1100" spc="-20">
                <a:latin typeface="Arial"/>
                <a:cs typeface="Arial"/>
              </a:rPr>
              <a:t>knowledge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7294" y="2156496"/>
            <a:ext cx="1353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"/>
                <a:cs typeface="Arial"/>
              </a:rPr>
              <a:t>Expressed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differently: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5700" y="2472912"/>
            <a:ext cx="886460" cy="224154"/>
          </a:xfrm>
          <a:prstGeom prst="rect">
            <a:avLst/>
          </a:prstGeom>
          <a:ln w="1799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Noisy</a:t>
            </a:r>
            <a:r>
              <a:rPr dirty="0" sz="11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19040" y="2485586"/>
            <a:ext cx="1354455" cy="198755"/>
          </a:xfrm>
          <a:prstGeom prst="rect">
            <a:avLst/>
          </a:prstGeom>
          <a:ln w="17995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70"/>
              </a:spcBef>
            </a:pPr>
            <a:r>
              <a:rPr dirty="0" sz="1100">
                <a:solidFill>
                  <a:srgbClr val="8B0030"/>
                </a:solidFill>
                <a:latin typeface="Arial"/>
                <a:cs typeface="Arial"/>
              </a:rPr>
              <a:t>Statistical</a:t>
            </a:r>
            <a:r>
              <a:rPr dirty="0" sz="1100" spc="-55">
                <a:solidFill>
                  <a:srgbClr val="8B003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8B003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77911" y="2468129"/>
            <a:ext cx="1597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03680" algn="l"/>
              </a:tabLst>
            </a:pPr>
            <a:r>
              <a:rPr dirty="0" sz="1100" spc="-50">
                <a:latin typeface="Arial"/>
                <a:cs typeface="Arial"/>
              </a:rPr>
              <a:t>+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 spc="-5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10376" y="2485586"/>
            <a:ext cx="1102360" cy="198755"/>
          </a:xfrm>
          <a:prstGeom prst="rect">
            <a:avLst/>
          </a:prstGeom>
          <a:ln w="17995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70"/>
              </a:spcBef>
            </a:pP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Sound</a:t>
            </a:r>
            <a:r>
              <a:rPr dirty="0" sz="1100" spc="-7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decision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890812"/>
            <a:ext cx="76809" cy="7680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24395" y="2818903"/>
            <a:ext cx="36106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Whenever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uncertain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noisy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data,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need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call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dirty="0" sz="11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uncertainty</a:t>
            </a:r>
            <a:r>
              <a:rPr dirty="0" sz="11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doctor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i.e.,</a:t>
            </a:r>
            <a:r>
              <a:rPr dirty="0" sz="11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statistician.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4608060" cy="5282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948" y="-13312"/>
            <a:ext cx="3672840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Why</a:t>
            </a:r>
            <a:r>
              <a:rPr dirty="0" spc="65"/>
              <a:t> </a:t>
            </a:r>
            <a:r>
              <a:rPr dirty="0"/>
              <a:t>should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young</a:t>
            </a:r>
            <a:r>
              <a:rPr dirty="0" spc="70"/>
              <a:t> </a:t>
            </a:r>
            <a:r>
              <a:rPr dirty="0"/>
              <a:t>person</a:t>
            </a:r>
            <a:r>
              <a:rPr dirty="0" spc="65"/>
              <a:t> </a:t>
            </a:r>
            <a:r>
              <a:rPr dirty="0"/>
              <a:t>study/care</a:t>
            </a:r>
            <a:r>
              <a:rPr dirty="0" spc="65"/>
              <a:t> </a:t>
            </a:r>
            <a:r>
              <a:rPr dirty="0" spc="-10"/>
              <a:t>about statistics?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866724"/>
            <a:ext cx="76809" cy="7680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4395" y="794815"/>
            <a:ext cx="3542665" cy="21126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22250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Studying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statistics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equip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learner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basic </a:t>
            </a:r>
            <a:r>
              <a:rPr dirty="0" sz="1100">
                <a:latin typeface="Arial"/>
                <a:cs typeface="Arial"/>
              </a:rPr>
              <a:t>skills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doing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science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dirty="0" sz="1100">
                <a:latin typeface="Arial"/>
                <a:cs typeface="Arial"/>
              </a:rPr>
              <a:t>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i.e.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data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marL="12700" marR="11430">
              <a:lnSpc>
                <a:spcPct val="102600"/>
              </a:lnSpc>
              <a:spcBef>
                <a:spcPts val="975"/>
              </a:spcBef>
            </a:pP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decent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level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knowledge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required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no </a:t>
            </a:r>
            <a:r>
              <a:rPr dirty="0" sz="1100">
                <a:latin typeface="Arial"/>
                <a:cs typeface="Arial"/>
              </a:rPr>
              <a:t>matter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what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branch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mathematics,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engineering,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science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medicine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young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person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studying.</a:t>
            </a:r>
            <a:endParaRPr sz="1100">
              <a:latin typeface="Arial"/>
              <a:cs typeface="Arial"/>
            </a:endParaRPr>
          </a:p>
          <a:p>
            <a:pPr algn="just" marL="12700" marR="17145">
              <a:lnSpc>
                <a:spcPct val="102600"/>
              </a:lnSpc>
              <a:spcBef>
                <a:spcPts val="980"/>
              </a:spcBef>
            </a:pP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statistical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theories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gives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maths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students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opportunity</a:t>
            </a:r>
            <a:r>
              <a:rPr dirty="0" sz="11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practice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their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deductive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mathematical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skills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real</a:t>
            </a:r>
            <a:r>
              <a:rPr dirty="0" sz="11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life</a:t>
            </a:r>
            <a:r>
              <a:rPr dirty="0" sz="11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problems.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2600"/>
              </a:lnSpc>
              <a:spcBef>
                <a:spcPts val="975"/>
              </a:spcBef>
            </a:pP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way,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Mathematics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students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will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improve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their </a:t>
            </a:r>
            <a:r>
              <a:rPr dirty="0" sz="1100">
                <a:latin typeface="Arial"/>
                <a:cs typeface="Arial"/>
              </a:rPr>
              <a:t>mathematical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methods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while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studying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methods.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334871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1975091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615311"/>
            <a:ext cx="76809" cy="7680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2752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dirty="0" spc="45"/>
              <a:t> </a:t>
            </a:r>
            <a:r>
              <a:rPr dirty="0"/>
              <a:t>is</a:t>
            </a:r>
            <a:r>
              <a:rPr dirty="0" spc="50"/>
              <a:t> </a:t>
            </a:r>
            <a:r>
              <a:rPr dirty="0" spc="-10"/>
              <a:t>statistics?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441426"/>
            <a:ext cx="76809" cy="768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823531"/>
            <a:ext cx="76809" cy="768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799" y="1081760"/>
            <a:ext cx="1328397" cy="20280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05011" y="1104531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5011" y="2088908"/>
            <a:ext cx="76809" cy="768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24395" y="369517"/>
            <a:ext cx="3432175" cy="25279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i="1">
                <a:latin typeface="Arial"/>
                <a:cs typeface="Arial"/>
              </a:rPr>
              <a:t>Statistics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is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more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way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thinking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or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reasoning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than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50" i="1">
                <a:latin typeface="Arial"/>
                <a:cs typeface="Arial"/>
              </a:rPr>
              <a:t>a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bunch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prescriptions</a:t>
            </a:r>
            <a:r>
              <a:rPr dirty="0" sz="1100" spc="-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for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beating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data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to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elicit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answers.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Arial"/>
                <a:cs typeface="Arial"/>
              </a:rPr>
              <a:t>Statistics: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inevitable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instrument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search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truth.</a:t>
            </a:r>
            <a:endParaRPr sz="1100">
              <a:latin typeface="Arial"/>
              <a:cs typeface="Arial"/>
            </a:endParaRPr>
          </a:p>
          <a:p>
            <a:pPr marL="2226310" marR="34925">
              <a:lnSpc>
                <a:spcPct val="102600"/>
              </a:lnSpc>
              <a:spcBef>
                <a:spcPts val="855"/>
              </a:spcBef>
            </a:pPr>
            <a:r>
              <a:rPr dirty="0" sz="1100">
                <a:latin typeface="Arial"/>
                <a:cs typeface="Arial"/>
              </a:rPr>
              <a:t>Statistical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methods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results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dialogues between </a:t>
            </a:r>
            <a:r>
              <a:rPr dirty="0" sz="1100">
                <a:latin typeface="Arial"/>
                <a:cs typeface="Arial"/>
              </a:rPr>
              <a:t>statisticians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and </a:t>
            </a:r>
            <a:r>
              <a:rPr dirty="0" sz="1100" spc="-10">
                <a:latin typeface="Arial"/>
                <a:cs typeface="Arial"/>
              </a:rPr>
              <a:t>practitioners.</a:t>
            </a:r>
            <a:endParaRPr sz="1100">
              <a:latin typeface="Arial"/>
              <a:cs typeface="Arial"/>
            </a:endParaRPr>
          </a:p>
          <a:p>
            <a:pPr marL="2226310" marR="92710">
              <a:lnSpc>
                <a:spcPct val="102600"/>
              </a:lnSpc>
              <a:spcBef>
                <a:spcPts val="980"/>
              </a:spcBef>
            </a:pPr>
            <a:r>
              <a:rPr dirty="0" sz="1100">
                <a:latin typeface="Arial"/>
                <a:cs typeface="Arial"/>
              </a:rPr>
              <a:t>Statistics,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here,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not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meant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represent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just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bunch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numbers </a:t>
            </a:r>
            <a:r>
              <a:rPr dirty="0" sz="1100">
                <a:latin typeface="Arial"/>
                <a:cs typeface="Arial"/>
              </a:rPr>
              <a:t>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rates!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Nature</a:t>
            </a:r>
            <a:r>
              <a:rPr dirty="0" spc="55"/>
              <a:t> </a:t>
            </a:r>
            <a:r>
              <a:rPr dirty="0"/>
              <a:t>of</a:t>
            </a:r>
            <a:r>
              <a:rPr dirty="0" spc="60"/>
              <a:t> </a:t>
            </a:r>
            <a:r>
              <a:rPr dirty="0" spc="-10"/>
              <a:t>statistics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007" y="932523"/>
            <a:ext cx="76809" cy="768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4395" y="860614"/>
            <a:ext cx="3634740" cy="16065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Statistics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peculiar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subject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without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subject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matter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>
                <a:latin typeface="Arial"/>
                <a:cs typeface="Arial"/>
              </a:rPr>
              <a:t>its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own.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seems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exist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thrive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solving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problems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other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areas.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>
              <a:latin typeface="Arial"/>
              <a:cs typeface="Arial"/>
            </a:endParaRPr>
          </a:p>
          <a:p>
            <a:pPr marL="12700" marR="110489">
              <a:lnSpc>
                <a:spcPct val="102600"/>
              </a:lnSpc>
            </a:pPr>
            <a:r>
              <a:rPr dirty="0" sz="1100" i="1">
                <a:latin typeface="Arial"/>
                <a:cs typeface="Arial"/>
              </a:rPr>
              <a:t>Statistics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is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basically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parasite: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it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lives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on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work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of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others.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...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Some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animals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could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not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digest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their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food.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So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it </a:t>
            </a:r>
            <a:r>
              <a:rPr dirty="0" sz="1100" i="1">
                <a:latin typeface="Arial"/>
                <a:cs typeface="Arial"/>
              </a:rPr>
              <a:t>is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with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many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fields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human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endeavors,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they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may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not</a:t>
            </a:r>
            <a:r>
              <a:rPr dirty="0" sz="1100" spc="-40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die </a:t>
            </a:r>
            <a:r>
              <a:rPr dirty="0" sz="1100" i="1">
                <a:latin typeface="Arial"/>
                <a:cs typeface="Arial"/>
              </a:rPr>
              <a:t>but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they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would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certainly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be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a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lot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weaker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without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statistics. </a:t>
            </a:r>
            <a:r>
              <a:rPr dirty="0" sz="1100">
                <a:latin typeface="Arial"/>
                <a:cs typeface="Arial"/>
              </a:rPr>
              <a:t>–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Leonard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J.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Savage.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658772"/>
            <a:ext cx="76809" cy="7680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Lies,</a:t>
            </a:r>
            <a:r>
              <a:rPr dirty="0" spc="60"/>
              <a:t> </a:t>
            </a:r>
            <a:r>
              <a:rPr dirty="0"/>
              <a:t>Damned</a:t>
            </a:r>
            <a:r>
              <a:rPr dirty="0" spc="65"/>
              <a:t> </a:t>
            </a:r>
            <a:r>
              <a:rPr dirty="0"/>
              <a:t>Lies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Statistics?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004" y="536302"/>
            <a:ext cx="972026" cy="97202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07" y="1572895"/>
            <a:ext cx="76809" cy="7680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4395" y="1405582"/>
            <a:ext cx="3563620" cy="167830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100" spc="-65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dirty="0" sz="11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prove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anything</a:t>
            </a:r>
            <a:r>
              <a:rPr dirty="0" sz="11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1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Arial"/>
                <a:cs typeface="Arial"/>
              </a:rPr>
              <a:t>statistics!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705"/>
              </a:spcBef>
            </a:pP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Statistics</a:t>
            </a:r>
            <a:r>
              <a:rPr dirty="0" sz="11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1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like</a:t>
            </a:r>
            <a:r>
              <a:rPr dirty="0" sz="11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1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bikini</a:t>
            </a:r>
            <a:r>
              <a:rPr dirty="0" sz="11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bathing</a:t>
            </a:r>
            <a:r>
              <a:rPr dirty="0" sz="11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suit.</a:t>
            </a:r>
            <a:r>
              <a:rPr dirty="0" sz="1100" spc="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z="11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reveals</a:t>
            </a:r>
            <a:r>
              <a:rPr dirty="0" sz="1100" spc="-3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obvious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dirty="0" sz="1100" spc="-3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conceals</a:t>
            </a:r>
            <a:r>
              <a:rPr dirty="0" sz="1100" spc="-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100" spc="-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FF0000"/>
                </a:solidFill>
                <a:latin typeface="Arial"/>
                <a:cs typeface="Arial"/>
              </a:rPr>
              <a:t>vital.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Every</a:t>
            </a:r>
            <a:r>
              <a:rPr dirty="0" sz="11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dirty="0" sz="1100" spc="-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dirty="0" sz="1100" spc="-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guilty</a:t>
            </a:r>
            <a:r>
              <a:rPr dirty="0" sz="11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unless</a:t>
            </a:r>
            <a:r>
              <a:rPr dirty="0" sz="1100" spc="-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proved</a:t>
            </a:r>
            <a:r>
              <a:rPr dirty="0" sz="1100" spc="-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innocent.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100" i="1">
                <a:latin typeface="Arial"/>
                <a:cs typeface="Arial"/>
              </a:rPr>
              <a:t>I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know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spc="-20" i="1">
                <a:latin typeface="Arial"/>
                <a:cs typeface="Arial"/>
              </a:rPr>
              <a:t>answer,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give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me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statistics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to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substantiate</a:t>
            </a:r>
            <a:r>
              <a:rPr dirty="0" sz="1100" spc="-35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12700" marR="128270">
              <a:lnSpc>
                <a:spcPct val="102600"/>
              </a:lnSpc>
              <a:spcBef>
                <a:spcPts val="710"/>
              </a:spcBef>
            </a:pPr>
            <a:r>
              <a:rPr dirty="0" sz="1100" spc="-10">
                <a:solidFill>
                  <a:srgbClr val="0000FF"/>
                </a:solidFill>
                <a:latin typeface="Arial"/>
                <a:cs typeface="Arial"/>
              </a:rPr>
              <a:t>Figures</a:t>
            </a:r>
            <a:r>
              <a:rPr dirty="0" sz="11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won’t</a:t>
            </a:r>
            <a:r>
              <a:rPr dirty="0" sz="110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lie,</a:t>
            </a:r>
            <a:r>
              <a:rPr dirty="0" sz="110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but</a:t>
            </a:r>
            <a:r>
              <a:rPr dirty="0" sz="1100" spc="-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liars</a:t>
            </a:r>
            <a:r>
              <a:rPr dirty="0" sz="110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can</a:t>
            </a:r>
            <a:r>
              <a:rPr dirty="0" sz="1100" spc="-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000FF"/>
                </a:solidFill>
                <a:latin typeface="Arial"/>
                <a:cs typeface="Arial"/>
              </a:rPr>
              <a:t>figure!</a:t>
            </a:r>
            <a:r>
              <a:rPr dirty="0" sz="1100" spc="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–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General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Charles Grosvenor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007" y="1834553"/>
            <a:ext cx="76809" cy="76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07" y="2268283"/>
            <a:ext cx="76809" cy="768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007" y="2529941"/>
            <a:ext cx="76809" cy="768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007" y="2791599"/>
            <a:ext cx="76809" cy="7680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Sujit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Sahu: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10"/>
              <a:t>sujitsahu.com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2024-09-05T11:19:06Z</dcterms:created>
  <dcterms:modified xsi:type="dcterms:W3CDTF">2024-09-05T11:19:06Z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2024-09-05T00:00:00Z</vt:filetime>
  </property>
  <property fmtid="{D5CDD505-2E9C-101B-9397-08002B2CF9AE}" pid="5" name="PTEX.Fullbanner">
    <vt:lpwstr>This is pdfTeX, Version 3.141592653-2.6-1.40.22 (TeX Live 2022/dev/Debian) kpathsea version 6.3.4/dev</vt:lpwstr>
  </property>
  <property fmtid="{D5CDD505-2E9C-101B-9397-08002B2CF9AE}" pid="6" name="Producer">
    <vt:lpwstr>pdfTeX-1.40.22</vt:lpwstr>
  </property>
</Properties>
</file>