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3" d="100"/>
          <a:sy n="93" d="100"/>
        </p:scale>
        <p:origin x="27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145" y="1005905"/>
            <a:ext cx="7487557" cy="220027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14999"/>
              </a:lnSpc>
            </a:pPr>
            <a:r>
              <a:rPr lang="en-US" sz="6000" b="1">
                <a:solidFill>
                  <a:srgbClr val="1F6E21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绿网智察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0621" y="4972271"/>
            <a:ext cx="6934200" cy="32682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64000"/>
              </a:lnSpc>
            </a:pPr>
            <a:r>
              <a:rPr lang="en-US" sz="2025" b="1">
                <a:solidFill>
                  <a:srgbClr val="222222">
                    <a:alpha val="100000"/>
                  </a:srgbClr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/>
              </a:rPr>
              <a:t>汇报人：</a:t>
            </a:r>
            <a:r>
              <a:rPr lang="zh-CN" altLang="en-US" sz="2025" b="1">
                <a:solidFill>
                  <a:srgbClr val="222222">
                    <a:alpha val="100000"/>
                  </a:srgbClr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/>
              </a:rPr>
              <a:t>董子涵</a:t>
            </a:r>
            <a:endParaRPr lang="en-US" sz="2025" b="1">
              <a:solidFill>
                <a:srgbClr val="222222">
                  <a:alpha val="100000"/>
                </a:srgbClr>
              </a:solidFill>
              <a:latin typeface="仿宋" panose="02010609060101010101" pitchFamily="49" charset="-122"/>
              <a:ea typeface="仿宋" panose="02010609060101010101" pitchFamily="49" charset="-122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0621" y="5498052"/>
            <a:ext cx="6934200" cy="31483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64000"/>
              </a:lnSpc>
            </a:pPr>
            <a:r>
              <a:rPr lang="en-US" sz="2025" b="1">
                <a:solidFill>
                  <a:srgbClr val="222222">
                    <a:alpha val="100000"/>
                  </a:srgbClr>
                </a:solidFill>
                <a:latin typeface="仿宋" panose="02010609060101010101" pitchFamily="49" charset="-122"/>
                <a:ea typeface="仿宋" panose="02010609060101010101" pitchFamily="49" charset="-122"/>
                <a:cs typeface="Microsoft Yahei"/>
              </a:rPr>
              <a:t>2024-05-18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50940" y="1500214"/>
            <a:ext cx="1609344" cy="160934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1085171" y="1500214"/>
            <a:ext cx="1609344" cy="160934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9382477" y="1500214"/>
            <a:ext cx="1609344" cy="160934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6616708" y="1500214"/>
            <a:ext cx="1609344" cy="160934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625434" y="3303708"/>
            <a:ext cx="2482200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chemeClr val="accent2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精准监测环境质量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5434" y="4167831"/>
            <a:ext cx="2486025" cy="175952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绿网智察APP利用先进监测技术，为用户提供精准的环境质量监测数据，包括空气、水质、噪音等指标，帮助用户了解所处环境的质量状况。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31316" y="4167831"/>
            <a:ext cx="2486025" cy="177151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绿网智察APP根据用户个人情况提供个性化的健康建议，如适合的运动时间、空气质量改善方法等，帮助用户更好地关注自己的健康</a:t>
            </a: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97085" y="4167831"/>
            <a:ext cx="2486025" cy="207114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绿网智察APP作为一个环境质量监测工具，它为用户提供了丰富的环保知识、政策解读和活动信息，帮助用户了解环保的重要性，并积极参与各种环保活动。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62853" y="4167831"/>
            <a:ext cx="2486025" cy="175952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绿网智察APP拥有简洁明了的用户界面和流畅便捷的交互体验，让用户可以轻松上手，快速找到所需功能，无需复杂的操作步骤。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14511" y="3303708"/>
            <a:ext cx="2482200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chemeClr val="accent2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个性化健康建议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80280" y="3303708"/>
            <a:ext cx="2482200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chemeClr val="accent2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环保知识普及平台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46049" y="3303708"/>
            <a:ext cx="2482200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chemeClr val="accent2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便捷交互与友好界面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51674" y="1945132"/>
            <a:ext cx="676339" cy="71950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45720" y="91440"/>
                </a:moveTo>
                <a:cubicBezTo>
                  <a:pt x="45720" y="74676"/>
                  <a:pt x="59436" y="60960"/>
                  <a:pt x="76200" y="60960"/>
                </a:cubicBezTo>
                <a:lnTo>
                  <a:pt x="198120" y="60960"/>
                </a:lnTo>
                <a:lnTo>
                  <a:pt x="259080" y="0"/>
                </a:lnTo>
                <a:lnTo>
                  <a:pt x="289560" y="0"/>
                </a:lnTo>
                <a:lnTo>
                  <a:pt x="289560" y="243840"/>
                </a:lnTo>
                <a:lnTo>
                  <a:pt x="259080" y="243840"/>
                </a:lnTo>
                <a:lnTo>
                  <a:pt x="198120" y="182880"/>
                </a:lnTo>
                <a:lnTo>
                  <a:pt x="76200" y="182880"/>
                </a:lnTo>
                <a:cubicBezTo>
                  <a:pt x="59369" y="182880"/>
                  <a:pt x="45720" y="169231"/>
                  <a:pt x="45720" y="152400"/>
                </a:cubicBezTo>
                <a:lnTo>
                  <a:pt x="45720" y="152400"/>
                </a:lnTo>
                <a:lnTo>
                  <a:pt x="15240" y="152400"/>
                </a:lnTo>
                <a:lnTo>
                  <a:pt x="15240" y="91440"/>
                </a:lnTo>
                <a:lnTo>
                  <a:pt x="45720" y="91440"/>
                </a:lnTo>
                <a:close/>
                <a:moveTo>
                  <a:pt x="167640" y="228600"/>
                </a:moveTo>
                <a:lnTo>
                  <a:pt x="167640" y="304800"/>
                </a:lnTo>
                <a:lnTo>
                  <a:pt x="121920" y="304800"/>
                </a:lnTo>
                <a:lnTo>
                  <a:pt x="96469" y="228600"/>
                </a:lnTo>
                <a:lnTo>
                  <a:pt x="76200" y="228600"/>
                </a:lnTo>
                <a:lnTo>
                  <a:pt x="76200" y="198120"/>
                </a:lnTo>
                <a:lnTo>
                  <a:pt x="198120" y="198120"/>
                </a:lnTo>
                <a:lnTo>
                  <a:pt x="198120" y="228600"/>
                </a:lnTo>
                <a:lnTo>
                  <a:pt x="167640" y="2286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5" name="Freeform 15"/>
          <p:cNvSpPr/>
          <p:nvPr/>
        </p:nvSpPr>
        <p:spPr>
          <a:xfrm>
            <a:off x="4217981" y="1867256"/>
            <a:ext cx="875262" cy="87526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61518" y="97841"/>
                </a:moveTo>
                <a:cubicBezTo>
                  <a:pt x="249460" y="74143"/>
                  <a:pt x="230657" y="55340"/>
                  <a:pt x="207655" y="43605"/>
                </a:cubicBezTo>
                <a:lnTo>
                  <a:pt x="206959" y="43282"/>
                </a:lnTo>
                <a:lnTo>
                  <a:pt x="186538" y="84277"/>
                </a:lnTo>
                <a:cubicBezTo>
                  <a:pt x="201292" y="91802"/>
                  <a:pt x="212998" y="103508"/>
                  <a:pt x="220323" y="117834"/>
                </a:cubicBezTo>
                <a:lnTo>
                  <a:pt x="220523" y="118262"/>
                </a:lnTo>
                <a:lnTo>
                  <a:pt x="261518" y="97841"/>
                </a:lnTo>
                <a:close/>
                <a:moveTo>
                  <a:pt x="261518" y="206959"/>
                </a:moveTo>
                <a:lnTo>
                  <a:pt x="220523" y="186538"/>
                </a:lnTo>
                <a:cubicBezTo>
                  <a:pt x="212998" y="201292"/>
                  <a:pt x="201292" y="212998"/>
                  <a:pt x="186966" y="220323"/>
                </a:cubicBezTo>
                <a:lnTo>
                  <a:pt x="186538" y="220523"/>
                </a:lnTo>
                <a:lnTo>
                  <a:pt x="206959" y="261518"/>
                </a:lnTo>
                <a:cubicBezTo>
                  <a:pt x="230657" y="249460"/>
                  <a:pt x="249460" y="230657"/>
                  <a:pt x="261195" y="207655"/>
                </a:cubicBezTo>
                <a:lnTo>
                  <a:pt x="261518" y="206959"/>
                </a:lnTo>
                <a:close/>
                <a:moveTo>
                  <a:pt x="97841" y="43282"/>
                </a:moveTo>
                <a:cubicBezTo>
                  <a:pt x="74143" y="55340"/>
                  <a:pt x="55340" y="74143"/>
                  <a:pt x="43605" y="97145"/>
                </a:cubicBezTo>
                <a:lnTo>
                  <a:pt x="43282" y="97841"/>
                </a:lnTo>
                <a:lnTo>
                  <a:pt x="84277" y="118262"/>
                </a:lnTo>
                <a:cubicBezTo>
                  <a:pt x="91802" y="103508"/>
                  <a:pt x="103508" y="91802"/>
                  <a:pt x="117834" y="84477"/>
                </a:cubicBezTo>
                <a:lnTo>
                  <a:pt x="118262" y="84277"/>
                </a:lnTo>
                <a:lnTo>
                  <a:pt x="97841" y="43282"/>
                </a:lnTo>
                <a:close/>
                <a:moveTo>
                  <a:pt x="43282" y="206959"/>
                </a:moveTo>
                <a:cubicBezTo>
                  <a:pt x="55340" y="230657"/>
                  <a:pt x="74143" y="249460"/>
                  <a:pt x="97145" y="261195"/>
                </a:cubicBezTo>
                <a:lnTo>
                  <a:pt x="97841" y="261518"/>
                </a:lnTo>
                <a:lnTo>
                  <a:pt x="118262" y="220523"/>
                </a:lnTo>
                <a:cubicBezTo>
                  <a:pt x="103508" y="212998"/>
                  <a:pt x="91802" y="201292"/>
                  <a:pt x="84477" y="186966"/>
                </a:cubicBezTo>
                <a:lnTo>
                  <a:pt x="84277" y="186538"/>
                </a:lnTo>
                <a:lnTo>
                  <a:pt x="43282" y="206959"/>
                </a:lnTo>
                <a:close/>
                <a:moveTo>
                  <a:pt x="152400" y="304800"/>
                </a:moveTo>
                <a:cubicBezTo>
                  <a:pt x="68228" y="304800"/>
                  <a:pt x="0" y="236572"/>
                  <a:pt x="0" y="152400"/>
                </a:cubicBezTo>
                <a:cubicBezTo>
                  <a:pt x="0" y="68228"/>
                  <a:pt x="68228" y="0"/>
                  <a:pt x="152400" y="0"/>
                </a:cubicBezTo>
                <a:lnTo>
                  <a:pt x="152400" y="0"/>
                </a:lnTo>
                <a:cubicBezTo>
                  <a:pt x="236572" y="0"/>
                  <a:pt x="304800" y="68228"/>
                  <a:pt x="304800" y="152400"/>
                </a:cubicBezTo>
                <a:cubicBezTo>
                  <a:pt x="304800" y="236572"/>
                  <a:pt x="236572" y="304800"/>
                  <a:pt x="152400" y="304800"/>
                </a:cubicBezTo>
                <a:lnTo>
                  <a:pt x="152400" y="304800"/>
                </a:lnTo>
                <a:close/>
                <a:moveTo>
                  <a:pt x="152400" y="198120"/>
                </a:moveTo>
                <a:cubicBezTo>
                  <a:pt x="177651" y="198120"/>
                  <a:pt x="198120" y="177651"/>
                  <a:pt x="198120" y="152400"/>
                </a:cubicBezTo>
                <a:cubicBezTo>
                  <a:pt x="198120" y="127149"/>
                  <a:pt x="177651" y="106680"/>
                  <a:pt x="152400" y="106680"/>
                </a:cubicBezTo>
                <a:lnTo>
                  <a:pt x="152400" y="106680"/>
                </a:lnTo>
                <a:cubicBezTo>
                  <a:pt x="127149" y="106680"/>
                  <a:pt x="106680" y="127149"/>
                  <a:pt x="106680" y="152400"/>
                </a:cubicBezTo>
                <a:cubicBezTo>
                  <a:pt x="106680" y="177651"/>
                  <a:pt x="127149" y="198120"/>
                  <a:pt x="152400" y="198120"/>
                </a:cubicBezTo>
                <a:lnTo>
                  <a:pt x="152400" y="1981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6" name="Freeform 16"/>
          <p:cNvSpPr/>
          <p:nvPr/>
        </p:nvSpPr>
        <p:spPr>
          <a:xfrm>
            <a:off x="6838497" y="1841557"/>
            <a:ext cx="884044" cy="8840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10886" y="167269"/>
                </a:moveTo>
                <a:cubicBezTo>
                  <a:pt x="310886" y="167269"/>
                  <a:pt x="267148" y="122672"/>
                  <a:pt x="206873" y="122672"/>
                </a:cubicBezTo>
                <a:cubicBezTo>
                  <a:pt x="147980" y="122672"/>
                  <a:pt x="89764" y="167269"/>
                  <a:pt x="89764" y="167269"/>
                </a:cubicBezTo>
                <a:lnTo>
                  <a:pt x="57064" y="153619"/>
                </a:lnTo>
                <a:lnTo>
                  <a:pt x="57064" y="193662"/>
                </a:lnTo>
                <a:cubicBezTo>
                  <a:pt x="62217" y="195415"/>
                  <a:pt x="65989" y="200158"/>
                  <a:pt x="65989" y="205902"/>
                </a:cubicBezTo>
                <a:cubicBezTo>
                  <a:pt x="65989" y="211703"/>
                  <a:pt x="62141" y="216456"/>
                  <a:pt x="56912" y="218170"/>
                </a:cubicBezTo>
                <a:lnTo>
                  <a:pt x="66580" y="245135"/>
                </a:lnTo>
                <a:lnTo>
                  <a:pt x="38043" y="245135"/>
                </a:lnTo>
                <a:lnTo>
                  <a:pt x="47796" y="217942"/>
                </a:lnTo>
                <a:cubicBezTo>
                  <a:pt x="43110" y="215951"/>
                  <a:pt x="39834" y="211322"/>
                  <a:pt x="39834" y="205902"/>
                </a:cubicBezTo>
                <a:cubicBezTo>
                  <a:pt x="39834" y="200597"/>
                  <a:pt x="43015" y="196082"/>
                  <a:pt x="47558" y="194024"/>
                </a:cubicBezTo>
                <a:lnTo>
                  <a:pt x="47558" y="149647"/>
                </a:lnTo>
                <a:lnTo>
                  <a:pt x="0" y="129816"/>
                </a:lnTo>
                <a:lnTo>
                  <a:pt x="209255" y="35890"/>
                </a:lnTo>
                <a:lnTo>
                  <a:pt x="401241" y="130997"/>
                </a:lnTo>
                <a:lnTo>
                  <a:pt x="310886" y="167269"/>
                </a:lnTo>
                <a:close/>
                <a:moveTo>
                  <a:pt x="204492" y="145266"/>
                </a:moveTo>
                <a:cubicBezTo>
                  <a:pt x="265128" y="145266"/>
                  <a:pt x="294846" y="177365"/>
                  <a:pt x="294846" y="177365"/>
                </a:cubicBezTo>
                <a:lnTo>
                  <a:pt x="294846" y="243945"/>
                </a:lnTo>
                <a:cubicBezTo>
                  <a:pt x="294846" y="243945"/>
                  <a:pt x="263938" y="268910"/>
                  <a:pt x="199739" y="268910"/>
                </a:cubicBezTo>
                <a:cubicBezTo>
                  <a:pt x="135541" y="268910"/>
                  <a:pt x="114138" y="243945"/>
                  <a:pt x="114138" y="243945"/>
                </a:cubicBezTo>
                <a:lnTo>
                  <a:pt x="114138" y="177365"/>
                </a:lnTo>
                <a:cubicBezTo>
                  <a:pt x="114138" y="177365"/>
                  <a:pt x="143856" y="145266"/>
                  <a:pt x="204492" y="145266"/>
                </a:cubicBezTo>
                <a:close/>
                <a:moveTo>
                  <a:pt x="203302" y="254641"/>
                </a:moveTo>
                <a:cubicBezTo>
                  <a:pt x="245326" y="254641"/>
                  <a:pt x="279397" y="246116"/>
                  <a:pt x="279397" y="235620"/>
                </a:cubicBezTo>
                <a:cubicBezTo>
                  <a:pt x="279397" y="225123"/>
                  <a:pt x="245326" y="216599"/>
                  <a:pt x="203302" y="216599"/>
                </a:cubicBezTo>
                <a:cubicBezTo>
                  <a:pt x="161277" y="216599"/>
                  <a:pt x="127216" y="225123"/>
                  <a:pt x="127216" y="235620"/>
                </a:cubicBezTo>
                <a:cubicBezTo>
                  <a:pt x="127216" y="246116"/>
                  <a:pt x="161277" y="254641"/>
                  <a:pt x="203302" y="25464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7" name="Freeform 17"/>
          <p:cNvSpPr/>
          <p:nvPr/>
        </p:nvSpPr>
        <p:spPr>
          <a:xfrm>
            <a:off x="9781268" y="1899006"/>
            <a:ext cx="811761" cy="81176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18" name="Group 18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19" name="AutoShape 1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9" name="TextBox 39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产品优势分析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83977" y="4209792"/>
            <a:ext cx="2895600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病人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83977" y="4727993"/>
            <a:ext cx="2733843" cy="78059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能检测室内环境是否适合病人居家休养，助力病人尽快康复</a:t>
            </a:r>
          </a:p>
        </p:txBody>
      </p:sp>
      <p:sp>
        <p:nvSpPr>
          <p:cNvPr id="4" name="Freeform 4"/>
          <p:cNvSpPr/>
          <p:nvPr/>
        </p:nvSpPr>
        <p:spPr>
          <a:xfrm>
            <a:off x="909579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1383312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1841106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7" name="Freeform 7"/>
          <p:cNvSpPr/>
          <p:nvPr/>
        </p:nvSpPr>
        <p:spPr>
          <a:xfrm>
            <a:off x="3020614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8" name="Freeform 8"/>
          <p:cNvSpPr/>
          <p:nvPr/>
        </p:nvSpPr>
        <p:spPr>
          <a:xfrm>
            <a:off x="3494346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9" name="Freeform 9"/>
          <p:cNvSpPr/>
          <p:nvPr/>
        </p:nvSpPr>
        <p:spPr>
          <a:xfrm>
            <a:off x="3952140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5131648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1" name="Freeform 11"/>
          <p:cNvSpPr/>
          <p:nvPr/>
        </p:nvSpPr>
        <p:spPr>
          <a:xfrm>
            <a:off x="5605381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2" name="Freeform 12"/>
          <p:cNvSpPr/>
          <p:nvPr/>
        </p:nvSpPr>
        <p:spPr>
          <a:xfrm>
            <a:off x="6063174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7242682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7716414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15" name="Freeform 15"/>
          <p:cNvSpPr/>
          <p:nvPr/>
        </p:nvSpPr>
        <p:spPr>
          <a:xfrm>
            <a:off x="8174209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16" name="Freeform 16"/>
          <p:cNvSpPr/>
          <p:nvPr/>
        </p:nvSpPr>
        <p:spPr>
          <a:xfrm>
            <a:off x="9353716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7" name="Freeform 17"/>
          <p:cNvSpPr/>
          <p:nvPr/>
        </p:nvSpPr>
        <p:spPr>
          <a:xfrm>
            <a:off x="9827449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8" name="Freeform 18"/>
          <p:cNvSpPr/>
          <p:nvPr/>
        </p:nvSpPr>
        <p:spPr>
          <a:xfrm>
            <a:off x="10285243" y="3581229"/>
            <a:ext cx="947465" cy="433493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143000" y="0"/>
                </a:lnTo>
                <a:lnTo>
                  <a:pt x="1905000" y="952500"/>
                </a:lnTo>
                <a:lnTo>
                  <a:pt x="1143000" y="1905000"/>
                </a:lnTo>
                <a:lnTo>
                  <a:pt x="0" y="1905000"/>
                </a:lnTo>
                <a:lnTo>
                  <a:pt x="762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9" name="TextBox 19"/>
          <p:cNvSpPr txBox="1"/>
          <p:nvPr/>
        </p:nvSpPr>
        <p:spPr>
          <a:xfrm>
            <a:off x="6755784" y="1326066"/>
            <a:ext cx="2895600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中老年群体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55784" y="1852616"/>
            <a:ext cx="2733843" cy="10442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仪器能够帮助老年群体找到最适合修身养性、适宜休闲的环境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85608" y="4209792"/>
            <a:ext cx="2895600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婴幼儿家长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85608" y="4753712"/>
            <a:ext cx="2733843" cy="10442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APP的“育儿环境”场景可辅助育儿，提供最适合婴幼儿成长的房间布局建议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3234" y="4209792"/>
            <a:ext cx="2895600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学生群体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3234" y="4753712"/>
            <a:ext cx="2733843" cy="76726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帮助学生找到最适合学习的环境，提高学生的学习效率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88463" y="1338258"/>
            <a:ext cx="2895600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工人群体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488463" y="1876238"/>
            <a:ext cx="2733675" cy="10442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为职场工作人员找到最适合办公的场地，在公司选址方面起到帮助作用</a:t>
            </a:r>
          </a:p>
        </p:txBody>
      </p:sp>
      <p:cxnSp>
        <p:nvCxnSpPr>
          <p:cNvPr id="27" name="Connector 27"/>
          <p:cNvCxnSpPr/>
          <p:nvPr/>
        </p:nvCxnSpPr>
        <p:spPr>
          <a:xfrm flipV="1">
            <a:off x="1820468" y="2574173"/>
            <a:ext cx="0" cy="970187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AutoShape 28"/>
          <p:cNvSpPr/>
          <p:nvPr/>
        </p:nvSpPr>
        <p:spPr>
          <a:xfrm>
            <a:off x="1716131" y="3695836"/>
            <a:ext cx="219484" cy="219484"/>
          </a:xfrm>
          <a:prstGeom prst="ellipse">
            <a:avLst/>
          </a:prstGeom>
          <a:solidFill>
            <a:schemeClr val="lt1">
              <a:alpha val="100000"/>
            </a:schemeClr>
          </a:solidFill>
          <a:ln/>
        </p:spPr>
      </p:sp>
      <p:sp>
        <p:nvSpPr>
          <p:cNvPr id="29" name="AutoShape 29"/>
          <p:cNvSpPr/>
          <p:nvPr/>
        </p:nvSpPr>
        <p:spPr>
          <a:xfrm>
            <a:off x="1777091" y="3756797"/>
            <a:ext cx="97564" cy="9756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0" name="AutoShape 30"/>
          <p:cNvSpPr/>
          <p:nvPr/>
        </p:nvSpPr>
        <p:spPr>
          <a:xfrm>
            <a:off x="1449074" y="1852616"/>
            <a:ext cx="742789" cy="742789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31" name="Freeform 31"/>
          <p:cNvSpPr/>
          <p:nvPr/>
        </p:nvSpPr>
        <p:spPr>
          <a:xfrm>
            <a:off x="1640033" y="2043387"/>
            <a:ext cx="356542" cy="35654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cxnSp>
        <p:nvCxnSpPr>
          <p:cNvPr id="32" name="Connector 32"/>
          <p:cNvCxnSpPr/>
          <p:nvPr/>
        </p:nvCxnSpPr>
        <p:spPr>
          <a:xfrm flipV="1">
            <a:off x="6061516" y="2590940"/>
            <a:ext cx="0" cy="961926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AutoShape 33"/>
          <p:cNvSpPr/>
          <p:nvPr/>
        </p:nvSpPr>
        <p:spPr>
          <a:xfrm>
            <a:off x="5957179" y="3676027"/>
            <a:ext cx="219484" cy="219484"/>
          </a:xfrm>
          <a:prstGeom prst="ellipse">
            <a:avLst/>
          </a:prstGeom>
          <a:solidFill>
            <a:schemeClr val="lt1">
              <a:alpha val="100000"/>
            </a:schemeClr>
          </a:solidFill>
          <a:ln/>
        </p:spPr>
      </p:sp>
      <p:sp>
        <p:nvSpPr>
          <p:cNvPr id="34" name="AutoShape 34"/>
          <p:cNvSpPr/>
          <p:nvPr/>
        </p:nvSpPr>
        <p:spPr>
          <a:xfrm>
            <a:off x="6018139" y="3736987"/>
            <a:ext cx="97564" cy="9756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35" name="Connector 35"/>
          <p:cNvCxnSpPr/>
          <p:nvPr/>
        </p:nvCxnSpPr>
        <p:spPr>
          <a:xfrm flipV="1">
            <a:off x="10265608" y="2571732"/>
            <a:ext cx="0" cy="961926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AutoShape 36"/>
          <p:cNvSpPr/>
          <p:nvPr/>
        </p:nvSpPr>
        <p:spPr>
          <a:xfrm>
            <a:off x="10161272" y="3681204"/>
            <a:ext cx="219484" cy="219484"/>
          </a:xfrm>
          <a:prstGeom prst="ellipse">
            <a:avLst/>
          </a:prstGeom>
          <a:solidFill>
            <a:schemeClr val="lt1">
              <a:alpha val="100000"/>
            </a:schemeClr>
          </a:solidFill>
          <a:ln/>
        </p:spPr>
      </p:sp>
      <p:sp>
        <p:nvSpPr>
          <p:cNvPr id="37" name="AutoShape 37"/>
          <p:cNvSpPr/>
          <p:nvPr/>
        </p:nvSpPr>
        <p:spPr>
          <a:xfrm>
            <a:off x="10222231" y="3742164"/>
            <a:ext cx="97564" cy="9756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8" name="AutoShape 38"/>
          <p:cNvSpPr/>
          <p:nvPr/>
        </p:nvSpPr>
        <p:spPr>
          <a:xfrm>
            <a:off x="5707718" y="1852616"/>
            <a:ext cx="742789" cy="742789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cxnSp>
        <p:nvCxnSpPr>
          <p:cNvPr id="39" name="Connector 39"/>
          <p:cNvCxnSpPr/>
          <p:nvPr/>
        </p:nvCxnSpPr>
        <p:spPr>
          <a:xfrm flipV="1">
            <a:off x="3943694" y="3835635"/>
            <a:ext cx="0" cy="1284763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AutoShape 40"/>
          <p:cNvSpPr/>
          <p:nvPr/>
        </p:nvSpPr>
        <p:spPr>
          <a:xfrm>
            <a:off x="3833953" y="3688233"/>
            <a:ext cx="219484" cy="219484"/>
          </a:xfrm>
          <a:prstGeom prst="ellipse">
            <a:avLst/>
          </a:prstGeom>
          <a:solidFill>
            <a:schemeClr val="lt1">
              <a:alpha val="100000"/>
            </a:schemeClr>
          </a:solidFill>
          <a:ln/>
        </p:spPr>
      </p:sp>
      <p:sp>
        <p:nvSpPr>
          <p:cNvPr id="41" name="AutoShape 41"/>
          <p:cNvSpPr/>
          <p:nvPr/>
        </p:nvSpPr>
        <p:spPr>
          <a:xfrm>
            <a:off x="3894913" y="3749193"/>
            <a:ext cx="97564" cy="9756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42" name="Connector 42"/>
          <p:cNvCxnSpPr/>
          <p:nvPr/>
        </p:nvCxnSpPr>
        <p:spPr>
          <a:xfrm flipV="1">
            <a:off x="8191601" y="3822284"/>
            <a:ext cx="0" cy="1284763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AutoShape 43"/>
          <p:cNvSpPr/>
          <p:nvPr/>
        </p:nvSpPr>
        <p:spPr>
          <a:xfrm>
            <a:off x="8081859" y="3688233"/>
            <a:ext cx="219484" cy="219484"/>
          </a:xfrm>
          <a:prstGeom prst="ellipse">
            <a:avLst/>
          </a:prstGeom>
          <a:solidFill>
            <a:schemeClr val="lt1">
              <a:alpha val="100000"/>
            </a:schemeClr>
          </a:solidFill>
          <a:ln/>
        </p:spPr>
      </p:sp>
      <p:sp>
        <p:nvSpPr>
          <p:cNvPr id="44" name="AutoShape 44"/>
          <p:cNvSpPr/>
          <p:nvPr/>
        </p:nvSpPr>
        <p:spPr>
          <a:xfrm>
            <a:off x="8142819" y="3749193"/>
            <a:ext cx="97564" cy="9756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5" name="AutoShape 45"/>
          <p:cNvSpPr/>
          <p:nvPr/>
        </p:nvSpPr>
        <p:spPr>
          <a:xfrm>
            <a:off x="3560108" y="5063734"/>
            <a:ext cx="742789" cy="742789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46" name="AutoShape 46"/>
          <p:cNvSpPr/>
          <p:nvPr/>
        </p:nvSpPr>
        <p:spPr>
          <a:xfrm>
            <a:off x="7820207" y="5063734"/>
            <a:ext cx="742789" cy="742789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47" name="Freeform 47"/>
          <p:cNvSpPr/>
          <p:nvPr/>
        </p:nvSpPr>
        <p:spPr>
          <a:xfrm>
            <a:off x="5856595" y="2003865"/>
            <a:ext cx="452190" cy="45219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47180" y="28632"/>
                </a:moveTo>
                <a:lnTo>
                  <a:pt x="19907" y="83468"/>
                </a:lnTo>
                <a:lnTo>
                  <a:pt x="147304" y="137874"/>
                </a:lnTo>
                <a:lnTo>
                  <a:pt x="276015" y="83344"/>
                </a:lnTo>
                <a:lnTo>
                  <a:pt x="147180" y="28632"/>
                </a:lnTo>
                <a:close/>
                <a:moveTo>
                  <a:pt x="152400" y="144723"/>
                </a:moveTo>
                <a:lnTo>
                  <a:pt x="152400" y="276168"/>
                </a:lnTo>
                <a:lnTo>
                  <a:pt x="276177" y="217408"/>
                </a:lnTo>
                <a:lnTo>
                  <a:pt x="276177" y="92145"/>
                </a:lnTo>
                <a:lnTo>
                  <a:pt x="152400" y="144723"/>
                </a:lnTo>
                <a:close/>
                <a:moveTo>
                  <a:pt x="19098" y="217408"/>
                </a:moveTo>
                <a:lnTo>
                  <a:pt x="143294" y="276168"/>
                </a:lnTo>
                <a:lnTo>
                  <a:pt x="143294" y="144723"/>
                </a:lnTo>
                <a:lnTo>
                  <a:pt x="19098" y="92145"/>
                </a:lnTo>
                <a:lnTo>
                  <a:pt x="19098" y="217408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48" name="AutoShape 48"/>
          <p:cNvSpPr/>
          <p:nvPr/>
        </p:nvSpPr>
        <p:spPr>
          <a:xfrm>
            <a:off x="9900600" y="1852616"/>
            <a:ext cx="742789" cy="742789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49" name="Freeform 49"/>
          <p:cNvSpPr/>
          <p:nvPr/>
        </p:nvSpPr>
        <p:spPr>
          <a:xfrm>
            <a:off x="10075821" y="2040441"/>
            <a:ext cx="383872" cy="38387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50" name="Freeform 50"/>
          <p:cNvSpPr/>
          <p:nvPr/>
        </p:nvSpPr>
        <p:spPr>
          <a:xfrm>
            <a:off x="3785185" y="5283154"/>
            <a:ext cx="355388" cy="35538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16843" y="182880"/>
                </a:moveTo>
                <a:lnTo>
                  <a:pt x="30480" y="182880"/>
                </a:lnTo>
                <a:lnTo>
                  <a:pt x="30480" y="304800"/>
                </a:lnTo>
                <a:lnTo>
                  <a:pt x="0" y="304800"/>
                </a:lnTo>
                <a:lnTo>
                  <a:pt x="0" y="0"/>
                </a:lnTo>
                <a:lnTo>
                  <a:pt x="182880" y="0"/>
                </a:lnTo>
                <a:lnTo>
                  <a:pt x="187957" y="30480"/>
                </a:lnTo>
                <a:lnTo>
                  <a:pt x="304800" y="30480"/>
                </a:lnTo>
                <a:lnTo>
                  <a:pt x="259080" y="121920"/>
                </a:lnTo>
                <a:lnTo>
                  <a:pt x="304800" y="213360"/>
                </a:lnTo>
                <a:lnTo>
                  <a:pt x="121920" y="213360"/>
                </a:lnTo>
                <a:lnTo>
                  <a:pt x="116843" y="18288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51" name="Freeform 51"/>
          <p:cNvSpPr/>
          <p:nvPr/>
        </p:nvSpPr>
        <p:spPr>
          <a:xfrm>
            <a:off x="7917111" y="5228967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10886" y="167269"/>
                </a:moveTo>
                <a:cubicBezTo>
                  <a:pt x="310886" y="167269"/>
                  <a:pt x="267148" y="122672"/>
                  <a:pt x="206873" y="122672"/>
                </a:cubicBezTo>
                <a:cubicBezTo>
                  <a:pt x="147980" y="122672"/>
                  <a:pt x="89764" y="167269"/>
                  <a:pt x="89764" y="167269"/>
                </a:cubicBezTo>
                <a:lnTo>
                  <a:pt x="57064" y="153619"/>
                </a:lnTo>
                <a:lnTo>
                  <a:pt x="57064" y="193662"/>
                </a:lnTo>
                <a:cubicBezTo>
                  <a:pt x="62217" y="195415"/>
                  <a:pt x="65989" y="200158"/>
                  <a:pt x="65989" y="205902"/>
                </a:cubicBezTo>
                <a:cubicBezTo>
                  <a:pt x="65989" y="211703"/>
                  <a:pt x="62141" y="216456"/>
                  <a:pt x="56912" y="218170"/>
                </a:cubicBezTo>
                <a:lnTo>
                  <a:pt x="66580" y="245135"/>
                </a:lnTo>
                <a:lnTo>
                  <a:pt x="38043" y="245135"/>
                </a:lnTo>
                <a:lnTo>
                  <a:pt x="47796" y="217942"/>
                </a:lnTo>
                <a:cubicBezTo>
                  <a:pt x="43110" y="215951"/>
                  <a:pt x="39834" y="211322"/>
                  <a:pt x="39834" y="205902"/>
                </a:cubicBezTo>
                <a:cubicBezTo>
                  <a:pt x="39834" y="200597"/>
                  <a:pt x="43015" y="196082"/>
                  <a:pt x="47558" y="194024"/>
                </a:cubicBezTo>
                <a:lnTo>
                  <a:pt x="47558" y="149647"/>
                </a:lnTo>
                <a:lnTo>
                  <a:pt x="0" y="129816"/>
                </a:lnTo>
                <a:lnTo>
                  <a:pt x="209255" y="35890"/>
                </a:lnTo>
                <a:lnTo>
                  <a:pt x="401241" y="130997"/>
                </a:lnTo>
                <a:lnTo>
                  <a:pt x="310886" y="167269"/>
                </a:lnTo>
                <a:close/>
                <a:moveTo>
                  <a:pt x="204492" y="145266"/>
                </a:moveTo>
                <a:cubicBezTo>
                  <a:pt x="265128" y="145266"/>
                  <a:pt x="294846" y="177365"/>
                  <a:pt x="294846" y="177365"/>
                </a:cubicBezTo>
                <a:lnTo>
                  <a:pt x="294846" y="243945"/>
                </a:lnTo>
                <a:cubicBezTo>
                  <a:pt x="294846" y="243945"/>
                  <a:pt x="263938" y="268910"/>
                  <a:pt x="199739" y="268910"/>
                </a:cubicBezTo>
                <a:cubicBezTo>
                  <a:pt x="135541" y="268910"/>
                  <a:pt x="114138" y="243945"/>
                  <a:pt x="114138" y="243945"/>
                </a:cubicBezTo>
                <a:lnTo>
                  <a:pt x="114138" y="177365"/>
                </a:lnTo>
                <a:cubicBezTo>
                  <a:pt x="114138" y="177365"/>
                  <a:pt x="143856" y="145266"/>
                  <a:pt x="204492" y="145266"/>
                </a:cubicBezTo>
                <a:close/>
                <a:moveTo>
                  <a:pt x="203302" y="254641"/>
                </a:moveTo>
                <a:cubicBezTo>
                  <a:pt x="245326" y="254641"/>
                  <a:pt x="279397" y="246116"/>
                  <a:pt x="279397" y="235620"/>
                </a:cubicBezTo>
                <a:cubicBezTo>
                  <a:pt x="279397" y="225123"/>
                  <a:pt x="245326" y="216599"/>
                  <a:pt x="203302" y="216599"/>
                </a:cubicBezTo>
                <a:cubicBezTo>
                  <a:pt x="161277" y="216599"/>
                  <a:pt x="127216" y="225123"/>
                  <a:pt x="127216" y="235620"/>
                </a:cubicBezTo>
                <a:cubicBezTo>
                  <a:pt x="127216" y="246116"/>
                  <a:pt x="161277" y="254641"/>
                  <a:pt x="203302" y="254641"/>
                </a:cubicBez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grpSp>
        <p:nvGrpSpPr>
          <p:cNvPr id="52" name="Group 52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53" name="AutoShape 5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4" name="AutoShape 5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5" name="AutoShape 5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6" name="AutoShape 5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7" name="AutoShape 5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8" name="AutoShape 5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9" name="AutoShape 5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60" name="AutoShape 6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61" name="AutoShape 6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62" name="AutoShape 6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63" name="AutoShape 6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4" name="AutoShape 6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65" name="AutoShape 6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66" name="AutoShape 6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67" name="AutoShape 6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68" name="AutoShape 6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9" name="AutoShape 6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70" name="AutoShape 7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71" name="AutoShape 7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72" name="AutoShape 7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73" name="TextBox 73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产品定位分析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9180" y="3558530"/>
            <a:ext cx="7832422" cy="89934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chemeClr val="l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产品介绍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7442" y="805278"/>
            <a:ext cx="9305925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3796" y="2191116"/>
            <a:ext cx="2019230" cy="4671329"/>
          </a:xfrm>
          <a:prstGeom prst="rect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5086385" y="2191116"/>
            <a:ext cx="2019230" cy="4659137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5086385" y="1272218"/>
            <a:ext cx="2019230" cy="201923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9574070" y="2265002"/>
            <a:ext cx="2019230" cy="4659137"/>
          </a:xfrm>
          <a:prstGeom prst="rect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9574070" y="1272218"/>
            <a:ext cx="2019230" cy="2019230"/>
          </a:xfrm>
          <a:prstGeom prst="ellipse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9697155" y="1395303"/>
            <a:ext cx="1773060" cy="177306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7308884" y="2191116"/>
            <a:ext cx="2019230" cy="4659137"/>
          </a:xfrm>
          <a:prstGeom prst="rect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7308884" y="1272218"/>
            <a:ext cx="2019230" cy="2019230"/>
          </a:xfrm>
          <a:prstGeom prst="ellipse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7431969" y="1395303"/>
            <a:ext cx="1773060" cy="177306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2871147" y="2191116"/>
            <a:ext cx="2019230" cy="4671329"/>
          </a:xfrm>
          <a:prstGeom prst="rect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2871147" y="1272218"/>
            <a:ext cx="2019230" cy="2019230"/>
          </a:xfrm>
          <a:prstGeom prst="ellipse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2994232" y="1395303"/>
            <a:ext cx="1773060" cy="177306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633796" y="1272218"/>
            <a:ext cx="2019230" cy="2019230"/>
          </a:xfrm>
          <a:prstGeom prst="ellipse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756882" y="1395303"/>
            <a:ext cx="1773060" cy="177306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TextBox 16"/>
          <p:cNvSpPr txBox="1"/>
          <p:nvPr/>
        </p:nvSpPr>
        <p:spPr>
          <a:xfrm>
            <a:off x="701119" y="3291448"/>
            <a:ext cx="1884585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实时监测环境质量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3796" y="4276427"/>
            <a:ext cx="2019230" cy="177151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绿网智察APP提供环境质量实时监测功能，用户可查看地区或关注区域的空气质量、水质、噪音等环境指标数据。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10489" y="4276427"/>
            <a:ext cx="2019230" cy="207114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基于用户个人信息和偏好，绿网智察APP提供个性化环境建议，包括适合的运动时间、空气质量改善方法、环保生活方式等。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25727" y="4276427"/>
            <a:ext cx="2019230" cy="239475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绿网智察APP是一个环保知识普及和活动分享平台，用户可浏览学习环保知识，参与或发起环保活动，与志同道合的人一起为环境保护贡献力量。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48226" y="4276427"/>
            <a:ext cx="2019230" cy="208089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绿网智察APP拥有活跃社区，用户可发布话题、讨论、分享心得，与其他用户互动，结识新朋友，形成积极向上的环保社区氛围</a:t>
            </a:r>
            <a:r>
              <a:rPr lang="en-US" sz="135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13411" y="4276427"/>
            <a:ext cx="2019230" cy="207114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绿网智察APP鼓励用户参与环保行动，设立爱心捐赠与积分兑换功能，用户可通过捐赠书籍、参与环保活动获得爱心值，兑换奖励。</a:t>
            </a:r>
          </a:p>
        </p:txBody>
      </p:sp>
      <p:sp>
        <p:nvSpPr>
          <p:cNvPr id="22" name="AutoShape 22"/>
          <p:cNvSpPr/>
          <p:nvPr/>
        </p:nvSpPr>
        <p:spPr>
          <a:xfrm>
            <a:off x="5209470" y="1395303"/>
            <a:ext cx="1773060" cy="1773060"/>
          </a:xfrm>
          <a:prstGeom prst="ellipse">
            <a:avLst/>
          </a:prstGeom>
          <a:solidFill>
            <a:schemeClr val="accent1">
              <a:lumMod val="50000"/>
              <a:alpha val="100000"/>
            </a:schemeClr>
          </a:solidFill>
          <a:ln/>
        </p:spPr>
      </p:sp>
      <p:sp>
        <p:nvSpPr>
          <p:cNvPr id="23" name="TextBox 23"/>
          <p:cNvSpPr txBox="1"/>
          <p:nvPr/>
        </p:nvSpPr>
        <p:spPr>
          <a:xfrm>
            <a:off x="2938469" y="3291448"/>
            <a:ext cx="1884585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个性化环境建议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376206" y="3291448"/>
            <a:ext cx="1884585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社区互动与交流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34728" y="3311752"/>
            <a:ext cx="2058572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爱心捐赠与积分兑换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53708" y="3291448"/>
            <a:ext cx="1884585" cy="5298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6" b="1">
                <a:solidFill>
                  <a:srgbClr val="FFFFFF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环保知识分享</a:t>
            </a:r>
          </a:p>
        </p:txBody>
      </p:sp>
      <p:sp>
        <p:nvSpPr>
          <p:cNvPr id="27" name="Freeform 27"/>
          <p:cNvSpPr/>
          <p:nvPr/>
        </p:nvSpPr>
        <p:spPr>
          <a:xfrm>
            <a:off x="1298185" y="2005652"/>
            <a:ext cx="690452" cy="55236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06680" y="0"/>
                </a:moveTo>
                <a:lnTo>
                  <a:pt x="91440" y="0"/>
                </a:lnTo>
                <a:lnTo>
                  <a:pt x="0" y="45720"/>
                </a:lnTo>
                <a:lnTo>
                  <a:pt x="0" y="137160"/>
                </a:lnTo>
                <a:lnTo>
                  <a:pt x="60960" y="121920"/>
                </a:lnTo>
                <a:lnTo>
                  <a:pt x="60960" y="304800"/>
                </a:lnTo>
                <a:lnTo>
                  <a:pt x="243840" y="304800"/>
                </a:lnTo>
                <a:lnTo>
                  <a:pt x="243840" y="121920"/>
                </a:lnTo>
                <a:lnTo>
                  <a:pt x="304800" y="137160"/>
                </a:lnTo>
                <a:lnTo>
                  <a:pt x="304800" y="45720"/>
                </a:lnTo>
                <a:lnTo>
                  <a:pt x="213360" y="0"/>
                </a:lnTo>
                <a:lnTo>
                  <a:pt x="198120" y="0"/>
                </a:lnTo>
                <a:cubicBezTo>
                  <a:pt x="198120" y="25251"/>
                  <a:pt x="177651" y="45720"/>
                  <a:pt x="152400" y="45720"/>
                </a:cubicBezTo>
                <a:cubicBezTo>
                  <a:pt x="127149" y="45720"/>
                  <a:pt x="106680" y="25251"/>
                  <a:pt x="106680" y="0"/>
                </a:cubicBezTo>
                <a:lnTo>
                  <a:pt x="10668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28" name="Freeform 28"/>
          <p:cNvSpPr/>
          <p:nvPr/>
        </p:nvSpPr>
        <p:spPr>
          <a:xfrm>
            <a:off x="3521727" y="1922798"/>
            <a:ext cx="718070" cy="71807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0960" y="167640"/>
                </a:moveTo>
                <a:lnTo>
                  <a:pt x="30480" y="167640"/>
                </a:lnTo>
                <a:cubicBezTo>
                  <a:pt x="13649" y="167640"/>
                  <a:pt x="0" y="153991"/>
                  <a:pt x="0" y="137160"/>
                </a:cubicBezTo>
                <a:lnTo>
                  <a:pt x="0" y="137160"/>
                </a:lnTo>
                <a:lnTo>
                  <a:pt x="0" y="76200"/>
                </a:lnTo>
                <a:cubicBezTo>
                  <a:pt x="0" y="59436"/>
                  <a:pt x="13716" y="45720"/>
                  <a:pt x="30480" y="45720"/>
                </a:cubicBezTo>
                <a:lnTo>
                  <a:pt x="60960" y="45720"/>
                </a:lnTo>
                <a:lnTo>
                  <a:pt x="60960" y="15240"/>
                </a:lnTo>
                <a:lnTo>
                  <a:pt x="274320" y="15240"/>
                </a:lnTo>
                <a:lnTo>
                  <a:pt x="274320" y="167640"/>
                </a:lnTo>
                <a:cubicBezTo>
                  <a:pt x="274320" y="201311"/>
                  <a:pt x="247031" y="228600"/>
                  <a:pt x="213360" y="228600"/>
                </a:cubicBezTo>
                <a:lnTo>
                  <a:pt x="213360" y="228600"/>
                </a:lnTo>
                <a:lnTo>
                  <a:pt x="121920" y="228600"/>
                </a:lnTo>
                <a:cubicBezTo>
                  <a:pt x="88249" y="228600"/>
                  <a:pt x="60960" y="201311"/>
                  <a:pt x="60960" y="167640"/>
                </a:cubicBezTo>
                <a:lnTo>
                  <a:pt x="60960" y="167640"/>
                </a:lnTo>
                <a:close/>
                <a:moveTo>
                  <a:pt x="60960" y="137160"/>
                </a:moveTo>
                <a:lnTo>
                  <a:pt x="60960" y="76200"/>
                </a:lnTo>
                <a:lnTo>
                  <a:pt x="30480" y="76200"/>
                </a:lnTo>
                <a:lnTo>
                  <a:pt x="30480" y="137160"/>
                </a:lnTo>
                <a:lnTo>
                  <a:pt x="60960" y="137160"/>
                </a:lnTo>
                <a:close/>
                <a:moveTo>
                  <a:pt x="30480" y="259080"/>
                </a:moveTo>
                <a:lnTo>
                  <a:pt x="30480" y="243840"/>
                </a:lnTo>
                <a:lnTo>
                  <a:pt x="304800" y="243840"/>
                </a:lnTo>
                <a:lnTo>
                  <a:pt x="304800" y="259080"/>
                </a:lnTo>
                <a:lnTo>
                  <a:pt x="243840" y="289560"/>
                </a:lnTo>
                <a:lnTo>
                  <a:pt x="91440" y="289560"/>
                </a:lnTo>
                <a:lnTo>
                  <a:pt x="30480" y="25908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29" name="Freeform 29"/>
          <p:cNvSpPr/>
          <p:nvPr/>
        </p:nvSpPr>
        <p:spPr>
          <a:xfrm>
            <a:off x="5688634" y="1783749"/>
            <a:ext cx="814733" cy="8147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80975"/>
                </a:moveTo>
                <a:lnTo>
                  <a:pt x="247650" y="123825"/>
                </a:lnTo>
                <a:lnTo>
                  <a:pt x="247650" y="38100"/>
                </a:lnTo>
                <a:lnTo>
                  <a:pt x="209550" y="38100"/>
                </a:lnTo>
                <a:lnTo>
                  <a:pt x="209550" y="85725"/>
                </a:lnTo>
                <a:lnTo>
                  <a:pt x="152400" y="28575"/>
                </a:lnTo>
                <a:lnTo>
                  <a:pt x="0" y="180975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285750"/>
                </a:lnTo>
                <a:lnTo>
                  <a:pt x="133350" y="285750"/>
                </a:lnTo>
                <a:lnTo>
                  <a:pt x="133350" y="228600"/>
                </a:lnTo>
                <a:lnTo>
                  <a:pt x="171450" y="228600"/>
                </a:lnTo>
                <a:lnTo>
                  <a:pt x="171450" y="285750"/>
                </a:lnTo>
                <a:lnTo>
                  <a:pt x="266700" y="285750"/>
                </a:lnTo>
                <a:lnTo>
                  <a:pt x="266700" y="190500"/>
                </a:lnTo>
                <a:lnTo>
                  <a:pt x="304800" y="1905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30" name="Freeform 30"/>
          <p:cNvSpPr/>
          <p:nvPr/>
        </p:nvSpPr>
        <p:spPr>
          <a:xfrm>
            <a:off x="7967443" y="1832081"/>
            <a:ext cx="702113" cy="71807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09550" y="0"/>
                </a:moveTo>
                <a:cubicBezTo>
                  <a:pt x="156943" y="0"/>
                  <a:pt x="114300" y="42643"/>
                  <a:pt x="114300" y="95250"/>
                </a:cubicBezTo>
                <a:cubicBezTo>
                  <a:pt x="114300" y="101213"/>
                  <a:pt x="114852" y="107042"/>
                  <a:pt x="115900" y="112700"/>
                </a:cubicBezTo>
                <a:lnTo>
                  <a:pt x="0" y="228600"/>
                </a:lnTo>
                <a:lnTo>
                  <a:pt x="0" y="285750"/>
                </a:lnTo>
                <a:cubicBezTo>
                  <a:pt x="0" y="296275"/>
                  <a:pt x="8525" y="304800"/>
                  <a:pt x="19050" y="304800"/>
                </a:cubicBezTo>
                <a:lnTo>
                  <a:pt x="38100" y="30480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247650"/>
                </a:lnTo>
                <a:lnTo>
                  <a:pt x="114300" y="247650"/>
                </a:lnTo>
                <a:lnTo>
                  <a:pt x="114300" y="209550"/>
                </a:lnTo>
                <a:lnTo>
                  <a:pt x="152400" y="209550"/>
                </a:lnTo>
                <a:lnTo>
                  <a:pt x="177117" y="184833"/>
                </a:lnTo>
                <a:cubicBezTo>
                  <a:pt x="187242" y="188500"/>
                  <a:pt x="198158" y="190500"/>
                  <a:pt x="209550" y="190500"/>
                </a:cubicBezTo>
                <a:cubicBezTo>
                  <a:pt x="262157" y="190500"/>
                  <a:pt x="304800" y="147857"/>
                  <a:pt x="304800" y="95250"/>
                </a:cubicBezTo>
                <a:cubicBezTo>
                  <a:pt x="304800" y="42643"/>
                  <a:pt x="262157" y="0"/>
                  <a:pt x="209550" y="0"/>
                </a:cubicBezTo>
                <a:close/>
                <a:moveTo>
                  <a:pt x="238087" y="95288"/>
                </a:moveTo>
                <a:cubicBezTo>
                  <a:pt x="222304" y="95288"/>
                  <a:pt x="209512" y="82496"/>
                  <a:pt x="209512" y="66713"/>
                </a:cubicBezTo>
                <a:cubicBezTo>
                  <a:pt x="209512" y="50930"/>
                  <a:pt x="222304" y="38138"/>
                  <a:pt x="238087" y="38138"/>
                </a:cubicBezTo>
                <a:cubicBezTo>
                  <a:pt x="253870" y="38138"/>
                  <a:pt x="266662" y="50930"/>
                  <a:pt x="266662" y="66713"/>
                </a:cubicBezTo>
                <a:cubicBezTo>
                  <a:pt x="266662" y="82496"/>
                  <a:pt x="253870" y="95288"/>
                  <a:pt x="238087" y="95288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31" name="Freeform 31"/>
          <p:cNvSpPr/>
          <p:nvPr/>
        </p:nvSpPr>
        <p:spPr>
          <a:xfrm>
            <a:off x="10232034" y="1839465"/>
            <a:ext cx="703303" cy="70330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32" name="Group 32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33" name="AutoShape 3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7" name="AutoShape 4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8" name="AutoShape 4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9" name="AutoShape 4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0" name="AutoShape 5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1" name="AutoShape 5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2" name="AutoShape 5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3" name="TextBox 53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产品功能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01267" y="1769073"/>
            <a:ext cx="980994" cy="468645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1412120" y="1769073"/>
            <a:ext cx="468645" cy="468645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2864738" y="1769073"/>
            <a:ext cx="980994" cy="468645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3675592" y="1769073"/>
            <a:ext cx="468645" cy="468645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601267" y="1641445"/>
            <a:ext cx="1114425" cy="7239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14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4738" y="1641445"/>
            <a:ext cx="1114425" cy="7239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14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4963" y="2396861"/>
            <a:ext cx="2219325" cy="97680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技术升级与数据优化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1775" y="3323579"/>
            <a:ext cx="2275511" cy="207114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引入最新的环境监测技术，提升数据准确性和实时性，帮助用户理解应对环境问题。优化数据处理能力，以更精细化的方式展示环境数据。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4570" y="2396861"/>
            <a:ext cx="2219325" cy="97680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功能拓展与个性化服务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34570" y="3323579"/>
            <a:ext cx="2222323" cy="207114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拓展APP功能，增加用户定制化的环境监测提醒、健康建议等，提供个性化的环保建议，基于用户数据为用户提供环保生活指南。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21895" y="2396861"/>
            <a:ext cx="2219325" cy="97680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社区建设与用户互动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21895" y="3323579"/>
            <a:ext cx="2222323" cy="17692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加强用户社区建设，鼓励分享环保经验、交流心得，形成积极向上的环保氛围。举办环保活动，增强用户参与感和归属感</a:t>
            </a: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9688" y="2396861"/>
            <a:ext cx="2219325" cy="97680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跨界合作与资源整合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9688" y="3323579"/>
            <a:ext cx="2222323" cy="238276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与政府、企业、教育机构等建立合作关系，共同推动环保事业发展，为用户提供全面和权威的环保信息。整合环保资源，为用户提供一站式的环保服务。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27896" y="2396861"/>
            <a:ext cx="2219325" cy="97680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大数据分析与智能决策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27896" y="3323579"/>
            <a:ext cx="2222323" cy="238276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利用大数据技术分析用户行为和环境数据，为政府和企业提供决策支持。开发智能推荐系统，根据用户历史数据和偏好，推荐相关的环保资讯、活动和产品。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193089" y="1769073"/>
            <a:ext cx="980994" cy="468645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19" name="Freeform 19"/>
          <p:cNvSpPr/>
          <p:nvPr/>
        </p:nvSpPr>
        <p:spPr>
          <a:xfrm>
            <a:off x="6003942" y="1769073"/>
            <a:ext cx="468645" cy="468645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20" name="AutoShape 20"/>
          <p:cNvSpPr/>
          <p:nvPr/>
        </p:nvSpPr>
        <p:spPr>
          <a:xfrm>
            <a:off x="7469028" y="1769073"/>
            <a:ext cx="980994" cy="468645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21" name="Freeform 21"/>
          <p:cNvSpPr/>
          <p:nvPr/>
        </p:nvSpPr>
        <p:spPr>
          <a:xfrm>
            <a:off x="8279882" y="1769073"/>
            <a:ext cx="468645" cy="468645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22" name="AutoShape 22"/>
          <p:cNvSpPr/>
          <p:nvPr/>
        </p:nvSpPr>
        <p:spPr>
          <a:xfrm>
            <a:off x="9710204" y="1769073"/>
            <a:ext cx="980994" cy="468645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23" name="Freeform 23"/>
          <p:cNvSpPr/>
          <p:nvPr/>
        </p:nvSpPr>
        <p:spPr>
          <a:xfrm>
            <a:off x="10521058" y="1769073"/>
            <a:ext cx="468645" cy="468645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24" name="TextBox 24"/>
          <p:cNvSpPr txBox="1"/>
          <p:nvPr/>
        </p:nvSpPr>
        <p:spPr>
          <a:xfrm>
            <a:off x="5193089" y="1641445"/>
            <a:ext cx="1114425" cy="7239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14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469028" y="1641445"/>
            <a:ext cx="1107608" cy="7239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14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10204" y="1641445"/>
            <a:ext cx="1049888" cy="7239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14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28" name="AutoShape 28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7" name="AutoShape 47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8" name="TextBox 48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发展方向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9180" y="3558530"/>
            <a:ext cx="7832422" cy="89934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chemeClr val="l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市场与营销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7442" y="805278"/>
            <a:ext cx="9305925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999626"/>
            <a:ext cx="12192000" cy="2994303"/>
          </a:xfrm>
          <a:custGeom>
            <a:avLst/>
            <a:gdLst/>
            <a:ahLst/>
            <a:cxnLst/>
            <a:rect l="l" t="t" r="r" b="b"/>
            <a:pathLst>
              <a:path w="3906441" h="959406">
                <a:moveTo>
                  <a:pt x="3906441" y="0"/>
                </a:moveTo>
                <a:cubicBezTo>
                  <a:pt x="3906441" y="0"/>
                  <a:pt x="3440259" y="420722"/>
                  <a:pt x="2248734" y="702350"/>
                </a:cubicBezTo>
                <a:cubicBezTo>
                  <a:pt x="1358146" y="912852"/>
                  <a:pt x="0" y="918924"/>
                  <a:pt x="0" y="918924"/>
                </a:cubicBezTo>
                <a:lnTo>
                  <a:pt x="0" y="959406"/>
                </a:lnTo>
                <a:cubicBezTo>
                  <a:pt x="0" y="959406"/>
                  <a:pt x="1563345" y="913864"/>
                  <a:pt x="2248734" y="759023"/>
                </a:cubicBezTo>
                <a:cubicBezTo>
                  <a:pt x="3467219" y="483751"/>
                  <a:pt x="3906441" y="141684"/>
                  <a:pt x="3906441" y="141684"/>
                </a:cubicBezTo>
                <a:lnTo>
                  <a:pt x="3906441" y="0"/>
                </a:lnTo>
                <a:close/>
              </a:path>
            </a:pathLst>
          </a:custGeom>
          <a:solidFill>
            <a:schemeClr val="accent3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34600" y="5805199"/>
            <a:ext cx="188731" cy="188731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4" name="AutoShape 4"/>
          <p:cNvSpPr/>
          <p:nvPr/>
        </p:nvSpPr>
        <p:spPr>
          <a:xfrm>
            <a:off x="2899431" y="5710833"/>
            <a:ext cx="188731" cy="188731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5" name="AutoShape 5"/>
          <p:cNvSpPr/>
          <p:nvPr/>
        </p:nvSpPr>
        <p:spPr>
          <a:xfrm>
            <a:off x="4999059" y="5427737"/>
            <a:ext cx="283096" cy="28309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6" name="AutoShape 6"/>
          <p:cNvSpPr/>
          <p:nvPr/>
        </p:nvSpPr>
        <p:spPr>
          <a:xfrm>
            <a:off x="7204880" y="5038512"/>
            <a:ext cx="283096" cy="28309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7" name="AutoShape 7"/>
          <p:cNvSpPr/>
          <p:nvPr/>
        </p:nvSpPr>
        <p:spPr>
          <a:xfrm>
            <a:off x="9406737" y="4300183"/>
            <a:ext cx="393189" cy="393189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cxnSp>
        <p:nvCxnSpPr>
          <p:cNvPr id="8" name="Connector 8"/>
          <p:cNvCxnSpPr/>
          <p:nvPr/>
        </p:nvCxnSpPr>
        <p:spPr>
          <a:xfrm>
            <a:off x="713700" y="3236486"/>
            <a:ext cx="0" cy="2276186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9"/>
          <p:cNvGrpSpPr/>
          <p:nvPr/>
        </p:nvGrpSpPr>
        <p:grpSpPr>
          <a:xfrm>
            <a:off x="5221195" y="2558712"/>
            <a:ext cx="2095500" cy="2118996"/>
            <a:chOff x="5221195" y="2558712"/>
            <a:chExt cx="2095500" cy="2118996"/>
          </a:xfrm>
        </p:grpSpPr>
        <p:sp>
          <p:nvSpPr>
            <p:cNvPr id="10" name="TextBox 10"/>
            <p:cNvSpPr txBox="1"/>
            <p:nvPr/>
          </p:nvSpPr>
          <p:spPr>
            <a:xfrm>
              <a:off x="5221195" y="2558712"/>
              <a:ext cx="2095500" cy="414472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4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婴幼儿家长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221195" y="2928447"/>
              <a:ext cx="1971675" cy="1749261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APP的“育儿环境”场景可辅助育儿，提供最适合婴幼儿成长的房间布局建议</a:t>
              </a:r>
            </a:p>
          </p:txBody>
        </p:sp>
      </p:grpSp>
      <p:cxnSp>
        <p:nvCxnSpPr>
          <p:cNvPr id="12" name="Connector 12"/>
          <p:cNvCxnSpPr/>
          <p:nvPr/>
        </p:nvCxnSpPr>
        <p:spPr>
          <a:xfrm>
            <a:off x="2993796" y="2915292"/>
            <a:ext cx="0" cy="2264768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or 13"/>
          <p:cNvCxnSpPr/>
          <p:nvPr/>
        </p:nvCxnSpPr>
        <p:spPr>
          <a:xfrm>
            <a:off x="5189375" y="2671457"/>
            <a:ext cx="0" cy="2264768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or 14"/>
          <p:cNvCxnSpPr/>
          <p:nvPr/>
        </p:nvCxnSpPr>
        <p:spPr>
          <a:xfrm>
            <a:off x="7346428" y="2084183"/>
            <a:ext cx="0" cy="2264768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or 15"/>
          <p:cNvCxnSpPr/>
          <p:nvPr/>
        </p:nvCxnSpPr>
        <p:spPr>
          <a:xfrm>
            <a:off x="9603332" y="1096542"/>
            <a:ext cx="0" cy="2264768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eform 16"/>
          <p:cNvSpPr/>
          <p:nvPr/>
        </p:nvSpPr>
        <p:spPr>
          <a:xfrm>
            <a:off x="542293" y="6131193"/>
            <a:ext cx="373344" cy="3733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30883" y="184766"/>
                </a:moveTo>
                <a:lnTo>
                  <a:pt x="35557" y="89516"/>
                </a:lnTo>
                <a:cubicBezTo>
                  <a:pt x="-11849" y="144323"/>
                  <a:pt x="-11849" y="225219"/>
                  <a:pt x="35557" y="280016"/>
                </a:cubicBezTo>
                <a:lnTo>
                  <a:pt x="130883" y="184766"/>
                </a:lnTo>
                <a:close/>
                <a:moveTo>
                  <a:pt x="190510" y="39605"/>
                </a:moveTo>
                <a:lnTo>
                  <a:pt x="190510" y="179108"/>
                </a:lnTo>
                <a:lnTo>
                  <a:pt x="91907" y="277749"/>
                </a:lnTo>
                <a:cubicBezTo>
                  <a:pt x="114081" y="294303"/>
                  <a:pt x="141018" y="304800"/>
                  <a:pt x="170783" y="304800"/>
                </a:cubicBezTo>
                <a:cubicBezTo>
                  <a:pt x="244821" y="304800"/>
                  <a:pt x="304800" y="244897"/>
                  <a:pt x="304800" y="170888"/>
                </a:cubicBezTo>
                <a:cubicBezTo>
                  <a:pt x="304810" y="103661"/>
                  <a:pt x="254965" y="49187"/>
                  <a:pt x="190510" y="39605"/>
                </a:cubicBezTo>
                <a:close/>
                <a:moveTo>
                  <a:pt x="152400" y="152552"/>
                </a:moveTo>
                <a:lnTo>
                  <a:pt x="152400" y="0"/>
                </a:lnTo>
                <a:cubicBezTo>
                  <a:pt x="110881" y="2572"/>
                  <a:pt x="73371" y="18459"/>
                  <a:pt x="43082" y="43215"/>
                </a:cubicBezTo>
                <a:lnTo>
                  <a:pt x="152400" y="152552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7" name="Freeform 17"/>
          <p:cNvSpPr/>
          <p:nvPr/>
        </p:nvSpPr>
        <p:spPr>
          <a:xfrm>
            <a:off x="2815760" y="6056840"/>
            <a:ext cx="356071" cy="35607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cubicBezTo>
                  <a:pt x="68228" y="304800"/>
                  <a:pt x="0" y="236572"/>
                  <a:pt x="0" y="152400"/>
                </a:cubicBezTo>
                <a:cubicBezTo>
                  <a:pt x="0" y="68228"/>
                  <a:pt x="68228" y="0"/>
                  <a:pt x="152400" y="0"/>
                </a:cubicBezTo>
                <a:lnTo>
                  <a:pt x="152400" y="0"/>
                </a:lnTo>
                <a:cubicBezTo>
                  <a:pt x="236572" y="0"/>
                  <a:pt x="304800" y="68228"/>
                  <a:pt x="304800" y="152400"/>
                </a:cubicBezTo>
                <a:cubicBezTo>
                  <a:pt x="304800" y="236572"/>
                  <a:pt x="236572" y="304800"/>
                  <a:pt x="152400" y="304800"/>
                </a:cubicBezTo>
                <a:lnTo>
                  <a:pt x="152400" y="304800"/>
                </a:lnTo>
                <a:close/>
                <a:moveTo>
                  <a:pt x="99060" y="137160"/>
                </a:moveTo>
                <a:cubicBezTo>
                  <a:pt x="111681" y="137160"/>
                  <a:pt x="121920" y="126921"/>
                  <a:pt x="121920" y="114300"/>
                </a:cubicBezTo>
                <a:cubicBezTo>
                  <a:pt x="121920" y="101679"/>
                  <a:pt x="111681" y="91440"/>
                  <a:pt x="99060" y="91440"/>
                </a:cubicBezTo>
                <a:lnTo>
                  <a:pt x="99060" y="91440"/>
                </a:lnTo>
                <a:cubicBezTo>
                  <a:pt x="86439" y="91440"/>
                  <a:pt x="76200" y="101679"/>
                  <a:pt x="76200" y="114300"/>
                </a:cubicBezTo>
                <a:cubicBezTo>
                  <a:pt x="76200" y="126921"/>
                  <a:pt x="86439" y="137160"/>
                  <a:pt x="99060" y="137160"/>
                </a:cubicBezTo>
                <a:lnTo>
                  <a:pt x="99060" y="137160"/>
                </a:lnTo>
                <a:close/>
                <a:moveTo>
                  <a:pt x="205740" y="137160"/>
                </a:moveTo>
                <a:cubicBezTo>
                  <a:pt x="218361" y="137160"/>
                  <a:pt x="228600" y="126921"/>
                  <a:pt x="228600" y="114300"/>
                </a:cubicBezTo>
                <a:cubicBezTo>
                  <a:pt x="228600" y="101679"/>
                  <a:pt x="218361" y="91440"/>
                  <a:pt x="205740" y="91440"/>
                </a:cubicBezTo>
                <a:lnTo>
                  <a:pt x="205740" y="91440"/>
                </a:lnTo>
                <a:cubicBezTo>
                  <a:pt x="193119" y="91440"/>
                  <a:pt x="182880" y="101679"/>
                  <a:pt x="182880" y="114300"/>
                </a:cubicBezTo>
                <a:cubicBezTo>
                  <a:pt x="182880" y="126921"/>
                  <a:pt x="193119" y="137160"/>
                  <a:pt x="205740" y="137160"/>
                </a:cubicBezTo>
                <a:lnTo>
                  <a:pt x="205740" y="137160"/>
                </a:lnTo>
                <a:close/>
                <a:moveTo>
                  <a:pt x="238658" y="182880"/>
                </a:moveTo>
                <a:lnTo>
                  <a:pt x="66142" y="182880"/>
                </a:lnTo>
                <a:cubicBezTo>
                  <a:pt x="79038" y="218770"/>
                  <a:pt x="112776" y="243973"/>
                  <a:pt x="152400" y="243973"/>
                </a:cubicBezTo>
                <a:cubicBezTo>
                  <a:pt x="192024" y="243973"/>
                  <a:pt x="225762" y="218770"/>
                  <a:pt x="238458" y="183518"/>
                </a:cubicBezTo>
                <a:lnTo>
                  <a:pt x="238658" y="18288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8" name="Freeform 18"/>
          <p:cNvSpPr/>
          <p:nvPr/>
        </p:nvSpPr>
        <p:spPr>
          <a:xfrm>
            <a:off x="4944051" y="5862988"/>
            <a:ext cx="411257" cy="4112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cubicBezTo>
                  <a:pt x="68237" y="0"/>
                  <a:pt x="0" y="68237"/>
                  <a:pt x="0" y="152400"/>
                </a:cubicBezTo>
                <a:cubicBezTo>
                  <a:pt x="0" y="236563"/>
                  <a:pt x="68237" y="304800"/>
                  <a:pt x="152400" y="304800"/>
                </a:cubicBezTo>
                <a:cubicBezTo>
                  <a:pt x="236563" y="304800"/>
                  <a:pt x="304800" y="236563"/>
                  <a:pt x="304800" y="152400"/>
                </a:cubicBezTo>
                <a:cubicBezTo>
                  <a:pt x="304800" y="68237"/>
                  <a:pt x="236563" y="0"/>
                  <a:pt x="152400" y="0"/>
                </a:cubicBezTo>
                <a:close/>
                <a:moveTo>
                  <a:pt x="128778" y="222723"/>
                </a:moveTo>
                <a:lnTo>
                  <a:pt x="58655" y="152591"/>
                </a:lnTo>
                <a:lnTo>
                  <a:pt x="85592" y="125654"/>
                </a:lnTo>
                <a:lnTo>
                  <a:pt x="128768" y="168850"/>
                </a:lnTo>
                <a:lnTo>
                  <a:pt x="220370" y="77248"/>
                </a:lnTo>
                <a:lnTo>
                  <a:pt x="247307" y="104184"/>
                </a:lnTo>
                <a:lnTo>
                  <a:pt x="128778" y="222723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9" name="Freeform 19"/>
          <p:cNvSpPr/>
          <p:nvPr/>
        </p:nvSpPr>
        <p:spPr>
          <a:xfrm>
            <a:off x="7160112" y="5465972"/>
            <a:ext cx="421401" cy="42140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74320" y="243840"/>
                </a:moveTo>
                <a:lnTo>
                  <a:pt x="304800" y="243840"/>
                </a:lnTo>
                <a:lnTo>
                  <a:pt x="304800" y="259080"/>
                </a:lnTo>
                <a:cubicBezTo>
                  <a:pt x="304800" y="267500"/>
                  <a:pt x="297980" y="274320"/>
                  <a:pt x="289560" y="274320"/>
                </a:cubicBezTo>
                <a:lnTo>
                  <a:pt x="289560" y="274320"/>
                </a:lnTo>
                <a:lnTo>
                  <a:pt x="15240" y="274320"/>
                </a:lnTo>
                <a:cubicBezTo>
                  <a:pt x="6820" y="274320"/>
                  <a:pt x="0" y="267500"/>
                  <a:pt x="0" y="259080"/>
                </a:cubicBezTo>
                <a:lnTo>
                  <a:pt x="0" y="259080"/>
                </a:lnTo>
                <a:lnTo>
                  <a:pt x="0" y="243840"/>
                </a:lnTo>
                <a:lnTo>
                  <a:pt x="30480" y="243840"/>
                </a:lnTo>
                <a:lnTo>
                  <a:pt x="30480" y="60960"/>
                </a:lnTo>
                <a:cubicBezTo>
                  <a:pt x="30480" y="44196"/>
                  <a:pt x="44196" y="30480"/>
                  <a:pt x="60960" y="30480"/>
                </a:cubicBezTo>
                <a:lnTo>
                  <a:pt x="243840" y="30480"/>
                </a:lnTo>
                <a:cubicBezTo>
                  <a:pt x="260671" y="30480"/>
                  <a:pt x="274320" y="44129"/>
                  <a:pt x="274320" y="60960"/>
                </a:cubicBezTo>
                <a:lnTo>
                  <a:pt x="274320" y="60960"/>
                </a:lnTo>
                <a:lnTo>
                  <a:pt x="274320" y="243840"/>
                </a:lnTo>
                <a:close/>
                <a:moveTo>
                  <a:pt x="60960" y="60960"/>
                </a:moveTo>
                <a:lnTo>
                  <a:pt x="60960" y="198120"/>
                </a:lnTo>
                <a:lnTo>
                  <a:pt x="243840" y="198120"/>
                </a:lnTo>
                <a:lnTo>
                  <a:pt x="243840" y="60960"/>
                </a:lnTo>
                <a:lnTo>
                  <a:pt x="60960" y="60960"/>
                </a:lnTo>
                <a:close/>
                <a:moveTo>
                  <a:pt x="121920" y="228600"/>
                </a:moveTo>
                <a:lnTo>
                  <a:pt x="121920" y="243840"/>
                </a:lnTo>
                <a:lnTo>
                  <a:pt x="182880" y="243840"/>
                </a:lnTo>
                <a:lnTo>
                  <a:pt x="182880" y="228600"/>
                </a:lnTo>
                <a:lnTo>
                  <a:pt x="121920" y="22860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20" name="Freeform 20"/>
          <p:cNvSpPr/>
          <p:nvPr/>
        </p:nvSpPr>
        <p:spPr>
          <a:xfrm>
            <a:off x="9431121" y="4890685"/>
            <a:ext cx="393189" cy="39318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grpSp>
        <p:nvGrpSpPr>
          <p:cNvPr id="21" name="Group 21"/>
          <p:cNvGrpSpPr/>
          <p:nvPr/>
        </p:nvGrpSpPr>
        <p:grpSpPr>
          <a:xfrm>
            <a:off x="829278" y="3169358"/>
            <a:ext cx="2095500" cy="1786598"/>
            <a:chOff x="829278" y="3169358"/>
            <a:chExt cx="2095500" cy="1786598"/>
          </a:xfrm>
        </p:grpSpPr>
        <p:sp>
          <p:nvSpPr>
            <p:cNvPr id="22" name="TextBox 22"/>
            <p:cNvSpPr txBox="1"/>
            <p:nvPr/>
          </p:nvSpPr>
          <p:spPr>
            <a:xfrm>
              <a:off x="829278" y="3169358"/>
              <a:ext cx="2095500" cy="414472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4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学生群体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29278" y="3539093"/>
              <a:ext cx="1971675" cy="141686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帮助学生找到最适合学习的环境，提高学生的学习效率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993796" y="2858559"/>
            <a:ext cx="2095500" cy="2118996"/>
            <a:chOff x="2993796" y="2858559"/>
            <a:chExt cx="2095500" cy="2118996"/>
          </a:xfrm>
        </p:grpSpPr>
        <p:sp>
          <p:nvSpPr>
            <p:cNvPr id="25" name="TextBox 25"/>
            <p:cNvSpPr txBox="1"/>
            <p:nvPr/>
          </p:nvSpPr>
          <p:spPr>
            <a:xfrm>
              <a:off x="2993796" y="2858559"/>
              <a:ext cx="2095500" cy="414472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4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工人群体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993796" y="3228294"/>
              <a:ext cx="1971675" cy="1749261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为职场工作人员找到最适合办公的场地，在公司选址方面起到帮助作用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443964" y="1853208"/>
            <a:ext cx="2095500" cy="1786598"/>
            <a:chOff x="7443964" y="1853208"/>
            <a:chExt cx="2095500" cy="1786598"/>
          </a:xfrm>
        </p:grpSpPr>
        <p:sp>
          <p:nvSpPr>
            <p:cNvPr id="28" name="TextBox 28"/>
            <p:cNvSpPr txBox="1"/>
            <p:nvPr/>
          </p:nvSpPr>
          <p:spPr>
            <a:xfrm>
              <a:off x="7443964" y="1853208"/>
              <a:ext cx="2095500" cy="414472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4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中老年群体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443964" y="2222943"/>
              <a:ext cx="1971675" cy="141686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仪器能够帮助老年群体找到最适合修身养性、适宜休闲的环境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712443" y="988925"/>
            <a:ext cx="2095500" cy="1786597"/>
            <a:chOff x="9712443" y="988925"/>
            <a:chExt cx="2095500" cy="1786597"/>
          </a:xfrm>
        </p:grpSpPr>
        <p:sp>
          <p:nvSpPr>
            <p:cNvPr id="31" name="TextBox 31"/>
            <p:cNvSpPr txBox="1"/>
            <p:nvPr/>
          </p:nvSpPr>
          <p:spPr>
            <a:xfrm>
              <a:off x="9712443" y="988925"/>
              <a:ext cx="2095500" cy="414472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4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病人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9712443" y="1358659"/>
              <a:ext cx="1971675" cy="1416863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能检测室内环境是否适合病人居家休养，助力病人尽快康复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34" name="AutoShape 34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47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48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49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50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51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52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53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TextBox 54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客户群体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92557" y="1559288"/>
            <a:ext cx="4492828" cy="4492828"/>
          </a:xfrm>
          <a:prstGeom prst="round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39110" y="1488377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739477" y="1370655"/>
            <a:ext cx="1111026" cy="1615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539110" y="3205847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739477" y="3088125"/>
            <a:ext cx="1111026" cy="1615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</a:p>
        </p:txBody>
      </p:sp>
      <p:sp>
        <p:nvSpPr>
          <p:cNvPr id="7" name="Freeform 7"/>
          <p:cNvSpPr/>
          <p:nvPr/>
        </p:nvSpPr>
        <p:spPr>
          <a:xfrm>
            <a:off x="539110" y="4984278"/>
            <a:ext cx="1511760" cy="1373901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739477" y="4866556"/>
            <a:ext cx="1111026" cy="1615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7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48535" y="1715158"/>
            <a:ext cx="4235703" cy="130952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使用社交媒体平台发布APP推广信息，包括功能介绍、使用教程和用户评价等，与知名博主、网红合作，扩大产品影响力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48535" y="1250513"/>
            <a:ext cx="4219575" cy="66774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线上推广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48535" y="3368732"/>
            <a:ext cx="4304665" cy="9310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撰写与环保、健康、生活品质相关的文章，并嵌入APP推广信息，发布在各大内容平台</a:t>
            </a:r>
            <a:r>
              <a:rPr lang="zh-CN" alt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。</a:t>
            </a:r>
            <a:endParaRPr lang="en-US" sz="1600" b="1">
              <a:solidFill>
                <a:schemeClr val="dk1">
                  <a:alpha val="10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48535" y="2928472"/>
            <a:ext cx="4219575" cy="66774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撰写推广文章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48535" y="5134585"/>
            <a:ext cx="4533265" cy="94019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制作与APP功能相关的短视频和图文教程，发布在视频和图文内容平台，吸引用户下载体验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8535" y="4694325"/>
            <a:ext cx="4219575" cy="66774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制作推广视频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TextBox 36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市场推广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8000" y="2800350"/>
            <a:ext cx="3554730" cy="33909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300">
                <a:solidFill>
                  <a:schemeClr val="lt1">
                    <a:alpha val="0"/>
                  </a:schemeClr>
                </a:solidFill>
                <a:latin typeface="微软雅黑"/>
                <a:ea typeface="微软雅黑"/>
                <a:cs typeface="微软雅黑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algn="l">
              <a:lnSpc>
                <a:spcPct val="80000"/>
              </a:lnSpc>
            </a:pPr>
            <a:r>
              <a:rPr lang="en-US" sz="600">
                <a:solidFill>
                  <a:schemeClr val="lt1">
                    <a:alpha val="0"/>
                  </a:schemeClr>
                </a:solidFill>
                <a:latin typeface="微软雅黑"/>
                <a:ea typeface="微软雅黑"/>
                <a:cs typeface="微软雅黑"/>
              </a:rPr>
              <a:t>ibaotu.com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815524" y="1897721"/>
            <a:ext cx="888151" cy="888151"/>
            <a:chOff x="3815524" y="1897721"/>
            <a:chExt cx="888151" cy="888151"/>
          </a:xfrm>
        </p:grpSpPr>
        <p:sp>
          <p:nvSpPr>
            <p:cNvPr id="4" name="AutoShape 4"/>
            <p:cNvSpPr/>
            <p:nvPr/>
          </p:nvSpPr>
          <p:spPr>
            <a:xfrm>
              <a:off x="3815524" y="1897721"/>
              <a:ext cx="888151" cy="888151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" name="Freeform 5"/>
            <p:cNvSpPr/>
            <p:nvPr/>
          </p:nvSpPr>
          <p:spPr>
            <a:xfrm>
              <a:off x="4096380" y="2171622"/>
              <a:ext cx="326248" cy="32624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3378" y="9023"/>
                  </a:moveTo>
                  <a:cubicBezTo>
                    <a:pt x="13604" y="8343"/>
                    <a:pt x="13728" y="7617"/>
                    <a:pt x="13728" y="6862"/>
                  </a:cubicBezTo>
                  <a:cubicBezTo>
                    <a:pt x="13728" y="3072"/>
                    <a:pt x="10655" y="0"/>
                    <a:pt x="6864" y="0"/>
                  </a:cubicBezTo>
                  <a:cubicBezTo>
                    <a:pt x="3073" y="0"/>
                    <a:pt x="0" y="3072"/>
                    <a:pt x="0" y="6862"/>
                  </a:cubicBezTo>
                  <a:cubicBezTo>
                    <a:pt x="0" y="10652"/>
                    <a:pt x="3073" y="13724"/>
                    <a:pt x="6864" y="13724"/>
                  </a:cubicBezTo>
                  <a:cubicBezTo>
                    <a:pt x="7619" y="13724"/>
                    <a:pt x="8345" y="13600"/>
                    <a:pt x="9024" y="13375"/>
                  </a:cubicBezTo>
                  <a:lnTo>
                    <a:pt x="10587" y="14938"/>
                  </a:lnTo>
                  <a:lnTo>
                    <a:pt x="13912" y="14938"/>
                  </a:lnTo>
                  <a:lnTo>
                    <a:pt x="13912" y="18261"/>
                  </a:lnTo>
                  <a:lnTo>
                    <a:pt x="13918" y="18267"/>
                  </a:lnTo>
                  <a:lnTo>
                    <a:pt x="17241" y="18267"/>
                  </a:lnTo>
                  <a:lnTo>
                    <a:pt x="17241" y="21590"/>
                  </a:lnTo>
                  <a:lnTo>
                    <a:pt x="17248" y="21596"/>
                  </a:lnTo>
                  <a:lnTo>
                    <a:pt x="21600" y="21596"/>
                  </a:lnTo>
                  <a:lnTo>
                    <a:pt x="21600" y="21600"/>
                  </a:lnTo>
                  <a:lnTo>
                    <a:pt x="21600" y="17242"/>
                  </a:lnTo>
                  <a:lnTo>
                    <a:pt x="13378" y="9023"/>
                  </a:lnTo>
                  <a:close/>
                  <a:moveTo>
                    <a:pt x="5436" y="7702"/>
                  </a:moveTo>
                  <a:cubicBezTo>
                    <a:pt x="4157" y="7702"/>
                    <a:pt x="3119" y="6665"/>
                    <a:pt x="3119" y="5387"/>
                  </a:cubicBezTo>
                  <a:cubicBezTo>
                    <a:pt x="3119" y="4108"/>
                    <a:pt x="4157" y="3071"/>
                    <a:pt x="5436" y="3071"/>
                  </a:cubicBezTo>
                  <a:cubicBezTo>
                    <a:pt x="6715" y="3071"/>
                    <a:pt x="7752" y="4108"/>
                    <a:pt x="7752" y="5387"/>
                  </a:cubicBezTo>
                  <a:cubicBezTo>
                    <a:pt x="7751" y="6665"/>
                    <a:pt x="6715" y="7702"/>
                    <a:pt x="5436" y="7702"/>
                  </a:cubicBezTo>
                  <a:close/>
                  <a:moveTo>
                    <a:pt x="5436" y="7702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6" name="Group 6"/>
          <p:cNvGrpSpPr/>
          <p:nvPr/>
        </p:nvGrpSpPr>
        <p:grpSpPr>
          <a:xfrm>
            <a:off x="3739324" y="4518660"/>
            <a:ext cx="893540" cy="893540"/>
            <a:chOff x="3739324" y="4518660"/>
            <a:chExt cx="893540" cy="893540"/>
          </a:xfrm>
        </p:grpSpPr>
        <p:sp>
          <p:nvSpPr>
            <p:cNvPr id="7" name="AutoShape 7"/>
            <p:cNvSpPr/>
            <p:nvPr/>
          </p:nvSpPr>
          <p:spPr>
            <a:xfrm>
              <a:off x="3739324" y="4518660"/>
              <a:ext cx="893540" cy="893540"/>
            </a:xfrm>
            <a:prstGeom prst="ellipse">
              <a:avLst/>
            </a:prstGeom>
            <a:solidFill>
              <a:schemeClr val="accent3">
                <a:alpha val="100000"/>
              </a:schemeClr>
            </a:solidFill>
            <a:ln/>
          </p:spPr>
        </p:sp>
        <p:sp>
          <p:nvSpPr>
            <p:cNvPr id="8" name="Freeform 8"/>
            <p:cNvSpPr/>
            <p:nvPr/>
          </p:nvSpPr>
          <p:spPr>
            <a:xfrm>
              <a:off x="4027131" y="4807632"/>
              <a:ext cx="287806" cy="32822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8579" y="15318"/>
                  </a:moveTo>
                  <a:cubicBezTo>
                    <a:pt x="18603" y="15119"/>
                    <a:pt x="18616" y="14912"/>
                    <a:pt x="18616" y="14691"/>
                  </a:cubicBezTo>
                  <a:lnTo>
                    <a:pt x="18616" y="9457"/>
                  </a:lnTo>
                  <a:cubicBezTo>
                    <a:pt x="18616" y="6480"/>
                    <a:pt x="16437" y="3949"/>
                    <a:pt x="13397" y="3013"/>
                  </a:cubicBezTo>
                  <a:cubicBezTo>
                    <a:pt x="13464" y="2807"/>
                    <a:pt x="13502" y="2592"/>
                    <a:pt x="13502" y="2368"/>
                  </a:cubicBezTo>
                  <a:cubicBezTo>
                    <a:pt x="13502" y="1061"/>
                    <a:pt x="12289" y="0"/>
                    <a:pt x="10793" y="0"/>
                  </a:cubicBezTo>
                  <a:cubicBezTo>
                    <a:pt x="9297" y="0"/>
                    <a:pt x="8084" y="1060"/>
                    <a:pt x="8084" y="2368"/>
                  </a:cubicBezTo>
                  <a:cubicBezTo>
                    <a:pt x="8084" y="2593"/>
                    <a:pt x="8122" y="2810"/>
                    <a:pt x="8190" y="3017"/>
                  </a:cubicBezTo>
                  <a:cubicBezTo>
                    <a:pt x="5156" y="3956"/>
                    <a:pt x="2983" y="6484"/>
                    <a:pt x="2983" y="9458"/>
                  </a:cubicBezTo>
                  <a:lnTo>
                    <a:pt x="2983" y="14691"/>
                  </a:lnTo>
                  <a:cubicBezTo>
                    <a:pt x="2983" y="14912"/>
                    <a:pt x="2996" y="15121"/>
                    <a:pt x="3019" y="15320"/>
                  </a:cubicBezTo>
                  <a:lnTo>
                    <a:pt x="0" y="17877"/>
                  </a:lnTo>
                  <a:cubicBezTo>
                    <a:pt x="0" y="18448"/>
                    <a:pt x="530" y="18911"/>
                    <a:pt x="1184" y="18911"/>
                  </a:cubicBezTo>
                  <a:lnTo>
                    <a:pt x="8112" y="18911"/>
                  </a:lnTo>
                  <a:cubicBezTo>
                    <a:pt x="8096" y="19017"/>
                    <a:pt x="8084" y="19123"/>
                    <a:pt x="8084" y="19232"/>
                  </a:cubicBezTo>
                  <a:cubicBezTo>
                    <a:pt x="8084" y="20540"/>
                    <a:pt x="9297" y="21600"/>
                    <a:pt x="10793" y="21600"/>
                  </a:cubicBezTo>
                  <a:cubicBezTo>
                    <a:pt x="12289" y="21600"/>
                    <a:pt x="13502" y="20540"/>
                    <a:pt x="13502" y="19232"/>
                  </a:cubicBezTo>
                  <a:cubicBezTo>
                    <a:pt x="13502" y="19123"/>
                    <a:pt x="13490" y="19016"/>
                    <a:pt x="13474" y="18911"/>
                  </a:cubicBezTo>
                  <a:lnTo>
                    <a:pt x="20417" y="18911"/>
                  </a:lnTo>
                  <a:cubicBezTo>
                    <a:pt x="21070" y="18911"/>
                    <a:pt x="21600" y="18448"/>
                    <a:pt x="21600" y="17877"/>
                  </a:cubicBezTo>
                  <a:lnTo>
                    <a:pt x="18579" y="15318"/>
                  </a:lnTo>
                  <a:close/>
                  <a:moveTo>
                    <a:pt x="9285" y="2368"/>
                  </a:moveTo>
                  <a:cubicBezTo>
                    <a:pt x="9285" y="1641"/>
                    <a:pt x="9962" y="1050"/>
                    <a:pt x="10793" y="1050"/>
                  </a:cubicBezTo>
                  <a:cubicBezTo>
                    <a:pt x="11624" y="1050"/>
                    <a:pt x="12301" y="1641"/>
                    <a:pt x="12301" y="2368"/>
                  </a:cubicBezTo>
                  <a:cubicBezTo>
                    <a:pt x="12301" y="2498"/>
                    <a:pt x="12272" y="2622"/>
                    <a:pt x="12232" y="2741"/>
                  </a:cubicBezTo>
                  <a:cubicBezTo>
                    <a:pt x="11767" y="2666"/>
                    <a:pt x="11289" y="2625"/>
                    <a:pt x="10800" y="2625"/>
                  </a:cubicBezTo>
                  <a:cubicBezTo>
                    <a:pt x="10306" y="2625"/>
                    <a:pt x="9824" y="2666"/>
                    <a:pt x="9355" y="2743"/>
                  </a:cubicBezTo>
                  <a:cubicBezTo>
                    <a:pt x="9314" y="2623"/>
                    <a:pt x="9285" y="2499"/>
                    <a:pt x="9285" y="2368"/>
                  </a:cubicBezTo>
                  <a:close/>
                  <a:moveTo>
                    <a:pt x="9285" y="2368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9" name="Group 9"/>
          <p:cNvGrpSpPr/>
          <p:nvPr/>
        </p:nvGrpSpPr>
        <p:grpSpPr>
          <a:xfrm>
            <a:off x="7623143" y="4518660"/>
            <a:ext cx="893540" cy="893540"/>
            <a:chOff x="7623143" y="4518660"/>
            <a:chExt cx="893540" cy="893540"/>
          </a:xfrm>
        </p:grpSpPr>
        <p:sp>
          <p:nvSpPr>
            <p:cNvPr id="10" name="AutoShape 10"/>
            <p:cNvSpPr/>
            <p:nvPr/>
          </p:nvSpPr>
          <p:spPr>
            <a:xfrm>
              <a:off x="7623143" y="4518660"/>
              <a:ext cx="893540" cy="893540"/>
            </a:xfrm>
            <a:prstGeom prst="ellipse">
              <a:avLst/>
            </a:prstGeom>
            <a:solidFill>
              <a:schemeClr val="accent4">
                <a:alpha val="100000"/>
              </a:schemeClr>
            </a:solidFill>
            <a:ln/>
          </p:spPr>
        </p:sp>
        <p:grpSp>
          <p:nvGrpSpPr>
            <p:cNvPr id="11" name="Group 11"/>
            <p:cNvGrpSpPr/>
            <p:nvPr/>
          </p:nvGrpSpPr>
          <p:grpSpPr>
            <a:xfrm>
              <a:off x="7904342" y="4807632"/>
              <a:ext cx="328422" cy="328422"/>
              <a:chOff x="7904342" y="4807632"/>
              <a:chExt cx="328422" cy="328422"/>
            </a:xfrm>
            <a:solidFill>
              <a:srgbClr val="FFFFFF">
                <a:alpha val="100000"/>
              </a:srgbClr>
            </a:solidFill>
          </p:grpSpPr>
          <p:sp>
            <p:nvSpPr>
              <p:cNvPr id="12" name="Freeform 12"/>
              <p:cNvSpPr/>
              <p:nvPr/>
            </p:nvSpPr>
            <p:spPr>
              <a:xfrm>
                <a:off x="8113638" y="5018094"/>
                <a:ext cx="116599" cy="11659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8447" y="8564"/>
                    </a:moveTo>
                    <a:lnTo>
                      <a:pt x="6893" y="0"/>
                    </a:lnTo>
                    <a:lnTo>
                      <a:pt x="0" y="6909"/>
                    </a:lnTo>
                    <a:lnTo>
                      <a:pt x="8514" y="18507"/>
                    </a:lnTo>
                    <a:cubicBezTo>
                      <a:pt x="10541" y="16972"/>
                      <a:pt x="14706" y="18290"/>
                      <a:pt x="18327" y="21600"/>
                    </a:cubicBezTo>
                    <a:lnTo>
                      <a:pt x="21600" y="18319"/>
                    </a:lnTo>
                    <a:cubicBezTo>
                      <a:pt x="18344" y="14739"/>
                      <a:pt x="17015" y="10625"/>
                      <a:pt x="18447" y="8564"/>
                    </a:cubicBezTo>
                    <a:close/>
                    <a:moveTo>
                      <a:pt x="14477" y="14461"/>
                    </a:moveTo>
                    <a:cubicBezTo>
                      <a:pt x="13723" y="15214"/>
                      <a:pt x="12501" y="15214"/>
                      <a:pt x="11748" y="14461"/>
                    </a:cubicBezTo>
                    <a:cubicBezTo>
                      <a:pt x="10995" y="13705"/>
                      <a:pt x="10995" y="12479"/>
                      <a:pt x="11749" y="11725"/>
                    </a:cubicBezTo>
                    <a:cubicBezTo>
                      <a:pt x="12502" y="10969"/>
                      <a:pt x="13724" y="10969"/>
                      <a:pt x="14477" y="11725"/>
                    </a:cubicBezTo>
                    <a:cubicBezTo>
                      <a:pt x="15230" y="12479"/>
                      <a:pt x="15230" y="13705"/>
                      <a:pt x="14477" y="14461"/>
                    </a:cubicBezTo>
                    <a:close/>
                    <a:moveTo>
                      <a:pt x="14477" y="14461"/>
                    </a:moveTo>
                  </a:path>
                </a:pathLst>
              </a:custGeom>
              <a:grpFill/>
              <a:ln/>
            </p:spPr>
          </p:sp>
          <p:sp>
            <p:nvSpPr>
              <p:cNvPr id="13" name="Freeform 13"/>
              <p:cNvSpPr/>
              <p:nvPr/>
            </p:nvSpPr>
            <p:spPr>
              <a:xfrm>
                <a:off x="8090901" y="4981560"/>
                <a:ext cx="60826" cy="7442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4544" y="0"/>
                    </a:moveTo>
                    <a:lnTo>
                      <a:pt x="13967" y="562"/>
                    </a:lnTo>
                    <a:cubicBezTo>
                      <a:pt x="14018" y="3961"/>
                      <a:pt x="12593" y="7264"/>
                      <a:pt x="9866" y="9922"/>
                    </a:cubicBezTo>
                    <a:lnTo>
                      <a:pt x="24" y="19504"/>
                    </a:lnTo>
                    <a:cubicBezTo>
                      <a:pt x="18" y="19554"/>
                      <a:pt x="6" y="19602"/>
                      <a:pt x="0" y="19652"/>
                    </a:cubicBezTo>
                    <a:lnTo>
                      <a:pt x="2371" y="21600"/>
                    </a:lnTo>
                    <a:lnTo>
                      <a:pt x="21600" y="5798"/>
                    </a:lnTo>
                    <a:lnTo>
                      <a:pt x="14544" y="0"/>
                    </a:lnTo>
                    <a:close/>
                    <a:moveTo>
                      <a:pt x="14544" y="0"/>
                    </a:moveTo>
                  </a:path>
                </a:pathLst>
              </a:custGeom>
              <a:grpFill/>
              <a:ln/>
            </p:spPr>
          </p:sp>
          <p:sp>
            <p:nvSpPr>
              <p:cNvPr id="14" name="Freeform 14"/>
              <p:cNvSpPr/>
              <p:nvPr/>
            </p:nvSpPr>
            <p:spPr>
              <a:xfrm>
                <a:off x="7904342" y="4807632"/>
                <a:ext cx="169069" cy="165377"/>
              </a:xfrm>
              <a:custGeom>
                <a:avLst/>
                <a:gdLst/>
                <a:ahLst/>
                <a:cxnLst/>
                <a:rect l="l" t="t" r="r" b="b"/>
                <a:pathLst>
                  <a:path w="21222" h="21211">
                    <a:moveTo>
                      <a:pt x="15153" y="21211"/>
                    </a:moveTo>
                    <a:lnTo>
                      <a:pt x="17409" y="18463"/>
                    </a:lnTo>
                    <a:cubicBezTo>
                      <a:pt x="18368" y="17292"/>
                      <a:pt x="19694" y="16530"/>
                      <a:pt x="21146" y="16293"/>
                    </a:cubicBezTo>
                    <a:lnTo>
                      <a:pt x="21222" y="16201"/>
                    </a:lnTo>
                    <a:lnTo>
                      <a:pt x="6603" y="1165"/>
                    </a:lnTo>
                    <a:cubicBezTo>
                      <a:pt x="5093" y="-389"/>
                      <a:pt x="2643" y="-389"/>
                      <a:pt x="1133" y="1165"/>
                    </a:cubicBezTo>
                    <a:cubicBezTo>
                      <a:pt x="-378" y="2718"/>
                      <a:pt x="-378" y="5237"/>
                      <a:pt x="1133" y="6791"/>
                    </a:cubicBezTo>
                    <a:lnTo>
                      <a:pt x="15153" y="21211"/>
                    </a:lnTo>
                    <a:close/>
                    <a:moveTo>
                      <a:pt x="15153" y="21211"/>
                    </a:moveTo>
                  </a:path>
                </a:pathLst>
              </a:custGeom>
              <a:grpFill/>
              <a:ln/>
            </p:spPr>
          </p:sp>
          <p:sp>
            <p:nvSpPr>
              <p:cNvPr id="15" name="Freeform 15"/>
              <p:cNvSpPr/>
              <p:nvPr/>
            </p:nvSpPr>
            <p:spPr>
              <a:xfrm>
                <a:off x="7904342" y="4995357"/>
                <a:ext cx="169458" cy="14069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374">
                    <a:moveTo>
                      <a:pt x="17024" y="721"/>
                    </a:moveTo>
                    <a:cubicBezTo>
                      <a:pt x="16543" y="427"/>
                      <a:pt x="16052" y="191"/>
                      <a:pt x="15571" y="0"/>
                    </a:cubicBezTo>
                    <a:cubicBezTo>
                      <a:pt x="13915" y="235"/>
                      <a:pt x="7378" y="2037"/>
                      <a:pt x="6834" y="8291"/>
                    </a:cubicBezTo>
                    <a:cubicBezTo>
                      <a:pt x="6063" y="17146"/>
                      <a:pt x="1254" y="15657"/>
                      <a:pt x="153" y="15771"/>
                    </a:cubicBezTo>
                    <a:cubicBezTo>
                      <a:pt x="-484" y="15837"/>
                      <a:pt x="743" y="21126"/>
                      <a:pt x="6046" y="21364"/>
                    </a:cubicBezTo>
                    <a:cubicBezTo>
                      <a:pt x="11298" y="21600"/>
                      <a:pt x="20647" y="17485"/>
                      <a:pt x="21032" y="7006"/>
                    </a:cubicBezTo>
                    <a:lnTo>
                      <a:pt x="21116" y="6884"/>
                    </a:lnTo>
                    <a:cubicBezTo>
                      <a:pt x="20449" y="3612"/>
                      <a:pt x="18811" y="1844"/>
                      <a:pt x="17024" y="721"/>
                    </a:cubicBezTo>
                    <a:close/>
                    <a:moveTo>
                      <a:pt x="17024" y="721"/>
                    </a:moveTo>
                  </a:path>
                </a:pathLst>
              </a:custGeom>
              <a:grpFill/>
              <a:ln/>
            </p:spPr>
          </p:sp>
          <p:sp>
            <p:nvSpPr>
              <p:cNvPr id="16" name="Freeform 16"/>
              <p:cNvSpPr/>
              <p:nvPr/>
            </p:nvSpPr>
            <p:spPr>
              <a:xfrm>
                <a:off x="8040958" y="4807632"/>
                <a:ext cx="191806" cy="220179"/>
              </a:xfrm>
              <a:custGeom>
                <a:avLst/>
                <a:gdLst/>
                <a:ahLst/>
                <a:cxnLst/>
                <a:rect l="l" t="t" r="r" b="b"/>
                <a:pathLst>
                  <a:path w="21345" h="21376">
                    <a:moveTo>
                      <a:pt x="7963" y="16438"/>
                    </a:moveTo>
                    <a:lnTo>
                      <a:pt x="20844" y="3060"/>
                    </a:lnTo>
                    <a:cubicBezTo>
                      <a:pt x="21600" y="2274"/>
                      <a:pt x="21488" y="1102"/>
                      <a:pt x="20592" y="438"/>
                    </a:cubicBezTo>
                    <a:cubicBezTo>
                      <a:pt x="19696" y="-224"/>
                      <a:pt x="18359" y="-125"/>
                      <a:pt x="17602" y="661"/>
                    </a:cubicBezTo>
                    <a:lnTo>
                      <a:pt x="4720" y="14039"/>
                    </a:lnTo>
                    <a:cubicBezTo>
                      <a:pt x="3698" y="14005"/>
                      <a:pt x="2666" y="14368"/>
                      <a:pt x="1957" y="15106"/>
                    </a:cubicBezTo>
                    <a:lnTo>
                      <a:pt x="0" y="17139"/>
                    </a:lnTo>
                    <a:cubicBezTo>
                      <a:pt x="266" y="17232"/>
                      <a:pt x="533" y="17334"/>
                      <a:pt x="800" y="17450"/>
                    </a:cubicBezTo>
                    <a:cubicBezTo>
                      <a:pt x="2456" y="18154"/>
                      <a:pt x="4079" y="19406"/>
                      <a:pt x="4942" y="21376"/>
                    </a:cubicBezTo>
                    <a:lnTo>
                      <a:pt x="7225" y="19005"/>
                    </a:lnTo>
                    <a:cubicBezTo>
                      <a:pt x="7936" y="18266"/>
                      <a:pt x="8172" y="17316"/>
                      <a:pt x="7963" y="16438"/>
                    </a:cubicBezTo>
                    <a:close/>
                    <a:moveTo>
                      <a:pt x="7963" y="16438"/>
                    </a:moveTo>
                  </a:path>
                </a:pathLst>
              </a:custGeom>
              <a:grpFill/>
              <a:ln/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7514233" y="1897721"/>
            <a:ext cx="888151" cy="888151"/>
            <a:chOff x="7514233" y="1897721"/>
            <a:chExt cx="888151" cy="888151"/>
          </a:xfrm>
        </p:grpSpPr>
        <p:sp>
          <p:nvSpPr>
            <p:cNvPr id="18" name="AutoShape 18"/>
            <p:cNvSpPr/>
            <p:nvPr/>
          </p:nvSpPr>
          <p:spPr>
            <a:xfrm>
              <a:off x="7514233" y="1897721"/>
              <a:ext cx="888151" cy="888151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grpSp>
          <p:nvGrpSpPr>
            <p:cNvPr id="19" name="Group 19"/>
            <p:cNvGrpSpPr/>
            <p:nvPr/>
          </p:nvGrpSpPr>
          <p:grpSpPr>
            <a:xfrm>
              <a:off x="7792963" y="2155204"/>
              <a:ext cx="330690" cy="324123"/>
              <a:chOff x="7792963" y="2155204"/>
              <a:chExt cx="330690" cy="324123"/>
            </a:xfrm>
            <a:solidFill>
              <a:srgbClr val="FFFFFF">
                <a:alpha val="100000"/>
              </a:srgbClr>
            </a:solidFill>
          </p:grpSpPr>
          <p:sp>
            <p:nvSpPr>
              <p:cNvPr id="20" name="Freeform 20"/>
              <p:cNvSpPr/>
              <p:nvPr/>
            </p:nvSpPr>
            <p:spPr>
              <a:xfrm>
                <a:off x="7938606" y="2155204"/>
                <a:ext cx="4095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9" y="0"/>
                    </a:moveTo>
                    <a:cubicBezTo>
                      <a:pt x="4833" y="0"/>
                      <a:pt x="0" y="1476"/>
                      <a:pt x="0" y="3295"/>
                    </a:cubicBezTo>
                    <a:lnTo>
                      <a:pt x="0" y="18305"/>
                    </a:lnTo>
                    <a:cubicBezTo>
                      <a:pt x="0" y="20125"/>
                      <a:pt x="4833" y="21600"/>
                      <a:pt x="10799" y="21600"/>
                    </a:cubicBezTo>
                    <a:cubicBezTo>
                      <a:pt x="16762" y="21600"/>
                      <a:pt x="21600" y="20125"/>
                      <a:pt x="21600" y="18305"/>
                    </a:cubicBezTo>
                    <a:lnTo>
                      <a:pt x="21600" y="3295"/>
                    </a:lnTo>
                    <a:cubicBezTo>
                      <a:pt x="21600" y="1476"/>
                      <a:pt x="16762" y="0"/>
                      <a:pt x="10799" y="0"/>
                    </a:cubicBezTo>
                    <a:close/>
                    <a:moveTo>
                      <a:pt x="10799" y="0"/>
                    </a:moveTo>
                  </a:path>
                </a:pathLst>
              </a:custGeom>
              <a:grpFill/>
              <a:ln/>
            </p:spPr>
          </p:sp>
          <p:sp>
            <p:nvSpPr>
              <p:cNvPr id="21" name="Freeform 21"/>
              <p:cNvSpPr/>
              <p:nvPr/>
            </p:nvSpPr>
            <p:spPr>
              <a:xfrm>
                <a:off x="7938606" y="2376952"/>
                <a:ext cx="4095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9" y="0"/>
                    </a:moveTo>
                    <a:cubicBezTo>
                      <a:pt x="4833" y="0"/>
                      <a:pt x="0" y="1476"/>
                      <a:pt x="0" y="3295"/>
                    </a:cubicBezTo>
                    <a:lnTo>
                      <a:pt x="0" y="18305"/>
                    </a:lnTo>
                    <a:cubicBezTo>
                      <a:pt x="0" y="20125"/>
                      <a:pt x="4833" y="21600"/>
                      <a:pt x="10799" y="21600"/>
                    </a:cubicBezTo>
                    <a:cubicBezTo>
                      <a:pt x="16762" y="21600"/>
                      <a:pt x="21600" y="20125"/>
                      <a:pt x="21600" y="18305"/>
                    </a:cubicBezTo>
                    <a:lnTo>
                      <a:pt x="21600" y="3295"/>
                    </a:lnTo>
                    <a:cubicBezTo>
                      <a:pt x="21600" y="1476"/>
                      <a:pt x="16762" y="0"/>
                      <a:pt x="10799" y="0"/>
                    </a:cubicBezTo>
                    <a:close/>
                    <a:moveTo>
                      <a:pt x="10799" y="0"/>
                    </a:moveTo>
                  </a:path>
                </a:pathLst>
              </a:custGeom>
              <a:grpFill/>
              <a:ln/>
            </p:spPr>
          </p:sp>
          <p:sp>
            <p:nvSpPr>
              <p:cNvPr id="22" name="Freeform 22"/>
              <p:cNvSpPr/>
              <p:nvPr/>
            </p:nvSpPr>
            <p:spPr>
              <a:xfrm>
                <a:off x="8020699" y="2295438"/>
                <a:ext cx="102954" cy="4075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8305" y="0"/>
                    </a:moveTo>
                    <a:lnTo>
                      <a:pt x="3295" y="0"/>
                    </a:lnTo>
                    <a:cubicBezTo>
                      <a:pt x="1475" y="0"/>
                      <a:pt x="0" y="4834"/>
                      <a:pt x="0" y="10798"/>
                    </a:cubicBezTo>
                    <a:cubicBezTo>
                      <a:pt x="0" y="16762"/>
                      <a:pt x="1475" y="21600"/>
                      <a:pt x="3295" y="21600"/>
                    </a:cubicBezTo>
                    <a:lnTo>
                      <a:pt x="18305" y="21600"/>
                    </a:lnTo>
                    <a:cubicBezTo>
                      <a:pt x="20124" y="21600"/>
                      <a:pt x="21600" y="16762"/>
                      <a:pt x="21600" y="10798"/>
                    </a:cubicBezTo>
                    <a:cubicBezTo>
                      <a:pt x="21600" y="4834"/>
                      <a:pt x="20124" y="0"/>
                      <a:pt x="18305" y="0"/>
                    </a:cubicBezTo>
                    <a:close/>
                    <a:moveTo>
                      <a:pt x="18305" y="0"/>
                    </a:moveTo>
                  </a:path>
                </a:pathLst>
              </a:custGeom>
              <a:grpFill/>
              <a:ln/>
            </p:spPr>
          </p:sp>
          <p:sp>
            <p:nvSpPr>
              <p:cNvPr id="23" name="Freeform 23"/>
              <p:cNvSpPr/>
              <p:nvPr/>
            </p:nvSpPr>
            <p:spPr>
              <a:xfrm>
                <a:off x="7792963" y="2295438"/>
                <a:ext cx="102954" cy="4075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10798"/>
                    </a:moveTo>
                    <a:cubicBezTo>
                      <a:pt x="21600" y="4834"/>
                      <a:pt x="20124" y="0"/>
                      <a:pt x="18304" y="0"/>
                    </a:cubicBezTo>
                    <a:lnTo>
                      <a:pt x="3295" y="0"/>
                    </a:lnTo>
                    <a:cubicBezTo>
                      <a:pt x="1475" y="0"/>
                      <a:pt x="0" y="4834"/>
                      <a:pt x="0" y="10798"/>
                    </a:cubicBezTo>
                    <a:cubicBezTo>
                      <a:pt x="0" y="16762"/>
                      <a:pt x="1475" y="21600"/>
                      <a:pt x="3295" y="21600"/>
                    </a:cubicBezTo>
                    <a:lnTo>
                      <a:pt x="18304" y="21600"/>
                    </a:lnTo>
                    <a:cubicBezTo>
                      <a:pt x="20124" y="21600"/>
                      <a:pt x="21600" y="16764"/>
                      <a:pt x="21600" y="10798"/>
                    </a:cubicBezTo>
                    <a:close/>
                    <a:moveTo>
                      <a:pt x="21600" y="10798"/>
                    </a:moveTo>
                  </a:path>
                </a:pathLst>
              </a:custGeom>
              <a:grpFill/>
              <a:ln/>
            </p:spPr>
          </p:sp>
          <p:sp>
            <p:nvSpPr>
              <p:cNvPr id="24" name="Freeform 24"/>
              <p:cNvSpPr/>
              <p:nvPr/>
            </p:nvSpPr>
            <p:spPr>
              <a:xfrm>
                <a:off x="7993270" y="2191325"/>
                <a:ext cx="87115" cy="86536"/>
              </a:xfrm>
              <a:custGeom>
                <a:avLst/>
                <a:gdLst/>
                <a:ahLst/>
                <a:cxnLst/>
                <a:rect l="l" t="t" r="r" b="b"/>
                <a:pathLst>
                  <a:path w="20488" h="20489">
                    <a:moveTo>
                      <a:pt x="7697" y="19601"/>
                    </a:moveTo>
                    <a:lnTo>
                      <a:pt x="19601" y="7697"/>
                    </a:lnTo>
                    <a:cubicBezTo>
                      <a:pt x="21044" y="6253"/>
                      <a:pt x="20690" y="3557"/>
                      <a:pt x="18809" y="1678"/>
                    </a:cubicBezTo>
                    <a:cubicBezTo>
                      <a:pt x="16928" y="-203"/>
                      <a:pt x="14234" y="-555"/>
                      <a:pt x="12792" y="887"/>
                    </a:cubicBezTo>
                    <a:lnTo>
                      <a:pt x="888" y="12791"/>
                    </a:lnTo>
                    <a:cubicBezTo>
                      <a:pt x="-556" y="14235"/>
                      <a:pt x="-202" y="16928"/>
                      <a:pt x="1679" y="18809"/>
                    </a:cubicBezTo>
                    <a:cubicBezTo>
                      <a:pt x="3558" y="20690"/>
                      <a:pt x="6252" y="21045"/>
                      <a:pt x="7697" y="19601"/>
                    </a:cubicBezTo>
                    <a:close/>
                    <a:moveTo>
                      <a:pt x="7697" y="19601"/>
                    </a:moveTo>
                  </a:path>
                </a:pathLst>
              </a:custGeom>
              <a:grpFill/>
              <a:ln/>
            </p:spPr>
          </p:sp>
          <p:sp>
            <p:nvSpPr>
              <p:cNvPr id="25" name="Freeform 25"/>
              <p:cNvSpPr/>
              <p:nvPr/>
            </p:nvSpPr>
            <p:spPr>
              <a:xfrm>
                <a:off x="7833913" y="2349716"/>
                <a:ext cx="87115" cy="86536"/>
              </a:xfrm>
              <a:custGeom>
                <a:avLst/>
                <a:gdLst/>
                <a:ahLst/>
                <a:cxnLst/>
                <a:rect l="l" t="t" r="r" b="b"/>
                <a:pathLst>
                  <a:path w="20489" h="20488">
                    <a:moveTo>
                      <a:pt x="12792" y="888"/>
                    </a:moveTo>
                    <a:lnTo>
                      <a:pt x="888" y="12792"/>
                    </a:lnTo>
                    <a:cubicBezTo>
                      <a:pt x="-556" y="14236"/>
                      <a:pt x="-202" y="16929"/>
                      <a:pt x="1679" y="18809"/>
                    </a:cubicBezTo>
                    <a:cubicBezTo>
                      <a:pt x="3558" y="20689"/>
                      <a:pt x="6253" y="21044"/>
                      <a:pt x="7697" y="19601"/>
                    </a:cubicBezTo>
                    <a:lnTo>
                      <a:pt x="19601" y="7697"/>
                    </a:lnTo>
                    <a:cubicBezTo>
                      <a:pt x="21044" y="6254"/>
                      <a:pt x="20690" y="3559"/>
                      <a:pt x="18810" y="1679"/>
                    </a:cubicBezTo>
                    <a:cubicBezTo>
                      <a:pt x="16929" y="-203"/>
                      <a:pt x="14235" y="-556"/>
                      <a:pt x="12792" y="888"/>
                    </a:cubicBezTo>
                    <a:close/>
                    <a:moveTo>
                      <a:pt x="12792" y="888"/>
                    </a:moveTo>
                  </a:path>
                </a:pathLst>
              </a:custGeom>
              <a:grpFill/>
              <a:ln/>
            </p:spPr>
          </p:sp>
          <p:sp>
            <p:nvSpPr>
              <p:cNvPr id="26" name="Freeform 26"/>
              <p:cNvSpPr/>
              <p:nvPr/>
            </p:nvSpPr>
            <p:spPr>
              <a:xfrm>
                <a:off x="7993270" y="2349716"/>
                <a:ext cx="87115" cy="86536"/>
              </a:xfrm>
              <a:custGeom>
                <a:avLst/>
                <a:gdLst/>
                <a:ahLst/>
                <a:cxnLst/>
                <a:rect l="l" t="t" r="r" b="b"/>
                <a:pathLst>
                  <a:path w="20489" h="20489">
                    <a:moveTo>
                      <a:pt x="7696" y="888"/>
                    </a:moveTo>
                    <a:cubicBezTo>
                      <a:pt x="6251" y="-556"/>
                      <a:pt x="3559" y="-202"/>
                      <a:pt x="1679" y="1678"/>
                    </a:cubicBezTo>
                    <a:cubicBezTo>
                      <a:pt x="-201" y="3558"/>
                      <a:pt x="-556" y="6251"/>
                      <a:pt x="888" y="7697"/>
                    </a:cubicBezTo>
                    <a:lnTo>
                      <a:pt x="12792" y="19601"/>
                    </a:lnTo>
                    <a:cubicBezTo>
                      <a:pt x="14236" y="21044"/>
                      <a:pt x="16932" y="20690"/>
                      <a:pt x="18811" y="18810"/>
                    </a:cubicBezTo>
                    <a:cubicBezTo>
                      <a:pt x="20691" y="16929"/>
                      <a:pt x="21044" y="14236"/>
                      <a:pt x="19601" y="12793"/>
                    </a:cubicBezTo>
                    <a:lnTo>
                      <a:pt x="7696" y="888"/>
                    </a:lnTo>
                    <a:close/>
                    <a:moveTo>
                      <a:pt x="7696" y="888"/>
                    </a:moveTo>
                  </a:path>
                </a:pathLst>
              </a:custGeom>
              <a:grpFill/>
              <a:ln/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833333" y="2195381"/>
                <a:ext cx="87695" cy="87115"/>
              </a:xfrm>
              <a:custGeom>
                <a:avLst/>
                <a:gdLst/>
                <a:ahLst/>
                <a:cxnLst/>
                <a:rect l="l" t="t" r="r" b="b"/>
                <a:pathLst>
                  <a:path w="20489" h="20489">
                    <a:moveTo>
                      <a:pt x="12792" y="19602"/>
                    </a:moveTo>
                    <a:cubicBezTo>
                      <a:pt x="14235" y="21045"/>
                      <a:pt x="16930" y="20691"/>
                      <a:pt x="18811" y="18810"/>
                    </a:cubicBezTo>
                    <a:cubicBezTo>
                      <a:pt x="20691" y="16930"/>
                      <a:pt x="21044" y="14236"/>
                      <a:pt x="19601" y="12793"/>
                    </a:cubicBezTo>
                    <a:lnTo>
                      <a:pt x="7696" y="888"/>
                    </a:lnTo>
                    <a:cubicBezTo>
                      <a:pt x="6252" y="-555"/>
                      <a:pt x="3560" y="-202"/>
                      <a:pt x="1679" y="1679"/>
                    </a:cubicBezTo>
                    <a:cubicBezTo>
                      <a:pt x="-201" y="3559"/>
                      <a:pt x="-556" y="6254"/>
                      <a:pt x="887" y="7697"/>
                    </a:cubicBezTo>
                    <a:lnTo>
                      <a:pt x="12792" y="19602"/>
                    </a:lnTo>
                    <a:close/>
                    <a:moveTo>
                      <a:pt x="12792" y="19602"/>
                    </a:moveTo>
                  </a:path>
                </a:pathLst>
              </a:custGeom>
              <a:grpFill/>
              <a:ln/>
            </p:spPr>
          </p:sp>
        </p:grpSp>
      </p:grpSp>
      <p:sp>
        <p:nvSpPr>
          <p:cNvPr id="28" name="AutoShape 28"/>
          <p:cNvSpPr/>
          <p:nvPr/>
        </p:nvSpPr>
        <p:spPr>
          <a:xfrm>
            <a:off x="4538758" y="2111883"/>
            <a:ext cx="3083147" cy="3083147"/>
          </a:xfrm>
          <a:prstGeom prst="ellipse">
            <a:avLst/>
          </a:prstGeom>
          <a:noFill/>
          <a:ln w="190500">
            <a:solidFill>
              <a:schemeClr val="accent1">
                <a:alpha val="100000"/>
                <a:lumMod val="20000"/>
                <a:lumMod val="80000"/>
              </a:schemeClr>
            </a:solidFill>
            <a:prstDash val="solid"/>
          </a:ln>
        </p:spPr>
      </p:sp>
      <p:sp>
        <p:nvSpPr>
          <p:cNvPr id="29" name="AutoShape 29"/>
          <p:cNvSpPr/>
          <p:nvPr/>
        </p:nvSpPr>
        <p:spPr>
          <a:xfrm>
            <a:off x="4816793" y="2389918"/>
            <a:ext cx="2526982" cy="2526982"/>
          </a:xfrm>
          <a:prstGeom prst="ellipse">
            <a:avLst/>
          </a:prstGeom>
          <a:noFill/>
          <a:ln w="190500">
            <a:solidFill>
              <a:schemeClr val="accent2">
                <a:alpha val="100000"/>
                <a:lumMod val="20000"/>
                <a:lumMod val="80000"/>
              </a:schemeClr>
            </a:solidFill>
            <a:prstDash val="solid"/>
          </a:ln>
        </p:spPr>
      </p:sp>
      <p:sp>
        <p:nvSpPr>
          <p:cNvPr id="30" name="AutoShape 30"/>
          <p:cNvSpPr/>
          <p:nvPr/>
        </p:nvSpPr>
        <p:spPr>
          <a:xfrm>
            <a:off x="5110242" y="2668334"/>
            <a:ext cx="1970246" cy="1970246"/>
          </a:xfrm>
          <a:prstGeom prst="ellipse">
            <a:avLst/>
          </a:prstGeom>
          <a:noFill/>
          <a:ln w="190500">
            <a:solidFill>
              <a:schemeClr val="accent3">
                <a:alpha val="100000"/>
                <a:lumMod val="20000"/>
                <a:lumMod val="80000"/>
              </a:schemeClr>
            </a:solidFill>
            <a:prstDash val="solid"/>
          </a:ln>
        </p:spPr>
      </p:sp>
      <p:sp>
        <p:nvSpPr>
          <p:cNvPr id="31" name="AutoShape 31"/>
          <p:cNvSpPr/>
          <p:nvPr/>
        </p:nvSpPr>
        <p:spPr>
          <a:xfrm>
            <a:off x="5388229" y="2946321"/>
            <a:ext cx="1414272" cy="1414272"/>
          </a:xfrm>
          <a:prstGeom prst="ellipse">
            <a:avLst/>
          </a:prstGeom>
          <a:noFill/>
          <a:ln w="190500">
            <a:solidFill>
              <a:schemeClr val="accent4">
                <a:alpha val="100000"/>
                <a:lumMod val="20000"/>
                <a:lumMod val="80000"/>
              </a:schemeClr>
            </a:solidFill>
            <a:prstDash val="solid"/>
          </a:ln>
        </p:spPr>
      </p:sp>
      <p:sp>
        <p:nvSpPr>
          <p:cNvPr id="32" name="AutoShape 32"/>
          <p:cNvSpPr/>
          <p:nvPr/>
        </p:nvSpPr>
        <p:spPr>
          <a:xfrm rot="16200000">
            <a:off x="4553792" y="2111883"/>
            <a:ext cx="3083147" cy="3083147"/>
          </a:xfrm>
          <a:prstGeom prst="arc">
            <a:avLst>
              <a:gd name="adj1" fmla="val 16200000"/>
              <a:gd name="adj2" fmla="val 3311219"/>
            </a:avLst>
          </a:prstGeom>
          <a:noFill/>
          <a:ln w="19050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33" name="AutoShape 33"/>
          <p:cNvSpPr/>
          <p:nvPr/>
        </p:nvSpPr>
        <p:spPr>
          <a:xfrm rot="16200000">
            <a:off x="4816840" y="2395442"/>
            <a:ext cx="2526982" cy="2526982"/>
          </a:xfrm>
          <a:prstGeom prst="arc">
            <a:avLst>
              <a:gd name="adj1" fmla="val 16200000"/>
              <a:gd name="adj2" fmla="val 5572200"/>
            </a:avLst>
          </a:prstGeom>
          <a:noFill/>
          <a:ln w="190500">
            <a:solidFill>
              <a:schemeClr val="accent2">
                <a:alpha val="100000"/>
              </a:schemeClr>
            </a:solidFill>
            <a:prstDash val="solid"/>
          </a:ln>
        </p:spPr>
      </p:sp>
      <p:sp>
        <p:nvSpPr>
          <p:cNvPr id="34" name="AutoShape 34"/>
          <p:cNvSpPr/>
          <p:nvPr/>
        </p:nvSpPr>
        <p:spPr>
          <a:xfrm rot="16200000">
            <a:off x="5110242" y="2668334"/>
            <a:ext cx="1970246" cy="1970246"/>
          </a:xfrm>
          <a:prstGeom prst="arc">
            <a:avLst>
              <a:gd name="adj1" fmla="val 16200000"/>
              <a:gd name="adj2" fmla="val 8461535"/>
            </a:avLst>
          </a:prstGeom>
          <a:noFill/>
          <a:ln w="190500">
            <a:solidFill>
              <a:schemeClr val="accent3">
                <a:alpha val="100000"/>
              </a:schemeClr>
            </a:solidFill>
            <a:prstDash val="solid"/>
          </a:ln>
        </p:spPr>
      </p:sp>
      <p:sp>
        <p:nvSpPr>
          <p:cNvPr id="35" name="AutoShape 35"/>
          <p:cNvSpPr/>
          <p:nvPr/>
        </p:nvSpPr>
        <p:spPr>
          <a:xfrm rot="16200000">
            <a:off x="5388229" y="2946321"/>
            <a:ext cx="1414272" cy="1414272"/>
          </a:xfrm>
          <a:prstGeom prst="arc">
            <a:avLst>
              <a:gd name="adj1" fmla="val 16200000"/>
              <a:gd name="adj2" fmla="val 13375041"/>
            </a:avLst>
          </a:prstGeom>
          <a:noFill/>
          <a:ln w="190500">
            <a:solidFill>
              <a:schemeClr val="accent4">
                <a:alpha val="100000"/>
              </a:schemeClr>
            </a:solidFill>
            <a:prstDash val="solid"/>
          </a:ln>
        </p:spPr>
      </p:sp>
      <p:sp>
        <p:nvSpPr>
          <p:cNvPr id="36" name="TextBox 36"/>
          <p:cNvSpPr txBox="1"/>
          <p:nvPr/>
        </p:nvSpPr>
        <p:spPr>
          <a:xfrm>
            <a:off x="1087103" y="1663146"/>
            <a:ext cx="2505729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17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举办线上活动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61496" y="2118024"/>
            <a:ext cx="2931336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举办线上环保知识竞赛和问卷调查等活动，吸引用户参与并推广APP。设置邀请好友下载APP的奖励机制。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680662" y="1667448"/>
            <a:ext cx="2456353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17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激励用户分享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648587" y="2122326"/>
            <a:ext cx="2931336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激励用户分享并推广APP，向潜在用户发送电子邮件，介绍绿网智察APP的功能和优势，邀请他们下载体验。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12066" y="4402357"/>
            <a:ext cx="248076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17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线下推广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86459" y="4869321"/>
            <a:ext cx="2906373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在校园和社区举办讲座和展览等活动，介绍绿网智察APP的功能和优势，在公共场所投放广告，提高APP知名度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680662" y="4402357"/>
            <a:ext cx="248842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17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展示APP功能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680662" y="4869321"/>
            <a:ext cx="2931336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在环保相关的展会和活动现场设置展台，展示APP并邀请用户下载体验，开展优惠活动，提高用户的参与度和对APP的好感度。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45" name="AutoShape 4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7" name="AutoShape 4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8" name="AutoShape 4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9" name="AutoShape 4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0" name="AutoShape 5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1" name="AutoShape 5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2" name="AutoShape 5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3" name="AutoShape 5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4" name="AutoShape 5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5" name="AutoShape 5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6" name="AutoShape 5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7" name="AutoShape 5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8" name="AutoShape 5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9" name="AutoShape 5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60" name="AutoShape 6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1" name="AutoShape 6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62" name="AutoShape 6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63" name="AutoShape 6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64" name="AutoShape 6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65" name="TextBox 65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市场推广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9391" y="175494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914135" y="188968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4" name="Connector 4"/>
          <p:cNvCxnSpPr/>
          <p:nvPr/>
        </p:nvCxnSpPr>
        <p:spPr>
          <a:xfrm>
            <a:off x="1098456" y="2393075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utoShape 5"/>
          <p:cNvSpPr/>
          <p:nvPr/>
        </p:nvSpPr>
        <p:spPr>
          <a:xfrm>
            <a:off x="779391" y="3803200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914135" y="3937944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7" name="Connector 7"/>
          <p:cNvCxnSpPr/>
          <p:nvPr/>
        </p:nvCxnSpPr>
        <p:spPr>
          <a:xfrm>
            <a:off x="1098456" y="4441331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utoShape 8"/>
          <p:cNvSpPr/>
          <p:nvPr/>
        </p:nvSpPr>
        <p:spPr>
          <a:xfrm>
            <a:off x="6360328" y="175494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6495073" y="188968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10" name="Connector 10"/>
          <p:cNvCxnSpPr/>
          <p:nvPr/>
        </p:nvCxnSpPr>
        <p:spPr>
          <a:xfrm>
            <a:off x="6679393" y="2393075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AutoShape 11"/>
          <p:cNvSpPr/>
          <p:nvPr/>
        </p:nvSpPr>
        <p:spPr>
          <a:xfrm>
            <a:off x="6360328" y="3803200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6495073" y="3937944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13" name="Connector 13"/>
          <p:cNvCxnSpPr/>
          <p:nvPr/>
        </p:nvCxnSpPr>
        <p:spPr>
          <a:xfrm>
            <a:off x="6679393" y="4441331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4"/>
          <p:cNvSpPr txBox="1"/>
          <p:nvPr/>
        </p:nvSpPr>
        <p:spPr>
          <a:xfrm>
            <a:off x="1574907" y="1645216"/>
            <a:ext cx="4524375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亲民定价策略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74906" y="2202253"/>
            <a:ext cx="4216289" cy="166968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产品采用亲民定价策略，为用户提供高性价比的服务。我们深知环保信息的重要性，因此致力于让更多人能够以合理的价格享受到我们的服务。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74907" y="3693472"/>
            <a:ext cx="4781550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优化用户体验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4906" y="4250509"/>
            <a:ext cx="4072441" cy="166968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我们将不断优化用户体验，提高产品的易用性和便捷性。通过用户反馈和行为分析，不断改进产品的功能和界面设计，确保用户能够轻松上手并享受到愉悦的使用体验。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37966" y="3693472"/>
            <a:ext cx="4752975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持续创新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37965" y="4250509"/>
            <a:ext cx="4174639" cy="166968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我们将持续关注环保行业的动态和技术发展趋势，不断引入新的功能和技术创新点。通过持续创新，我们可以保持产品的竞争力和吸引力，满足用户不断升级的需求和期望。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15079" y="1645216"/>
            <a:ext cx="4676775" cy="65505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灵活多样的收费模式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15078" y="2202253"/>
            <a:ext cx="4097525" cy="166968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为了满足不同用户的需求和预算，我们将提供灵活多样的收费模式。用户可以选择按月按季度或按年订阅我们的服务，享受不同程度的优惠和个性化服务。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23" name="AutoShape 2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3" name="TextBox 43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营销策略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095419" y="311913"/>
            <a:ext cx="3679714" cy="9772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5400" b="1">
                <a:solidFill>
                  <a:srgbClr val="1F6E21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/>
              </a:rPr>
              <a:t>目  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84508" y="1080536"/>
            <a:ext cx="4070350" cy="7668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1800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0874" y="868323"/>
            <a:ext cx="6733634" cy="5766433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项目摘要</a:t>
            </a: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市场分析及定位</a:t>
            </a: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产品介绍</a:t>
            </a: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市场与营销</a:t>
            </a: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风险管理</a:t>
            </a: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团队介绍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78399" y="2887218"/>
            <a:ext cx="1702023" cy="1219010"/>
            <a:chOff x="5478399" y="2887218"/>
            <a:chExt cx="1702023" cy="1219010"/>
          </a:xfrm>
        </p:grpSpPr>
        <p:sp>
          <p:nvSpPr>
            <p:cNvPr id="3" name="AutoShape 3"/>
            <p:cNvSpPr/>
            <p:nvPr/>
          </p:nvSpPr>
          <p:spPr>
            <a:xfrm rot="5400000">
              <a:off x="5766340" y="2887218"/>
              <a:ext cx="1414082" cy="121901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100000"/>
              </a:schemeClr>
            </a:solidFill>
            <a:ln/>
          </p:spPr>
        </p:sp>
        <p:sp>
          <p:nvSpPr>
            <p:cNvPr id="4" name="AutoShape 4"/>
            <p:cNvSpPr/>
            <p:nvPr/>
          </p:nvSpPr>
          <p:spPr>
            <a:xfrm rot="5400000">
              <a:off x="5478399" y="2887313"/>
              <a:ext cx="1414082" cy="1218914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100000"/>
              </a:schemeClr>
            </a:solidFill>
            <a:ln/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23554" b="23554"/>
          <a:stretch>
            <a:fillRect/>
          </a:stretch>
        </p:blipFill>
        <p:spPr>
          <a:xfrm>
            <a:off x="527651" y="1604433"/>
            <a:ext cx="4895849" cy="378036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7" name="AutoShape 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TextBox 27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经营目标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556184" y="1604433"/>
            <a:ext cx="3462792" cy="3780367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 fontScale="92500" lnSpcReduction="20000"/>
          </a:bodyPr>
          <a:lstStyle/>
          <a:p>
            <a:pPr>
              <a:lnSpc>
                <a:spcPct val="188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环保信息助手</a:t>
            </a:r>
          </a:p>
          <a:p>
            <a:pPr>
              <a:lnSpc>
                <a:spcPct val="188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绿网智察APP提供全面、准确、及时的环境质量信息和环保建议，帮助用户更好地了解和改善身边的环境。</a:t>
            </a:r>
          </a:p>
          <a:p>
            <a:pPr>
              <a:lnSpc>
                <a:spcPct val="188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市场推广策略</a:t>
            </a:r>
          </a:p>
          <a:p>
            <a:pPr>
              <a:lnSpc>
                <a:spcPct val="188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通过有效的市场推广和用户口碑传播，不断扩大用户规模，提高用户的活跃度和黏性，确保用户持续使用并推荐绿网智察APP给更多人。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69054" y="1575979"/>
            <a:ext cx="3706043" cy="3706043"/>
          </a:xfrm>
          <a:prstGeom prst="diamond">
            <a:avLst/>
          </a:prstGeom>
          <a:solidFill>
            <a:schemeClr val="accent2">
              <a:alpha val="5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435333" y="1274090"/>
            <a:ext cx="4309819" cy="4309819"/>
          </a:xfrm>
          <a:prstGeom prst="diamond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5765057" y="1844815"/>
            <a:ext cx="5367290" cy="3901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 fontScale="85000" lnSpcReduction="20000"/>
          </a:bodyPr>
          <a:lstStyle/>
          <a:p>
            <a:pPr>
              <a:lnSpc>
                <a:spcPct val="186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盈利增长目标</a:t>
            </a:r>
          </a:p>
          <a:p>
            <a:pPr>
              <a:lnSpc>
                <a:spcPct val="186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在确保用户体验和满意度的基础上，通过合理的定价策略、创新的商业模式和有效的成本控制，实现绿网智察APP的盈利增长，并保持长期的可持续性。</a:t>
            </a:r>
          </a:p>
          <a:p>
            <a:pPr>
              <a:lnSpc>
                <a:spcPct val="186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环保公益参与</a:t>
            </a:r>
          </a:p>
          <a:p>
            <a:pPr>
              <a:lnSpc>
                <a:spcPct val="186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积极参与环保公益活动和社会责任项目，提高绿网智察APP的社会责任感和公信力，与环保组织、公益机构、企业等建立广泛的合作伙伴关系，共同推动环保事业的发展。为建设美丽中国、实现绿色发展贡献力量。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98000"/>
          </a:blip>
          <a:srcRect l="16667" r="16667"/>
          <a:stretch>
            <a:fillRect/>
          </a:stretch>
        </p:blipFill>
        <p:spPr>
          <a:xfrm>
            <a:off x="610550" y="1000304"/>
            <a:ext cx="4857393" cy="4857392"/>
          </a:xfrm>
          <a:prstGeom prst="diamond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7" name="AutoShape 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TextBox 27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经营目标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9180" y="3558530"/>
            <a:ext cx="7832422" cy="89934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chemeClr val="l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风险管理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7442" y="805278"/>
            <a:ext cx="9305925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0083" r="10083"/>
          <a:stretch>
            <a:fillRect/>
          </a:stretch>
        </p:blipFill>
        <p:spPr>
          <a:xfrm>
            <a:off x="705128" y="1258733"/>
            <a:ext cx="5140491" cy="5140490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422466" y="1924848"/>
            <a:ext cx="5064406" cy="106843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随着技术快速发展，软件需及时跟进技术更新，否则可能面临性能下降、安全性问题或无法满足用户需求。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22466" y="1539657"/>
            <a:ext cx="4169507" cy="41447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软件技术风险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22466" y="3539953"/>
            <a:ext cx="5064406" cy="106843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软件在高并发、大数据量场景下可能面临崩溃、响应速度变慢等问题，需持续关注行业技术动态并适应新技术。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22466" y="3191338"/>
            <a:ext cx="4169507" cy="41447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高并发大数据量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22466" y="5213997"/>
            <a:ext cx="5064406" cy="106843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项目团队应设立技术更新小组，研究并评估新技术在软件中的适用性，制定技术更新计划，确保软件稳定性与新技术优势结合。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22466" y="4823558"/>
            <a:ext cx="4169507" cy="41447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技术更新计划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10" name="AutoShape 1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TextBox 30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技术风险及对策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78891" y="1977866"/>
            <a:ext cx="3694081" cy="3705321"/>
            <a:chOff x="4078891" y="1977866"/>
            <a:chExt cx="3694081" cy="3705321"/>
          </a:xfrm>
        </p:grpSpPr>
        <p:sp>
          <p:nvSpPr>
            <p:cNvPr id="3" name="Freeform 3"/>
            <p:cNvSpPr/>
            <p:nvPr/>
          </p:nvSpPr>
          <p:spPr>
            <a:xfrm>
              <a:off x="5357622" y="1977866"/>
              <a:ext cx="2415350" cy="2409920"/>
            </a:xfrm>
            <a:custGeom>
              <a:avLst/>
              <a:gdLst/>
              <a:ahLst/>
              <a:cxnLst/>
              <a:rect l="l" t="t" r="r" b="b"/>
              <a:pathLst>
                <a:path w="188" h="188">
                  <a:moveTo>
                    <a:pt x="27" y="27"/>
                  </a:moveTo>
                  <a:cubicBezTo>
                    <a:pt x="0" y="54"/>
                    <a:pt x="8" y="106"/>
                    <a:pt x="45" y="143"/>
                  </a:cubicBezTo>
                  <a:cubicBezTo>
                    <a:pt x="81" y="180"/>
                    <a:pt x="134" y="188"/>
                    <a:pt x="161" y="161"/>
                  </a:cubicBezTo>
                  <a:cubicBezTo>
                    <a:pt x="188" y="133"/>
                    <a:pt x="180" y="81"/>
                    <a:pt x="144" y="44"/>
                  </a:cubicBezTo>
                  <a:cubicBezTo>
                    <a:pt x="107" y="7"/>
                    <a:pt x="54" y="0"/>
                    <a:pt x="27" y="27"/>
                  </a:cubicBezTo>
                  <a:close/>
                  <a:moveTo>
                    <a:pt x="136" y="154"/>
                  </a:moveTo>
                  <a:cubicBezTo>
                    <a:pt x="114" y="176"/>
                    <a:pt x="74" y="169"/>
                    <a:pt x="45" y="141"/>
                  </a:cubicBezTo>
                  <a:cubicBezTo>
                    <a:pt x="16" y="112"/>
                    <a:pt x="10" y="71"/>
                    <a:pt x="31" y="50"/>
                  </a:cubicBezTo>
                  <a:cubicBezTo>
                    <a:pt x="53" y="29"/>
                    <a:pt x="93" y="35"/>
                    <a:pt x="122" y="64"/>
                  </a:cubicBezTo>
                  <a:cubicBezTo>
                    <a:pt x="151" y="92"/>
                    <a:pt x="157" y="133"/>
                    <a:pt x="136" y="15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4" name="Freeform 4"/>
            <p:cNvSpPr/>
            <p:nvPr/>
          </p:nvSpPr>
          <p:spPr>
            <a:xfrm>
              <a:off x="4840891" y="3678460"/>
              <a:ext cx="2566702" cy="2004727"/>
            </a:xfrm>
            <a:custGeom>
              <a:avLst/>
              <a:gdLst/>
              <a:ahLst/>
              <a:cxnLst/>
              <a:rect l="l" t="t" r="r" b="b"/>
              <a:pathLst>
                <a:path w="200" h="156">
                  <a:moveTo>
                    <a:pt x="193" y="61"/>
                  </a:moveTo>
                  <a:cubicBezTo>
                    <a:pt x="186" y="23"/>
                    <a:pt x="139" y="0"/>
                    <a:pt x="88" y="9"/>
                  </a:cubicBezTo>
                  <a:cubicBezTo>
                    <a:pt x="36" y="18"/>
                    <a:pt x="0" y="57"/>
                    <a:pt x="7" y="95"/>
                  </a:cubicBezTo>
                  <a:cubicBezTo>
                    <a:pt x="14" y="133"/>
                    <a:pt x="61" y="156"/>
                    <a:pt x="113" y="147"/>
                  </a:cubicBezTo>
                  <a:cubicBezTo>
                    <a:pt x="164" y="138"/>
                    <a:pt x="200" y="99"/>
                    <a:pt x="193" y="61"/>
                  </a:cubicBezTo>
                  <a:close/>
                  <a:moveTo>
                    <a:pt x="27" y="78"/>
                  </a:moveTo>
                  <a:cubicBezTo>
                    <a:pt x="22" y="48"/>
                    <a:pt x="50" y="18"/>
                    <a:pt x="90" y="11"/>
                  </a:cubicBezTo>
                  <a:cubicBezTo>
                    <a:pt x="130" y="4"/>
                    <a:pt x="167" y="22"/>
                    <a:pt x="172" y="51"/>
                  </a:cubicBezTo>
                  <a:cubicBezTo>
                    <a:pt x="177" y="81"/>
                    <a:pt x="149" y="111"/>
                    <a:pt x="109" y="118"/>
                  </a:cubicBezTo>
                  <a:cubicBezTo>
                    <a:pt x="69" y="125"/>
                    <a:pt x="32" y="107"/>
                    <a:pt x="27" y="78"/>
                  </a:cubicBezTo>
                  <a:close/>
                </a:path>
              </a:pathLst>
            </a:custGeom>
            <a:solidFill>
              <a:schemeClr val="accent3">
                <a:alpha val="100000"/>
              </a:schemeClr>
            </a:solidFill>
            <a:ln/>
          </p:spPr>
        </p:sp>
        <p:sp>
          <p:nvSpPr>
            <p:cNvPr id="5" name="Freeform 5"/>
            <p:cNvSpPr/>
            <p:nvPr/>
          </p:nvSpPr>
          <p:spPr>
            <a:xfrm>
              <a:off x="4078891" y="2296668"/>
              <a:ext cx="1961483" cy="2545080"/>
            </a:xfrm>
            <a:custGeom>
              <a:avLst/>
              <a:gdLst/>
              <a:ahLst/>
              <a:cxnLst/>
              <a:rect l="l" t="t" r="r" b="b"/>
              <a:pathLst>
                <a:path w="153" h="198">
                  <a:moveTo>
                    <a:pt x="63" y="193"/>
                  </a:moveTo>
                  <a:cubicBezTo>
                    <a:pt x="101" y="198"/>
                    <a:pt x="138" y="161"/>
                    <a:pt x="146" y="109"/>
                  </a:cubicBezTo>
                  <a:cubicBezTo>
                    <a:pt x="153" y="57"/>
                    <a:pt x="128" y="11"/>
                    <a:pt x="90" y="5"/>
                  </a:cubicBezTo>
                  <a:cubicBezTo>
                    <a:pt x="51" y="0"/>
                    <a:pt x="14" y="37"/>
                    <a:pt x="7" y="89"/>
                  </a:cubicBezTo>
                  <a:cubicBezTo>
                    <a:pt x="0" y="141"/>
                    <a:pt x="25" y="187"/>
                    <a:pt x="63" y="193"/>
                  </a:cubicBezTo>
                  <a:close/>
                  <a:moveTo>
                    <a:pt x="100" y="30"/>
                  </a:moveTo>
                  <a:cubicBezTo>
                    <a:pt x="129" y="34"/>
                    <a:pt x="149" y="70"/>
                    <a:pt x="143" y="110"/>
                  </a:cubicBezTo>
                  <a:cubicBezTo>
                    <a:pt x="137" y="151"/>
                    <a:pt x="109" y="180"/>
                    <a:pt x="79" y="176"/>
                  </a:cubicBezTo>
                  <a:cubicBezTo>
                    <a:pt x="49" y="171"/>
                    <a:pt x="29" y="135"/>
                    <a:pt x="35" y="95"/>
                  </a:cubicBezTo>
                  <a:cubicBezTo>
                    <a:pt x="41" y="55"/>
                    <a:pt x="70" y="25"/>
                    <a:pt x="100" y="3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" name="Freeform 6"/>
            <p:cNvSpPr/>
            <p:nvPr/>
          </p:nvSpPr>
          <p:spPr>
            <a:xfrm>
              <a:off x="5862351" y="4407027"/>
              <a:ext cx="523684" cy="547497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61" y="500"/>
                  </a:moveTo>
                  <a:cubicBezTo>
                    <a:pt x="133" y="483"/>
                    <a:pt x="23" y="368"/>
                    <a:pt x="7" y="338"/>
                  </a:cubicBezTo>
                  <a:cubicBezTo>
                    <a:pt x="2" y="329"/>
                    <a:pt x="0" y="318"/>
                    <a:pt x="2" y="308"/>
                  </a:cubicBezTo>
                  <a:cubicBezTo>
                    <a:pt x="3" y="298"/>
                    <a:pt x="7" y="288"/>
                    <a:pt x="15" y="280"/>
                  </a:cubicBezTo>
                  <a:cubicBezTo>
                    <a:pt x="254" y="30"/>
                    <a:pt x="254" y="30"/>
                    <a:pt x="254" y="30"/>
                  </a:cubicBezTo>
                  <a:cubicBezTo>
                    <a:pt x="265" y="18"/>
                    <a:pt x="279" y="11"/>
                    <a:pt x="295" y="9"/>
                  </a:cubicBezTo>
                  <a:cubicBezTo>
                    <a:pt x="364" y="2"/>
                    <a:pt x="364" y="2"/>
                    <a:pt x="364" y="2"/>
                  </a:cubicBezTo>
                  <a:cubicBezTo>
                    <a:pt x="385" y="0"/>
                    <a:pt x="404" y="7"/>
                    <a:pt x="420" y="22"/>
                  </a:cubicBezTo>
                  <a:cubicBezTo>
                    <a:pt x="463" y="68"/>
                    <a:pt x="463" y="68"/>
                    <a:pt x="463" y="68"/>
                  </a:cubicBezTo>
                  <a:cubicBezTo>
                    <a:pt x="478" y="84"/>
                    <a:pt x="485" y="104"/>
                    <a:pt x="482" y="126"/>
                  </a:cubicBezTo>
                  <a:cubicBezTo>
                    <a:pt x="475" y="198"/>
                    <a:pt x="475" y="198"/>
                    <a:pt x="475" y="198"/>
                  </a:cubicBezTo>
                  <a:cubicBezTo>
                    <a:pt x="474" y="215"/>
                    <a:pt x="467" y="229"/>
                    <a:pt x="456" y="241"/>
                  </a:cubicBezTo>
                  <a:cubicBezTo>
                    <a:pt x="217" y="492"/>
                    <a:pt x="217" y="492"/>
                    <a:pt x="217" y="492"/>
                  </a:cubicBezTo>
                  <a:cubicBezTo>
                    <a:pt x="209" y="500"/>
                    <a:pt x="200" y="504"/>
                    <a:pt x="190" y="506"/>
                  </a:cubicBezTo>
                  <a:cubicBezTo>
                    <a:pt x="181" y="507"/>
                    <a:pt x="170" y="505"/>
                    <a:pt x="161" y="500"/>
                  </a:cubicBezTo>
                  <a:close/>
                  <a:moveTo>
                    <a:pt x="376" y="65"/>
                  </a:moveTo>
                  <a:cubicBezTo>
                    <a:pt x="351" y="65"/>
                    <a:pt x="330" y="87"/>
                    <a:pt x="330" y="113"/>
                  </a:cubicBezTo>
                  <a:cubicBezTo>
                    <a:pt x="330" y="140"/>
                    <a:pt x="351" y="161"/>
                    <a:pt x="376" y="161"/>
                  </a:cubicBezTo>
                  <a:cubicBezTo>
                    <a:pt x="402" y="161"/>
                    <a:pt x="422" y="140"/>
                    <a:pt x="422" y="113"/>
                  </a:cubicBezTo>
                  <a:cubicBezTo>
                    <a:pt x="422" y="87"/>
                    <a:pt x="402" y="65"/>
                    <a:pt x="376" y="6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7" name="Freeform 7"/>
            <p:cNvSpPr/>
            <p:nvPr/>
          </p:nvSpPr>
          <p:spPr>
            <a:xfrm>
              <a:off x="4891754" y="3332512"/>
              <a:ext cx="557689" cy="445579"/>
            </a:xfrm>
            <a:custGeom>
              <a:avLst/>
              <a:gdLst/>
              <a:ahLst/>
              <a:cxnLst/>
              <a:rect l="l" t="t" r="r" b="b"/>
              <a:pathLst>
                <a:path w="516" h="412">
                  <a:moveTo>
                    <a:pt x="172" y="348"/>
                  </a:moveTo>
                  <a:cubicBezTo>
                    <a:pt x="22" y="348"/>
                    <a:pt x="22" y="348"/>
                    <a:pt x="22" y="348"/>
                  </a:cubicBezTo>
                  <a:cubicBezTo>
                    <a:pt x="10" y="348"/>
                    <a:pt x="0" y="338"/>
                    <a:pt x="0" y="32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84"/>
                    <a:pt x="10" y="274"/>
                    <a:pt x="2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7" y="301"/>
                    <a:pt x="158" y="326"/>
                    <a:pt x="172" y="348"/>
                  </a:cubicBezTo>
                  <a:close/>
                  <a:moveTo>
                    <a:pt x="349" y="160"/>
                  </a:moveTo>
                  <a:cubicBezTo>
                    <a:pt x="349" y="216"/>
                    <a:pt x="349" y="216"/>
                    <a:pt x="349" y="216"/>
                  </a:cubicBezTo>
                  <a:cubicBezTo>
                    <a:pt x="367" y="217"/>
                    <a:pt x="381" y="219"/>
                    <a:pt x="391" y="221"/>
                  </a:cubicBezTo>
                  <a:cubicBezTo>
                    <a:pt x="402" y="224"/>
                    <a:pt x="411" y="229"/>
                    <a:pt x="417" y="237"/>
                  </a:cubicBezTo>
                  <a:cubicBezTo>
                    <a:pt x="424" y="245"/>
                    <a:pt x="427" y="257"/>
                    <a:pt x="427" y="273"/>
                  </a:cubicBezTo>
                  <a:cubicBezTo>
                    <a:pt x="427" y="289"/>
                    <a:pt x="425" y="302"/>
                    <a:pt x="420" y="311"/>
                  </a:cubicBezTo>
                  <a:cubicBezTo>
                    <a:pt x="415" y="321"/>
                    <a:pt x="408" y="327"/>
                    <a:pt x="398" y="331"/>
                  </a:cubicBezTo>
                  <a:cubicBezTo>
                    <a:pt x="388" y="335"/>
                    <a:pt x="374" y="338"/>
                    <a:pt x="356" y="338"/>
                  </a:cubicBezTo>
                  <a:cubicBezTo>
                    <a:pt x="349" y="338"/>
                    <a:pt x="349" y="338"/>
                    <a:pt x="349" y="338"/>
                  </a:cubicBezTo>
                  <a:cubicBezTo>
                    <a:pt x="349" y="360"/>
                    <a:pt x="349" y="360"/>
                    <a:pt x="349" y="360"/>
                  </a:cubicBezTo>
                  <a:cubicBezTo>
                    <a:pt x="327" y="360"/>
                    <a:pt x="327" y="360"/>
                    <a:pt x="327" y="360"/>
                  </a:cubicBezTo>
                  <a:cubicBezTo>
                    <a:pt x="327" y="338"/>
                    <a:pt x="327" y="338"/>
                    <a:pt x="327" y="338"/>
                  </a:cubicBezTo>
                  <a:cubicBezTo>
                    <a:pt x="315" y="338"/>
                    <a:pt x="304" y="337"/>
                    <a:pt x="295" y="336"/>
                  </a:cubicBezTo>
                  <a:cubicBezTo>
                    <a:pt x="286" y="334"/>
                    <a:pt x="278" y="331"/>
                    <a:pt x="271" y="326"/>
                  </a:cubicBezTo>
                  <a:cubicBezTo>
                    <a:pt x="264" y="322"/>
                    <a:pt x="259" y="316"/>
                    <a:pt x="255" y="307"/>
                  </a:cubicBezTo>
                  <a:cubicBezTo>
                    <a:pt x="251" y="299"/>
                    <a:pt x="249" y="289"/>
                    <a:pt x="249" y="278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85" y="270"/>
                    <a:pt x="285" y="270"/>
                    <a:pt x="285" y="270"/>
                  </a:cubicBezTo>
                  <a:cubicBezTo>
                    <a:pt x="285" y="279"/>
                    <a:pt x="285" y="286"/>
                    <a:pt x="287" y="291"/>
                  </a:cubicBezTo>
                  <a:cubicBezTo>
                    <a:pt x="288" y="296"/>
                    <a:pt x="291" y="299"/>
                    <a:pt x="294" y="301"/>
                  </a:cubicBezTo>
                  <a:cubicBezTo>
                    <a:pt x="297" y="304"/>
                    <a:pt x="301" y="305"/>
                    <a:pt x="305" y="306"/>
                  </a:cubicBezTo>
                  <a:cubicBezTo>
                    <a:pt x="309" y="306"/>
                    <a:pt x="316" y="307"/>
                    <a:pt x="327" y="308"/>
                  </a:cubicBezTo>
                  <a:cubicBezTo>
                    <a:pt x="327" y="246"/>
                    <a:pt x="327" y="246"/>
                    <a:pt x="327" y="246"/>
                  </a:cubicBezTo>
                  <a:cubicBezTo>
                    <a:pt x="313" y="245"/>
                    <a:pt x="302" y="244"/>
                    <a:pt x="294" y="243"/>
                  </a:cubicBezTo>
                  <a:cubicBezTo>
                    <a:pt x="286" y="241"/>
                    <a:pt x="278" y="239"/>
                    <a:pt x="272" y="235"/>
                  </a:cubicBezTo>
                  <a:cubicBezTo>
                    <a:pt x="265" y="231"/>
                    <a:pt x="260" y="225"/>
                    <a:pt x="257" y="217"/>
                  </a:cubicBezTo>
                  <a:cubicBezTo>
                    <a:pt x="253" y="210"/>
                    <a:pt x="251" y="199"/>
                    <a:pt x="251" y="187"/>
                  </a:cubicBezTo>
                  <a:cubicBezTo>
                    <a:pt x="251" y="171"/>
                    <a:pt x="255" y="159"/>
                    <a:pt x="261" y="150"/>
                  </a:cubicBezTo>
                  <a:cubicBezTo>
                    <a:pt x="267" y="142"/>
                    <a:pt x="276" y="136"/>
                    <a:pt x="286" y="133"/>
                  </a:cubicBezTo>
                  <a:cubicBezTo>
                    <a:pt x="297" y="130"/>
                    <a:pt x="311" y="129"/>
                    <a:pt x="327" y="129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49" y="109"/>
                    <a:pt x="349" y="109"/>
                    <a:pt x="349" y="109"/>
                  </a:cubicBezTo>
                  <a:cubicBezTo>
                    <a:pt x="349" y="129"/>
                    <a:pt x="349" y="129"/>
                    <a:pt x="349" y="129"/>
                  </a:cubicBezTo>
                  <a:cubicBezTo>
                    <a:pt x="367" y="129"/>
                    <a:pt x="381" y="131"/>
                    <a:pt x="391" y="134"/>
                  </a:cubicBezTo>
                  <a:cubicBezTo>
                    <a:pt x="401" y="137"/>
                    <a:pt x="409" y="142"/>
                    <a:pt x="414" y="151"/>
                  </a:cubicBezTo>
                  <a:cubicBezTo>
                    <a:pt x="420" y="160"/>
                    <a:pt x="422" y="172"/>
                    <a:pt x="422" y="190"/>
                  </a:cubicBezTo>
                  <a:cubicBezTo>
                    <a:pt x="387" y="190"/>
                    <a:pt x="387" y="190"/>
                    <a:pt x="387" y="190"/>
                  </a:cubicBezTo>
                  <a:cubicBezTo>
                    <a:pt x="387" y="189"/>
                    <a:pt x="387" y="187"/>
                    <a:pt x="387" y="186"/>
                  </a:cubicBezTo>
                  <a:cubicBezTo>
                    <a:pt x="387" y="175"/>
                    <a:pt x="385" y="169"/>
                    <a:pt x="380" y="165"/>
                  </a:cubicBezTo>
                  <a:cubicBezTo>
                    <a:pt x="376" y="162"/>
                    <a:pt x="369" y="160"/>
                    <a:pt x="358" y="160"/>
                  </a:cubicBezTo>
                  <a:cubicBezTo>
                    <a:pt x="349" y="160"/>
                    <a:pt x="349" y="160"/>
                    <a:pt x="349" y="160"/>
                  </a:cubicBezTo>
                  <a:close/>
                  <a:moveTo>
                    <a:pt x="327" y="160"/>
                  </a:moveTo>
                  <a:cubicBezTo>
                    <a:pt x="321" y="160"/>
                    <a:pt x="321" y="160"/>
                    <a:pt x="321" y="160"/>
                  </a:cubicBezTo>
                  <a:cubicBezTo>
                    <a:pt x="313" y="160"/>
                    <a:pt x="307" y="161"/>
                    <a:pt x="302" y="162"/>
                  </a:cubicBezTo>
                  <a:cubicBezTo>
                    <a:pt x="298" y="163"/>
                    <a:pt x="294" y="165"/>
                    <a:pt x="291" y="169"/>
                  </a:cubicBezTo>
                  <a:cubicBezTo>
                    <a:pt x="289" y="172"/>
                    <a:pt x="287" y="178"/>
                    <a:pt x="287" y="186"/>
                  </a:cubicBezTo>
                  <a:cubicBezTo>
                    <a:pt x="287" y="197"/>
                    <a:pt x="291" y="205"/>
                    <a:pt x="297" y="209"/>
                  </a:cubicBezTo>
                  <a:cubicBezTo>
                    <a:pt x="304" y="213"/>
                    <a:pt x="314" y="216"/>
                    <a:pt x="327" y="216"/>
                  </a:cubicBezTo>
                  <a:cubicBezTo>
                    <a:pt x="327" y="160"/>
                    <a:pt x="327" y="160"/>
                    <a:pt x="327" y="160"/>
                  </a:cubicBezTo>
                  <a:close/>
                  <a:moveTo>
                    <a:pt x="349" y="246"/>
                  </a:moveTo>
                  <a:cubicBezTo>
                    <a:pt x="349" y="308"/>
                    <a:pt x="349" y="308"/>
                    <a:pt x="349" y="308"/>
                  </a:cubicBezTo>
                  <a:cubicBezTo>
                    <a:pt x="356" y="308"/>
                    <a:pt x="356" y="308"/>
                    <a:pt x="356" y="308"/>
                  </a:cubicBezTo>
                  <a:cubicBezTo>
                    <a:pt x="368" y="308"/>
                    <a:pt x="377" y="305"/>
                    <a:pt x="383" y="301"/>
                  </a:cubicBezTo>
                  <a:cubicBezTo>
                    <a:pt x="388" y="297"/>
                    <a:pt x="391" y="289"/>
                    <a:pt x="391" y="277"/>
                  </a:cubicBezTo>
                  <a:cubicBezTo>
                    <a:pt x="391" y="268"/>
                    <a:pt x="390" y="262"/>
                    <a:pt x="386" y="257"/>
                  </a:cubicBezTo>
                  <a:cubicBezTo>
                    <a:pt x="383" y="253"/>
                    <a:pt x="379" y="250"/>
                    <a:pt x="374" y="249"/>
                  </a:cubicBezTo>
                  <a:cubicBezTo>
                    <a:pt x="369" y="248"/>
                    <a:pt x="361" y="247"/>
                    <a:pt x="349" y="246"/>
                  </a:cubicBezTo>
                  <a:close/>
                  <a:moveTo>
                    <a:pt x="338" y="382"/>
                  </a:moveTo>
                  <a:cubicBezTo>
                    <a:pt x="379" y="382"/>
                    <a:pt x="415" y="365"/>
                    <a:pt x="442" y="339"/>
                  </a:cubicBezTo>
                  <a:cubicBezTo>
                    <a:pt x="469" y="312"/>
                    <a:pt x="485" y="275"/>
                    <a:pt x="485" y="235"/>
                  </a:cubicBezTo>
                  <a:cubicBezTo>
                    <a:pt x="485" y="194"/>
                    <a:pt x="469" y="157"/>
                    <a:pt x="442" y="131"/>
                  </a:cubicBezTo>
                  <a:cubicBezTo>
                    <a:pt x="415" y="104"/>
                    <a:pt x="379" y="88"/>
                    <a:pt x="338" y="88"/>
                  </a:cubicBezTo>
                  <a:cubicBezTo>
                    <a:pt x="298" y="88"/>
                    <a:pt x="261" y="104"/>
                    <a:pt x="234" y="131"/>
                  </a:cubicBezTo>
                  <a:cubicBezTo>
                    <a:pt x="208" y="157"/>
                    <a:pt x="191" y="194"/>
                    <a:pt x="191" y="235"/>
                  </a:cubicBezTo>
                  <a:cubicBezTo>
                    <a:pt x="191" y="275"/>
                    <a:pt x="208" y="312"/>
                    <a:pt x="234" y="339"/>
                  </a:cubicBezTo>
                  <a:cubicBezTo>
                    <a:pt x="261" y="365"/>
                    <a:pt x="298" y="382"/>
                    <a:pt x="338" y="382"/>
                  </a:cubicBezTo>
                  <a:close/>
                  <a:moveTo>
                    <a:pt x="464" y="360"/>
                  </a:moveTo>
                  <a:cubicBezTo>
                    <a:pt x="496" y="328"/>
                    <a:pt x="516" y="284"/>
                    <a:pt x="516" y="235"/>
                  </a:cubicBezTo>
                  <a:cubicBezTo>
                    <a:pt x="516" y="186"/>
                    <a:pt x="496" y="141"/>
                    <a:pt x="464" y="109"/>
                  </a:cubicBezTo>
                  <a:cubicBezTo>
                    <a:pt x="432" y="77"/>
                    <a:pt x="387" y="57"/>
                    <a:pt x="338" y="57"/>
                  </a:cubicBezTo>
                  <a:cubicBezTo>
                    <a:pt x="289" y="57"/>
                    <a:pt x="245" y="77"/>
                    <a:pt x="213" y="109"/>
                  </a:cubicBezTo>
                  <a:cubicBezTo>
                    <a:pt x="181" y="141"/>
                    <a:pt x="161" y="186"/>
                    <a:pt x="161" y="235"/>
                  </a:cubicBezTo>
                  <a:cubicBezTo>
                    <a:pt x="161" y="284"/>
                    <a:pt x="181" y="328"/>
                    <a:pt x="213" y="360"/>
                  </a:cubicBezTo>
                  <a:cubicBezTo>
                    <a:pt x="245" y="392"/>
                    <a:pt x="289" y="412"/>
                    <a:pt x="338" y="412"/>
                  </a:cubicBezTo>
                  <a:cubicBezTo>
                    <a:pt x="387" y="412"/>
                    <a:pt x="432" y="392"/>
                    <a:pt x="464" y="360"/>
                  </a:cubicBezTo>
                  <a:close/>
                  <a:moveTo>
                    <a:pt x="219" y="73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10" y="73"/>
                    <a:pt x="0" y="63"/>
                    <a:pt x="0" y="5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34" y="0"/>
                    <a:pt x="344" y="10"/>
                    <a:pt x="344" y="22"/>
                  </a:cubicBezTo>
                  <a:cubicBezTo>
                    <a:pt x="344" y="34"/>
                    <a:pt x="344" y="34"/>
                    <a:pt x="344" y="34"/>
                  </a:cubicBezTo>
                  <a:cubicBezTo>
                    <a:pt x="342" y="34"/>
                    <a:pt x="340" y="34"/>
                    <a:pt x="338" y="34"/>
                  </a:cubicBezTo>
                  <a:cubicBezTo>
                    <a:pt x="294" y="34"/>
                    <a:pt x="253" y="49"/>
                    <a:pt x="219" y="73"/>
                  </a:cubicBezTo>
                  <a:close/>
                  <a:moveTo>
                    <a:pt x="150" y="165"/>
                  </a:moveTo>
                  <a:cubicBezTo>
                    <a:pt x="22" y="165"/>
                    <a:pt x="22" y="165"/>
                    <a:pt x="22" y="165"/>
                  </a:cubicBezTo>
                  <a:cubicBezTo>
                    <a:pt x="10" y="165"/>
                    <a:pt x="0" y="155"/>
                    <a:pt x="0" y="14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1"/>
                    <a:pt x="10" y="91"/>
                    <a:pt x="22" y="91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77" y="112"/>
                    <a:pt x="161" y="137"/>
                    <a:pt x="150" y="165"/>
                  </a:cubicBezTo>
                  <a:close/>
                  <a:moveTo>
                    <a:pt x="139" y="256"/>
                  </a:moveTo>
                  <a:cubicBezTo>
                    <a:pt x="22" y="256"/>
                    <a:pt x="22" y="256"/>
                    <a:pt x="22" y="256"/>
                  </a:cubicBezTo>
                  <a:cubicBezTo>
                    <a:pt x="10" y="256"/>
                    <a:pt x="0" y="246"/>
                    <a:pt x="0" y="234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193"/>
                    <a:pt x="10" y="183"/>
                    <a:pt x="22" y="183"/>
                  </a:cubicBezTo>
                  <a:cubicBezTo>
                    <a:pt x="144" y="183"/>
                    <a:pt x="144" y="183"/>
                    <a:pt x="144" y="183"/>
                  </a:cubicBezTo>
                  <a:cubicBezTo>
                    <a:pt x="140" y="199"/>
                    <a:pt x="138" y="217"/>
                    <a:pt x="138" y="235"/>
                  </a:cubicBezTo>
                  <a:cubicBezTo>
                    <a:pt x="138" y="242"/>
                    <a:pt x="138" y="249"/>
                    <a:pt x="139" y="256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8" name="Freeform 8"/>
            <p:cNvSpPr/>
            <p:nvPr/>
          </p:nvSpPr>
          <p:spPr>
            <a:xfrm>
              <a:off x="6249258" y="3015710"/>
              <a:ext cx="496538" cy="409956"/>
            </a:xfrm>
            <a:custGeom>
              <a:avLst/>
              <a:gdLst/>
              <a:ahLst/>
              <a:cxnLst/>
              <a:rect l="l" t="t" r="r" b="b"/>
              <a:pathLst>
                <a:path w="505" h="417">
                  <a:moveTo>
                    <a:pt x="368" y="285"/>
                  </a:moveTo>
                  <a:cubicBezTo>
                    <a:pt x="426" y="288"/>
                    <a:pt x="448" y="325"/>
                    <a:pt x="485" y="364"/>
                  </a:cubicBezTo>
                  <a:cubicBezTo>
                    <a:pt x="486" y="336"/>
                    <a:pt x="486" y="310"/>
                    <a:pt x="480" y="282"/>
                  </a:cubicBezTo>
                  <a:cubicBezTo>
                    <a:pt x="481" y="282"/>
                    <a:pt x="481" y="282"/>
                    <a:pt x="481" y="282"/>
                  </a:cubicBezTo>
                  <a:cubicBezTo>
                    <a:pt x="494" y="282"/>
                    <a:pt x="505" y="270"/>
                    <a:pt x="505" y="256"/>
                  </a:cubicBezTo>
                  <a:cubicBezTo>
                    <a:pt x="505" y="200"/>
                    <a:pt x="505" y="82"/>
                    <a:pt x="505" y="26"/>
                  </a:cubicBezTo>
                  <a:cubicBezTo>
                    <a:pt x="505" y="12"/>
                    <a:pt x="494" y="0"/>
                    <a:pt x="481" y="0"/>
                  </a:cubicBezTo>
                  <a:cubicBezTo>
                    <a:pt x="381" y="0"/>
                    <a:pt x="281" y="0"/>
                    <a:pt x="181" y="0"/>
                  </a:cubicBezTo>
                  <a:cubicBezTo>
                    <a:pt x="168" y="0"/>
                    <a:pt x="157" y="12"/>
                    <a:pt x="157" y="26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328" y="32"/>
                    <a:pt x="328" y="32"/>
                    <a:pt x="328" y="32"/>
                  </a:cubicBezTo>
                  <a:cubicBezTo>
                    <a:pt x="348" y="32"/>
                    <a:pt x="364" y="47"/>
                    <a:pt x="367" y="67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447" y="67"/>
                    <a:pt x="447" y="67"/>
                    <a:pt x="447" y="67"/>
                  </a:cubicBezTo>
                  <a:cubicBezTo>
                    <a:pt x="452" y="67"/>
                    <a:pt x="456" y="72"/>
                    <a:pt x="456" y="78"/>
                  </a:cubicBezTo>
                  <a:cubicBezTo>
                    <a:pt x="456" y="78"/>
                    <a:pt x="456" y="78"/>
                    <a:pt x="456" y="78"/>
                  </a:cubicBezTo>
                  <a:cubicBezTo>
                    <a:pt x="456" y="84"/>
                    <a:pt x="452" y="89"/>
                    <a:pt x="447" y="89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8" y="125"/>
                    <a:pt x="368" y="125"/>
                    <a:pt x="368" y="125"/>
                  </a:cubicBezTo>
                  <a:cubicBezTo>
                    <a:pt x="447" y="125"/>
                    <a:pt x="447" y="125"/>
                    <a:pt x="447" y="125"/>
                  </a:cubicBezTo>
                  <a:cubicBezTo>
                    <a:pt x="452" y="125"/>
                    <a:pt x="456" y="129"/>
                    <a:pt x="456" y="135"/>
                  </a:cubicBezTo>
                  <a:cubicBezTo>
                    <a:pt x="456" y="135"/>
                    <a:pt x="456" y="135"/>
                    <a:pt x="456" y="135"/>
                  </a:cubicBezTo>
                  <a:cubicBezTo>
                    <a:pt x="456" y="141"/>
                    <a:pt x="452" y="146"/>
                    <a:pt x="447" y="146"/>
                  </a:cubicBezTo>
                  <a:cubicBezTo>
                    <a:pt x="368" y="146"/>
                    <a:pt x="368" y="146"/>
                    <a:pt x="368" y="146"/>
                  </a:cubicBezTo>
                  <a:cubicBezTo>
                    <a:pt x="368" y="186"/>
                    <a:pt x="368" y="186"/>
                    <a:pt x="368" y="186"/>
                  </a:cubicBezTo>
                  <a:cubicBezTo>
                    <a:pt x="447" y="186"/>
                    <a:pt x="447" y="186"/>
                    <a:pt x="447" y="186"/>
                  </a:cubicBezTo>
                  <a:cubicBezTo>
                    <a:pt x="452" y="186"/>
                    <a:pt x="456" y="190"/>
                    <a:pt x="456" y="196"/>
                  </a:cubicBezTo>
                  <a:cubicBezTo>
                    <a:pt x="456" y="196"/>
                    <a:pt x="456" y="196"/>
                    <a:pt x="456" y="196"/>
                  </a:cubicBezTo>
                  <a:cubicBezTo>
                    <a:pt x="456" y="202"/>
                    <a:pt x="452" y="207"/>
                    <a:pt x="447" y="207"/>
                  </a:cubicBezTo>
                  <a:cubicBezTo>
                    <a:pt x="368" y="207"/>
                    <a:pt x="368" y="207"/>
                    <a:pt x="368" y="207"/>
                  </a:cubicBezTo>
                  <a:cubicBezTo>
                    <a:pt x="368" y="285"/>
                    <a:pt x="368" y="285"/>
                    <a:pt x="368" y="285"/>
                  </a:cubicBezTo>
                  <a:close/>
                  <a:moveTo>
                    <a:pt x="348" y="311"/>
                  </a:moveTo>
                  <a:cubicBezTo>
                    <a:pt x="348" y="318"/>
                    <a:pt x="346" y="325"/>
                    <a:pt x="341" y="330"/>
                  </a:cubicBezTo>
                  <a:cubicBezTo>
                    <a:pt x="336" y="335"/>
                    <a:pt x="330" y="337"/>
                    <a:pt x="323" y="337"/>
                  </a:cubicBezTo>
                  <a:cubicBezTo>
                    <a:pt x="229" y="334"/>
                    <a:pt x="109" y="320"/>
                    <a:pt x="49" y="386"/>
                  </a:cubicBezTo>
                  <a:cubicBezTo>
                    <a:pt x="39" y="397"/>
                    <a:pt x="29" y="407"/>
                    <a:pt x="20" y="417"/>
                  </a:cubicBezTo>
                  <a:cubicBezTo>
                    <a:pt x="19" y="389"/>
                    <a:pt x="19" y="363"/>
                    <a:pt x="25" y="335"/>
                  </a:cubicBezTo>
                  <a:cubicBezTo>
                    <a:pt x="24" y="335"/>
                    <a:pt x="24" y="335"/>
                    <a:pt x="24" y="335"/>
                  </a:cubicBezTo>
                  <a:cubicBezTo>
                    <a:pt x="11" y="335"/>
                    <a:pt x="0" y="323"/>
                    <a:pt x="0" y="30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65"/>
                    <a:pt x="11" y="53"/>
                    <a:pt x="24" y="53"/>
                  </a:cubicBezTo>
                  <a:cubicBezTo>
                    <a:pt x="124" y="53"/>
                    <a:pt x="224" y="53"/>
                    <a:pt x="324" y="53"/>
                  </a:cubicBezTo>
                  <a:cubicBezTo>
                    <a:pt x="337" y="53"/>
                    <a:pt x="348" y="65"/>
                    <a:pt x="348" y="79"/>
                  </a:cubicBezTo>
                  <a:cubicBezTo>
                    <a:pt x="348" y="136"/>
                    <a:pt x="348" y="255"/>
                    <a:pt x="348" y="311"/>
                  </a:cubicBezTo>
                  <a:close/>
                  <a:moveTo>
                    <a:pt x="58" y="119"/>
                  </a:moveTo>
                  <a:cubicBezTo>
                    <a:pt x="290" y="119"/>
                    <a:pt x="290" y="119"/>
                    <a:pt x="290" y="119"/>
                  </a:cubicBezTo>
                  <a:cubicBezTo>
                    <a:pt x="295" y="119"/>
                    <a:pt x="300" y="124"/>
                    <a:pt x="300" y="129"/>
                  </a:cubicBezTo>
                  <a:cubicBezTo>
                    <a:pt x="300" y="129"/>
                    <a:pt x="300" y="129"/>
                    <a:pt x="300" y="129"/>
                  </a:cubicBezTo>
                  <a:cubicBezTo>
                    <a:pt x="300" y="135"/>
                    <a:pt x="295" y="140"/>
                    <a:pt x="290" y="140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53" y="140"/>
                    <a:pt x="48" y="135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4"/>
                    <a:pt x="53" y="119"/>
                    <a:pt x="58" y="119"/>
                  </a:cubicBezTo>
                  <a:close/>
                  <a:moveTo>
                    <a:pt x="58" y="176"/>
                  </a:moveTo>
                  <a:cubicBezTo>
                    <a:pt x="290" y="176"/>
                    <a:pt x="290" y="176"/>
                    <a:pt x="290" y="176"/>
                  </a:cubicBezTo>
                  <a:cubicBezTo>
                    <a:pt x="295" y="176"/>
                    <a:pt x="300" y="181"/>
                    <a:pt x="300" y="187"/>
                  </a:cubicBezTo>
                  <a:cubicBezTo>
                    <a:pt x="300" y="187"/>
                    <a:pt x="300" y="187"/>
                    <a:pt x="300" y="187"/>
                  </a:cubicBezTo>
                  <a:cubicBezTo>
                    <a:pt x="300" y="193"/>
                    <a:pt x="295" y="198"/>
                    <a:pt x="290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3" y="198"/>
                    <a:pt x="48" y="193"/>
                    <a:pt x="48" y="187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81"/>
                    <a:pt x="53" y="176"/>
                    <a:pt x="58" y="176"/>
                  </a:cubicBezTo>
                  <a:close/>
                  <a:moveTo>
                    <a:pt x="58" y="237"/>
                  </a:moveTo>
                  <a:cubicBezTo>
                    <a:pt x="290" y="237"/>
                    <a:pt x="290" y="237"/>
                    <a:pt x="290" y="237"/>
                  </a:cubicBezTo>
                  <a:cubicBezTo>
                    <a:pt x="295" y="237"/>
                    <a:pt x="300" y="242"/>
                    <a:pt x="300" y="248"/>
                  </a:cubicBezTo>
                  <a:cubicBezTo>
                    <a:pt x="300" y="248"/>
                    <a:pt x="300" y="248"/>
                    <a:pt x="300" y="248"/>
                  </a:cubicBezTo>
                  <a:cubicBezTo>
                    <a:pt x="300" y="254"/>
                    <a:pt x="295" y="259"/>
                    <a:pt x="290" y="259"/>
                  </a:cubicBezTo>
                  <a:cubicBezTo>
                    <a:pt x="58" y="259"/>
                    <a:pt x="58" y="259"/>
                    <a:pt x="58" y="259"/>
                  </a:cubicBezTo>
                  <a:cubicBezTo>
                    <a:pt x="53" y="259"/>
                    <a:pt x="48" y="254"/>
                    <a:pt x="48" y="248"/>
                  </a:cubicBezTo>
                  <a:cubicBezTo>
                    <a:pt x="48" y="248"/>
                    <a:pt x="48" y="248"/>
                    <a:pt x="48" y="248"/>
                  </a:cubicBezTo>
                  <a:cubicBezTo>
                    <a:pt x="48" y="242"/>
                    <a:pt x="53" y="237"/>
                    <a:pt x="58" y="237"/>
                  </a:cubicBezTo>
                  <a:close/>
                  <a:moveTo>
                    <a:pt x="38" y="371"/>
                  </a:moveTo>
                  <a:cubicBezTo>
                    <a:pt x="39" y="352"/>
                    <a:pt x="43" y="338"/>
                    <a:pt x="48" y="320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25" y="320"/>
                    <a:pt x="18" y="312"/>
                    <a:pt x="18" y="30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81"/>
                    <a:pt x="25" y="72"/>
                    <a:pt x="35" y="72"/>
                  </a:cubicBezTo>
                  <a:cubicBezTo>
                    <a:pt x="128" y="72"/>
                    <a:pt x="220" y="72"/>
                    <a:pt x="313" y="72"/>
                  </a:cubicBezTo>
                  <a:cubicBezTo>
                    <a:pt x="323" y="72"/>
                    <a:pt x="330" y="81"/>
                    <a:pt x="330" y="91"/>
                  </a:cubicBezTo>
                  <a:cubicBezTo>
                    <a:pt x="330" y="140"/>
                    <a:pt x="330" y="252"/>
                    <a:pt x="330" y="301"/>
                  </a:cubicBezTo>
                  <a:cubicBezTo>
                    <a:pt x="330" y="306"/>
                    <a:pt x="329" y="311"/>
                    <a:pt x="325" y="314"/>
                  </a:cubicBezTo>
                  <a:cubicBezTo>
                    <a:pt x="322" y="318"/>
                    <a:pt x="318" y="320"/>
                    <a:pt x="313" y="320"/>
                  </a:cubicBezTo>
                  <a:cubicBezTo>
                    <a:pt x="227" y="318"/>
                    <a:pt x="83" y="308"/>
                    <a:pt x="38" y="371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/>
          </p:spPr>
        </p:sp>
      </p:grpSp>
      <p:sp>
        <p:nvSpPr>
          <p:cNvPr id="9" name="AutoShape 9"/>
          <p:cNvSpPr/>
          <p:nvPr/>
        </p:nvSpPr>
        <p:spPr>
          <a:xfrm>
            <a:off x="896858" y="1849456"/>
            <a:ext cx="55193" cy="54472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896858" y="4553229"/>
            <a:ext cx="55193" cy="54472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11204704" y="4550314"/>
            <a:ext cx="55193" cy="54472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11204704" y="1858981"/>
            <a:ext cx="55193" cy="54472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grpSp>
        <p:nvGrpSpPr>
          <p:cNvPr id="13" name="Group 13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14" name="AutoShape 14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4" name="TextBox 34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技术风险及对策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14204" y="1697056"/>
            <a:ext cx="2426717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硬件技术风险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4644" y="2121819"/>
            <a:ext cx="3000375" cy="15522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不同设备和操作系统可能对软件运行产生影响，导致无法正常运行或功能受限，硬件故障可能导致软件无法运行或数据丢失。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14204" y="4387787"/>
            <a:ext cx="2426717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充分考虑兼容性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14204" y="4800960"/>
            <a:ext cx="3000375" cy="15522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在软件开发过程中，需充分考虑不同设备和操作系统的兼容性，提供设备兼容性说明，并设立技术支持团队解决兼容性问题。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682737" y="1697056"/>
            <a:ext cx="2426717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可靠硬件供应商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939038" y="2121820"/>
            <a:ext cx="3356104" cy="15522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选择可靠硬件设备供应商，确保硬件质量，并定期进行维护和检查</a:t>
            </a:r>
            <a:r>
              <a:rPr lang="zh-CN" alt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，</a:t>
            </a: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及时发现并解决潜在问题。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682737" y="4387787"/>
            <a:ext cx="2426717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数据备份恢复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108705" y="4800960"/>
            <a:ext cx="3000749" cy="15522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建立数据备份和恢复机制，确保在硬件故障时能够迅速恢复数据，从而降低硬件技术风险对软件运行的影响。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76773" y="2562728"/>
            <a:ext cx="2438400" cy="2438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376903" y="1099688"/>
            <a:ext cx="4348638" cy="61003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环保app市场趋势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34724" y="1099688"/>
            <a:ext cx="4493572" cy="61003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资金竞争风险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34724" y="2964493"/>
            <a:ext cx="4493572" cy="61003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品牌竞争风险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34724" y="4921535"/>
            <a:ext cx="4493572" cy="61003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绿网智察对策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6903" y="4921535"/>
            <a:ext cx="4414526" cy="6248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技术竞争风险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6903" y="2964493"/>
            <a:ext cx="4348638" cy="61003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潜在进入者威胁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6903" y="1462400"/>
            <a:ext cx="4486656" cy="1169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随着环保意识的提高和移动互联网的普及，环保类app市场逐渐受到关注，绿网智察app作为该领域的先行者，面临着潜在进入者的竞争风险。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6903" y="3348767"/>
            <a:ext cx="4486656" cy="1169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潜在进入者可能来自于现有的大型科技公司、新兴创业公司或者跨行业的竞争对手，他们可能凭借资金、技术或品牌优势，对绿网智察app的市场地位构成威胁。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6903" y="5308631"/>
            <a:ext cx="4486656" cy="1169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潜在进入者可能拥有更先进的技术或更优秀的开发团队，能够开发出功能更强大、用户体验更好的环保类app，从而吸引用户转移。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34724" y="1462400"/>
            <a:ext cx="4486656" cy="1169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大型科技公司或跨行业竞争对手可能拥有雄厚的资金实力，能够进行大规模的市场推广和用户补贴，快速占领市场份额。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34724" y="3348767"/>
            <a:ext cx="4486656" cy="1169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一些新兴创业公司可能通过精准的市场定位和独特的品牌形象，迅速吸引用户的关注和认可，形成品牌影响力。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34724" y="5308631"/>
            <a:ext cx="4486656" cy="149226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项目团队应当采取加强技术创新、提升品牌知名度、拓展用户基础、建立合作伙伴关系、制定差异化竞争策略、加强用户反馈和数据分析、加强法律保护和维权等对策。</a:t>
            </a:r>
          </a:p>
        </p:txBody>
      </p:sp>
      <p:sp>
        <p:nvSpPr>
          <p:cNvPr id="15" name="Freeform 15"/>
          <p:cNvSpPr/>
          <p:nvPr/>
        </p:nvSpPr>
        <p:spPr>
          <a:xfrm>
            <a:off x="5496912" y="3182867"/>
            <a:ext cx="1198122" cy="119812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88693" y="85468"/>
                </a:moveTo>
                <a:lnTo>
                  <a:pt x="193700" y="180461"/>
                </a:lnTo>
                <a:lnTo>
                  <a:pt x="301971" y="180461"/>
                </a:lnTo>
                <a:cubicBezTo>
                  <a:pt x="303686" y="171298"/>
                  <a:pt x="304800" y="162001"/>
                  <a:pt x="304800" y="152400"/>
                </a:cubicBezTo>
                <a:cubicBezTo>
                  <a:pt x="304800" y="128273"/>
                  <a:pt x="298694" y="105747"/>
                  <a:pt x="288693" y="85468"/>
                </a:cubicBezTo>
                <a:close/>
                <a:moveTo>
                  <a:pt x="200549" y="145161"/>
                </a:moveTo>
                <a:lnTo>
                  <a:pt x="278682" y="67066"/>
                </a:lnTo>
                <a:cubicBezTo>
                  <a:pt x="260080" y="39643"/>
                  <a:pt x="232543" y="19241"/>
                  <a:pt x="200549" y="8525"/>
                </a:cubicBezTo>
                <a:lnTo>
                  <a:pt x="200549" y="145161"/>
                </a:lnTo>
                <a:close/>
                <a:moveTo>
                  <a:pt x="159525" y="200549"/>
                </a:moveTo>
                <a:lnTo>
                  <a:pt x="237677" y="278721"/>
                </a:lnTo>
                <a:cubicBezTo>
                  <a:pt x="265138" y="260156"/>
                  <a:pt x="285560" y="232581"/>
                  <a:pt x="296275" y="200549"/>
                </a:cubicBezTo>
                <a:lnTo>
                  <a:pt x="159525" y="200549"/>
                </a:lnTo>
                <a:close/>
                <a:moveTo>
                  <a:pt x="180432" y="111862"/>
                </a:moveTo>
                <a:lnTo>
                  <a:pt x="180432" y="2829"/>
                </a:lnTo>
                <a:cubicBezTo>
                  <a:pt x="171317" y="1133"/>
                  <a:pt x="162001" y="0"/>
                  <a:pt x="152400" y="0"/>
                </a:cubicBezTo>
                <a:cubicBezTo>
                  <a:pt x="128064" y="0"/>
                  <a:pt x="105366" y="6229"/>
                  <a:pt x="84963" y="16393"/>
                </a:cubicBezTo>
                <a:lnTo>
                  <a:pt x="180432" y="111862"/>
                </a:lnTo>
                <a:close/>
                <a:moveTo>
                  <a:pt x="124368" y="193853"/>
                </a:moveTo>
                <a:lnTo>
                  <a:pt x="124368" y="301981"/>
                </a:lnTo>
                <a:cubicBezTo>
                  <a:pt x="133483" y="303686"/>
                  <a:pt x="142799" y="304800"/>
                  <a:pt x="152400" y="304800"/>
                </a:cubicBezTo>
                <a:cubicBezTo>
                  <a:pt x="176508" y="304800"/>
                  <a:pt x="198987" y="298694"/>
                  <a:pt x="219266" y="288722"/>
                </a:cubicBezTo>
                <a:lnTo>
                  <a:pt x="124368" y="193853"/>
                </a:lnTo>
                <a:close/>
                <a:moveTo>
                  <a:pt x="104232" y="159763"/>
                </a:moveTo>
                <a:lnTo>
                  <a:pt x="26194" y="237792"/>
                </a:lnTo>
                <a:cubicBezTo>
                  <a:pt x="44758" y="265176"/>
                  <a:pt x="72276" y="285569"/>
                  <a:pt x="104232" y="296285"/>
                </a:cubicBezTo>
                <a:lnTo>
                  <a:pt x="104232" y="159763"/>
                </a:lnTo>
                <a:close/>
                <a:moveTo>
                  <a:pt x="2829" y="124368"/>
                </a:moveTo>
                <a:cubicBezTo>
                  <a:pt x="1133" y="133483"/>
                  <a:pt x="0" y="142799"/>
                  <a:pt x="0" y="152400"/>
                </a:cubicBezTo>
                <a:cubicBezTo>
                  <a:pt x="0" y="176584"/>
                  <a:pt x="6144" y="199130"/>
                  <a:pt x="16145" y="219408"/>
                </a:cubicBezTo>
                <a:lnTo>
                  <a:pt x="111195" y="124358"/>
                </a:lnTo>
                <a:lnTo>
                  <a:pt x="2829" y="124358"/>
                </a:lnTo>
                <a:close/>
                <a:moveTo>
                  <a:pt x="66637" y="26489"/>
                </a:moveTo>
                <a:cubicBezTo>
                  <a:pt x="39443" y="45053"/>
                  <a:pt x="19183" y="72428"/>
                  <a:pt x="8525" y="104232"/>
                </a:cubicBezTo>
                <a:lnTo>
                  <a:pt x="144389" y="104232"/>
                </a:lnTo>
                <a:lnTo>
                  <a:pt x="66637" y="26489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grpSp>
        <p:nvGrpSpPr>
          <p:cNvPr id="16" name="Group 16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17" name="AutoShape 1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TextBox 37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潜在进入者风险及对策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9180" y="3558530"/>
            <a:ext cx="7832422" cy="89934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chemeClr val="l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团队介绍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7442" y="805278"/>
            <a:ext cx="9305925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0458" r="20458"/>
          <a:stretch>
            <a:fillRect/>
          </a:stretch>
        </p:blipFill>
        <p:spPr>
          <a:xfrm>
            <a:off x="4289936" y="1498289"/>
            <a:ext cx="3861422" cy="3861422"/>
          </a:xfrm>
          <a:prstGeom prst="diamond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4972" y="1608799"/>
            <a:ext cx="5067193" cy="1258419"/>
            <a:chOff x="44972" y="1608799"/>
            <a:chExt cx="5067193" cy="1258419"/>
          </a:xfrm>
        </p:grpSpPr>
        <p:sp>
          <p:nvSpPr>
            <p:cNvPr id="4" name="AutoShape 4"/>
            <p:cNvSpPr/>
            <p:nvPr/>
          </p:nvSpPr>
          <p:spPr>
            <a:xfrm>
              <a:off x="4429413" y="1744054"/>
              <a:ext cx="682752" cy="682752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5" name="TextBox 5"/>
            <p:cNvSpPr txBox="1"/>
            <p:nvPr/>
          </p:nvSpPr>
          <p:spPr>
            <a:xfrm>
              <a:off x="216800" y="2131183"/>
              <a:ext cx="3905833" cy="736035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团队名为GREEN NOW，体现出了团队的独特性和理念。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4972" y="1608799"/>
              <a:ext cx="4521094" cy="405047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团队名称</a:t>
              </a:r>
            </a:p>
          </p:txBody>
        </p:sp>
        <p:sp>
          <p:nvSpPr>
            <p:cNvPr id="7" name="Freeform 7"/>
            <p:cNvSpPr/>
            <p:nvPr/>
          </p:nvSpPr>
          <p:spPr>
            <a:xfrm>
              <a:off x="4566065" y="1914535"/>
              <a:ext cx="418083" cy="363887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57299" y="240773"/>
                  </a:moveTo>
                  <a:lnTo>
                    <a:pt x="257299" y="258156"/>
                  </a:lnTo>
                  <a:lnTo>
                    <a:pt x="47501" y="258156"/>
                  </a:lnTo>
                  <a:lnTo>
                    <a:pt x="47501" y="240773"/>
                  </a:lnTo>
                  <a:cubicBezTo>
                    <a:pt x="47501" y="240773"/>
                    <a:pt x="43015" y="231162"/>
                    <a:pt x="67361" y="208112"/>
                  </a:cubicBezTo>
                  <a:cubicBezTo>
                    <a:pt x="91688" y="185071"/>
                    <a:pt x="88487" y="125511"/>
                    <a:pt x="88487" y="85173"/>
                  </a:cubicBezTo>
                  <a:cubicBezTo>
                    <a:pt x="88487" y="44834"/>
                    <a:pt x="145142" y="43977"/>
                    <a:pt x="145142" y="43977"/>
                  </a:cubicBezTo>
                  <a:lnTo>
                    <a:pt x="147085" y="43977"/>
                  </a:lnTo>
                  <a:cubicBezTo>
                    <a:pt x="147085" y="43996"/>
                    <a:pt x="147085" y="43701"/>
                    <a:pt x="147085" y="37424"/>
                  </a:cubicBezTo>
                  <a:cubicBezTo>
                    <a:pt x="147085" y="33395"/>
                    <a:pt x="133560" y="18802"/>
                    <a:pt x="133560" y="18802"/>
                  </a:cubicBezTo>
                  <a:lnTo>
                    <a:pt x="133360" y="9973"/>
                  </a:lnTo>
                  <a:lnTo>
                    <a:pt x="171555" y="9973"/>
                  </a:lnTo>
                  <a:lnTo>
                    <a:pt x="171298" y="19136"/>
                  </a:lnTo>
                  <a:cubicBezTo>
                    <a:pt x="171298" y="19136"/>
                    <a:pt x="156639" y="33719"/>
                    <a:pt x="156639" y="38014"/>
                  </a:cubicBezTo>
                  <a:cubicBezTo>
                    <a:pt x="156639" y="42167"/>
                    <a:pt x="156639" y="43558"/>
                    <a:pt x="156639" y="43967"/>
                  </a:cubicBezTo>
                  <a:lnTo>
                    <a:pt x="159658" y="43967"/>
                  </a:lnTo>
                  <a:cubicBezTo>
                    <a:pt x="159658" y="43967"/>
                    <a:pt x="216313" y="44825"/>
                    <a:pt x="216313" y="85163"/>
                  </a:cubicBezTo>
                  <a:cubicBezTo>
                    <a:pt x="216313" y="125501"/>
                    <a:pt x="213112" y="185071"/>
                    <a:pt x="237449" y="208121"/>
                  </a:cubicBezTo>
                  <a:cubicBezTo>
                    <a:pt x="261785" y="231172"/>
                    <a:pt x="257299" y="240773"/>
                    <a:pt x="257299" y="240773"/>
                  </a:cubicBezTo>
                  <a:close/>
                  <a:moveTo>
                    <a:pt x="176327" y="267367"/>
                  </a:moveTo>
                  <a:cubicBezTo>
                    <a:pt x="176327" y="280559"/>
                    <a:pt x="165640" y="294827"/>
                    <a:pt x="152457" y="294827"/>
                  </a:cubicBezTo>
                  <a:cubicBezTo>
                    <a:pt x="139275" y="294827"/>
                    <a:pt x="128588" y="280559"/>
                    <a:pt x="128588" y="267367"/>
                  </a:cubicBezTo>
                  <a:cubicBezTo>
                    <a:pt x="128588" y="267662"/>
                    <a:pt x="176327" y="267062"/>
                    <a:pt x="176327" y="26736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8" name="Group 8"/>
          <p:cNvGrpSpPr/>
          <p:nvPr/>
        </p:nvGrpSpPr>
        <p:grpSpPr>
          <a:xfrm>
            <a:off x="7180959" y="1608799"/>
            <a:ext cx="4946836" cy="1258419"/>
            <a:chOff x="7180959" y="1608799"/>
            <a:chExt cx="4946836" cy="1258419"/>
          </a:xfrm>
        </p:grpSpPr>
        <p:sp>
          <p:nvSpPr>
            <p:cNvPr id="9" name="AutoShape 9"/>
            <p:cNvSpPr/>
            <p:nvPr/>
          </p:nvSpPr>
          <p:spPr>
            <a:xfrm>
              <a:off x="7180959" y="1688047"/>
              <a:ext cx="682752" cy="682752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0" name="TextBox 10"/>
            <p:cNvSpPr txBox="1"/>
            <p:nvPr/>
          </p:nvSpPr>
          <p:spPr>
            <a:xfrm>
              <a:off x="8027972" y="2131183"/>
              <a:ext cx="3905833" cy="736035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团队目前只有1人，表明团队处于初创阶段或专注于精简运营。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06701" y="1608799"/>
              <a:ext cx="4521094" cy="405047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团队人数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7356302" y="1863389"/>
              <a:ext cx="332068" cy="332068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71155"/>
                  </a:moveTo>
                  <a:lnTo>
                    <a:pt x="304800" y="133055"/>
                  </a:lnTo>
                  <a:lnTo>
                    <a:pt x="259261" y="114081"/>
                  </a:lnTo>
                  <a:cubicBezTo>
                    <a:pt x="257994" y="110509"/>
                    <a:pt x="256661" y="107051"/>
                    <a:pt x="255022" y="103661"/>
                  </a:cubicBezTo>
                  <a:lnTo>
                    <a:pt x="273406" y="57893"/>
                  </a:lnTo>
                  <a:lnTo>
                    <a:pt x="246459" y="30956"/>
                  </a:lnTo>
                  <a:lnTo>
                    <a:pt x="201101" y="49635"/>
                  </a:lnTo>
                  <a:cubicBezTo>
                    <a:pt x="197644" y="47958"/>
                    <a:pt x="194110" y="46549"/>
                    <a:pt x="190462" y="45244"/>
                  </a:cubicBezTo>
                  <a:lnTo>
                    <a:pt x="171155" y="0"/>
                  </a:lnTo>
                  <a:lnTo>
                    <a:pt x="133055" y="0"/>
                  </a:lnTo>
                  <a:lnTo>
                    <a:pt x="114224" y="45091"/>
                  </a:lnTo>
                  <a:cubicBezTo>
                    <a:pt x="110433" y="46434"/>
                    <a:pt x="106785" y="47844"/>
                    <a:pt x="103175" y="49559"/>
                  </a:cubicBezTo>
                  <a:lnTo>
                    <a:pt x="57893" y="31366"/>
                  </a:lnTo>
                  <a:lnTo>
                    <a:pt x="30956" y="58303"/>
                  </a:lnTo>
                  <a:lnTo>
                    <a:pt x="49416" y="103175"/>
                  </a:lnTo>
                  <a:cubicBezTo>
                    <a:pt x="47625" y="106861"/>
                    <a:pt x="46177" y="110614"/>
                    <a:pt x="44796" y="114491"/>
                  </a:cubicBezTo>
                  <a:lnTo>
                    <a:pt x="0" y="133645"/>
                  </a:lnTo>
                  <a:lnTo>
                    <a:pt x="0" y="171745"/>
                  </a:lnTo>
                  <a:lnTo>
                    <a:pt x="44834" y="190424"/>
                  </a:lnTo>
                  <a:cubicBezTo>
                    <a:pt x="46215" y="194291"/>
                    <a:pt x="47701" y="198053"/>
                    <a:pt x="49482" y="201740"/>
                  </a:cubicBezTo>
                  <a:lnTo>
                    <a:pt x="31366" y="246907"/>
                  </a:lnTo>
                  <a:lnTo>
                    <a:pt x="58303" y="273844"/>
                  </a:lnTo>
                  <a:lnTo>
                    <a:pt x="103289" y="255318"/>
                  </a:lnTo>
                  <a:cubicBezTo>
                    <a:pt x="106899" y="257032"/>
                    <a:pt x="110585" y="258404"/>
                    <a:pt x="114376" y="259709"/>
                  </a:cubicBezTo>
                  <a:lnTo>
                    <a:pt x="133645" y="304800"/>
                  </a:lnTo>
                  <a:lnTo>
                    <a:pt x="171745" y="304800"/>
                  </a:lnTo>
                  <a:lnTo>
                    <a:pt x="190605" y="259480"/>
                  </a:lnTo>
                  <a:cubicBezTo>
                    <a:pt x="194215" y="258137"/>
                    <a:pt x="197787" y="256727"/>
                    <a:pt x="201206" y="255089"/>
                  </a:cubicBezTo>
                  <a:lnTo>
                    <a:pt x="246898" y="273396"/>
                  </a:lnTo>
                  <a:lnTo>
                    <a:pt x="273834" y="246459"/>
                  </a:lnTo>
                  <a:lnTo>
                    <a:pt x="255079" y="200997"/>
                  </a:lnTo>
                  <a:cubicBezTo>
                    <a:pt x="256680" y="197577"/>
                    <a:pt x="257985" y="194110"/>
                    <a:pt x="259251" y="190576"/>
                  </a:cubicBezTo>
                  <a:lnTo>
                    <a:pt x="304800" y="171155"/>
                  </a:lnTo>
                  <a:close/>
                  <a:moveTo>
                    <a:pt x="152105" y="209550"/>
                  </a:moveTo>
                  <a:cubicBezTo>
                    <a:pt x="120558" y="209550"/>
                    <a:pt x="94955" y="183947"/>
                    <a:pt x="94955" y="152400"/>
                  </a:cubicBezTo>
                  <a:cubicBezTo>
                    <a:pt x="94955" y="120853"/>
                    <a:pt x="120558" y="95250"/>
                    <a:pt x="152105" y="95250"/>
                  </a:cubicBezTo>
                  <a:cubicBezTo>
                    <a:pt x="183652" y="95250"/>
                    <a:pt x="209255" y="120853"/>
                    <a:pt x="209255" y="152400"/>
                  </a:cubicBezTo>
                  <a:cubicBezTo>
                    <a:pt x="209255" y="183947"/>
                    <a:pt x="183652" y="209550"/>
                    <a:pt x="152105" y="20955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13" name="Group 13"/>
          <p:cNvGrpSpPr/>
          <p:nvPr/>
        </p:nvGrpSpPr>
        <p:grpSpPr>
          <a:xfrm>
            <a:off x="24384" y="4380910"/>
            <a:ext cx="5067193" cy="1258418"/>
            <a:chOff x="24384" y="4380910"/>
            <a:chExt cx="5067193" cy="1258418"/>
          </a:xfrm>
        </p:grpSpPr>
        <p:sp>
          <p:nvSpPr>
            <p:cNvPr id="14" name="AutoShape 14"/>
            <p:cNvSpPr/>
            <p:nvPr/>
          </p:nvSpPr>
          <p:spPr>
            <a:xfrm>
              <a:off x="4408825" y="4436917"/>
              <a:ext cx="682752" cy="682752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5" name="TextBox 15"/>
            <p:cNvSpPr txBox="1"/>
            <p:nvPr/>
          </p:nvSpPr>
          <p:spPr>
            <a:xfrm>
              <a:off x="76201" y="4903293"/>
              <a:ext cx="4025844" cy="736035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团队准则强调个人能力和独立作战</a:t>
              </a:r>
              <a:r>
                <a:rPr lang="zh-CN" alt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，</a:t>
              </a: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展现出团队顽强不屈的精神。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4384" y="4380910"/>
              <a:ext cx="4521094" cy="405047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团队准则</a:t>
              </a:r>
            </a:p>
          </p:txBody>
        </p:sp>
        <p:sp>
          <p:nvSpPr>
            <p:cNvPr id="17" name="Freeform 17"/>
            <p:cNvSpPr/>
            <p:nvPr/>
          </p:nvSpPr>
          <p:spPr>
            <a:xfrm>
              <a:off x="4584167" y="4590972"/>
              <a:ext cx="332068" cy="374641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209550"/>
                  </a:moveTo>
                  <a:lnTo>
                    <a:pt x="152410" y="247650"/>
                  </a:lnTo>
                  <a:lnTo>
                    <a:pt x="304800" y="209550"/>
                  </a:lnTo>
                  <a:lnTo>
                    <a:pt x="304800" y="247650"/>
                  </a:lnTo>
                  <a:lnTo>
                    <a:pt x="152410" y="285750"/>
                  </a:lnTo>
                  <a:lnTo>
                    <a:pt x="0" y="247650"/>
                  </a:lnTo>
                  <a:close/>
                  <a:moveTo>
                    <a:pt x="0" y="133350"/>
                  </a:moveTo>
                  <a:lnTo>
                    <a:pt x="152410" y="171450"/>
                  </a:lnTo>
                  <a:lnTo>
                    <a:pt x="304800" y="133350"/>
                  </a:lnTo>
                  <a:lnTo>
                    <a:pt x="304800" y="171450"/>
                  </a:lnTo>
                  <a:lnTo>
                    <a:pt x="152410" y="209550"/>
                  </a:lnTo>
                  <a:lnTo>
                    <a:pt x="0" y="171450"/>
                  </a:lnTo>
                  <a:close/>
                  <a:moveTo>
                    <a:pt x="0" y="57150"/>
                  </a:moveTo>
                  <a:lnTo>
                    <a:pt x="152410" y="19050"/>
                  </a:lnTo>
                  <a:lnTo>
                    <a:pt x="304800" y="57150"/>
                  </a:lnTo>
                  <a:lnTo>
                    <a:pt x="304800" y="95250"/>
                  </a:lnTo>
                  <a:lnTo>
                    <a:pt x="152410" y="1333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18" name="Group 18"/>
          <p:cNvGrpSpPr/>
          <p:nvPr/>
        </p:nvGrpSpPr>
        <p:grpSpPr>
          <a:xfrm>
            <a:off x="7180959" y="4380910"/>
            <a:ext cx="4946836" cy="1590817"/>
            <a:chOff x="7180959" y="4380910"/>
            <a:chExt cx="4946836" cy="1590817"/>
          </a:xfrm>
        </p:grpSpPr>
        <p:sp>
          <p:nvSpPr>
            <p:cNvPr id="19" name="AutoShape 19"/>
            <p:cNvSpPr/>
            <p:nvPr/>
          </p:nvSpPr>
          <p:spPr>
            <a:xfrm>
              <a:off x="7180959" y="4436917"/>
              <a:ext cx="682752" cy="682752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20" name="TextBox 20"/>
            <p:cNvSpPr txBox="1"/>
            <p:nvPr/>
          </p:nvSpPr>
          <p:spPr>
            <a:xfrm>
              <a:off x="8027972" y="4903293"/>
              <a:ext cx="3905833" cy="1068434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>
                  <a:solidFill>
                    <a:schemeClr val="dk1">
                      <a:alpha val="10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Microsoft Yahei"/>
                </a:rPr>
                <a:t>主打全知全能，表明团队力求在各个方面都达到卓越，提供全面的服务或产品。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06701" y="4380910"/>
              <a:ext cx="4521094" cy="405047"/>
            </a:xfrm>
            <a:prstGeom prst="rect">
              <a:avLst/>
            </a:prstGeom>
            <a:ln/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2325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团队特点</a:t>
              </a:r>
            </a:p>
          </p:txBody>
        </p:sp>
        <p:sp>
          <p:nvSpPr>
            <p:cNvPr id="22" name="Freeform 22"/>
            <p:cNvSpPr/>
            <p:nvPr/>
          </p:nvSpPr>
          <p:spPr>
            <a:xfrm>
              <a:off x="7339272" y="4595230"/>
              <a:ext cx="366126" cy="366126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800" y="79486"/>
                  </a:moveTo>
                  <a:cubicBezTo>
                    <a:pt x="152800" y="79486"/>
                    <a:pt x="133750" y="38891"/>
                    <a:pt x="90888" y="38891"/>
                  </a:cubicBezTo>
                  <a:cubicBezTo>
                    <a:pt x="44053" y="38891"/>
                    <a:pt x="19450" y="78581"/>
                    <a:pt x="19450" y="118262"/>
                  </a:cubicBezTo>
                  <a:cubicBezTo>
                    <a:pt x="19450" y="184147"/>
                    <a:pt x="152800" y="265900"/>
                    <a:pt x="152800" y="265900"/>
                  </a:cubicBezTo>
                  <a:cubicBezTo>
                    <a:pt x="152800" y="265900"/>
                    <a:pt x="285350" y="184937"/>
                    <a:pt x="285350" y="118262"/>
                  </a:cubicBezTo>
                  <a:cubicBezTo>
                    <a:pt x="285350" y="77781"/>
                    <a:pt x="259956" y="38891"/>
                    <a:pt x="214713" y="38891"/>
                  </a:cubicBezTo>
                  <a:cubicBezTo>
                    <a:pt x="169469" y="38891"/>
                    <a:pt x="152800" y="79486"/>
                    <a:pt x="152800" y="7948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23" name="Group 23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24" name="AutoShape 24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TextBox 44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团队简介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261455" y="1786438"/>
            <a:ext cx="3669090" cy="4127726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571500"/>
                </a:lnTo>
                <a:lnTo>
                  <a:pt x="0" y="1333500"/>
                </a:lnTo>
                <a:lnTo>
                  <a:pt x="952500" y="1905000"/>
                </a:lnTo>
                <a:lnTo>
                  <a:pt x="1905000" y="1333500"/>
                </a:lnTo>
                <a:lnTo>
                  <a:pt x="1905000" y="571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 rot="5400000">
            <a:off x="6507340" y="1418322"/>
            <a:ext cx="1062105" cy="119486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571500"/>
                </a:lnTo>
                <a:lnTo>
                  <a:pt x="0" y="1333500"/>
                </a:lnTo>
                <a:lnTo>
                  <a:pt x="952500" y="1905000"/>
                </a:lnTo>
                <a:lnTo>
                  <a:pt x="1905000" y="1333500"/>
                </a:lnTo>
                <a:lnTo>
                  <a:pt x="1905000" y="571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 rot="5400000">
            <a:off x="7484017" y="3252867"/>
            <a:ext cx="1062105" cy="119486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571500"/>
                </a:lnTo>
                <a:lnTo>
                  <a:pt x="0" y="1333500"/>
                </a:lnTo>
                <a:lnTo>
                  <a:pt x="952500" y="1905000"/>
                </a:lnTo>
                <a:lnTo>
                  <a:pt x="1905000" y="1333500"/>
                </a:lnTo>
                <a:lnTo>
                  <a:pt x="1905000" y="571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 rot="5400000">
            <a:off x="6495148" y="5075220"/>
            <a:ext cx="1062105" cy="119486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571500"/>
                </a:lnTo>
                <a:lnTo>
                  <a:pt x="0" y="1333500"/>
                </a:lnTo>
                <a:lnTo>
                  <a:pt x="952500" y="1905000"/>
                </a:lnTo>
                <a:lnTo>
                  <a:pt x="1905000" y="1333500"/>
                </a:lnTo>
                <a:lnTo>
                  <a:pt x="1905000" y="571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 rot="5400000">
            <a:off x="4599191" y="1418322"/>
            <a:ext cx="1062105" cy="119486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571500"/>
                </a:lnTo>
                <a:lnTo>
                  <a:pt x="0" y="1333500"/>
                </a:lnTo>
                <a:lnTo>
                  <a:pt x="952500" y="1905000"/>
                </a:lnTo>
                <a:lnTo>
                  <a:pt x="1905000" y="1333500"/>
                </a:lnTo>
                <a:lnTo>
                  <a:pt x="1905000" y="571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7" name="Freeform 7"/>
          <p:cNvSpPr/>
          <p:nvPr/>
        </p:nvSpPr>
        <p:spPr>
          <a:xfrm rot="5400000">
            <a:off x="3589249" y="3252867"/>
            <a:ext cx="1062105" cy="119486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571500"/>
                </a:lnTo>
                <a:lnTo>
                  <a:pt x="0" y="1333500"/>
                </a:lnTo>
                <a:lnTo>
                  <a:pt x="952500" y="1905000"/>
                </a:lnTo>
                <a:lnTo>
                  <a:pt x="1905000" y="1333500"/>
                </a:lnTo>
                <a:lnTo>
                  <a:pt x="1905000" y="571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8" name="Freeform 8"/>
          <p:cNvSpPr/>
          <p:nvPr/>
        </p:nvSpPr>
        <p:spPr>
          <a:xfrm rot="5400000">
            <a:off x="4611383" y="5087412"/>
            <a:ext cx="1062105" cy="119486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571500"/>
                </a:lnTo>
                <a:lnTo>
                  <a:pt x="0" y="1333500"/>
                </a:lnTo>
                <a:lnTo>
                  <a:pt x="952500" y="1905000"/>
                </a:lnTo>
                <a:lnTo>
                  <a:pt x="1905000" y="1333500"/>
                </a:lnTo>
                <a:lnTo>
                  <a:pt x="1905000" y="571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7776775" y="1207198"/>
            <a:ext cx="4129625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数据建模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76775" y="1654506"/>
            <a:ext cx="3900518" cy="8191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数据建模是数据库设计的基础，需要定义数据之间的关系和属性，建立数据模型，为数据库的创建提供依据。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46354" y="3180495"/>
            <a:ext cx="3384144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表设计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46354" y="3627804"/>
            <a:ext cx="3305175" cy="11049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根据数据模型中的实体和关系，设计数据库的表结构，定义表的字段、数据类型和约束等。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76775" y="5015040"/>
            <a:ext cx="4129625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存储过程和触发器编写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76775" y="5462349"/>
            <a:ext cx="3994520" cy="95591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存储过程和触发器是数据库中的重要组件，需要编写相应的存储过程和触发器代码，实现业务逻辑。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5680" y="1345950"/>
            <a:ext cx="4044911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数据库设计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5680" y="1793259"/>
            <a:ext cx="4048125" cy="8191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数据库设计是系统开发中的重要环节，包括数据建模、数据库创建、表设计、索引设计、存储过程和触发器编写等。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4586" y="3180495"/>
            <a:ext cx="3167197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数据库创建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245" y="3627804"/>
            <a:ext cx="3305175" cy="11049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根据数据模型，选择合适的数据库管理系统，创建数据库，为数据的存储和管理提供环境。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4963" y="5015040"/>
            <a:ext cx="3895628" cy="73152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6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索引设计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4963" y="5462349"/>
            <a:ext cx="3898264" cy="11334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索引设计是数据库性能优化的重要手段，需要根据查询需求和数据特点，设计合适的索引。</a:t>
            </a:r>
          </a:p>
        </p:txBody>
      </p:sp>
      <p:sp>
        <p:nvSpPr>
          <p:cNvPr id="21" name="Freeform 21"/>
          <p:cNvSpPr/>
          <p:nvPr/>
        </p:nvSpPr>
        <p:spPr>
          <a:xfrm>
            <a:off x="5410459" y="3071807"/>
            <a:ext cx="1371081" cy="137108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13360" y="76200"/>
                </a:moveTo>
                <a:lnTo>
                  <a:pt x="243840" y="76200"/>
                </a:lnTo>
                <a:lnTo>
                  <a:pt x="243840" y="289560"/>
                </a:lnTo>
                <a:lnTo>
                  <a:pt x="60960" y="289560"/>
                </a:lnTo>
                <a:lnTo>
                  <a:pt x="60960" y="76200"/>
                </a:lnTo>
                <a:lnTo>
                  <a:pt x="91440" y="76200"/>
                </a:lnTo>
                <a:lnTo>
                  <a:pt x="91440" y="60960"/>
                </a:lnTo>
                <a:cubicBezTo>
                  <a:pt x="91440" y="44129"/>
                  <a:pt x="105089" y="30480"/>
                  <a:pt x="121920" y="30480"/>
                </a:cubicBezTo>
                <a:lnTo>
                  <a:pt x="121920" y="30480"/>
                </a:lnTo>
                <a:lnTo>
                  <a:pt x="182880" y="30480"/>
                </a:lnTo>
                <a:cubicBezTo>
                  <a:pt x="199711" y="30480"/>
                  <a:pt x="213360" y="44129"/>
                  <a:pt x="213360" y="60960"/>
                </a:cubicBezTo>
                <a:lnTo>
                  <a:pt x="213360" y="60960"/>
                </a:lnTo>
                <a:lnTo>
                  <a:pt x="213360" y="76200"/>
                </a:lnTo>
                <a:close/>
                <a:moveTo>
                  <a:pt x="259080" y="76200"/>
                </a:moveTo>
                <a:lnTo>
                  <a:pt x="274320" y="76200"/>
                </a:lnTo>
                <a:cubicBezTo>
                  <a:pt x="291151" y="76200"/>
                  <a:pt x="304800" y="89849"/>
                  <a:pt x="304800" y="106680"/>
                </a:cubicBezTo>
                <a:lnTo>
                  <a:pt x="304800" y="106680"/>
                </a:lnTo>
                <a:lnTo>
                  <a:pt x="304800" y="259080"/>
                </a:lnTo>
                <a:cubicBezTo>
                  <a:pt x="304800" y="275911"/>
                  <a:pt x="291151" y="289560"/>
                  <a:pt x="274320" y="289560"/>
                </a:cubicBezTo>
                <a:lnTo>
                  <a:pt x="274320" y="289560"/>
                </a:lnTo>
                <a:lnTo>
                  <a:pt x="259080" y="289560"/>
                </a:lnTo>
                <a:lnTo>
                  <a:pt x="259080" y="76200"/>
                </a:lnTo>
                <a:close/>
                <a:moveTo>
                  <a:pt x="45720" y="76200"/>
                </a:moveTo>
                <a:lnTo>
                  <a:pt x="45720" y="289560"/>
                </a:lnTo>
                <a:lnTo>
                  <a:pt x="30480" y="289560"/>
                </a:lnTo>
                <a:cubicBezTo>
                  <a:pt x="13649" y="289560"/>
                  <a:pt x="0" y="275911"/>
                  <a:pt x="0" y="259080"/>
                </a:cubicBezTo>
                <a:lnTo>
                  <a:pt x="0" y="259080"/>
                </a:lnTo>
                <a:lnTo>
                  <a:pt x="0" y="106680"/>
                </a:lnTo>
                <a:cubicBezTo>
                  <a:pt x="0" y="89916"/>
                  <a:pt x="13716" y="76200"/>
                  <a:pt x="30480" y="76200"/>
                </a:cubicBezTo>
                <a:lnTo>
                  <a:pt x="45720" y="76200"/>
                </a:lnTo>
                <a:close/>
                <a:moveTo>
                  <a:pt x="121920" y="60960"/>
                </a:moveTo>
                <a:lnTo>
                  <a:pt x="121920" y="76200"/>
                </a:lnTo>
                <a:lnTo>
                  <a:pt x="182880" y="76200"/>
                </a:lnTo>
                <a:lnTo>
                  <a:pt x="182880" y="60960"/>
                </a:lnTo>
                <a:lnTo>
                  <a:pt x="12192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22" name="TextBox 22"/>
          <p:cNvSpPr txBox="1"/>
          <p:nvPr/>
        </p:nvSpPr>
        <p:spPr>
          <a:xfrm>
            <a:off x="4519258" y="1436636"/>
            <a:ext cx="1122727" cy="1152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86000"/>
              </a:lnSpc>
              <a:spcBef>
                <a:spcPts val="450"/>
              </a:spcBef>
            </a:pPr>
            <a:r>
              <a:rPr lang="en-US" sz="3075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347063" y="1412952"/>
            <a:ext cx="1313148" cy="115576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86000"/>
              </a:lnSpc>
              <a:spcBef>
                <a:spcPts val="450"/>
              </a:spcBef>
            </a:pPr>
            <a:r>
              <a:rPr lang="en-US" sz="3075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44473" y="3277277"/>
            <a:ext cx="1281814" cy="1152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86000"/>
              </a:lnSpc>
              <a:spcBef>
                <a:spcPts val="450"/>
              </a:spcBef>
            </a:pPr>
            <a:r>
              <a:rPr lang="en-US" sz="3075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44483" y="3265085"/>
            <a:ext cx="1313148" cy="115576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86000"/>
              </a:lnSpc>
              <a:spcBef>
                <a:spcPts val="450"/>
              </a:spcBef>
            </a:pPr>
            <a:r>
              <a:rPr lang="en-US" sz="3075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581926" y="5111822"/>
            <a:ext cx="1023483" cy="115576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86000"/>
              </a:lnSpc>
              <a:spcBef>
                <a:spcPts val="450"/>
              </a:spcBef>
            </a:pPr>
            <a:r>
              <a:rPr lang="en-US" sz="3075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347063" y="5099630"/>
            <a:ext cx="1313148" cy="115576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spAutoFit/>
          </a:bodyPr>
          <a:lstStyle/>
          <a:p>
            <a:pPr algn="ctr">
              <a:lnSpc>
                <a:spcPct val="186000"/>
              </a:lnSpc>
              <a:spcBef>
                <a:spcPts val="450"/>
              </a:spcBef>
            </a:pPr>
            <a:r>
              <a:rPr lang="en-US" sz="3075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9" name="AutoShape 2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4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4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TextBox 49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团队组织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76773" y="2562728"/>
            <a:ext cx="2438400" cy="2438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376903" y="1099688"/>
            <a:ext cx="4348638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18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董子涵产品经理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34724" y="1099688"/>
            <a:ext cx="4493572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18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董子涵后端工程师数据库设计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34724" y="2964493"/>
            <a:ext cx="4493572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18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董子涵前端工程师UI设计+原型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34724" y="4921535"/>
            <a:ext cx="4493572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18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董子涵后端工程师文档撰写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6903" y="4921535"/>
            <a:ext cx="4414526" cy="6248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19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董子涵前端工程师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6903" y="2964493"/>
            <a:ext cx="4348638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sz="18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董子涵后端工程师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6903" y="1462400"/>
            <a:ext cx="4486656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负责项目规划、组织会议、分配任务，参与文档拟写。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6903" y="3348767"/>
            <a:ext cx="4486656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负责后端开发，算法学习、设计及开发。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6903" y="5308631"/>
            <a:ext cx="4486656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负责前端开发，APP的UI设计。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34724" y="1462400"/>
            <a:ext cx="4486656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负责后端开发，数据库设计。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34724" y="3348767"/>
            <a:ext cx="4486656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负责前端开发，参与APP的UI设计。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34724" y="5308631"/>
            <a:ext cx="4486656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负责后端开发，参与文档拟写。</a:t>
            </a:r>
          </a:p>
        </p:txBody>
      </p:sp>
      <p:sp>
        <p:nvSpPr>
          <p:cNvPr id="15" name="Freeform 15"/>
          <p:cNvSpPr/>
          <p:nvPr/>
        </p:nvSpPr>
        <p:spPr>
          <a:xfrm>
            <a:off x="5496912" y="3182867"/>
            <a:ext cx="1198122" cy="119812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88693" y="85468"/>
                </a:moveTo>
                <a:lnTo>
                  <a:pt x="193700" y="180461"/>
                </a:lnTo>
                <a:lnTo>
                  <a:pt x="301971" y="180461"/>
                </a:lnTo>
                <a:cubicBezTo>
                  <a:pt x="303686" y="171298"/>
                  <a:pt x="304800" y="162001"/>
                  <a:pt x="304800" y="152400"/>
                </a:cubicBezTo>
                <a:cubicBezTo>
                  <a:pt x="304800" y="128273"/>
                  <a:pt x="298694" y="105747"/>
                  <a:pt x="288693" y="85468"/>
                </a:cubicBezTo>
                <a:close/>
                <a:moveTo>
                  <a:pt x="200549" y="145161"/>
                </a:moveTo>
                <a:lnTo>
                  <a:pt x="278682" y="67066"/>
                </a:lnTo>
                <a:cubicBezTo>
                  <a:pt x="260080" y="39643"/>
                  <a:pt x="232543" y="19241"/>
                  <a:pt x="200549" y="8525"/>
                </a:cubicBezTo>
                <a:lnTo>
                  <a:pt x="200549" y="145161"/>
                </a:lnTo>
                <a:close/>
                <a:moveTo>
                  <a:pt x="159525" y="200549"/>
                </a:moveTo>
                <a:lnTo>
                  <a:pt x="237677" y="278721"/>
                </a:lnTo>
                <a:cubicBezTo>
                  <a:pt x="265138" y="260156"/>
                  <a:pt x="285560" y="232581"/>
                  <a:pt x="296275" y="200549"/>
                </a:cubicBezTo>
                <a:lnTo>
                  <a:pt x="159525" y="200549"/>
                </a:lnTo>
                <a:close/>
                <a:moveTo>
                  <a:pt x="180432" y="111862"/>
                </a:moveTo>
                <a:lnTo>
                  <a:pt x="180432" y="2829"/>
                </a:lnTo>
                <a:cubicBezTo>
                  <a:pt x="171317" y="1133"/>
                  <a:pt x="162001" y="0"/>
                  <a:pt x="152400" y="0"/>
                </a:cubicBezTo>
                <a:cubicBezTo>
                  <a:pt x="128064" y="0"/>
                  <a:pt x="105366" y="6229"/>
                  <a:pt x="84963" y="16393"/>
                </a:cubicBezTo>
                <a:lnTo>
                  <a:pt x="180432" y="111862"/>
                </a:lnTo>
                <a:close/>
                <a:moveTo>
                  <a:pt x="124368" y="193853"/>
                </a:moveTo>
                <a:lnTo>
                  <a:pt x="124368" y="301981"/>
                </a:lnTo>
                <a:cubicBezTo>
                  <a:pt x="133483" y="303686"/>
                  <a:pt x="142799" y="304800"/>
                  <a:pt x="152400" y="304800"/>
                </a:cubicBezTo>
                <a:cubicBezTo>
                  <a:pt x="176508" y="304800"/>
                  <a:pt x="198987" y="298694"/>
                  <a:pt x="219266" y="288722"/>
                </a:cubicBezTo>
                <a:lnTo>
                  <a:pt x="124368" y="193853"/>
                </a:lnTo>
                <a:close/>
                <a:moveTo>
                  <a:pt x="104232" y="159763"/>
                </a:moveTo>
                <a:lnTo>
                  <a:pt x="26194" y="237792"/>
                </a:lnTo>
                <a:cubicBezTo>
                  <a:pt x="44758" y="265176"/>
                  <a:pt x="72276" y="285569"/>
                  <a:pt x="104232" y="296285"/>
                </a:cubicBezTo>
                <a:lnTo>
                  <a:pt x="104232" y="159763"/>
                </a:lnTo>
                <a:close/>
                <a:moveTo>
                  <a:pt x="2829" y="124368"/>
                </a:moveTo>
                <a:cubicBezTo>
                  <a:pt x="1133" y="133483"/>
                  <a:pt x="0" y="142799"/>
                  <a:pt x="0" y="152400"/>
                </a:cubicBezTo>
                <a:cubicBezTo>
                  <a:pt x="0" y="176584"/>
                  <a:pt x="6144" y="199130"/>
                  <a:pt x="16145" y="219408"/>
                </a:cubicBezTo>
                <a:lnTo>
                  <a:pt x="111195" y="124358"/>
                </a:lnTo>
                <a:lnTo>
                  <a:pt x="2829" y="124358"/>
                </a:lnTo>
                <a:close/>
                <a:moveTo>
                  <a:pt x="66637" y="26489"/>
                </a:moveTo>
                <a:cubicBezTo>
                  <a:pt x="39443" y="45053"/>
                  <a:pt x="19183" y="72428"/>
                  <a:pt x="8525" y="104232"/>
                </a:cubicBezTo>
                <a:lnTo>
                  <a:pt x="144389" y="104232"/>
                </a:lnTo>
                <a:lnTo>
                  <a:pt x="66637" y="26489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grpSp>
        <p:nvGrpSpPr>
          <p:cNvPr id="16" name="Group 16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7" name="AutoShape 1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TextBox 37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团队分工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9180" y="3558530"/>
            <a:ext cx="7832422" cy="89934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chemeClr val="l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项目摘要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7442" y="805278"/>
            <a:ext cx="9305925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7875" y="648521"/>
            <a:ext cx="8096250" cy="19431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600" b="1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86539" y="2270989"/>
            <a:ext cx="2295122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4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感谢观看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9599" y="3579052"/>
            <a:ext cx="1702240" cy="1665358"/>
          </a:xfrm>
          <a:custGeom>
            <a:avLst/>
            <a:gdLst/>
            <a:ahLst/>
            <a:cxnLst/>
            <a:rect l="l" t="t" r="r" b="b"/>
            <a:pathLst>
              <a:path w="1905000" h="1863725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1780524" y="1984015"/>
            <a:ext cx="2204933" cy="2157159"/>
          </a:xfrm>
          <a:custGeom>
            <a:avLst/>
            <a:gdLst/>
            <a:ahLst/>
            <a:cxnLst/>
            <a:rect l="l" t="t" r="r" b="b"/>
            <a:pathLst>
              <a:path w="1905000" h="1863725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>
            <a:off x="3279872" y="3539082"/>
            <a:ext cx="2116735" cy="2070873"/>
          </a:xfrm>
          <a:custGeom>
            <a:avLst/>
            <a:gdLst/>
            <a:ahLst/>
            <a:cxnLst/>
            <a:rect l="l" t="t" r="r" b="b"/>
            <a:pathLst>
              <a:path w="1905000" h="1863725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4779230" y="2392515"/>
            <a:ext cx="1702240" cy="1665358"/>
          </a:xfrm>
          <a:custGeom>
            <a:avLst/>
            <a:gdLst/>
            <a:ahLst/>
            <a:cxnLst/>
            <a:rect l="l" t="t" r="r" b="b"/>
            <a:pathLst>
              <a:path w="1905000" h="1863725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5562818" y="3040397"/>
            <a:ext cx="147161" cy="176213"/>
          </a:xfrm>
          <a:custGeom>
            <a:avLst/>
            <a:gdLst/>
            <a:ahLst/>
            <a:cxnLst/>
            <a:rect l="l" t="t" r="r" b="b"/>
            <a:pathLst>
              <a:path w="56" h="67">
                <a:moveTo>
                  <a:pt x="28" y="0"/>
                </a:moveTo>
                <a:cubicBezTo>
                  <a:pt x="13" y="0"/>
                  <a:pt x="0" y="13"/>
                  <a:pt x="0" y="28"/>
                </a:cubicBezTo>
                <a:cubicBezTo>
                  <a:pt x="0" y="34"/>
                  <a:pt x="2" y="40"/>
                  <a:pt x="7" y="46"/>
                </a:cubicBezTo>
                <a:cubicBezTo>
                  <a:pt x="11" y="52"/>
                  <a:pt x="15" y="58"/>
                  <a:pt x="16" y="65"/>
                </a:cubicBezTo>
                <a:cubicBezTo>
                  <a:pt x="16" y="67"/>
                  <a:pt x="16" y="67"/>
                  <a:pt x="16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1"/>
                  <a:pt x="26" y="50"/>
                  <a:pt x="22" y="42"/>
                </a:cubicBezTo>
                <a:cubicBezTo>
                  <a:pt x="24" y="42"/>
                  <a:pt x="26" y="41"/>
                  <a:pt x="28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1" y="41"/>
                  <a:pt x="33" y="42"/>
                  <a:pt x="34" y="42"/>
                </a:cubicBezTo>
                <a:cubicBezTo>
                  <a:pt x="32" y="48"/>
                  <a:pt x="31" y="55"/>
                  <a:pt x="31" y="65"/>
                </a:cubicBezTo>
                <a:cubicBezTo>
                  <a:pt x="31" y="67"/>
                  <a:pt x="31" y="67"/>
                  <a:pt x="31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58"/>
                  <a:pt x="46" y="52"/>
                  <a:pt x="50" y="46"/>
                </a:cubicBezTo>
                <a:cubicBezTo>
                  <a:pt x="54" y="41"/>
                  <a:pt x="56" y="34"/>
                  <a:pt x="56" y="28"/>
                </a:cubicBezTo>
                <a:cubicBezTo>
                  <a:pt x="56" y="13"/>
                  <a:pt x="44" y="0"/>
                  <a:pt x="28" y="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7" name="Freeform 7"/>
          <p:cNvSpPr/>
          <p:nvPr/>
        </p:nvSpPr>
        <p:spPr>
          <a:xfrm>
            <a:off x="5396607" y="2934479"/>
            <a:ext cx="461677" cy="550831"/>
          </a:xfrm>
          <a:custGeom>
            <a:avLst/>
            <a:gdLst/>
            <a:ahLst/>
            <a:cxnLst/>
            <a:rect l="l" t="t" r="r" b="b"/>
            <a:pathLst>
              <a:path w="175" h="209">
                <a:moveTo>
                  <a:pt x="146" y="24"/>
                </a:moveTo>
                <a:cubicBezTo>
                  <a:pt x="126" y="8"/>
                  <a:pt x="100" y="0"/>
                  <a:pt x="66" y="8"/>
                </a:cubicBezTo>
                <a:cubicBezTo>
                  <a:pt x="42" y="15"/>
                  <a:pt x="21" y="33"/>
                  <a:pt x="16" y="67"/>
                </a:cubicBezTo>
                <a:cubicBezTo>
                  <a:pt x="14" y="78"/>
                  <a:pt x="16" y="84"/>
                  <a:pt x="16" y="85"/>
                </a:cubicBezTo>
                <a:cubicBezTo>
                  <a:pt x="18" y="87"/>
                  <a:pt x="20" y="91"/>
                  <a:pt x="20" y="94"/>
                </a:cubicBezTo>
                <a:cubicBezTo>
                  <a:pt x="20" y="95"/>
                  <a:pt x="19" y="96"/>
                  <a:pt x="19" y="97"/>
                </a:cubicBezTo>
                <a:cubicBezTo>
                  <a:pt x="2" y="121"/>
                  <a:pt x="2" y="121"/>
                  <a:pt x="2" y="121"/>
                </a:cubicBezTo>
                <a:cubicBezTo>
                  <a:pt x="1" y="123"/>
                  <a:pt x="0" y="125"/>
                  <a:pt x="1" y="127"/>
                </a:cubicBezTo>
                <a:cubicBezTo>
                  <a:pt x="4" y="132"/>
                  <a:pt x="12" y="131"/>
                  <a:pt x="14" y="132"/>
                </a:cubicBezTo>
                <a:cubicBezTo>
                  <a:pt x="16" y="133"/>
                  <a:pt x="17" y="136"/>
                  <a:pt x="16" y="139"/>
                </a:cubicBezTo>
                <a:cubicBezTo>
                  <a:pt x="15" y="141"/>
                  <a:pt x="13" y="145"/>
                  <a:pt x="15" y="146"/>
                </a:cubicBezTo>
                <a:cubicBezTo>
                  <a:pt x="17" y="147"/>
                  <a:pt x="19" y="148"/>
                  <a:pt x="19" y="148"/>
                </a:cubicBezTo>
                <a:cubicBezTo>
                  <a:pt x="19" y="148"/>
                  <a:pt x="16" y="149"/>
                  <a:pt x="16" y="151"/>
                </a:cubicBezTo>
                <a:cubicBezTo>
                  <a:pt x="15" y="153"/>
                  <a:pt x="16" y="156"/>
                  <a:pt x="19" y="157"/>
                </a:cubicBezTo>
                <a:cubicBezTo>
                  <a:pt x="19" y="157"/>
                  <a:pt x="22" y="164"/>
                  <a:pt x="21" y="171"/>
                </a:cubicBezTo>
                <a:cubicBezTo>
                  <a:pt x="20" y="177"/>
                  <a:pt x="18" y="183"/>
                  <a:pt x="23" y="187"/>
                </a:cubicBezTo>
                <a:cubicBezTo>
                  <a:pt x="28" y="191"/>
                  <a:pt x="48" y="188"/>
                  <a:pt x="60" y="184"/>
                </a:cubicBezTo>
                <a:cubicBezTo>
                  <a:pt x="60" y="184"/>
                  <a:pt x="64" y="191"/>
                  <a:pt x="68" y="209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47" y="170"/>
                  <a:pt x="145" y="163"/>
                  <a:pt x="145" y="159"/>
                </a:cubicBezTo>
                <a:cubicBezTo>
                  <a:pt x="143" y="148"/>
                  <a:pt x="160" y="128"/>
                  <a:pt x="166" y="106"/>
                </a:cubicBezTo>
                <a:cubicBezTo>
                  <a:pt x="173" y="81"/>
                  <a:pt x="175" y="48"/>
                  <a:pt x="146" y="24"/>
                </a:cubicBezTo>
                <a:close/>
                <a:moveTo>
                  <a:pt x="118" y="90"/>
                </a:moveTo>
                <a:cubicBezTo>
                  <a:pt x="112" y="98"/>
                  <a:pt x="110" y="104"/>
                  <a:pt x="110" y="110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33"/>
                  <a:pt x="107" y="136"/>
                  <a:pt x="104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95" y="138"/>
                  <a:pt x="93" y="139"/>
                  <a:pt x="91" y="139"/>
                </a:cubicBezTo>
                <a:cubicBezTo>
                  <a:pt x="89" y="139"/>
                  <a:pt x="88" y="138"/>
                  <a:pt x="87" y="136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79" y="136"/>
                  <a:pt x="79" y="136"/>
                  <a:pt x="79" y="136"/>
                </a:cubicBezTo>
                <a:cubicBezTo>
                  <a:pt x="76" y="136"/>
                  <a:pt x="73" y="133"/>
                  <a:pt x="73" y="12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04"/>
                  <a:pt x="70" y="98"/>
                  <a:pt x="65" y="90"/>
                </a:cubicBezTo>
                <a:cubicBezTo>
                  <a:pt x="59" y="83"/>
                  <a:pt x="57" y="76"/>
                  <a:pt x="57" y="68"/>
                </a:cubicBezTo>
                <a:cubicBezTo>
                  <a:pt x="57" y="49"/>
                  <a:pt x="72" y="34"/>
                  <a:pt x="91" y="34"/>
                </a:cubicBezTo>
                <a:cubicBezTo>
                  <a:pt x="110" y="34"/>
                  <a:pt x="126" y="49"/>
                  <a:pt x="126" y="68"/>
                </a:cubicBezTo>
                <a:cubicBezTo>
                  <a:pt x="126" y="76"/>
                  <a:pt x="123" y="83"/>
                  <a:pt x="118" y="9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8" name="Freeform 8"/>
          <p:cNvSpPr/>
          <p:nvPr/>
        </p:nvSpPr>
        <p:spPr>
          <a:xfrm>
            <a:off x="1208439" y="4261188"/>
            <a:ext cx="440436" cy="440436"/>
          </a:xfrm>
          <a:custGeom>
            <a:avLst/>
            <a:gdLst/>
            <a:ahLst/>
            <a:cxnLst/>
            <a:rect l="l" t="t" r="r" b="b"/>
            <a:pathLst>
              <a:path w="167" h="167">
                <a:moveTo>
                  <a:pt x="161" y="71"/>
                </a:moveTo>
                <a:cubicBezTo>
                  <a:pt x="148" y="71"/>
                  <a:pt x="148" y="71"/>
                  <a:pt x="148" y="71"/>
                </a:cubicBezTo>
                <a:cubicBezTo>
                  <a:pt x="146" y="62"/>
                  <a:pt x="143" y="54"/>
                  <a:pt x="138" y="47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9" y="36"/>
                  <a:pt x="150" y="32"/>
                  <a:pt x="148" y="31"/>
                </a:cubicBezTo>
                <a:cubicBezTo>
                  <a:pt x="136" y="19"/>
                  <a:pt x="136" y="19"/>
                  <a:pt x="136" y="19"/>
                </a:cubicBezTo>
                <a:cubicBezTo>
                  <a:pt x="135" y="17"/>
                  <a:pt x="131" y="18"/>
                  <a:pt x="129" y="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13" y="24"/>
                  <a:pt x="105" y="21"/>
                  <a:pt x="96" y="19"/>
                </a:cubicBezTo>
                <a:cubicBezTo>
                  <a:pt x="96" y="6"/>
                  <a:pt x="96" y="6"/>
                  <a:pt x="96" y="6"/>
                </a:cubicBezTo>
                <a:cubicBezTo>
                  <a:pt x="96" y="3"/>
                  <a:pt x="94" y="0"/>
                  <a:pt x="9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3" y="0"/>
                  <a:pt x="71" y="3"/>
                  <a:pt x="71" y="6"/>
                </a:cubicBezTo>
                <a:cubicBezTo>
                  <a:pt x="71" y="19"/>
                  <a:pt x="71" y="19"/>
                  <a:pt x="71" y="19"/>
                </a:cubicBezTo>
                <a:cubicBezTo>
                  <a:pt x="62" y="21"/>
                  <a:pt x="54" y="24"/>
                  <a:pt x="46" y="29"/>
                </a:cubicBezTo>
                <a:cubicBezTo>
                  <a:pt x="37" y="20"/>
                  <a:pt x="37" y="20"/>
                  <a:pt x="37" y="20"/>
                </a:cubicBezTo>
                <a:cubicBezTo>
                  <a:pt x="35" y="18"/>
                  <a:pt x="32" y="17"/>
                  <a:pt x="30" y="19"/>
                </a:cubicBezTo>
                <a:cubicBezTo>
                  <a:pt x="18" y="31"/>
                  <a:pt x="18" y="31"/>
                  <a:pt x="18" y="31"/>
                </a:cubicBezTo>
                <a:cubicBezTo>
                  <a:pt x="17" y="32"/>
                  <a:pt x="17" y="36"/>
                  <a:pt x="19" y="38"/>
                </a:cubicBezTo>
                <a:cubicBezTo>
                  <a:pt x="29" y="47"/>
                  <a:pt x="29" y="47"/>
                  <a:pt x="29" y="47"/>
                </a:cubicBezTo>
                <a:cubicBezTo>
                  <a:pt x="24" y="54"/>
                  <a:pt x="20" y="62"/>
                  <a:pt x="19" y="71"/>
                </a:cubicBezTo>
                <a:cubicBezTo>
                  <a:pt x="6" y="71"/>
                  <a:pt x="6" y="71"/>
                  <a:pt x="6" y="71"/>
                </a:cubicBezTo>
                <a:cubicBezTo>
                  <a:pt x="2" y="71"/>
                  <a:pt x="0" y="73"/>
                  <a:pt x="0" y="75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4"/>
                  <a:pt x="2" y="96"/>
                  <a:pt x="6" y="96"/>
                </a:cubicBezTo>
                <a:cubicBezTo>
                  <a:pt x="19" y="96"/>
                  <a:pt x="19" y="96"/>
                  <a:pt x="19" y="96"/>
                </a:cubicBezTo>
                <a:cubicBezTo>
                  <a:pt x="20" y="105"/>
                  <a:pt x="24" y="113"/>
                  <a:pt x="29" y="120"/>
                </a:cubicBezTo>
                <a:cubicBezTo>
                  <a:pt x="19" y="130"/>
                  <a:pt x="19" y="130"/>
                  <a:pt x="19" y="130"/>
                </a:cubicBezTo>
                <a:cubicBezTo>
                  <a:pt x="17" y="132"/>
                  <a:pt x="17" y="135"/>
                  <a:pt x="18" y="137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2" y="150"/>
                  <a:pt x="35" y="150"/>
                  <a:pt x="37" y="147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54" y="143"/>
                  <a:pt x="62" y="147"/>
                  <a:pt x="71" y="148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4"/>
                  <a:pt x="73" y="167"/>
                  <a:pt x="75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4" y="167"/>
                  <a:pt x="96" y="164"/>
                  <a:pt x="96" y="161"/>
                </a:cubicBezTo>
                <a:cubicBezTo>
                  <a:pt x="96" y="148"/>
                  <a:pt x="96" y="148"/>
                  <a:pt x="96" y="148"/>
                </a:cubicBezTo>
                <a:cubicBezTo>
                  <a:pt x="105" y="147"/>
                  <a:pt x="113" y="143"/>
                  <a:pt x="120" y="138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31" y="150"/>
                  <a:pt x="135" y="150"/>
                  <a:pt x="136" y="148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50" y="135"/>
                  <a:pt x="149" y="132"/>
                  <a:pt x="147" y="130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43" y="113"/>
                  <a:pt x="146" y="105"/>
                  <a:pt x="148" y="96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4" y="96"/>
                  <a:pt x="167" y="94"/>
                  <a:pt x="167" y="92"/>
                </a:cubicBezTo>
                <a:cubicBezTo>
                  <a:pt x="167" y="75"/>
                  <a:pt x="167" y="75"/>
                  <a:pt x="167" y="75"/>
                </a:cubicBezTo>
                <a:cubicBezTo>
                  <a:pt x="167" y="73"/>
                  <a:pt x="164" y="71"/>
                  <a:pt x="161" y="71"/>
                </a:cubicBezTo>
                <a:close/>
                <a:moveTo>
                  <a:pt x="83" y="114"/>
                </a:moveTo>
                <a:cubicBezTo>
                  <a:pt x="66" y="114"/>
                  <a:pt x="52" y="101"/>
                  <a:pt x="52" y="84"/>
                </a:cubicBezTo>
                <a:cubicBezTo>
                  <a:pt x="52" y="67"/>
                  <a:pt x="66" y="53"/>
                  <a:pt x="83" y="53"/>
                </a:cubicBezTo>
                <a:cubicBezTo>
                  <a:pt x="100" y="53"/>
                  <a:pt x="114" y="67"/>
                  <a:pt x="114" y="84"/>
                </a:cubicBezTo>
                <a:cubicBezTo>
                  <a:pt x="114" y="101"/>
                  <a:pt x="100" y="114"/>
                  <a:pt x="83" y="114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9" name="Freeform 9"/>
          <p:cNvSpPr/>
          <p:nvPr/>
        </p:nvSpPr>
        <p:spPr>
          <a:xfrm>
            <a:off x="1554102" y="4121837"/>
            <a:ext cx="318897" cy="316706"/>
          </a:xfrm>
          <a:custGeom>
            <a:avLst/>
            <a:gdLst/>
            <a:ahLst/>
            <a:cxnLst/>
            <a:rect l="l" t="t" r="r" b="b"/>
            <a:pathLst>
              <a:path w="121" h="120">
                <a:moveTo>
                  <a:pt x="117" y="51"/>
                </a:moveTo>
                <a:cubicBezTo>
                  <a:pt x="108" y="51"/>
                  <a:pt x="108" y="51"/>
                  <a:pt x="108" y="51"/>
                </a:cubicBezTo>
                <a:cubicBezTo>
                  <a:pt x="106" y="44"/>
                  <a:pt x="104" y="38"/>
                  <a:pt x="100" y="33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9" y="25"/>
                  <a:pt x="109" y="23"/>
                  <a:pt x="108" y="22"/>
                </a:cubicBezTo>
                <a:cubicBezTo>
                  <a:pt x="99" y="13"/>
                  <a:pt x="99" y="13"/>
                  <a:pt x="99" y="13"/>
                </a:cubicBezTo>
                <a:cubicBezTo>
                  <a:pt x="98" y="12"/>
                  <a:pt x="96" y="12"/>
                  <a:pt x="94" y="14"/>
                </a:cubicBezTo>
                <a:cubicBezTo>
                  <a:pt x="87" y="20"/>
                  <a:pt x="87" y="20"/>
                  <a:pt x="87" y="20"/>
                </a:cubicBezTo>
                <a:cubicBezTo>
                  <a:pt x="82" y="17"/>
                  <a:pt x="76" y="14"/>
                  <a:pt x="70" y="13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1"/>
                  <a:pt x="69" y="0"/>
                  <a:pt x="67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2" y="1"/>
                  <a:pt x="52" y="4"/>
                </a:cubicBezTo>
                <a:cubicBezTo>
                  <a:pt x="52" y="13"/>
                  <a:pt x="52" y="13"/>
                  <a:pt x="52" y="13"/>
                </a:cubicBezTo>
                <a:cubicBezTo>
                  <a:pt x="45" y="14"/>
                  <a:pt x="39" y="17"/>
                  <a:pt x="34" y="20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2"/>
                  <a:pt x="24" y="12"/>
                  <a:pt x="22" y="13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3"/>
                  <a:pt x="13" y="25"/>
                  <a:pt x="15" y="27"/>
                </a:cubicBezTo>
                <a:cubicBezTo>
                  <a:pt x="21" y="33"/>
                  <a:pt x="21" y="33"/>
                  <a:pt x="21" y="33"/>
                </a:cubicBezTo>
                <a:cubicBezTo>
                  <a:pt x="18" y="38"/>
                  <a:pt x="15" y="44"/>
                  <a:pt x="14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2" y="51"/>
                  <a:pt x="0" y="52"/>
                  <a:pt x="0" y="54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69"/>
                  <a:pt x="5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5" y="76"/>
                  <a:pt x="18" y="81"/>
                  <a:pt x="21" y="87"/>
                </a:cubicBezTo>
                <a:cubicBezTo>
                  <a:pt x="15" y="93"/>
                  <a:pt x="15" y="93"/>
                  <a:pt x="15" y="93"/>
                </a:cubicBezTo>
                <a:cubicBezTo>
                  <a:pt x="13" y="95"/>
                  <a:pt x="13" y="97"/>
                  <a:pt x="14" y="98"/>
                </a:cubicBezTo>
                <a:cubicBezTo>
                  <a:pt x="22" y="107"/>
                  <a:pt x="22" y="107"/>
                  <a:pt x="22" y="107"/>
                </a:cubicBezTo>
                <a:cubicBezTo>
                  <a:pt x="24" y="108"/>
                  <a:pt x="26" y="108"/>
                  <a:pt x="28" y="106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9" y="103"/>
                  <a:pt x="45" y="106"/>
                  <a:pt x="52" y="107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2" y="118"/>
                  <a:pt x="53" y="120"/>
                  <a:pt x="55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9" y="120"/>
                  <a:pt x="70" y="118"/>
                  <a:pt x="70" y="116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6" y="106"/>
                  <a:pt x="82" y="103"/>
                  <a:pt x="87" y="100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6" y="108"/>
                  <a:pt x="98" y="108"/>
                  <a:pt x="99" y="107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9" y="97"/>
                  <a:pt x="109" y="95"/>
                  <a:pt x="107" y="93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4" y="81"/>
                  <a:pt x="106" y="76"/>
                  <a:pt x="108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9" y="69"/>
                  <a:pt x="121" y="68"/>
                  <a:pt x="121" y="66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1" y="52"/>
                  <a:pt x="119" y="51"/>
                  <a:pt x="117" y="51"/>
                </a:cubicBezTo>
                <a:close/>
                <a:moveTo>
                  <a:pt x="61" y="82"/>
                </a:moveTo>
                <a:cubicBezTo>
                  <a:pt x="48" y="82"/>
                  <a:pt x="38" y="72"/>
                  <a:pt x="38" y="60"/>
                </a:cubicBezTo>
                <a:cubicBezTo>
                  <a:pt x="38" y="48"/>
                  <a:pt x="48" y="38"/>
                  <a:pt x="61" y="38"/>
                </a:cubicBezTo>
                <a:cubicBezTo>
                  <a:pt x="73" y="38"/>
                  <a:pt x="83" y="48"/>
                  <a:pt x="83" y="60"/>
                </a:cubicBezTo>
                <a:cubicBezTo>
                  <a:pt x="83" y="72"/>
                  <a:pt x="73" y="82"/>
                  <a:pt x="61" y="82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4387341" y="4267290"/>
            <a:ext cx="239744" cy="269843"/>
          </a:xfrm>
          <a:custGeom>
            <a:avLst/>
            <a:gdLst/>
            <a:ahLst/>
            <a:cxnLst/>
            <a:rect l="l" t="t" r="r" b="b"/>
            <a:pathLst>
              <a:path w="91" h="102">
                <a:moveTo>
                  <a:pt x="76" y="45"/>
                </a:moveTo>
                <a:cubicBezTo>
                  <a:pt x="65" y="52"/>
                  <a:pt x="54" y="52"/>
                  <a:pt x="50" y="5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0" y="93"/>
                  <a:pt x="0" y="93"/>
                  <a:pt x="0" y="93"/>
                </a:cubicBezTo>
                <a:cubicBezTo>
                  <a:pt x="43" y="47"/>
                  <a:pt x="43" y="47"/>
                  <a:pt x="43" y="47"/>
                </a:cubicBezTo>
                <a:cubicBezTo>
                  <a:pt x="42" y="43"/>
                  <a:pt x="40" y="32"/>
                  <a:pt x="45" y="19"/>
                </a:cubicBezTo>
                <a:cubicBezTo>
                  <a:pt x="52" y="4"/>
                  <a:pt x="70" y="0"/>
                  <a:pt x="70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1"/>
                  <a:pt x="69" y="21"/>
                  <a:pt x="70" y="22"/>
                </a:cubicBezTo>
                <a:cubicBezTo>
                  <a:pt x="70" y="22"/>
                  <a:pt x="70" y="23"/>
                  <a:pt x="70" y="24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17"/>
                  <a:pt x="90" y="36"/>
                  <a:pt x="76" y="45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11" name="Freeform 11"/>
          <p:cNvSpPr/>
          <p:nvPr/>
        </p:nvSpPr>
        <p:spPr>
          <a:xfrm>
            <a:off x="4049394" y="4452456"/>
            <a:ext cx="461677" cy="429292"/>
          </a:xfrm>
          <a:custGeom>
            <a:avLst/>
            <a:gdLst/>
            <a:ahLst/>
            <a:cxnLst/>
            <a:rect l="l" t="t" r="r" b="b"/>
            <a:pathLst>
              <a:path w="175" h="163">
                <a:moveTo>
                  <a:pt x="77" y="0"/>
                </a:moveTo>
                <a:cubicBezTo>
                  <a:pt x="95" y="0"/>
                  <a:pt x="112" y="6"/>
                  <a:pt x="127" y="16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0" y="36"/>
                  <a:pt x="92" y="34"/>
                  <a:pt x="84" y="34"/>
                </a:cubicBezTo>
                <a:cubicBezTo>
                  <a:pt x="59" y="34"/>
                  <a:pt x="41" y="54"/>
                  <a:pt x="44" y="80"/>
                </a:cubicBezTo>
                <a:cubicBezTo>
                  <a:pt x="47" y="105"/>
                  <a:pt x="70" y="125"/>
                  <a:pt x="96" y="125"/>
                </a:cubicBezTo>
                <a:cubicBezTo>
                  <a:pt x="121" y="125"/>
                  <a:pt x="138" y="105"/>
                  <a:pt x="135" y="80"/>
                </a:cubicBezTo>
                <a:cubicBezTo>
                  <a:pt x="134" y="71"/>
                  <a:pt x="130" y="63"/>
                  <a:pt x="125" y="56"/>
                </a:cubicBezTo>
                <a:cubicBezTo>
                  <a:pt x="145" y="32"/>
                  <a:pt x="145" y="32"/>
                  <a:pt x="145" y="32"/>
                </a:cubicBezTo>
                <a:cubicBezTo>
                  <a:pt x="158" y="46"/>
                  <a:pt x="166" y="63"/>
                  <a:pt x="169" y="82"/>
                </a:cubicBezTo>
                <a:cubicBezTo>
                  <a:pt x="175" y="127"/>
                  <a:pt x="143" y="163"/>
                  <a:pt x="98" y="163"/>
                </a:cubicBezTo>
                <a:cubicBezTo>
                  <a:pt x="53" y="163"/>
                  <a:pt x="12" y="127"/>
                  <a:pt x="6" y="82"/>
                </a:cubicBezTo>
                <a:cubicBezTo>
                  <a:pt x="0" y="37"/>
                  <a:pt x="31" y="0"/>
                  <a:pt x="77" y="0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12" name="Freeform 12"/>
          <p:cNvSpPr/>
          <p:nvPr/>
        </p:nvSpPr>
        <p:spPr>
          <a:xfrm>
            <a:off x="4188840" y="4568375"/>
            <a:ext cx="195167" cy="181737"/>
          </a:xfrm>
          <a:custGeom>
            <a:avLst/>
            <a:gdLst/>
            <a:ahLst/>
            <a:cxnLst/>
            <a:rect l="l" t="t" r="r" b="b"/>
            <a:pathLst>
              <a:path w="74" h="69">
                <a:moveTo>
                  <a:pt x="42" y="69"/>
                </a:moveTo>
                <a:cubicBezTo>
                  <a:pt x="23" y="69"/>
                  <a:pt x="5" y="54"/>
                  <a:pt x="3" y="35"/>
                </a:cubicBezTo>
                <a:cubicBezTo>
                  <a:pt x="0" y="16"/>
                  <a:pt x="14" y="0"/>
                  <a:pt x="33" y="0"/>
                </a:cubicBezTo>
                <a:cubicBezTo>
                  <a:pt x="38" y="0"/>
                  <a:pt x="44" y="2"/>
                  <a:pt x="49" y="4"/>
                </a:cubicBezTo>
                <a:cubicBezTo>
                  <a:pt x="48" y="6"/>
                  <a:pt x="48" y="9"/>
                  <a:pt x="49" y="11"/>
                </a:cubicBezTo>
                <a:cubicBezTo>
                  <a:pt x="36" y="30"/>
                  <a:pt x="36" y="30"/>
                  <a:pt x="36" y="30"/>
                </a:cubicBezTo>
                <a:cubicBezTo>
                  <a:pt x="42" y="35"/>
                  <a:pt x="42" y="35"/>
                  <a:pt x="42" y="35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0"/>
                  <a:pt x="60" y="20"/>
                  <a:pt x="60" y="20"/>
                </a:cubicBezTo>
                <a:cubicBezTo>
                  <a:pt x="62" y="20"/>
                  <a:pt x="64" y="19"/>
                  <a:pt x="66" y="18"/>
                </a:cubicBezTo>
                <a:cubicBezTo>
                  <a:pt x="69" y="23"/>
                  <a:pt x="71" y="29"/>
                  <a:pt x="72" y="35"/>
                </a:cubicBezTo>
                <a:cubicBezTo>
                  <a:pt x="74" y="54"/>
                  <a:pt x="61" y="69"/>
                  <a:pt x="42" y="69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4296948" y="4518178"/>
            <a:ext cx="113728" cy="129349"/>
          </a:xfrm>
          <a:custGeom>
            <a:avLst/>
            <a:gdLst/>
            <a:ahLst/>
            <a:cxnLst/>
            <a:rect l="l" t="t" r="r" b="b"/>
            <a:pathLst>
              <a:path w="43" h="49">
                <a:moveTo>
                  <a:pt x="13" y="31"/>
                </a:moveTo>
                <a:cubicBezTo>
                  <a:pt x="11" y="28"/>
                  <a:pt x="12" y="25"/>
                  <a:pt x="14" y="22"/>
                </a:cubicBezTo>
                <a:cubicBezTo>
                  <a:pt x="32" y="0"/>
                  <a:pt x="32" y="0"/>
                  <a:pt x="32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24" y="32"/>
                  <a:pt x="24" y="32"/>
                  <a:pt x="24" y="32"/>
                </a:cubicBezTo>
                <a:cubicBezTo>
                  <a:pt x="22" y="34"/>
                  <a:pt x="19" y="35"/>
                  <a:pt x="17" y="34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8"/>
                  <a:pt x="0" y="48"/>
                  <a:pt x="0" y="48"/>
                </a:cubicBezTo>
                <a:lnTo>
                  <a:pt x="13" y="31"/>
                </a:lnTo>
                <a:close/>
              </a:path>
            </a:pathLst>
          </a:custGeom>
          <a:solidFill>
            <a:schemeClr val="accent4">
              <a:alpha val="100000"/>
            </a:scheme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2994480" y="2711608"/>
            <a:ext cx="168233" cy="183703"/>
          </a:xfrm>
          <a:custGeom>
            <a:avLst/>
            <a:gdLst/>
            <a:ahLst/>
            <a:cxnLst/>
            <a:rect l="l" t="t" r="r" b="b"/>
            <a:pathLst>
              <a:path w="126" h="140">
                <a:moveTo>
                  <a:pt x="0" y="57"/>
                </a:moveTo>
                <a:lnTo>
                  <a:pt x="48" y="0"/>
                </a:lnTo>
                <a:lnTo>
                  <a:pt x="126" y="85"/>
                </a:lnTo>
                <a:lnTo>
                  <a:pt x="78" y="140"/>
                </a:lnTo>
                <a:lnTo>
                  <a:pt x="0" y="57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5" name="Freeform 15"/>
          <p:cNvSpPr/>
          <p:nvPr/>
        </p:nvSpPr>
        <p:spPr>
          <a:xfrm>
            <a:off x="2776861" y="2807327"/>
            <a:ext cx="296432" cy="326720"/>
          </a:xfrm>
          <a:custGeom>
            <a:avLst/>
            <a:gdLst/>
            <a:ahLst/>
            <a:cxnLst/>
            <a:rect l="l" t="t" r="r" b="b"/>
            <a:pathLst>
              <a:path w="94" h="105">
                <a:moveTo>
                  <a:pt x="70" y="0"/>
                </a:moveTo>
                <a:cubicBezTo>
                  <a:pt x="63" y="9"/>
                  <a:pt x="63" y="9"/>
                  <a:pt x="63" y="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0"/>
                  <a:pt x="14" y="33"/>
                  <a:pt x="12" y="37"/>
                </a:cubicBezTo>
                <a:cubicBezTo>
                  <a:pt x="10" y="40"/>
                  <a:pt x="2" y="67"/>
                  <a:pt x="1" y="70"/>
                </a:cubicBezTo>
                <a:cubicBezTo>
                  <a:pt x="0" y="71"/>
                  <a:pt x="0" y="75"/>
                  <a:pt x="0" y="77"/>
                </a:cubicBezTo>
                <a:cubicBezTo>
                  <a:pt x="0" y="78"/>
                  <a:pt x="2" y="93"/>
                  <a:pt x="3" y="102"/>
                </a:cubicBezTo>
                <a:cubicBezTo>
                  <a:pt x="3" y="103"/>
                  <a:pt x="3" y="103"/>
                  <a:pt x="3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3" y="103"/>
                  <a:pt x="3" y="104"/>
                  <a:pt x="4" y="105"/>
                </a:cubicBezTo>
                <a:cubicBezTo>
                  <a:pt x="4" y="81"/>
                  <a:pt x="4" y="81"/>
                  <a:pt x="4" y="81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75"/>
                  <a:pt x="20" y="75"/>
                  <a:pt x="20" y="75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59"/>
                  <a:pt x="37" y="61"/>
                  <a:pt x="40" y="62"/>
                </a:cubicBezTo>
                <a:cubicBezTo>
                  <a:pt x="39" y="64"/>
                  <a:pt x="37" y="68"/>
                  <a:pt x="37" y="69"/>
                </a:cubicBezTo>
                <a:cubicBezTo>
                  <a:pt x="36" y="71"/>
                  <a:pt x="30" y="78"/>
                  <a:pt x="27" y="83"/>
                </a:cubicBezTo>
                <a:cubicBezTo>
                  <a:pt x="25" y="85"/>
                  <a:pt x="24" y="90"/>
                  <a:pt x="28" y="93"/>
                </a:cubicBezTo>
                <a:cubicBezTo>
                  <a:pt x="29" y="94"/>
                  <a:pt x="31" y="95"/>
                  <a:pt x="33" y="95"/>
                </a:cubicBezTo>
                <a:cubicBezTo>
                  <a:pt x="37" y="95"/>
                  <a:pt x="41" y="92"/>
                  <a:pt x="41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1"/>
                  <a:pt x="56" y="74"/>
                  <a:pt x="63" y="71"/>
                </a:cubicBezTo>
                <a:cubicBezTo>
                  <a:pt x="69" y="68"/>
                  <a:pt x="87" y="54"/>
                  <a:pt x="87" y="36"/>
                </a:cubicBezTo>
                <a:cubicBezTo>
                  <a:pt x="94" y="26"/>
                  <a:pt x="94" y="26"/>
                  <a:pt x="94" y="26"/>
                </a:cubicBezTo>
                <a:lnTo>
                  <a:pt x="7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6" name="Freeform 16"/>
          <p:cNvSpPr/>
          <p:nvPr/>
        </p:nvSpPr>
        <p:spPr>
          <a:xfrm>
            <a:off x="2603268" y="3068479"/>
            <a:ext cx="467288" cy="345102"/>
          </a:xfrm>
          <a:custGeom>
            <a:avLst/>
            <a:gdLst/>
            <a:ahLst/>
            <a:cxnLst/>
            <a:rect l="l" t="t" r="r" b="b"/>
            <a:pathLst>
              <a:path w="148" h="111">
                <a:moveTo>
                  <a:pt x="124" y="49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7" y="29"/>
                  <a:pt x="117" y="29"/>
                  <a:pt x="117" y="29"/>
                </a:cubicBezTo>
                <a:cubicBezTo>
                  <a:pt x="93" y="29"/>
                  <a:pt x="93" y="29"/>
                  <a:pt x="93" y="29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4"/>
                  <a:pt x="86" y="14"/>
                  <a:pt x="86" y="14"/>
                </a:cubicBezTo>
                <a:cubicBezTo>
                  <a:pt x="83" y="13"/>
                  <a:pt x="81" y="12"/>
                  <a:pt x="80" y="10"/>
                </a:cubicBezTo>
                <a:cubicBezTo>
                  <a:pt x="77" y="7"/>
                  <a:pt x="77" y="3"/>
                  <a:pt x="7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5" y="36"/>
                  <a:pt x="55" y="36"/>
                  <a:pt x="55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1"/>
                  <a:pt x="0" y="111"/>
                  <a:pt x="0" y="111"/>
                </a:cubicBezTo>
                <a:cubicBezTo>
                  <a:pt x="148" y="111"/>
                  <a:pt x="148" y="111"/>
                  <a:pt x="148" y="111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49"/>
                  <a:pt x="148" y="49"/>
                  <a:pt x="148" y="49"/>
                </a:cubicBezTo>
                <a:lnTo>
                  <a:pt x="124" y="49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7" name="TextBox 17"/>
          <p:cNvSpPr txBox="1"/>
          <p:nvPr/>
        </p:nvSpPr>
        <p:spPr>
          <a:xfrm>
            <a:off x="7774079" y="1485365"/>
            <a:ext cx="298777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项目背景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95552" y="1965760"/>
            <a:ext cx="4404466" cy="187509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当下，人类活动范围不断扩大，城市规模膨胀，城市化的不断推进给人居环境带来了很大的影响。例如，声污染、光污染以及空气污染等污染问题日益严重。</a:t>
            </a:r>
            <a:endParaRPr lang="en-US" altLang="zh-CN" sz="1425" b="1">
              <a:solidFill>
                <a:schemeClr val="dk1">
                  <a:alpha val="100000"/>
                </a:schemeClr>
              </a:solidFill>
              <a:latin typeface="+mn-ea"/>
              <a:cs typeface="Microsoft Yahei"/>
            </a:endParaRPr>
          </a:p>
          <a:p>
            <a:pPr algn="l">
              <a:lnSpc>
                <a:spcPct val="140000"/>
              </a:lnSpc>
            </a:pP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作为普通人，我们需要选择那些对身心健康更加友好的人居环境进行生产和生活。绿网智察</a:t>
            </a:r>
            <a:r>
              <a:rPr lang="en-US" altLang="zh-CN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APP</a:t>
            </a: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应运而生</a:t>
            </a:r>
            <a:r>
              <a:rPr lang="zh-CN" alt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lang="en-US" sz="1425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03896" y="3946954"/>
            <a:ext cx="298777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项目目标阐述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95605" y="4391232"/>
            <a:ext cx="4404360" cy="187509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准确、全面、具体评估和分析使用者的人居环境。从声、光、空气质量、温度、室内</a:t>
            </a:r>
            <a:r>
              <a:rPr lang="en-US" altLang="zh-CN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/</a:t>
            </a: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室外观感方面对使用者所处环境进行全面评估，将每一项的评估结果进行加权平均，最终得到环境评估总分，使用者可将该评分结果作为参考，与个人主观感受相结合，最终找出适合自身办公</a:t>
            </a:r>
            <a:r>
              <a:rPr lang="en-US" altLang="zh-CN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/</a:t>
            </a: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学习</a:t>
            </a:r>
            <a:r>
              <a:rPr lang="en-US" altLang="zh-CN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/</a:t>
            </a: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睡眠</a:t>
            </a:r>
            <a:r>
              <a:rPr lang="en-US" altLang="zh-CN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/</a:t>
            </a:r>
            <a:r>
              <a:rPr lang="zh-CN" altLang="en-US" sz="1425" b="1">
                <a:solidFill>
                  <a:schemeClr val="dk1">
                    <a:alpha val="100000"/>
                  </a:schemeClr>
                </a:solidFill>
                <a:latin typeface="+mn-ea"/>
                <a:cs typeface="Microsoft Yahei"/>
              </a:rPr>
              <a:t>休闲的场所。</a:t>
            </a:r>
            <a:endParaRPr lang="en-US" sz="1425" b="1">
              <a:solidFill>
                <a:schemeClr val="dk1">
                  <a:alpha val="100000"/>
                </a:schemeClr>
              </a:solidFill>
              <a:latin typeface="+mn-ea"/>
              <a:cs typeface="Microsoft Yahei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22" name="AutoShape 2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TextBox 42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项目背景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1837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94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3248" y="3748731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altLang="zh-CN" sz="1400" b="1">
              <a:solidFill>
                <a:srgbClr val="FFFDFD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检测模块将数据上传至监测系统和评估系统。由智能评估系统进行分析后，将环境评估结果返回至手机端</a:t>
            </a:r>
            <a:r>
              <a:rPr lang="en-US" altLang="zh-CN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APP</a:t>
            </a:r>
            <a:r>
              <a:rPr lang="zh-CN" altLang="en-US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端，用户根据</a:t>
            </a:r>
            <a:r>
              <a:rPr lang="en-US" altLang="zh-CN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app</a:t>
            </a:r>
            <a:r>
              <a:rPr lang="zh-CN" altLang="en-US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端反馈结果决定环境是否适宜。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7771733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1635" r="1635"/>
          <a:stretch>
            <a:fillRect/>
          </a:stretch>
        </p:blipFill>
        <p:spPr>
          <a:xfrm>
            <a:off x="981837" y="3694465"/>
            <a:ext cx="3394942" cy="21438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2638" b="2638"/>
          <a:stretch>
            <a:fillRect/>
          </a:stretch>
        </p:blipFill>
        <p:spPr>
          <a:xfrm>
            <a:off x="4376812" y="1577730"/>
            <a:ext cx="3394942" cy="214386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t="12634" b="12634"/>
          <a:stretch>
            <a:fillRect/>
          </a:stretch>
        </p:blipFill>
        <p:spPr>
          <a:xfrm>
            <a:off x="7771733" y="3721608"/>
            <a:ext cx="3394942" cy="2143864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9" name="AutoShape 9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9" name="TextBox 29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项目简介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81837" y="1604867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725" b="1">
                <a:solidFill>
                  <a:srgbClr val="FFFDFD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项目内容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90562" y="2039620"/>
            <a:ext cx="3286271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绿网智察分为手机</a:t>
            </a:r>
            <a:r>
              <a:rPr lang="en-US" altLang="zh-CN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APP</a:t>
            </a:r>
            <a:r>
              <a:rPr lang="zh-CN" altLang="en-US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和智能检测盒两个模块。其中，智能检测盒嵌入多个模块。能检测当前环境的分贝数、光照强度、光线颜色、空气</a:t>
            </a:r>
            <a:r>
              <a:rPr lang="en-US" altLang="zh-CN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PM2.5</a:t>
            </a:r>
            <a:r>
              <a:rPr lang="zh-CN" altLang="en-US" sz="1400" b="1">
                <a:solidFill>
                  <a:srgbClr val="FFFDF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浓度等。</a:t>
            </a:r>
            <a:endParaRPr lang="en-US" sz="1400" b="1">
              <a:solidFill>
                <a:srgbClr val="FFFDFD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376833" y="3748751"/>
            <a:ext cx="3394996" cy="214384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1725" b="1">
              <a:solidFill>
                <a:srgbClr val="FFFDFD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485558" y="4183504"/>
            <a:ext cx="3286271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l">
              <a:lnSpc>
                <a:spcPct val="188000"/>
              </a:lnSpc>
            </a:pPr>
            <a:endParaRPr lang="en-US" sz="1350">
              <a:solidFill>
                <a:srgbClr val="FFFDFD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771733" y="1604867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725" b="1">
                <a:solidFill>
                  <a:srgbClr val="FFFDFD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项目团队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771733" y="1849386"/>
            <a:ext cx="3286271" cy="16548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l">
              <a:lnSpc>
                <a:spcPct val="188000"/>
              </a:lnSpc>
            </a:pPr>
            <a:r>
              <a:rPr lang="en-US" altLang="zh-CN" sz="4000">
                <a:solidFill>
                  <a:srgbClr val="FFFDFD">
                    <a:alpha val="100000"/>
                  </a:srgbClr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Microsoft Yahei"/>
              </a:rPr>
              <a:t>GREEN NOW</a:t>
            </a:r>
            <a:endParaRPr lang="en-US" sz="4000">
              <a:solidFill>
                <a:srgbClr val="FFFDFD">
                  <a:alpha val="100000"/>
                </a:srgbClr>
              </a:solidFill>
              <a:latin typeface="华文琥珀" panose="02010800040101010101" pitchFamily="2" charset="-122"/>
              <a:ea typeface="华文琥珀" panose="02010800040101010101" pitchFamily="2" charset="-122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9180" y="3558530"/>
            <a:ext cx="7832422" cy="89934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500" b="1">
                <a:solidFill>
                  <a:schemeClr val="l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市场分析及定位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7442" y="805278"/>
            <a:ext cx="9305925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>
                <a:solidFill>
                  <a:srgbClr val="1F6E21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575" y="1250443"/>
            <a:ext cx="10458850" cy="243840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300074" y="2175786"/>
            <a:ext cx="9582906" cy="73879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综合服务平台    政府部门和公共机构     天气预报</a:t>
            </a:r>
            <a:r>
              <a:rPr lang="en-US" altLang="zh-CN" sz="2400" b="1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app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074" y="1380567"/>
            <a:ext cx="9417017" cy="67076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14" b="1">
                <a:solidFill>
                  <a:srgbClr val="FFFFFF">
                    <a:alpha val="10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类似功能软件</a:t>
            </a:r>
            <a:endParaRPr lang="en-US" sz="2014" b="1">
              <a:solidFill>
                <a:srgbClr val="FFFFFF">
                  <a:alpha val="100000"/>
                </a:srgb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Microsoft Yahei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866575" y="3952506"/>
            <a:ext cx="10458850" cy="2438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1287882" y="4870218"/>
            <a:ext cx="9582150" cy="124803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>
                <a:solidFill>
                  <a:schemeClr val="accent1">
                    <a:lumMod val="50000"/>
                    <a:alpha val="100000"/>
                  </a:schemeClr>
                </a:solidFill>
                <a:latin typeface="+mn-ea"/>
                <a:cs typeface="Microsoft Yahei"/>
              </a:rPr>
              <a:t>习近平总书记指出：“良好生态环境是最公平的公共产品，是最普惠的民生福祉。”随着新时代我国社会主要矛盾的转化，人民群众不仅对物质文化生活提出了更高要求，对美好人居环境的需要也日益增长，对优美生态环境的期望值更高。</a:t>
            </a:r>
            <a:endParaRPr lang="en-US" sz="1500" b="1">
              <a:solidFill>
                <a:schemeClr val="accent1">
                  <a:lumMod val="50000"/>
                  <a:alpha val="100000"/>
                </a:schemeClr>
              </a:solidFill>
              <a:latin typeface="+mn-ea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7882" y="4099383"/>
            <a:ext cx="9677400" cy="67076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14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政治环境分析</a:t>
            </a:r>
            <a:endParaRPr lang="en-US" sz="2014" b="1">
              <a:solidFill>
                <a:schemeClr val="accent1">
                  <a:alpha val="10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Microsoft Yahei"/>
            </a:endParaRPr>
          </a:p>
        </p:txBody>
      </p:sp>
      <p:cxnSp>
        <p:nvCxnSpPr>
          <p:cNvPr id="8" name="Connector 8"/>
          <p:cNvCxnSpPr/>
          <p:nvPr/>
        </p:nvCxnSpPr>
        <p:spPr>
          <a:xfrm>
            <a:off x="1473659" y="4829453"/>
            <a:ext cx="9220298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or 9"/>
          <p:cNvCxnSpPr/>
          <p:nvPr/>
        </p:nvCxnSpPr>
        <p:spPr>
          <a:xfrm>
            <a:off x="1481378" y="2175786"/>
            <a:ext cx="9220298" cy="0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10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11" name="AutoShape 1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TextBox 31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竞争环境分析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69578" y="3104315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4406217" y="2240953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>
            <a:off x="6131145" y="3965882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6131145" y="2240953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4406217" y="3965882"/>
            <a:ext cx="1597488" cy="1597488"/>
          </a:xfrm>
          <a:custGeom>
            <a:avLst/>
            <a:gdLst/>
            <a:ahLst/>
            <a:cxnLst/>
            <a:rect l="l" t="t" r="r" b="b"/>
            <a:pathLst>
              <a:path w="890" h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591125" y="2215669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zh-CN" altLang="zh-CN" sz="1800" b="1">
                <a:effectLst/>
                <a:latin typeface="+mn-ea"/>
                <a:cs typeface="宋体" panose="02010600030101010101" pitchFamily="2" charset="-122"/>
              </a:rPr>
              <a:t>天气预报</a:t>
            </a:r>
            <a:r>
              <a:rPr lang="en-US" altLang="zh-CN" sz="1800" b="1">
                <a:effectLst/>
                <a:latin typeface="+mn-ea"/>
                <a:cs typeface="宋体" panose="02010600030101010101" pitchFamily="2" charset="-122"/>
              </a:rPr>
              <a:t>APP</a:t>
            </a:r>
            <a:endParaRPr lang="en-US" sz="1500" b="1">
              <a:solidFill>
                <a:schemeClr val="dk1">
                  <a:alpha val="100000"/>
                </a:schemeClr>
              </a:solidFill>
              <a:latin typeface="+mn-ea"/>
              <a:cs typeface="微软雅黑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7698" y="1707297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微软雅黑"/>
              </a:rPr>
              <a:t>竞争对手分析</a:t>
            </a:r>
          </a:p>
        </p:txBody>
      </p:sp>
      <p:sp>
        <p:nvSpPr>
          <p:cNvPr id="9" name="Freeform 9"/>
          <p:cNvSpPr/>
          <p:nvPr/>
        </p:nvSpPr>
        <p:spPr>
          <a:xfrm>
            <a:off x="4935056" y="4494721"/>
            <a:ext cx="539810" cy="53981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6659855" y="2769663"/>
            <a:ext cx="540068" cy="54006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1" name="Freeform 11"/>
          <p:cNvSpPr/>
          <p:nvPr/>
        </p:nvSpPr>
        <p:spPr>
          <a:xfrm>
            <a:off x="4934927" y="2769663"/>
            <a:ext cx="540068" cy="54006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62" y="147228"/>
                </a:moveTo>
                <a:lnTo>
                  <a:pt x="304800" y="75419"/>
                </a:lnTo>
                <a:lnTo>
                  <a:pt x="304800" y="38100"/>
                </a:lnTo>
                <a:lnTo>
                  <a:pt x="0" y="38100"/>
                </a:lnTo>
                <a:lnTo>
                  <a:pt x="0" y="75305"/>
                </a:lnTo>
                <a:close/>
                <a:moveTo>
                  <a:pt x="152438" y="189347"/>
                </a:moveTo>
                <a:lnTo>
                  <a:pt x="0" y="117348"/>
                </a:lnTo>
                <a:lnTo>
                  <a:pt x="0" y="266700"/>
                </a:lnTo>
                <a:lnTo>
                  <a:pt x="304800" y="266700"/>
                </a:lnTo>
                <a:lnTo>
                  <a:pt x="304800" y="117577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2" name="Freeform 12"/>
          <p:cNvSpPr/>
          <p:nvPr/>
        </p:nvSpPr>
        <p:spPr>
          <a:xfrm>
            <a:off x="6659855" y="4494592"/>
            <a:ext cx="540068" cy="54006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06680" y="259080"/>
                </a:moveTo>
                <a:lnTo>
                  <a:pt x="30480" y="259080"/>
                </a:lnTo>
                <a:cubicBezTo>
                  <a:pt x="13649" y="259080"/>
                  <a:pt x="0" y="245431"/>
                  <a:pt x="0" y="228600"/>
                </a:cubicBezTo>
                <a:lnTo>
                  <a:pt x="0" y="228600"/>
                </a:lnTo>
                <a:lnTo>
                  <a:pt x="0" y="30480"/>
                </a:lnTo>
                <a:cubicBezTo>
                  <a:pt x="0" y="13716"/>
                  <a:pt x="13716" y="0"/>
                  <a:pt x="30480" y="0"/>
                </a:cubicBezTo>
                <a:lnTo>
                  <a:pt x="274320" y="0"/>
                </a:lnTo>
                <a:cubicBezTo>
                  <a:pt x="291151" y="0"/>
                  <a:pt x="304800" y="13649"/>
                  <a:pt x="304800" y="30480"/>
                </a:cubicBezTo>
                <a:lnTo>
                  <a:pt x="304800" y="30480"/>
                </a:lnTo>
                <a:lnTo>
                  <a:pt x="304800" y="228600"/>
                </a:lnTo>
                <a:cubicBezTo>
                  <a:pt x="304800" y="245431"/>
                  <a:pt x="291151" y="259080"/>
                  <a:pt x="274320" y="259080"/>
                </a:cubicBezTo>
                <a:lnTo>
                  <a:pt x="274320" y="259080"/>
                </a:lnTo>
                <a:lnTo>
                  <a:pt x="198120" y="259080"/>
                </a:lnTo>
                <a:lnTo>
                  <a:pt x="259080" y="289560"/>
                </a:lnTo>
                <a:lnTo>
                  <a:pt x="259080" y="304800"/>
                </a:lnTo>
                <a:lnTo>
                  <a:pt x="45720" y="304800"/>
                </a:lnTo>
                <a:lnTo>
                  <a:pt x="45720" y="289560"/>
                </a:lnTo>
                <a:lnTo>
                  <a:pt x="106680" y="259080"/>
                </a:lnTo>
                <a:close/>
                <a:moveTo>
                  <a:pt x="30480" y="30480"/>
                </a:moveTo>
                <a:lnTo>
                  <a:pt x="30480" y="198120"/>
                </a:lnTo>
                <a:lnTo>
                  <a:pt x="274320" y="198120"/>
                </a:lnTo>
                <a:lnTo>
                  <a:pt x="274320" y="30480"/>
                </a:lnTo>
                <a:lnTo>
                  <a:pt x="30480" y="3048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3" name="TextBox 13"/>
          <p:cNvSpPr txBox="1"/>
          <p:nvPr/>
        </p:nvSpPr>
        <p:spPr>
          <a:xfrm>
            <a:off x="563125" y="4474254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通过市场研究机构、行业协会等渠道，了解竞争对手的市场占有率，分析其市场竞争力。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9698" y="3965882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微软雅黑"/>
              </a:rPr>
              <a:t>市场占有率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69424" y="2215669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提供精准的环境质量监测数据</a:t>
            </a:r>
            <a:endParaRPr lang="en-US" altLang="zh-CN" sz="1600" b="1">
              <a:solidFill>
                <a:schemeClr val="dk1">
                  <a:alpha val="10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关注用户健康，提供个性化建议</a:t>
            </a:r>
            <a:endParaRPr lang="en-US" altLang="zh-CN" sz="1600" b="1">
              <a:solidFill>
                <a:schemeClr val="dk1">
                  <a:alpha val="10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提供丰富的环保知识和活动信息</a:t>
            </a:r>
            <a:endParaRPr lang="en-US" altLang="zh-CN" sz="1600" b="1">
              <a:solidFill>
                <a:schemeClr val="dk1">
                  <a:alpha val="10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6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便捷的交互体验和友好的用户界面</a:t>
            </a:r>
            <a:endParaRPr lang="en-US" sz="1600" b="1">
              <a:solidFill>
                <a:schemeClr val="dk1">
                  <a:alpha val="10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285997" y="1707297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微软雅黑"/>
              </a:rPr>
              <a:t>竞争优势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41424" y="4474254"/>
            <a:ext cx="3280773" cy="162277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rmAutofit lnSpcReduction="10000"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与政府、企业、教育机构等建立合作关系，共同推动环保事业的发展，为用户提供更加全面和权威的环保信息。整合各类环保资源，为用户提供一站式的环保服务。</a:t>
            </a:r>
            <a:endParaRPr lang="en-US" sz="1500" b="1">
              <a:solidFill>
                <a:schemeClr val="dk1">
                  <a:alpha val="10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57997" y="3965882"/>
            <a:ext cx="3280773" cy="56084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微软雅黑"/>
              </a:rPr>
              <a:t>合作与联盟</a:t>
            </a:r>
          </a:p>
        </p:txBody>
      </p:sp>
      <p:sp>
        <p:nvSpPr>
          <p:cNvPr id="19" name="Freeform 19"/>
          <p:cNvSpPr/>
          <p:nvPr/>
        </p:nvSpPr>
        <p:spPr>
          <a:xfrm>
            <a:off x="5797858" y="3605801"/>
            <a:ext cx="518508" cy="518508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57150" y="114300"/>
                </a:moveTo>
                <a:lnTo>
                  <a:pt x="0" y="171450"/>
                </a:lnTo>
                <a:lnTo>
                  <a:pt x="114300" y="285750"/>
                </a:lnTo>
                <a:lnTo>
                  <a:pt x="304800" y="95250"/>
                </a:lnTo>
                <a:lnTo>
                  <a:pt x="247650" y="38100"/>
                </a:lnTo>
                <a:lnTo>
                  <a:pt x="114300" y="1714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20" name="Group 20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21" name="AutoShape 2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1" name="TextBox 41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竞争对手分析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2256185" y="2791614"/>
            <a:ext cx="0" cy="158750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none"/>
            <a:tailEnd type="oval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AutoShape 3"/>
          <p:cNvSpPr/>
          <p:nvPr/>
        </p:nvSpPr>
        <p:spPr>
          <a:xfrm>
            <a:off x="863947" y="3483763"/>
            <a:ext cx="2784475" cy="581024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FDFD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01</a:t>
            </a:r>
            <a:endParaRPr lang="en-US" sz="1100"/>
          </a:p>
        </p:txBody>
      </p:sp>
      <p:cxnSp>
        <p:nvCxnSpPr>
          <p:cNvPr id="4" name="Connector 4"/>
          <p:cNvCxnSpPr/>
          <p:nvPr/>
        </p:nvCxnSpPr>
        <p:spPr>
          <a:xfrm>
            <a:off x="4791423" y="2791614"/>
            <a:ext cx="0" cy="1587500"/>
          </a:xfrm>
          <a:prstGeom prst="line">
            <a:avLst/>
          </a:prstGeom>
          <a:ln w="9525">
            <a:solidFill>
              <a:schemeClr val="accent2"/>
            </a:solidFill>
            <a:prstDash val="solid"/>
            <a:headEnd type="none"/>
            <a:tailEnd type="oval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AutoShape 5"/>
          <p:cNvSpPr/>
          <p:nvPr/>
        </p:nvSpPr>
        <p:spPr>
          <a:xfrm>
            <a:off x="3399185" y="3483763"/>
            <a:ext cx="2784475" cy="581024"/>
          </a:xfrm>
          <a:prstGeom prst="chevron">
            <a:avLst/>
          </a:prstGeom>
          <a:solidFill>
            <a:schemeClr val="accent1">
              <a:lumMod val="75000"/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FDFD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02</a:t>
            </a:r>
            <a:endParaRPr lang="en-US" sz="1100"/>
          </a:p>
        </p:txBody>
      </p:sp>
      <p:cxnSp>
        <p:nvCxnSpPr>
          <p:cNvPr id="6" name="Connector 6"/>
          <p:cNvCxnSpPr/>
          <p:nvPr/>
        </p:nvCxnSpPr>
        <p:spPr>
          <a:xfrm>
            <a:off x="7329835" y="2791614"/>
            <a:ext cx="0" cy="1587500"/>
          </a:xfrm>
          <a:prstGeom prst="line">
            <a:avLst/>
          </a:prstGeom>
          <a:ln w="9525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" name="AutoShape 7"/>
          <p:cNvSpPr/>
          <p:nvPr/>
        </p:nvSpPr>
        <p:spPr>
          <a:xfrm>
            <a:off x="5934422" y="3483763"/>
            <a:ext cx="2784475" cy="581024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FDFD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03</a:t>
            </a:r>
            <a:endParaRPr lang="en-US" sz="1100"/>
          </a:p>
        </p:txBody>
      </p:sp>
      <p:cxnSp>
        <p:nvCxnSpPr>
          <p:cNvPr id="8" name="Connector 8"/>
          <p:cNvCxnSpPr/>
          <p:nvPr/>
        </p:nvCxnSpPr>
        <p:spPr>
          <a:xfrm>
            <a:off x="9866661" y="2791614"/>
            <a:ext cx="0" cy="1587500"/>
          </a:xfrm>
          <a:prstGeom prst="line">
            <a:avLst/>
          </a:prstGeom>
          <a:ln w="9525">
            <a:solidFill>
              <a:schemeClr val="accent4"/>
            </a:solidFill>
            <a:prstDash val="solid"/>
            <a:headEnd type="none"/>
            <a:tailEnd type="oval"/>
          </a:ln>
        </p:spPr>
        <p:style>
          <a:lnRef idx="0">
            <a:schemeClr val="accent4"/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AutoShape 9"/>
          <p:cNvSpPr/>
          <p:nvPr/>
        </p:nvSpPr>
        <p:spPr>
          <a:xfrm>
            <a:off x="8469660" y="3483763"/>
            <a:ext cx="2784475" cy="581024"/>
          </a:xfrm>
          <a:prstGeom prst="chevron">
            <a:avLst/>
          </a:prstGeom>
          <a:solidFill>
            <a:schemeClr val="accent1">
              <a:lumMod val="75000"/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FDFD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04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237318" y="4588964"/>
            <a:ext cx="203773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项目背景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3185" y="5040238"/>
            <a:ext cx="2286000" cy="1169603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城市化进程加速，人居环境面临严峻挑战，成都等城市问题突出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72556" y="4588964"/>
            <a:ext cx="203773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产品优势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48423" y="5040238"/>
            <a:ext cx="2286000" cy="1169603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</a:t>
            </a:r>
            <a:r>
              <a:rPr lang="zh-CN" alt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察</a:t>
            </a:r>
            <a:r>
              <a:rPr lang="en-US" altLang="zh-CN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APP</a:t>
            </a: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应运而生，全面评估和分析人居环境，提供个性化推荐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07793" y="4588964"/>
            <a:ext cx="203773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市场现状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3660" y="5040238"/>
            <a:ext cx="2286000" cy="1169603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全国范围内尚无类似的环境分析评估软件发布，市场空间大。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43031" y="4588964"/>
            <a:ext cx="203773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025" b="1">
                <a:solidFill>
                  <a:schemeClr val="accent1">
                    <a:alpha val="10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Microsoft Yahei"/>
              </a:rPr>
              <a:t>发展趋势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18897" y="5040238"/>
            <a:ext cx="2286000" cy="1169603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"/>
              </a:rPr>
              <a:t>绿网智查器有望引领环境监测行业发展新趋势，满足市场迫切需求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502189" y="1586872"/>
            <a:ext cx="1507991" cy="1507991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AutoShape 19"/>
          <p:cNvSpPr/>
          <p:nvPr/>
        </p:nvSpPr>
        <p:spPr>
          <a:xfrm>
            <a:off x="4037427" y="1586872"/>
            <a:ext cx="1507991" cy="1507991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0" name="AutoShape 20"/>
          <p:cNvSpPr/>
          <p:nvPr/>
        </p:nvSpPr>
        <p:spPr>
          <a:xfrm>
            <a:off x="6572664" y="1586872"/>
            <a:ext cx="1507991" cy="1507991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1" name="AutoShape 21"/>
          <p:cNvSpPr/>
          <p:nvPr/>
        </p:nvSpPr>
        <p:spPr>
          <a:xfrm>
            <a:off x="9107902" y="1586872"/>
            <a:ext cx="1507991" cy="1507991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2" name="Freeform 22"/>
          <p:cNvSpPr/>
          <p:nvPr/>
        </p:nvSpPr>
        <p:spPr>
          <a:xfrm>
            <a:off x="1887558" y="1984633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23" name="Freeform 23"/>
          <p:cNvSpPr/>
          <p:nvPr/>
        </p:nvSpPr>
        <p:spPr>
          <a:xfrm>
            <a:off x="4435083" y="1984528"/>
            <a:ext cx="712679" cy="71267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62" y="147228"/>
                </a:moveTo>
                <a:lnTo>
                  <a:pt x="304800" y="75419"/>
                </a:lnTo>
                <a:lnTo>
                  <a:pt x="304800" y="38100"/>
                </a:lnTo>
                <a:lnTo>
                  <a:pt x="0" y="38100"/>
                </a:lnTo>
                <a:lnTo>
                  <a:pt x="0" y="75305"/>
                </a:lnTo>
                <a:close/>
                <a:moveTo>
                  <a:pt x="152438" y="189347"/>
                </a:moveTo>
                <a:lnTo>
                  <a:pt x="0" y="117348"/>
                </a:lnTo>
                <a:lnTo>
                  <a:pt x="0" y="266700"/>
                </a:lnTo>
                <a:lnTo>
                  <a:pt x="304800" y="266700"/>
                </a:lnTo>
                <a:lnTo>
                  <a:pt x="304800" y="117577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24" name="Freeform 24"/>
          <p:cNvSpPr/>
          <p:nvPr/>
        </p:nvSpPr>
        <p:spPr>
          <a:xfrm>
            <a:off x="9505663" y="1984633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74320" y="243840"/>
                </a:moveTo>
                <a:lnTo>
                  <a:pt x="304800" y="243840"/>
                </a:lnTo>
                <a:lnTo>
                  <a:pt x="304800" y="259080"/>
                </a:lnTo>
                <a:cubicBezTo>
                  <a:pt x="304800" y="267500"/>
                  <a:pt x="297980" y="274320"/>
                  <a:pt x="289560" y="274320"/>
                </a:cubicBezTo>
                <a:lnTo>
                  <a:pt x="289560" y="274320"/>
                </a:lnTo>
                <a:lnTo>
                  <a:pt x="15240" y="274320"/>
                </a:lnTo>
                <a:cubicBezTo>
                  <a:pt x="6820" y="274320"/>
                  <a:pt x="0" y="267500"/>
                  <a:pt x="0" y="259080"/>
                </a:cubicBezTo>
                <a:lnTo>
                  <a:pt x="0" y="259080"/>
                </a:lnTo>
                <a:lnTo>
                  <a:pt x="0" y="243840"/>
                </a:lnTo>
                <a:lnTo>
                  <a:pt x="30480" y="243840"/>
                </a:lnTo>
                <a:lnTo>
                  <a:pt x="30480" y="60960"/>
                </a:lnTo>
                <a:cubicBezTo>
                  <a:pt x="30480" y="44196"/>
                  <a:pt x="44196" y="30480"/>
                  <a:pt x="60960" y="30480"/>
                </a:cubicBezTo>
                <a:lnTo>
                  <a:pt x="243840" y="30480"/>
                </a:lnTo>
                <a:cubicBezTo>
                  <a:pt x="260671" y="30480"/>
                  <a:pt x="274320" y="44129"/>
                  <a:pt x="274320" y="60960"/>
                </a:cubicBezTo>
                <a:lnTo>
                  <a:pt x="274320" y="60960"/>
                </a:lnTo>
                <a:lnTo>
                  <a:pt x="274320" y="243840"/>
                </a:lnTo>
                <a:close/>
                <a:moveTo>
                  <a:pt x="60960" y="60960"/>
                </a:moveTo>
                <a:lnTo>
                  <a:pt x="60960" y="198120"/>
                </a:lnTo>
                <a:lnTo>
                  <a:pt x="243840" y="198120"/>
                </a:lnTo>
                <a:lnTo>
                  <a:pt x="243840" y="60960"/>
                </a:lnTo>
                <a:lnTo>
                  <a:pt x="60960" y="60960"/>
                </a:lnTo>
                <a:close/>
                <a:moveTo>
                  <a:pt x="121920" y="228600"/>
                </a:moveTo>
                <a:lnTo>
                  <a:pt x="121920" y="243840"/>
                </a:lnTo>
                <a:lnTo>
                  <a:pt x="182880" y="243840"/>
                </a:lnTo>
                <a:lnTo>
                  <a:pt x="182880" y="228600"/>
                </a:lnTo>
                <a:lnTo>
                  <a:pt x="121920" y="22860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25" name="Freeform 25"/>
          <p:cNvSpPr/>
          <p:nvPr/>
        </p:nvSpPr>
        <p:spPr>
          <a:xfrm>
            <a:off x="6970425" y="1984633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grpSp>
        <p:nvGrpSpPr>
          <p:cNvPr id="26" name="Group 26"/>
          <p:cNvGrpSpPr/>
          <p:nvPr/>
        </p:nvGrpSpPr>
        <p:grpSpPr>
          <a:xfrm>
            <a:off x="454963" y="93878"/>
            <a:ext cx="10641129" cy="841962"/>
            <a:chOff x="454963" y="93878"/>
            <a:chExt cx="10641129" cy="841962"/>
          </a:xfrm>
        </p:grpSpPr>
        <p:sp>
          <p:nvSpPr>
            <p:cNvPr id="27" name="AutoShape 2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7" name="TextBox 47"/>
            <p:cNvSpPr txBox="1"/>
            <p:nvPr/>
          </p:nvSpPr>
          <p:spPr>
            <a:xfrm>
              <a:off x="1094842" y="93878"/>
              <a:ext cx="10001250" cy="841962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Microsoft Yahei"/>
                </a:rPr>
                <a:t>市场环境分析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22222"/>
      </a:dk1>
      <a:lt1>
        <a:srgbClr val="F6FFF4"/>
      </a:lt1>
      <a:dk2>
        <a:srgbClr val="1F6E21"/>
      </a:dk2>
      <a:lt2>
        <a:srgbClr val="FFFFFF"/>
      </a:lt2>
      <a:accent1>
        <a:srgbClr val="1F6E21"/>
      </a:accent1>
      <a:accent2>
        <a:srgbClr val="306F31"/>
      </a:accent2>
      <a:accent3>
        <a:srgbClr val="3C7F3E"/>
      </a:accent3>
      <a:accent4>
        <a:srgbClr val="549556"/>
      </a:accent4>
      <a:accent5>
        <a:srgbClr val="61A363"/>
      </a:accent5>
      <a:accent6>
        <a:srgbClr val="9CBD6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1191</Words>
  <Application>Microsoft Office PowerPoint</Application>
  <PresentationFormat>宽屏</PresentationFormat>
  <Paragraphs>237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仿宋</vt:lpstr>
      <vt:lpstr>华文琥珀</vt:lpstr>
      <vt:lpstr>华文新魏</vt:lpstr>
      <vt:lpstr>宋体</vt:lpstr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董 子涵</cp:lastModifiedBy>
  <cp:revision>4</cp:revision>
  <dcterms:created xsi:type="dcterms:W3CDTF">2006-08-16T00:00:00Z</dcterms:created>
  <dcterms:modified xsi:type="dcterms:W3CDTF">2024-05-18T14:40:49Z</dcterms:modified>
</cp:coreProperties>
</file>