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59" r:id="rId5"/>
    <p:sldId id="260" r:id="rId6"/>
    <p:sldId id="274" r:id="rId7"/>
    <p:sldId id="283" r:id="rId8"/>
    <p:sldId id="266" r:id="rId9"/>
    <p:sldId id="324" r:id="rId10"/>
    <p:sldId id="349" r:id="rId11"/>
    <p:sldId id="271" r:id="rId12"/>
    <p:sldId id="326" r:id="rId13"/>
    <p:sldId id="327" r:id="rId14"/>
    <p:sldId id="309" r:id="rId15"/>
    <p:sldId id="328" r:id="rId16"/>
    <p:sldId id="273" r:id="rId17"/>
    <p:sldId id="269" r:id="rId18"/>
    <p:sldId id="325" r:id="rId19"/>
    <p:sldId id="267" r:id="rId20"/>
    <p:sldId id="282" r:id="rId21"/>
    <p:sldId id="272" r:id="rId22"/>
    <p:sldId id="279" r:id="rId23"/>
    <p:sldId id="281" r:id="rId24"/>
    <p:sldId id="270" r:id="rId25"/>
    <p:sldId id="278" r:id="rId26"/>
    <p:sldId id="329" r:id="rId27"/>
    <p:sldId id="26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Friday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6DF"/>
    <a:srgbClr val="494398"/>
    <a:srgbClr val="00B050"/>
    <a:srgbClr val="B1AEDB"/>
    <a:srgbClr val="9854B4"/>
    <a:srgbClr val="F4F0FF"/>
    <a:srgbClr val="FFD863"/>
    <a:srgbClr val="FEC3C3"/>
    <a:srgbClr val="0AB3F1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20" y="307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8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4T23:58:28.340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将含有</a:t>
            </a:r>
            <a:r>
              <a:rPr lang="en-US" altLang="zh-CN"/>
              <a:t>RGB Mask </a:t>
            </a:r>
            <a:r>
              <a:rPr lang="zh-CN" altLang="en-US"/>
              <a:t>，</a:t>
            </a:r>
            <a:r>
              <a:rPr lang="en-US" altLang="zh-CN"/>
              <a:t>Sketch</a:t>
            </a:r>
            <a:r>
              <a:rPr lang="zh-CN" altLang="en-US"/>
              <a:t>共</a:t>
            </a:r>
            <a:r>
              <a:rPr lang="en-US" altLang="zh-CN"/>
              <a:t>5</a:t>
            </a:r>
            <a:r>
              <a:rPr lang="zh-CN" altLang="en-US"/>
              <a:t>个通道输入网络，网络分为两个阶段，一个是粗恢复阶段，另一个是精恢复阶段。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我们将</a:t>
            </a:r>
            <a:r>
              <a:rPr lang="en-US" altLang="zh-CN"/>
              <a:t>mask feature </a:t>
            </a:r>
            <a:r>
              <a:rPr lang="zh-CN" altLang="en-US"/>
              <a:t>经过</a:t>
            </a:r>
            <a:r>
              <a:rPr lang="en-US" altLang="zh-CN"/>
              <a:t>Conv</a:t>
            </a:r>
            <a:r>
              <a:rPr lang="zh-CN" altLang="en-US"/>
              <a:t>卷积，</a:t>
            </a:r>
            <a:r>
              <a:rPr lang="en-US" altLang="zh-CN"/>
              <a:t>Sigmoid </a:t>
            </a:r>
            <a:r>
              <a:rPr lang="zh-CN" altLang="en-US"/>
              <a:t>再与</a:t>
            </a:r>
            <a:r>
              <a:rPr lang="en-US" altLang="zh-CN"/>
              <a:t>LeakyReLU</a:t>
            </a:r>
            <a:r>
              <a:rPr lang="zh-CN" altLang="en-US"/>
              <a:t>激活后的</a:t>
            </a:r>
            <a:r>
              <a:rPr lang="en-US" altLang="zh-CN"/>
              <a:t>RGB feature </a:t>
            </a:r>
            <a:r>
              <a:rPr lang="zh-CN" altLang="en-US"/>
              <a:t>相乘，得到最终</a:t>
            </a:r>
            <a:r>
              <a:rPr lang="en-US" altLang="zh-CN"/>
              <a:t>output</a:t>
            </a:r>
            <a:endParaRPr lang="zh-CN" altLang="en-US"/>
          </a:p>
          <a:p>
            <a:r>
              <a:rPr lang="zh-CN" altLang="en-US"/>
              <a:t>与激活后的</a:t>
            </a:r>
            <a:r>
              <a:rPr lang="en-US" altLang="zh-CN"/>
              <a:t>RGB</a:t>
            </a:r>
            <a:r>
              <a:rPr lang="zh-CN" altLang="en-US"/>
              <a:t>特征图相乘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大感受野有助于避免局部混淆，提取全局信息</a:t>
            </a:r>
            <a:br>
              <a:rPr lang="zh-CN" altLang="en-US"/>
            </a:br>
            <a:r>
              <a:rPr lang="zh-CN" altLang="en-US"/>
              <a:t>规范化可以通过少量计算资源构建神经元间的竞争关系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引入门线机制，GCT可以有助于促进神经元的竞争or协同关系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装置后</a:t>
            </a:r>
            <a:r>
              <a:rPr lang="en-US" altLang="zh-CN"/>
              <a:t>concat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为了提高恢复的</a:t>
            </a:r>
            <a:r>
              <a:rPr lang="zh-CN" altLang="en-US"/>
              <a:t>真实性</a:t>
            </a:r>
            <a:endParaRPr lang="zh-CN" altLang="en-US"/>
          </a:p>
          <a:p>
            <a:r>
              <a:rPr lang="en-US" altLang="zh-CN"/>
              <a:t>L </a:t>
            </a:r>
            <a:r>
              <a:rPr lang="zh-CN" altLang="en-US"/>
              <a:t>亮度对比因子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对比度因子</a:t>
            </a:r>
            <a:endParaRPr lang="zh-CN" altLang="en-US"/>
          </a:p>
          <a:p>
            <a:r>
              <a:rPr lang="en-US" altLang="zh-CN"/>
              <a:t>S </a:t>
            </a:r>
            <a:r>
              <a:rPr lang="zh-CN" altLang="en-US"/>
              <a:t>结构相似度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       </a:t>
            </a:r>
            <a:r>
              <a:rPr dirty="0">
                <a:solidFill>
                  <a:srgbClr val="FFFFFF"/>
                </a:solidFill>
                <a:cs typeface="+mn-ea"/>
                <a:sym typeface="+mn-lt"/>
              </a:rPr>
              <a:t>灰度方差乘积SMD2</a:t>
            </a:r>
            <a:r>
              <a:rPr lang="zh-CN" dirty="0">
                <a:solidFill>
                  <a:srgbClr val="FFFFFF"/>
                </a:solidFill>
                <a:cs typeface="+mn-ea"/>
                <a:sym typeface="+mn-lt"/>
              </a:rPr>
              <a:t>用于评价图像的清晰度，值越大，代表越清晰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分为三个阶段</a:t>
            </a:r>
            <a:r>
              <a:rPr lang="en-US" altLang="zh-CN"/>
              <a:t>  </a:t>
            </a:r>
            <a:r>
              <a:rPr lang="zh-CN" altLang="en-US"/>
              <a:t>待模仿的图片</a:t>
            </a:r>
            <a:endParaRPr lang="zh-CN" altLang="en-US"/>
          </a:p>
          <a:p>
            <a:r>
              <a:rPr lang="zh-CN" altLang="en-US"/>
              <a:t>不同的是被模仿的视频会通过</a:t>
            </a:r>
            <a:r>
              <a:rPr lang="en-US" altLang="zh-CN"/>
              <a:t>U2GE-net</a:t>
            </a:r>
            <a:r>
              <a:rPr lang="zh-CN" altLang="en-US"/>
              <a:t>进行一个前处理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U2GE-net </a:t>
            </a:r>
            <a:r>
              <a:rPr lang="zh-CN" altLang="en-US"/>
              <a:t>是以前团队基于</a:t>
            </a:r>
            <a:r>
              <a:rPr lang="en-US" altLang="zh-CN"/>
              <a:t>u2net</a:t>
            </a:r>
            <a:r>
              <a:rPr lang="zh-CN" altLang="en-US"/>
              <a:t>的改进网络</a:t>
            </a:r>
            <a:endParaRPr lang="zh-CN" altLang="en-US"/>
          </a:p>
          <a:p>
            <a:r>
              <a:rPr lang="zh-CN" altLang="en-US"/>
              <a:t>舍弃了</a:t>
            </a:r>
            <a:r>
              <a:rPr lang="en-US" altLang="zh-CN"/>
              <a:t>backbone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U2GE-net</a:t>
            </a:r>
            <a:r>
              <a:rPr lang="zh-CN" altLang="en-US"/>
              <a:t>处理被模仿的图片，增强人像的图像占比，可以使</a:t>
            </a:r>
            <a:r>
              <a:rPr lang="en-US" altLang="zh-CN"/>
              <a:t>HMR</a:t>
            </a:r>
            <a:r>
              <a:rPr lang="zh-CN" altLang="en-US"/>
              <a:t>得到更多</a:t>
            </a:r>
            <a:r>
              <a:rPr lang="en-US" altLang="zh-CN"/>
              <a:t>3D</a:t>
            </a:r>
            <a:r>
              <a:rPr lang="zh-CN" altLang="en-US"/>
              <a:t>人体姿态参数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U2GE-net</a:t>
            </a:r>
            <a:r>
              <a:rPr lang="zh-CN" altLang="en-US"/>
              <a:t>处理代模仿图像，可以获得含有更少空洞的</a:t>
            </a:r>
            <a:r>
              <a:rPr lang="en-US" altLang="zh-CN"/>
              <a:t>mask</a:t>
            </a:r>
            <a:r>
              <a:rPr lang="zh-CN" altLang="en-US"/>
              <a:t>，更有利于背景图像的恢复。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096000" y="1628775"/>
            <a:ext cx="6096000" cy="4248150"/>
          </a:xfrm>
          <a:custGeom>
            <a:avLst/>
            <a:gdLst>
              <a:gd name="connsiteX0" fmla="*/ 0 w 6096000"/>
              <a:gd name="connsiteY0" fmla="*/ 0 h 4248150"/>
              <a:gd name="connsiteX1" fmla="*/ 6096000 w 6096000"/>
              <a:gd name="connsiteY1" fmla="*/ 0 h 4248150"/>
              <a:gd name="connsiteX2" fmla="*/ 6096000 w 6096000"/>
              <a:gd name="connsiteY2" fmla="*/ 4248150 h 4248150"/>
              <a:gd name="connsiteX3" fmla="*/ 0 w 6096000"/>
              <a:gd name="connsiteY3" fmla="*/ 424815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48150">
                <a:moveTo>
                  <a:pt x="0" y="0"/>
                </a:moveTo>
                <a:lnTo>
                  <a:pt x="6096000" y="0"/>
                </a:lnTo>
                <a:lnTo>
                  <a:pt x="6096000" y="4248150"/>
                </a:lnTo>
                <a:lnTo>
                  <a:pt x="0" y="4248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80081" y="2803738"/>
            <a:ext cx="2996986" cy="2996986"/>
          </a:xfrm>
          <a:custGeom>
            <a:avLst/>
            <a:gdLst>
              <a:gd name="connsiteX0" fmla="*/ 0 w 2996986"/>
              <a:gd name="connsiteY0" fmla="*/ 0 h 2996986"/>
              <a:gd name="connsiteX1" fmla="*/ 2996986 w 2996986"/>
              <a:gd name="connsiteY1" fmla="*/ 0 h 2996986"/>
              <a:gd name="connsiteX2" fmla="*/ 2996986 w 2996986"/>
              <a:gd name="connsiteY2" fmla="*/ 2996986 h 2996986"/>
              <a:gd name="connsiteX3" fmla="*/ 0 w 2996986"/>
              <a:gd name="connsiteY3" fmla="*/ 2996986 h 29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986" h="2996986">
                <a:moveTo>
                  <a:pt x="0" y="0"/>
                </a:moveTo>
                <a:lnTo>
                  <a:pt x="2996986" y="0"/>
                </a:lnTo>
                <a:lnTo>
                  <a:pt x="2996986" y="2996986"/>
                </a:lnTo>
                <a:lnTo>
                  <a:pt x="0" y="2996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00121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89231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8339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67448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7155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28650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screen"/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.xml"/><Relationship Id="rId7" Type="http://schemas.openxmlformats.org/officeDocument/2006/relationships/image" Target="../media/image36.png"/><Relationship Id="rId6" Type="http://schemas.openxmlformats.org/officeDocument/2006/relationships/image" Target="../media/image4.svg"/><Relationship Id="rId5" Type="http://schemas.openxmlformats.org/officeDocument/2006/relationships/image" Target="../media/image35.pn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svg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.sv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3.png"/><Relationship Id="rId10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5588" y="2532060"/>
            <a:ext cx="769874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Liquid Warping GAN</a:t>
            </a:r>
            <a:endParaRPr kumimoji="0" lang="en-US" altLang="zh-CN" sz="6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183" y="3576851"/>
            <a:ext cx="5134739" cy="3492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About the introduction of the summer assessmet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346636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346636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346636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57988" y="6455479"/>
            <a:ext cx="198945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2000301708 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蔡响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sp>
        <p:nvSpPr>
          <p:cNvPr id="16" name="空心弧 15"/>
          <p:cNvSpPr/>
          <p:nvPr/>
        </p:nvSpPr>
        <p:spPr>
          <a:xfrm rot="19500000">
            <a:off x="526415" y="1984375"/>
            <a:ext cx="1553210" cy="1737995"/>
          </a:xfrm>
          <a:prstGeom prst="blockArc">
            <a:avLst>
              <a:gd name="adj1" fmla="val 10810445"/>
              <a:gd name="adj2" fmla="val 21583355"/>
              <a:gd name="adj3" fmla="val 998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313815"/>
            <a:ext cx="8834755" cy="4436745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95" y="5702300"/>
            <a:ext cx="1219200" cy="662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605" y="6130925"/>
            <a:ext cx="11908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[1]InpaintSAnet</a:t>
            </a:r>
            <a:r>
              <a:rPr lang="zh-CN" altLang="en-US" sz="1200"/>
              <a:t>改自DeepFillv2</a:t>
            </a:r>
            <a:endParaRPr lang="zh-CN" altLang="en-US" sz="1200"/>
          </a:p>
          <a:p>
            <a:r>
              <a:rPr lang="zh-CN" altLang="en-US" sz="1200"/>
              <a:t>[</a:t>
            </a:r>
            <a:r>
              <a:rPr lang="en-US" altLang="zh-CN" sz="1200"/>
              <a:t>2</a:t>
            </a:r>
            <a:r>
              <a:rPr lang="zh-CN" altLang="en-US" sz="1200"/>
              <a:t>]</a:t>
            </a:r>
            <a:r>
              <a:rPr lang="en-US" altLang="zh-CN" sz="1200"/>
              <a:t>DeepFillv2</a:t>
            </a:r>
            <a:r>
              <a:rPr lang="zh-CN" altLang="en-US" sz="1200"/>
              <a:t>： Yu J ,  Lin Z ,  Yang J , et al. Free-Form Image Inpainting With Gated Convolution[C]// 2019 IEEE/CVF International Conference on Computer Vision (ICCV). IEEE, 2019.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999991" y="41130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InpaintSAnet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6310" y="5849620"/>
            <a:ext cx="217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InpaintSAnet</a:t>
            </a:r>
            <a:r>
              <a:rPr lang="zh-CN" altLang="en-US">
                <a:sym typeface="+mn-ea"/>
              </a:rPr>
              <a:t>结构图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overall architecture of the InpaintSAnet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30" y="5286375"/>
            <a:ext cx="1219200" cy="66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3125" y="401320"/>
            <a:ext cx="40646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Gated convolution 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rPr>
              <a:t>The overall architecture of the Gated convolution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>
            <a:off x="926465" y="3341370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203" name="矩形 202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V="1">
            <a:off x="1675130" y="2844165"/>
            <a:ext cx="1123950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651000" y="3923030"/>
            <a:ext cx="1156335" cy="968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09725" y="262191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39540" y="449008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Conv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2863215" y="2511425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7" name="矩形 6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93005" y="4482465"/>
            <a:ext cx="727710" cy="726440"/>
            <a:chOff x="3961" y="3408"/>
            <a:chExt cx="1568" cy="1552"/>
          </a:xfrm>
          <a:solidFill>
            <a:schemeClr val="accent3"/>
          </a:solidFill>
        </p:grpSpPr>
        <p:sp>
          <p:nvSpPr>
            <p:cNvPr id="17" name="矩形 16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26465" y="409638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519680" y="3272155"/>
            <a:ext cx="149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RGB feature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624705" y="5356860"/>
            <a:ext cx="154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 feature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12" idx="3"/>
          </p:cNvCxnSpPr>
          <p:nvPr/>
        </p:nvCxnSpPr>
        <p:spPr>
          <a:xfrm>
            <a:off x="3590925" y="2874645"/>
            <a:ext cx="1757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53050" y="2690495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LeakyReLU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806440" y="4868545"/>
            <a:ext cx="1757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553325" y="4656455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Sigmoid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869055" y="4860290"/>
            <a:ext cx="98552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19555" y="465645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GCT</a:t>
            </a:r>
            <a:endParaRPr lang="en-US" altLang="zh-CN"/>
          </a:p>
        </p:txBody>
      </p:sp>
      <p:grpSp>
        <p:nvGrpSpPr>
          <p:cNvPr id="39" name="组合 38"/>
          <p:cNvGrpSpPr/>
          <p:nvPr/>
        </p:nvGrpSpPr>
        <p:grpSpPr>
          <a:xfrm>
            <a:off x="2863215" y="4482465"/>
            <a:ext cx="727710" cy="726440"/>
            <a:chOff x="3961" y="3408"/>
            <a:chExt cx="1568" cy="15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0" name="矩形 39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494915" y="5319395"/>
            <a:ext cx="154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 feature</a:t>
            </a:r>
            <a:endParaRPr lang="en-US" altLang="zh-CN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7988935" y="3522980"/>
            <a:ext cx="14605" cy="1149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654800" y="2872740"/>
            <a:ext cx="9086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组合 350"/>
          <p:cNvGrpSpPr/>
          <p:nvPr/>
        </p:nvGrpSpPr>
        <p:grpSpPr>
          <a:xfrm>
            <a:off x="7762875" y="2707640"/>
            <a:ext cx="458470" cy="480060"/>
            <a:chOff x="14711" y="4708"/>
            <a:chExt cx="722" cy="756"/>
          </a:xfrm>
        </p:grpSpPr>
        <p:sp>
          <p:nvSpPr>
            <p:cNvPr id="349" name="椭圆 348"/>
            <p:cNvSpPr/>
            <p:nvPr/>
          </p:nvSpPr>
          <p:spPr>
            <a:xfrm>
              <a:off x="14711" y="4708"/>
              <a:ext cx="722" cy="7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0" name="乘号 349"/>
            <p:cNvSpPr/>
            <p:nvPr/>
          </p:nvSpPr>
          <p:spPr>
            <a:xfrm>
              <a:off x="14723" y="4762"/>
              <a:ext cx="711" cy="648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H="1" flipV="1">
            <a:off x="7996555" y="2057400"/>
            <a:ext cx="3175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634605" y="1181100"/>
            <a:ext cx="727710" cy="726440"/>
            <a:chOff x="3961" y="3408"/>
            <a:chExt cx="1568" cy="1552"/>
          </a:xfr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grpSpPr>
        <p:sp>
          <p:nvSpPr>
            <p:cNvPr id="54" name="矩形 5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7563485" y="781050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3125" y="401320"/>
            <a:ext cx="63392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Gated Channel Transformation 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3125" y="874395"/>
            <a:ext cx="4326890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rPr>
              <a:t>The overall architecture of the Gated Channel Transformation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直角上 97"/>
          <p:cNvSpPr/>
          <p:nvPr/>
        </p:nvSpPr>
        <p:spPr>
          <a:xfrm>
            <a:off x="7264400" y="3267075"/>
            <a:ext cx="363855" cy="616585"/>
          </a:xfrm>
          <a:prstGeom prst="bentUpArrow">
            <a:avLst>
              <a:gd name="adj1" fmla="val 10180"/>
              <a:gd name="adj2" fmla="val 9395"/>
              <a:gd name="adj3" fmla="val 207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050280" y="3673475"/>
            <a:ext cx="295275" cy="295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rial" panose="020B0604020202020204" pitchFamily="34" charset="0"/>
                <a:sym typeface="+mn-ea"/>
              </a:rPr>
              <a:t>÷</a:t>
            </a:r>
            <a:endParaRPr lang="zh-CN" altLang="en-US"/>
          </a:p>
        </p:txBody>
      </p:sp>
      <p:sp>
        <p:nvSpPr>
          <p:cNvPr id="32" name="箭头: 右 100"/>
          <p:cNvSpPr/>
          <p:nvPr/>
        </p:nvSpPr>
        <p:spPr>
          <a:xfrm>
            <a:off x="3578225" y="3037205"/>
            <a:ext cx="440690" cy="95885"/>
          </a:xfrm>
          <a:prstGeom prst="rightArrow">
            <a:avLst>
              <a:gd name="adj1" fmla="val 50000"/>
              <a:gd name="adj2" fmla="val 5932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197485" y="2835275"/>
            <a:ext cx="2039620" cy="420370"/>
          </a:xfrm>
          <a:prstGeom prst="cube">
            <a:avLst>
              <a:gd name="adj" fmla="val 6340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 </a:t>
            </a:r>
            <a:r>
              <a:rPr lang="en-US" altLang="zh-CN" sz="1050" b="1" dirty="0">
                <a:solidFill>
                  <a:schemeClr val="bg1"/>
                </a:solidFill>
              </a:rPr>
              <a:t>: C</a:t>
            </a:r>
            <a:r>
              <a:rPr lang="zh-CN" altLang="en-US" sz="1050" b="1" dirty="0">
                <a:solidFill>
                  <a:schemeClr val="bg1"/>
                </a:solidFill>
              </a:rPr>
              <a:t>×</a:t>
            </a:r>
            <a:r>
              <a:rPr lang="en-US" altLang="zh-CN" sz="1050" b="1" dirty="0">
                <a:solidFill>
                  <a:schemeClr val="bg1"/>
                </a:solidFill>
              </a:rPr>
              <a:t>H</a:t>
            </a:r>
            <a:r>
              <a:rPr lang="zh-CN" altLang="en-US" sz="1050" b="1" dirty="0">
                <a:solidFill>
                  <a:schemeClr val="bg1"/>
                </a:solidFill>
              </a:rPr>
              <a:t>×</a:t>
            </a:r>
            <a:r>
              <a:rPr lang="en-US" altLang="zh-CN" sz="1050" b="1" dirty="0">
                <a:solidFill>
                  <a:schemeClr val="bg1"/>
                </a:solidFill>
              </a:rPr>
              <a:t>W</a:t>
            </a:r>
            <a:endParaRPr lang="en-US" altLang="zh-CN" sz="1050" b="1" baseline="-100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04492" y="2861189"/>
            <a:ext cx="1885628" cy="489706"/>
            <a:chOff x="3871" y="6246"/>
            <a:chExt cx="2969" cy="771"/>
          </a:xfrm>
        </p:grpSpPr>
        <p:sp>
          <p:nvSpPr>
            <p:cNvPr id="10" name="立方体 9"/>
            <p:cNvSpPr/>
            <p:nvPr/>
          </p:nvSpPr>
          <p:spPr>
            <a:xfrm>
              <a:off x="3871" y="6246"/>
              <a:ext cx="2485" cy="696"/>
            </a:xfrm>
            <a:prstGeom prst="cube">
              <a:avLst>
                <a:gd name="adj" fmla="val 6340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baseline="-10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98" y="6591"/>
              <a:ext cx="2742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bg1"/>
                  </a:solidFill>
                  <a:sym typeface="+mn-ea"/>
                </a:rPr>
                <a:t>Xc: C</a:t>
              </a:r>
              <a:r>
                <a:rPr lang="zh-CN" altLang="en-US" b="1" baseline="-10000" dirty="0">
                  <a:solidFill>
                    <a:schemeClr val="bg1"/>
                  </a:solidFill>
                  <a:sym typeface="+mn-ea"/>
                </a:rPr>
                <a:t>×</a:t>
              </a:r>
              <a:r>
                <a:rPr lang="en-US" altLang="zh-CN" b="1" baseline="-10000" dirty="0">
                  <a:solidFill>
                    <a:schemeClr val="bg1"/>
                  </a:solidFill>
                  <a:sym typeface="+mn-ea"/>
                </a:rPr>
                <a:t>H</a:t>
              </a:r>
              <a:r>
                <a:rPr lang="zh-CN" altLang="en-US" b="1" baseline="-10000" dirty="0">
                  <a:solidFill>
                    <a:schemeClr val="bg1"/>
                  </a:solidFill>
                  <a:sym typeface="+mn-ea"/>
                </a:rPr>
                <a:t>×</a:t>
              </a:r>
              <a:r>
                <a:rPr lang="en-US" altLang="zh-CN" b="1" baseline="-10000" dirty="0">
                  <a:solidFill>
                    <a:schemeClr val="bg1"/>
                  </a:solidFill>
                  <a:sym typeface="+mn-ea"/>
                </a:rPr>
                <a:t>W</a:t>
              </a:r>
              <a:endParaRPr lang="zh-CN" altLang="en-US" b="1" baseline="-10000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794000" y="2926715"/>
            <a:ext cx="784225" cy="32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baseline="-10000" dirty="0">
                <a:solidFill>
                  <a:schemeClr val="bg1"/>
                </a:solidFill>
                <a:sym typeface="+mn-ea"/>
              </a:rPr>
              <a:t> |x</a:t>
            </a:r>
            <a:r>
              <a:rPr lang="en-US" altLang="zh-CN" sz="1200" b="1" baseline="-100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sz="2000" b="1" baseline="-10000" dirty="0">
                <a:solidFill>
                  <a:schemeClr val="bg1"/>
                </a:solidFill>
                <a:sym typeface="+mn-ea"/>
              </a:rPr>
              <a:t>||</a:t>
            </a:r>
            <a:r>
              <a:rPr lang="en-US" altLang="zh-CN" sz="1200" b="1" baseline="-10000" dirty="0">
                <a:solidFill>
                  <a:schemeClr val="bg1"/>
                </a:solidFill>
                <a:sym typeface="+mn-ea"/>
              </a:rPr>
              <a:t>1</a:t>
            </a:r>
            <a:endParaRPr lang="en-US" altLang="zh-CN" sz="1200" b="1" baseline="-10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箭头: 右 100"/>
          <p:cNvSpPr/>
          <p:nvPr/>
        </p:nvSpPr>
        <p:spPr>
          <a:xfrm>
            <a:off x="5064125" y="3037205"/>
            <a:ext cx="3388995" cy="76200"/>
          </a:xfrm>
          <a:prstGeom prst="rightArrow">
            <a:avLst>
              <a:gd name="adj1" fmla="val 50000"/>
              <a:gd name="adj2" fmla="val 5932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3444875" y="2700020"/>
            <a:ext cx="70802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×α</a:t>
            </a:r>
            <a:endParaRPr lang="zh-CN" altLang="en-US" sz="16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89898" y="3538220"/>
            <a:ext cx="1878965" cy="430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 baseline="-10000" dirty="0">
                <a:solidFill>
                  <a:srgbClr val="00B050"/>
                </a:solidFill>
                <a:sym typeface="+mn-ea"/>
              </a:rPr>
              <a:t>全局上下文嵌入</a:t>
            </a:r>
            <a:endParaRPr lang="en-US" altLang="zh-CN" b="1" baseline="-10000" dirty="0">
              <a:solidFill>
                <a:srgbClr val="00B050"/>
              </a:solidFill>
              <a:sym typeface="+mn-ea"/>
            </a:endParaRPr>
          </a:p>
          <a:p>
            <a:pPr algn="ctr"/>
            <a:r>
              <a:rPr lang="en-US" altLang="zh-CN" sz="1600" b="1" baseline="-10000" dirty="0">
                <a:solidFill>
                  <a:srgbClr val="00B050"/>
                </a:solidFill>
              </a:rPr>
              <a:t>Global Context Embedding</a:t>
            </a:r>
            <a:endParaRPr lang="en-US" altLang="zh-CN" sz="1600" b="1" baseline="-10000" dirty="0">
              <a:solidFill>
                <a:srgbClr val="00B050"/>
              </a:solidFill>
            </a:endParaRPr>
          </a:p>
        </p:txBody>
      </p:sp>
      <p:sp>
        <p:nvSpPr>
          <p:cNvPr id="16" name="箭头: 直角上 97"/>
          <p:cNvSpPr/>
          <p:nvPr/>
        </p:nvSpPr>
        <p:spPr>
          <a:xfrm rot="5400000">
            <a:off x="5420995" y="3217545"/>
            <a:ext cx="768985" cy="546735"/>
          </a:xfrm>
          <a:prstGeom prst="bentUpArrow">
            <a:avLst>
              <a:gd name="adj1" fmla="val 10180"/>
              <a:gd name="adj2" fmla="val 9395"/>
              <a:gd name="adj3" fmla="val 207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箭头: 右 100"/>
          <p:cNvSpPr/>
          <p:nvPr/>
        </p:nvSpPr>
        <p:spPr>
          <a:xfrm>
            <a:off x="2157095" y="3022600"/>
            <a:ext cx="636905" cy="106045"/>
          </a:xfrm>
          <a:prstGeom prst="rightArrow">
            <a:avLst>
              <a:gd name="adj1" fmla="val 50000"/>
              <a:gd name="adj2" fmla="val 5932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1976755" y="2558415"/>
            <a:ext cx="94805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en-US" altLang="zh-CN" sz="1400" b="1" baseline="-2500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-norm</a:t>
            </a:r>
            <a:endParaRPr lang="en-US" altLang="zh-CN" sz="14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8382000" y="3267075"/>
            <a:ext cx="70802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tanh</a:t>
            </a:r>
            <a:r>
              <a:rPr lang="zh-CN" altLang="en-US" sz="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</a:t>
            </a:r>
            <a:endParaRPr lang="zh-CN" altLang="en-US" sz="800" b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7745095" y="2743835"/>
            <a:ext cx="70802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zh-CN" altLang="en-US" sz="16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β</a:t>
            </a:r>
            <a:r>
              <a:rPr lang="en-US" altLang="zh-CN" sz="10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lang="en-US" altLang="zh-CN" sz="10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18915" y="2926715"/>
            <a:ext cx="1152525" cy="32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-10000" dirty="0">
                <a:solidFill>
                  <a:schemeClr val="bg1"/>
                </a:solidFill>
                <a:sym typeface="+mn-ea"/>
              </a:rPr>
              <a:t>Sc</a:t>
            </a:r>
            <a:endParaRPr lang="zh-CN" altLang="en-US" sz="1600" b="1" baseline="-10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5183" y="4467225"/>
            <a:ext cx="1614805" cy="430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baseline="-10000" dirty="0">
                <a:solidFill>
                  <a:srgbClr val="FFC000"/>
                </a:solidFill>
                <a:sym typeface="+mn-ea"/>
              </a:rPr>
              <a:t>通道规范化</a:t>
            </a:r>
            <a:endParaRPr lang="zh-CN" altLang="en-US" b="1" baseline="-10000" dirty="0">
              <a:solidFill>
                <a:srgbClr val="FFC000"/>
              </a:solidFill>
              <a:sym typeface="+mn-ea"/>
            </a:endParaRPr>
          </a:p>
          <a:p>
            <a:pPr algn="ctr"/>
            <a:r>
              <a:rPr lang="en-US" altLang="zh-CN" sz="1600" b="1" baseline="-10000" dirty="0">
                <a:solidFill>
                  <a:srgbClr val="FFC000"/>
                </a:solidFill>
              </a:rPr>
              <a:t>Channel Normalization</a:t>
            </a:r>
            <a:endParaRPr lang="en-US" altLang="zh-CN" sz="1600" b="1" baseline="-10000" dirty="0">
              <a:solidFill>
                <a:srgbClr val="FFC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flipH="1">
            <a:off x="5128260" y="3478530"/>
            <a:ext cx="135509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×β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11695" y="3673475"/>
            <a:ext cx="772160" cy="3289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-10000" dirty="0">
                <a:solidFill>
                  <a:schemeClr val="bg1"/>
                </a:solidFill>
                <a:sym typeface="+mn-ea"/>
              </a:rPr>
              <a:t>S</a:t>
            </a:r>
            <a:endParaRPr lang="en-US" altLang="zh-CN" sz="1600" b="1" baseline="-10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6379210" y="3319780"/>
            <a:ext cx="197485" cy="1002665"/>
          </a:xfrm>
          <a:prstGeom prst="leftBrace">
            <a:avLst>
              <a:gd name="adj1" fmla="val 8333"/>
              <a:gd name="adj2" fmla="val 4951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576695" y="3208020"/>
            <a:ext cx="438150" cy="1124585"/>
            <a:chOff x="10357" y="5052"/>
            <a:chExt cx="690" cy="1771"/>
          </a:xfrm>
        </p:grpSpPr>
        <p:sp>
          <p:nvSpPr>
            <p:cNvPr id="43" name="文本框 42"/>
            <p:cNvSpPr txBox="1"/>
            <p:nvPr/>
          </p:nvSpPr>
          <p:spPr>
            <a:xfrm>
              <a:off x="10357" y="5052"/>
              <a:ext cx="547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s</a:t>
              </a:r>
              <a:r>
                <a:rPr lang="en-US" altLang="zh-CN" sz="1000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1</a:t>
              </a:r>
              <a:endParaRPr lang="en-US" altLang="zh-CN" sz="1000" b="1" baseline="-10000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357" y="6098"/>
              <a:ext cx="690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s</a:t>
              </a:r>
              <a:r>
                <a:rPr lang="en-US" altLang="zh-CN" sz="1000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c-1</a:t>
              </a:r>
              <a:endParaRPr lang="en-US" altLang="zh-CN" sz="1000" b="1" baseline="-10000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357" y="5404"/>
              <a:ext cx="547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s</a:t>
              </a:r>
              <a:r>
                <a:rPr lang="en-US" altLang="zh-CN" sz="1000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2</a:t>
              </a:r>
              <a:endParaRPr lang="en-US" altLang="zh-CN" sz="1000" b="1" baseline="-10000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357" y="6397"/>
              <a:ext cx="547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s</a:t>
              </a:r>
              <a:r>
                <a:rPr lang="en-US" altLang="zh-CN" sz="1000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+mn-ea"/>
                </a:rPr>
                <a:t>c</a:t>
              </a:r>
              <a:endParaRPr lang="en-US" altLang="zh-CN" sz="1000" b="1" baseline="-10000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395" y="5830"/>
              <a:ext cx="570" cy="2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baseline="-10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altLang="zh-CN" b="1" baseline="-10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左大括号 48"/>
          <p:cNvSpPr/>
          <p:nvPr/>
        </p:nvSpPr>
        <p:spPr>
          <a:xfrm rot="10800000">
            <a:off x="6924040" y="3319780"/>
            <a:ext cx="197485" cy="1002665"/>
          </a:xfrm>
          <a:prstGeom prst="leftBrace">
            <a:avLst>
              <a:gd name="adj1" fmla="val 8333"/>
              <a:gd name="adj2" fmla="val 4951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449820" y="296037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×</a:t>
            </a:r>
            <a:endParaRPr lang="zh-CN" altLang="en-US"/>
          </a:p>
        </p:txBody>
      </p:sp>
      <p:cxnSp>
        <p:nvCxnSpPr>
          <p:cNvPr id="57" name="曲线连接符 56"/>
          <p:cNvCxnSpPr/>
          <p:nvPr/>
        </p:nvCxnSpPr>
        <p:spPr>
          <a:xfrm rot="10800000" flipV="1">
            <a:off x="8453120" y="2865120"/>
            <a:ext cx="438150" cy="390525"/>
          </a:xfrm>
          <a:prstGeom prst="curvedConnector3">
            <a:avLst>
              <a:gd name="adj1" fmla="val 4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箭头: 右 76"/>
          <p:cNvSpPr/>
          <p:nvPr/>
        </p:nvSpPr>
        <p:spPr>
          <a:xfrm>
            <a:off x="9385300" y="3081020"/>
            <a:ext cx="458470" cy="76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9" name="椭圆 58"/>
          <p:cNvSpPr/>
          <p:nvPr/>
        </p:nvSpPr>
        <p:spPr>
          <a:xfrm>
            <a:off x="9090025" y="296037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9067800" y="2988310"/>
            <a:ext cx="557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+1</a:t>
            </a:r>
            <a:endParaRPr lang="en-US" altLang="zh-CN" sz="1000" b="1">
              <a:solidFill>
                <a:schemeClr val="bg1"/>
              </a:solidFill>
            </a:endParaRPr>
          </a:p>
        </p:txBody>
      </p:sp>
      <p:sp>
        <p:nvSpPr>
          <p:cNvPr id="69" name="箭头: 右 100"/>
          <p:cNvSpPr/>
          <p:nvPr/>
        </p:nvSpPr>
        <p:spPr>
          <a:xfrm rot="5400000">
            <a:off x="9642475" y="2533650"/>
            <a:ext cx="692785" cy="92710"/>
          </a:xfrm>
          <a:prstGeom prst="rightArrow">
            <a:avLst>
              <a:gd name="adj1" fmla="val 50000"/>
              <a:gd name="adj2" fmla="val 5932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流程图: 过程 69"/>
          <p:cNvSpPr/>
          <p:nvPr/>
        </p:nvSpPr>
        <p:spPr>
          <a:xfrm flipV="1">
            <a:off x="1214120" y="2157095"/>
            <a:ext cx="8804275" cy="76200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过程 70"/>
          <p:cNvSpPr/>
          <p:nvPr/>
        </p:nvSpPr>
        <p:spPr>
          <a:xfrm rot="5400000" flipV="1">
            <a:off x="880110" y="2567305"/>
            <a:ext cx="744220" cy="76200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843135" y="297180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73" name="箭头: 右 100"/>
          <p:cNvSpPr/>
          <p:nvPr/>
        </p:nvSpPr>
        <p:spPr>
          <a:xfrm>
            <a:off x="10138410" y="3081655"/>
            <a:ext cx="375920" cy="76200"/>
          </a:xfrm>
          <a:prstGeom prst="rightArrow">
            <a:avLst>
              <a:gd name="adj1" fmla="val 50000"/>
              <a:gd name="adj2" fmla="val 5932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92820" y="3600450"/>
            <a:ext cx="1350010" cy="430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baseline="-10000" dirty="0">
                <a:solidFill>
                  <a:srgbClr val="00B0F0"/>
                </a:solidFill>
                <a:sym typeface="+mn-ea"/>
              </a:rPr>
              <a:t>门适应</a:t>
            </a:r>
            <a:endParaRPr lang="zh-CN" altLang="en-US" b="1" baseline="-10000" dirty="0">
              <a:solidFill>
                <a:srgbClr val="00B0F0"/>
              </a:solidFill>
              <a:sym typeface="+mn-ea"/>
            </a:endParaRPr>
          </a:p>
          <a:p>
            <a:pPr algn="ctr"/>
            <a:r>
              <a:rPr lang="en-US" altLang="zh-CN" sz="1600" b="1" baseline="-10000" dirty="0">
                <a:solidFill>
                  <a:srgbClr val="00B0F0"/>
                </a:solidFill>
              </a:rPr>
              <a:t>Gating Adaptation</a:t>
            </a:r>
            <a:endParaRPr lang="en-US" altLang="zh-CN" sz="1600" b="1" baseline="-10000" dirty="0">
              <a:solidFill>
                <a:srgbClr val="00B0F0"/>
              </a:solidFill>
            </a:endParaRPr>
          </a:p>
        </p:txBody>
      </p:sp>
      <p:sp>
        <p:nvSpPr>
          <p:cNvPr id="146" name="矩形: 圆角 145"/>
          <p:cNvSpPr/>
          <p:nvPr/>
        </p:nvSpPr>
        <p:spPr>
          <a:xfrm>
            <a:off x="8282305" y="2733675"/>
            <a:ext cx="2124710" cy="1409065"/>
          </a:xfrm>
          <a:prstGeom prst="roundRect">
            <a:avLst/>
          </a:prstGeom>
          <a:noFill/>
          <a:ln>
            <a:solidFill>
              <a:srgbClr val="61C6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BF9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36" name="矩形: 圆角 135"/>
          <p:cNvSpPr/>
          <p:nvPr/>
        </p:nvSpPr>
        <p:spPr>
          <a:xfrm>
            <a:off x="2416175" y="2475865"/>
            <a:ext cx="2950845" cy="171958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EFDD8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9" name="矩形: 圆角 135"/>
          <p:cNvSpPr/>
          <p:nvPr/>
        </p:nvSpPr>
        <p:spPr>
          <a:xfrm>
            <a:off x="5452110" y="3232785"/>
            <a:ext cx="2687320" cy="1740535"/>
          </a:xfrm>
          <a:prstGeom prst="roundRect">
            <a:avLst/>
          </a:prstGeom>
          <a:noFill/>
          <a:ln>
            <a:solidFill>
              <a:srgbClr val="FBE5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0695" y="5012690"/>
            <a:ext cx="7443470" cy="1054851"/>
          </a:xfrm>
          <a:prstGeom prst="roundRect">
            <a:avLst/>
          </a:prstGeom>
          <a:solidFill>
            <a:srgbClr val="B1AEDB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  GCT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可以提取所需要的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mask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信息，准确高效地对上下文信息建模，显著提高泛化能力，提高识别图像浅层的细节的能力。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1000"/>
              </a:spcBef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我们把它放在每个Conv层之前以达到最优的效果。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7630" y="6520180"/>
            <a:ext cx="121043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[1] Yang Z ,  Zhu L ,  Wu Y , et al. Gated Channel Transformation for Visual Recognition[C]// 2020 IEEE/CVF Conference on Computer Vision and Pattern Recognition (CVPR). 0.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602105"/>
            <a:ext cx="8834755" cy="4436745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95" y="5702300"/>
            <a:ext cx="1219200" cy="662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9991" y="41130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InpaintSAnet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overall architecture of the InpaintSAnet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5985" y="3512185"/>
            <a:ext cx="1452880" cy="1012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873125" y="401320"/>
            <a:ext cx="44443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Contextual Attention 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rPr>
              <a:t>The overall architecture of the contextual attention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18195" y="5354320"/>
            <a:ext cx="727710" cy="726440"/>
            <a:chOff x="3961" y="3408"/>
            <a:chExt cx="1568" cy="1552"/>
          </a:xfrm>
          <a:solidFill>
            <a:srgbClr val="FF0000"/>
          </a:solidFill>
        </p:grpSpPr>
        <p:sp>
          <p:nvSpPr>
            <p:cNvPr id="4" name="矩形 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27370" y="5372100"/>
            <a:ext cx="727710" cy="726440"/>
            <a:chOff x="3961" y="3408"/>
            <a:chExt cx="1568" cy="1552"/>
          </a:xfrm>
        </p:grpSpPr>
        <p:sp>
          <p:nvSpPr>
            <p:cNvPr id="23" name="矩形 22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044690" y="5354320"/>
            <a:ext cx="727710" cy="726440"/>
            <a:chOff x="3961" y="3408"/>
            <a:chExt cx="1568" cy="1552"/>
          </a:xfrm>
          <a:solidFill>
            <a:srgbClr val="FFC000"/>
          </a:solidFill>
        </p:grpSpPr>
        <p:sp>
          <p:nvSpPr>
            <p:cNvPr id="49" name="矩形 48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680710" y="610108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Query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7219950" y="608076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Key</a:t>
            </a:r>
            <a:endParaRPr lang="en-US" altLang="zh-CN" sz="1400"/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5892800" y="3759200"/>
            <a:ext cx="1600200" cy="1424940"/>
            <a:chOff x="4023" y="4540"/>
            <a:chExt cx="2520" cy="2244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5064" y="5661"/>
              <a:ext cx="1479" cy="5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直角上箭头 74"/>
            <p:cNvSpPr/>
            <p:nvPr/>
          </p:nvSpPr>
          <p:spPr>
            <a:xfrm rot="10800000" flipH="1">
              <a:off x="4023" y="4540"/>
              <a:ext cx="1129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6" name="直角上箭头 75"/>
            <p:cNvSpPr/>
            <p:nvPr/>
          </p:nvSpPr>
          <p:spPr>
            <a:xfrm>
              <a:off x="4023" y="5219"/>
              <a:ext cx="1111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6454775" y="4415790"/>
            <a:ext cx="458470" cy="4800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乘号 77"/>
          <p:cNvSpPr/>
          <p:nvPr/>
        </p:nvSpPr>
        <p:spPr>
          <a:xfrm>
            <a:off x="6462395" y="4450080"/>
            <a:ext cx="451485" cy="41148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452870" y="3094990"/>
            <a:ext cx="480060" cy="502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加号 79"/>
          <p:cNvSpPr/>
          <p:nvPr/>
        </p:nvSpPr>
        <p:spPr>
          <a:xfrm>
            <a:off x="6458585" y="3140710"/>
            <a:ext cx="469265" cy="41148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5000625" y="3355975"/>
            <a:ext cx="1402715" cy="825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8783320" y="3634740"/>
            <a:ext cx="13335" cy="170878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052310" y="3342005"/>
            <a:ext cx="1435100" cy="190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564245" y="3109595"/>
            <a:ext cx="452120" cy="473710"/>
            <a:chOff x="15067" y="4851"/>
            <a:chExt cx="883" cy="924"/>
          </a:xfrm>
        </p:grpSpPr>
        <p:sp>
          <p:nvSpPr>
            <p:cNvPr id="85" name="椭圆 84"/>
            <p:cNvSpPr/>
            <p:nvPr/>
          </p:nvSpPr>
          <p:spPr>
            <a:xfrm>
              <a:off x="15067" y="4851"/>
              <a:ext cx="883" cy="92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乘号 85"/>
            <p:cNvSpPr/>
            <p:nvPr/>
          </p:nvSpPr>
          <p:spPr>
            <a:xfrm>
              <a:off x="15080" y="4917"/>
              <a:ext cx="870" cy="792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乘号 86"/>
            <p:cNvSpPr/>
            <p:nvPr/>
          </p:nvSpPr>
          <p:spPr>
            <a:xfrm>
              <a:off x="15074" y="4911"/>
              <a:ext cx="870" cy="792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88" name="直接箭头连接符 87"/>
          <p:cNvCxnSpPr/>
          <p:nvPr/>
        </p:nvCxnSpPr>
        <p:spPr>
          <a:xfrm flipV="1">
            <a:off x="8787130" y="1977390"/>
            <a:ext cx="5715" cy="104203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333615" y="296672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SoftMax</a:t>
            </a:r>
            <a:endParaRPr lang="en-US" altLang="zh-CN" sz="1400"/>
          </a:p>
        </p:txBody>
      </p:sp>
      <p:grpSp>
        <p:nvGrpSpPr>
          <p:cNvPr id="90" name="组合 89"/>
          <p:cNvGrpSpPr/>
          <p:nvPr/>
        </p:nvGrpSpPr>
        <p:grpSpPr>
          <a:xfrm>
            <a:off x="8543925" y="996315"/>
            <a:ext cx="727710" cy="726440"/>
            <a:chOff x="3961" y="3408"/>
            <a:chExt cx="1568" cy="1552"/>
          </a:xfrm>
          <a:solidFill>
            <a:srgbClr val="FEC3C3"/>
          </a:solidFill>
        </p:grpSpPr>
        <p:sp>
          <p:nvSpPr>
            <p:cNvPr id="91" name="矩形 90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416925" y="1082040"/>
            <a:ext cx="727710" cy="726440"/>
            <a:chOff x="3961" y="3408"/>
            <a:chExt cx="1568" cy="1552"/>
          </a:xfrm>
          <a:solidFill>
            <a:srgbClr val="FEC3C3"/>
          </a:solidFill>
        </p:grpSpPr>
        <p:sp>
          <p:nvSpPr>
            <p:cNvPr id="141" name="矩形 140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315325" y="1182370"/>
            <a:ext cx="727710" cy="726440"/>
            <a:chOff x="3961" y="3408"/>
            <a:chExt cx="1568" cy="1552"/>
          </a:xfrm>
          <a:solidFill>
            <a:srgbClr val="FEC3C3"/>
          </a:solidFill>
        </p:grpSpPr>
        <p:sp>
          <p:nvSpPr>
            <p:cNvPr id="151" name="矩形 150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0" name="文本框 159"/>
          <p:cNvSpPr txBox="1"/>
          <p:nvPr/>
        </p:nvSpPr>
        <p:spPr>
          <a:xfrm>
            <a:off x="9338310" y="1082040"/>
            <a:ext cx="171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self-attention</a:t>
            </a:r>
            <a:endParaRPr lang="en-US" altLang="zh-CN" sz="1400"/>
          </a:p>
          <a:p>
            <a:pPr algn="l"/>
            <a:r>
              <a:rPr lang="en-US" altLang="zh-CN" sz="1400"/>
              <a:t>feature maps</a:t>
            </a:r>
            <a:endParaRPr lang="en-US" altLang="zh-CN" sz="1400"/>
          </a:p>
        </p:txBody>
      </p:sp>
      <p:grpSp>
        <p:nvGrpSpPr>
          <p:cNvPr id="192" name="组合 191"/>
          <p:cNvGrpSpPr/>
          <p:nvPr/>
        </p:nvGrpSpPr>
        <p:grpSpPr>
          <a:xfrm>
            <a:off x="8189595" y="1311910"/>
            <a:ext cx="727710" cy="726440"/>
            <a:chOff x="3961" y="3408"/>
            <a:chExt cx="1568" cy="1552"/>
          </a:xfrm>
          <a:solidFill>
            <a:srgbClr val="FEC3C3"/>
          </a:solidFill>
        </p:grpSpPr>
        <p:sp>
          <p:nvSpPr>
            <p:cNvPr id="193" name="矩形 192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4127500" y="2818765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394" name="矩形 39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4000500" y="2904490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04" name="矩形 40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1" name="矩形 41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3898900" y="3004820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14" name="矩形 41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3" name="组合 422"/>
          <p:cNvGrpSpPr/>
          <p:nvPr/>
        </p:nvGrpSpPr>
        <p:grpSpPr>
          <a:xfrm>
            <a:off x="3818255" y="3125470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24" name="矩形 42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18255" y="401447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C</a:t>
            </a:r>
            <a:r>
              <a:rPr lang="zh-CN" altLang="en-US" sz="1400"/>
              <a:t>×</a:t>
            </a:r>
            <a:r>
              <a:rPr lang="en-US" altLang="zh-CN" sz="1400"/>
              <a:t>W</a:t>
            </a:r>
            <a:r>
              <a:rPr lang="zh-CN" altLang="en-US" sz="1400"/>
              <a:t>×</a:t>
            </a:r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8475345" y="608076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5168900" y="4300220"/>
            <a:ext cx="2923540" cy="23387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155825" y="2260600"/>
            <a:ext cx="4896485" cy="2155190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98900" y="597154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</a:t>
            </a:r>
            <a:r>
              <a:rPr lang="en-US" altLang="zh-CN"/>
              <a:t>-</a:t>
            </a:r>
            <a:r>
              <a:rPr lang="zh-CN" altLang="en-US"/>
              <a:t>内容交互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64155" y="449326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内容</a:t>
            </a:r>
            <a:r>
              <a:rPr lang="en-US" altLang="zh-CN">
                <a:solidFill>
                  <a:srgbClr val="FFC000"/>
                </a:solidFill>
              </a:rPr>
              <a:t>-</a:t>
            </a:r>
            <a:r>
              <a:rPr lang="zh-CN" altLang="en-US">
                <a:solidFill>
                  <a:srgbClr val="FFC000"/>
                </a:solidFill>
              </a:rPr>
              <a:t>位置交互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874010"/>
            <a:ext cx="2702560" cy="12293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-88900" y="6489700"/>
            <a:ext cx="4445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[1]Attention Is All You Need[J]. arXiv, 2017.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73125" y="401320"/>
            <a:ext cx="40684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Coordinate Attention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rPr>
              <a:t>The overall architecture of the coordinate attention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816610" y="5480685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162" name="矩形 161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89610" y="5566410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172" name="矩形 171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588010" y="5666740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182" name="矩形 181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1" name="直角上箭头 190"/>
          <p:cNvSpPr/>
          <p:nvPr/>
        </p:nvSpPr>
        <p:spPr>
          <a:xfrm>
            <a:off x="1534795" y="3495040"/>
            <a:ext cx="8240395" cy="2562860"/>
          </a:xfrm>
          <a:prstGeom prst="bentUpArrow">
            <a:avLst>
              <a:gd name="adj1" fmla="val 2306"/>
              <a:gd name="adj2" fmla="val 3161"/>
              <a:gd name="adj3" fmla="val 6425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507365" y="5787390"/>
            <a:ext cx="727710" cy="726440"/>
            <a:chOff x="3961" y="3408"/>
            <a:chExt cx="1568" cy="1552"/>
          </a:xfrm>
          <a:solidFill>
            <a:srgbClr val="00B0F0"/>
          </a:solidFill>
        </p:grpSpPr>
        <p:sp>
          <p:nvSpPr>
            <p:cNvPr id="203" name="矩形 202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73" name="文本框 272"/>
          <p:cNvSpPr txBox="1"/>
          <p:nvPr/>
        </p:nvSpPr>
        <p:spPr>
          <a:xfrm>
            <a:off x="1480185" y="6207125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C</a:t>
            </a:r>
            <a:r>
              <a:rPr lang="zh-CN" altLang="en-US" sz="1400"/>
              <a:t>×</a:t>
            </a:r>
            <a:r>
              <a:rPr lang="en-US" altLang="zh-CN" sz="1400"/>
              <a:t>W</a:t>
            </a:r>
            <a:r>
              <a:rPr lang="zh-CN" altLang="en-US" sz="1400"/>
              <a:t>×</a:t>
            </a:r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274" name="文本框 273"/>
          <p:cNvSpPr txBox="1"/>
          <p:nvPr/>
        </p:nvSpPr>
        <p:spPr>
          <a:xfrm>
            <a:off x="84455" y="471297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Y Avg Pool  </a:t>
            </a:r>
            <a:endParaRPr lang="en-US" sz="1400"/>
          </a:p>
        </p:txBody>
      </p:sp>
      <p:grpSp>
        <p:nvGrpSpPr>
          <p:cNvPr id="283" name="组合 282"/>
          <p:cNvGrpSpPr/>
          <p:nvPr/>
        </p:nvGrpSpPr>
        <p:grpSpPr>
          <a:xfrm>
            <a:off x="1410970" y="3054350"/>
            <a:ext cx="895350" cy="683260"/>
            <a:chOff x="-8" y="4453"/>
            <a:chExt cx="1410" cy="1076"/>
          </a:xfrm>
        </p:grpSpPr>
        <p:grpSp>
          <p:nvGrpSpPr>
            <p:cNvPr id="212" name="组合 211"/>
            <p:cNvGrpSpPr/>
            <p:nvPr/>
          </p:nvGrpSpPr>
          <p:grpSpPr>
            <a:xfrm>
              <a:off x="159" y="4936"/>
              <a:ext cx="1146" cy="363"/>
              <a:chOff x="3961" y="4468"/>
              <a:chExt cx="1568" cy="492"/>
            </a:xfrm>
            <a:solidFill>
              <a:srgbClr val="00B0F0"/>
            </a:solidFill>
          </p:grpSpPr>
          <p:sp>
            <p:nvSpPr>
              <p:cNvPr id="219" name="矩形 218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-8" y="5166"/>
              <a:ext cx="1146" cy="363"/>
              <a:chOff x="3961" y="4468"/>
              <a:chExt cx="1568" cy="492"/>
            </a:xfrm>
            <a:solidFill>
              <a:srgbClr val="00B0F0"/>
            </a:solidFill>
          </p:grpSpPr>
          <p:sp>
            <p:nvSpPr>
              <p:cNvPr id="262" name="矩形 261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5" name="文本框 274"/>
            <p:cNvSpPr txBox="1"/>
            <p:nvPr/>
          </p:nvSpPr>
          <p:spPr>
            <a:xfrm>
              <a:off x="28" y="4453"/>
              <a:ext cx="13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C</a:t>
              </a:r>
              <a:r>
                <a:rPr lang="zh-CN" altLang="en-US" sz="1400"/>
                <a:t>×</a:t>
              </a:r>
              <a:r>
                <a:rPr lang="en-US" altLang="zh-CN" sz="1400"/>
                <a:t>W</a:t>
              </a:r>
              <a:r>
                <a:rPr lang="zh-CN" altLang="en-US" sz="1400"/>
                <a:t>×</a:t>
              </a:r>
              <a:r>
                <a:rPr lang="en-US" altLang="zh-CN" sz="1400"/>
                <a:t>1</a:t>
              </a:r>
              <a:endParaRPr lang="en-US" altLang="zh-CN" sz="14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48310" y="3720465"/>
            <a:ext cx="1424940" cy="1704975"/>
            <a:chOff x="706" y="5859"/>
            <a:chExt cx="2244" cy="2685"/>
          </a:xfrm>
        </p:grpSpPr>
        <p:grpSp>
          <p:nvGrpSpPr>
            <p:cNvPr id="276" name="组合 275"/>
            <p:cNvGrpSpPr/>
            <p:nvPr/>
          </p:nvGrpSpPr>
          <p:grpSpPr>
            <a:xfrm rot="5400000">
              <a:off x="1264" y="5604"/>
              <a:ext cx="1129" cy="2244"/>
              <a:chOff x="4023" y="4540"/>
              <a:chExt cx="1129" cy="2244"/>
            </a:xfrm>
          </p:grpSpPr>
          <p:sp>
            <p:nvSpPr>
              <p:cNvPr id="278" name="直角上箭头 277"/>
              <p:cNvSpPr/>
              <p:nvPr/>
            </p:nvSpPr>
            <p:spPr>
              <a:xfrm rot="10800000" flipH="1">
                <a:off x="4023" y="4540"/>
                <a:ext cx="1129" cy="1565"/>
              </a:xfrm>
              <a:prstGeom prst="bentUpArrow">
                <a:avLst>
                  <a:gd name="adj1" fmla="val 7059"/>
                  <a:gd name="adj2" fmla="val 11783"/>
                  <a:gd name="adj3" fmla="val 2834"/>
                </a:avLst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79" name="直角上箭头 278"/>
              <p:cNvSpPr/>
              <p:nvPr/>
            </p:nvSpPr>
            <p:spPr>
              <a:xfrm>
                <a:off x="4023" y="5219"/>
                <a:ext cx="1111" cy="1565"/>
              </a:xfrm>
              <a:prstGeom prst="bentUpArrow">
                <a:avLst>
                  <a:gd name="adj1" fmla="val 7059"/>
                  <a:gd name="adj2" fmla="val 11783"/>
                  <a:gd name="adj3" fmla="val 2834"/>
                </a:avLst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80" name="直接箭头连接符 279"/>
            <p:cNvCxnSpPr/>
            <p:nvPr/>
          </p:nvCxnSpPr>
          <p:spPr>
            <a:xfrm flipV="1">
              <a:off x="1799" y="7222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接箭头连接符 280"/>
            <p:cNvCxnSpPr/>
            <p:nvPr/>
          </p:nvCxnSpPr>
          <p:spPr>
            <a:xfrm flipV="1">
              <a:off x="754" y="5859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 flipV="1">
              <a:off x="2885" y="5880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6" name="组合 285"/>
          <p:cNvGrpSpPr/>
          <p:nvPr/>
        </p:nvGrpSpPr>
        <p:grpSpPr>
          <a:xfrm>
            <a:off x="167005" y="2214880"/>
            <a:ext cx="872490" cy="1308100"/>
            <a:chOff x="2331" y="3837"/>
            <a:chExt cx="1374" cy="2060"/>
          </a:xfrm>
        </p:grpSpPr>
        <p:grpSp>
          <p:nvGrpSpPr>
            <p:cNvPr id="265" name="组合 264"/>
            <p:cNvGrpSpPr/>
            <p:nvPr/>
          </p:nvGrpSpPr>
          <p:grpSpPr>
            <a:xfrm rot="5400000">
              <a:off x="2519" y="4845"/>
              <a:ext cx="1146" cy="363"/>
              <a:chOff x="3961" y="4468"/>
              <a:chExt cx="1568" cy="492"/>
            </a:xfrm>
            <a:solidFill>
              <a:srgbClr val="00B0F0"/>
            </a:solidFill>
          </p:grpSpPr>
          <p:sp>
            <p:nvSpPr>
              <p:cNvPr id="266" name="矩形 265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 rot="5400000">
              <a:off x="2313" y="5143"/>
              <a:ext cx="1146" cy="363"/>
              <a:chOff x="3961" y="4468"/>
              <a:chExt cx="1568" cy="492"/>
            </a:xfrm>
            <a:solidFill>
              <a:srgbClr val="00B0F0"/>
            </a:solidFill>
          </p:grpSpPr>
          <p:sp>
            <p:nvSpPr>
              <p:cNvPr id="270" name="矩形 269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4" name="文本框 283"/>
            <p:cNvSpPr txBox="1"/>
            <p:nvPr/>
          </p:nvSpPr>
          <p:spPr>
            <a:xfrm>
              <a:off x="2331" y="3837"/>
              <a:ext cx="13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C</a:t>
              </a:r>
              <a:r>
                <a:rPr lang="zh-CN" altLang="en-US" sz="1400"/>
                <a:t>×</a:t>
              </a:r>
              <a:r>
                <a:rPr lang="en-US" altLang="zh-CN" sz="1400"/>
                <a:t>1</a:t>
              </a:r>
              <a:r>
                <a:rPr lang="zh-CN" altLang="en-US" sz="1400"/>
                <a:t>×</a:t>
              </a:r>
              <a:r>
                <a:rPr lang="en-US" altLang="zh-CN" sz="1400"/>
                <a:t>H</a:t>
              </a:r>
              <a:endParaRPr lang="en-US" altLang="zh-CN" sz="1400"/>
            </a:p>
          </p:txBody>
        </p:sp>
      </p:grpSp>
      <p:sp>
        <p:nvSpPr>
          <p:cNvPr id="285" name="文本框 284"/>
          <p:cNvSpPr txBox="1"/>
          <p:nvPr/>
        </p:nvSpPr>
        <p:spPr>
          <a:xfrm>
            <a:off x="1188720" y="473837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X Avg Pool  </a:t>
            </a:r>
            <a:endParaRPr lang="en-US" sz="1400"/>
          </a:p>
        </p:txBody>
      </p:sp>
      <p:cxnSp>
        <p:nvCxnSpPr>
          <p:cNvPr id="287" name="直接箭头连接符 286"/>
          <p:cNvCxnSpPr/>
          <p:nvPr/>
        </p:nvCxnSpPr>
        <p:spPr>
          <a:xfrm>
            <a:off x="837565" y="2914015"/>
            <a:ext cx="2064385" cy="190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2306320" y="3523615"/>
            <a:ext cx="605790" cy="1968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912110" y="1913255"/>
            <a:ext cx="1026160" cy="2589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Concat+</a:t>
            </a:r>
            <a:endParaRPr lang="en-US" altLang="zh-CN"/>
          </a:p>
          <a:p>
            <a:pPr algn="ctr"/>
            <a:r>
              <a:rPr lang="en-US" altLang="zh-CN"/>
              <a:t>Conv2d</a:t>
            </a:r>
            <a:endParaRPr lang="en-US" altLang="zh-CN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en-US" altLang="zh-CN"/>
              <a:t>BN</a:t>
            </a:r>
            <a:endParaRPr lang="en-US" altLang="zh-CN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en-US" altLang="zh-CN"/>
              <a:t>Non-linear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4349750" y="2747010"/>
            <a:ext cx="591820" cy="1304290"/>
            <a:chOff x="6413" y="4219"/>
            <a:chExt cx="932" cy="2054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3" name="组合 2"/>
            <p:cNvGrpSpPr/>
            <p:nvPr/>
          </p:nvGrpSpPr>
          <p:grpSpPr>
            <a:xfrm>
              <a:off x="6776" y="4219"/>
              <a:ext cx="569" cy="1444"/>
              <a:chOff x="2705" y="4454"/>
              <a:chExt cx="569" cy="1444"/>
            </a:xfrm>
            <a:grpFill/>
          </p:grpSpPr>
          <p:grpSp>
            <p:nvGrpSpPr>
              <p:cNvPr id="4" name="组合 3"/>
              <p:cNvGrpSpPr/>
              <p:nvPr/>
            </p:nvGrpSpPr>
            <p:grpSpPr>
              <a:xfrm rot="5400000">
                <a:off x="2519" y="4845"/>
                <a:ext cx="1146" cy="363"/>
                <a:chOff x="3961" y="4468"/>
                <a:chExt cx="1568" cy="492"/>
              </a:xfrm>
              <a:grpFill/>
            </p:grpSpPr>
            <p:sp>
              <p:nvSpPr>
                <p:cNvPr id="8" name="矩形 7"/>
                <p:cNvSpPr/>
                <p:nvPr/>
              </p:nvSpPr>
              <p:spPr>
                <a:xfrm>
                  <a:off x="3961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99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037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 rot="5400000">
                <a:off x="2313" y="5143"/>
                <a:ext cx="1146" cy="363"/>
                <a:chOff x="3961" y="4468"/>
                <a:chExt cx="1568" cy="492"/>
              </a:xfrm>
              <a:grpFill/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3961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499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037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6413" y="4829"/>
              <a:ext cx="569" cy="1444"/>
              <a:chOff x="2705" y="4454"/>
              <a:chExt cx="569" cy="1444"/>
            </a:xfrm>
            <a:grpFill/>
          </p:grpSpPr>
          <p:grpSp>
            <p:nvGrpSpPr>
              <p:cNvPr id="97" name="组合 96"/>
              <p:cNvGrpSpPr/>
              <p:nvPr/>
            </p:nvGrpSpPr>
            <p:grpSpPr>
              <a:xfrm rot="5400000">
                <a:off x="2519" y="4845"/>
                <a:ext cx="1146" cy="363"/>
                <a:chOff x="3961" y="4468"/>
                <a:chExt cx="1568" cy="492"/>
              </a:xfrm>
              <a:grpFill/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3961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499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5037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 rot="5400000">
                <a:off x="2313" y="5143"/>
                <a:ext cx="1146" cy="363"/>
                <a:chOff x="3961" y="4468"/>
                <a:chExt cx="1568" cy="492"/>
              </a:xfrm>
              <a:grpFill/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3961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499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5037" y="4468"/>
                  <a:ext cx="492" cy="49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106" name="直接箭头连接符 105"/>
          <p:cNvCxnSpPr/>
          <p:nvPr/>
        </p:nvCxnSpPr>
        <p:spPr>
          <a:xfrm flipV="1">
            <a:off x="3996055" y="3260090"/>
            <a:ext cx="441960" cy="4445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 rot="5400000">
            <a:off x="5178425" y="2411730"/>
            <a:ext cx="1424940" cy="1700530"/>
            <a:chOff x="707" y="5866"/>
            <a:chExt cx="2244" cy="2678"/>
          </a:xfrm>
        </p:grpSpPr>
        <p:grpSp>
          <p:nvGrpSpPr>
            <p:cNvPr id="110" name="组合 109"/>
            <p:cNvGrpSpPr/>
            <p:nvPr/>
          </p:nvGrpSpPr>
          <p:grpSpPr>
            <a:xfrm rot="5400000">
              <a:off x="1264" y="5604"/>
              <a:ext cx="1129" cy="2244"/>
              <a:chOff x="4023" y="4540"/>
              <a:chExt cx="1129" cy="2244"/>
            </a:xfrm>
          </p:grpSpPr>
          <p:sp>
            <p:nvSpPr>
              <p:cNvPr id="111" name="直角上箭头 110"/>
              <p:cNvSpPr/>
              <p:nvPr/>
            </p:nvSpPr>
            <p:spPr>
              <a:xfrm rot="10800000" flipH="1">
                <a:off x="4023" y="4540"/>
                <a:ext cx="1129" cy="1565"/>
              </a:xfrm>
              <a:prstGeom prst="bentUpArrow">
                <a:avLst>
                  <a:gd name="adj1" fmla="val 7059"/>
                  <a:gd name="adj2" fmla="val 11783"/>
                  <a:gd name="adj3" fmla="val 2834"/>
                </a:avLst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12" name="直角上箭头 111"/>
              <p:cNvSpPr/>
              <p:nvPr/>
            </p:nvSpPr>
            <p:spPr>
              <a:xfrm>
                <a:off x="4037" y="5219"/>
                <a:ext cx="1111" cy="1565"/>
              </a:xfrm>
              <a:prstGeom prst="bentUpArrow">
                <a:avLst>
                  <a:gd name="adj1" fmla="val 7059"/>
                  <a:gd name="adj2" fmla="val 11783"/>
                  <a:gd name="adj3" fmla="val 2834"/>
                </a:avLst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3" name="直接箭头连接符 112"/>
            <p:cNvCxnSpPr/>
            <p:nvPr/>
          </p:nvCxnSpPr>
          <p:spPr>
            <a:xfrm flipV="1">
              <a:off x="1799" y="7222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V="1">
              <a:off x="754" y="5866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2885" y="5880"/>
              <a:ext cx="3" cy="1322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圆角矩形 118"/>
          <p:cNvSpPr/>
          <p:nvPr/>
        </p:nvSpPr>
        <p:spPr>
          <a:xfrm>
            <a:off x="5520690" y="3045460"/>
            <a:ext cx="724535" cy="422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split</a:t>
            </a:r>
            <a:endParaRPr lang="en-US" altLang="zh-CN"/>
          </a:p>
        </p:txBody>
      </p:sp>
      <p:grpSp>
        <p:nvGrpSpPr>
          <p:cNvPr id="120" name="组合 119"/>
          <p:cNvGrpSpPr/>
          <p:nvPr/>
        </p:nvGrpSpPr>
        <p:grpSpPr>
          <a:xfrm>
            <a:off x="6950075" y="2195195"/>
            <a:ext cx="361315" cy="916940"/>
            <a:chOff x="2705" y="4454"/>
            <a:chExt cx="569" cy="1444"/>
          </a:xfrm>
          <a:solidFill>
            <a:srgbClr val="494398"/>
          </a:solidFill>
        </p:grpSpPr>
        <p:grpSp>
          <p:nvGrpSpPr>
            <p:cNvPr id="121" name="组合 120"/>
            <p:cNvGrpSpPr/>
            <p:nvPr/>
          </p:nvGrpSpPr>
          <p:grpSpPr>
            <a:xfrm rot="5400000">
              <a:off x="2519" y="4845"/>
              <a:ext cx="1146" cy="363"/>
              <a:chOff x="3961" y="4468"/>
              <a:chExt cx="1568" cy="492"/>
            </a:xfrm>
            <a:grpFill/>
          </p:grpSpPr>
          <p:sp>
            <p:nvSpPr>
              <p:cNvPr id="122" name="矩形 121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5400000">
              <a:off x="2313" y="5143"/>
              <a:ext cx="1146" cy="363"/>
              <a:chOff x="3961" y="4468"/>
              <a:chExt cx="1568" cy="492"/>
            </a:xfrm>
            <a:grpFill/>
          </p:grpSpPr>
          <p:sp>
            <p:nvSpPr>
              <p:cNvPr id="126" name="矩形 125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6746240" y="3766185"/>
            <a:ext cx="833755" cy="376555"/>
            <a:chOff x="-8" y="4936"/>
            <a:chExt cx="1313" cy="593"/>
          </a:xfrm>
          <a:solidFill>
            <a:srgbClr val="494398"/>
          </a:solidFill>
        </p:grpSpPr>
        <p:grpSp>
          <p:nvGrpSpPr>
            <p:cNvPr id="131" name="组合 130"/>
            <p:cNvGrpSpPr/>
            <p:nvPr/>
          </p:nvGrpSpPr>
          <p:grpSpPr>
            <a:xfrm>
              <a:off x="159" y="4936"/>
              <a:ext cx="1146" cy="363"/>
              <a:chOff x="3961" y="4468"/>
              <a:chExt cx="1568" cy="492"/>
            </a:xfrm>
            <a:grpFill/>
          </p:grpSpPr>
          <p:sp>
            <p:nvSpPr>
              <p:cNvPr id="132" name="矩形 131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-8" y="5166"/>
              <a:ext cx="1146" cy="363"/>
              <a:chOff x="3961" y="4468"/>
              <a:chExt cx="1568" cy="492"/>
            </a:xfrm>
            <a:grpFill/>
          </p:grpSpPr>
          <p:sp>
            <p:nvSpPr>
              <p:cNvPr id="136" name="矩形 135"/>
              <p:cNvSpPr/>
              <p:nvPr/>
            </p:nvSpPr>
            <p:spPr>
              <a:xfrm>
                <a:off x="3961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499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037" y="4468"/>
                <a:ext cx="492" cy="4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3" name="组合 212"/>
          <p:cNvGrpSpPr/>
          <p:nvPr/>
        </p:nvGrpSpPr>
        <p:grpSpPr>
          <a:xfrm rot="0">
            <a:off x="7641590" y="2500630"/>
            <a:ext cx="2775585" cy="1424940"/>
            <a:chOff x="4023" y="4540"/>
            <a:chExt cx="2520" cy="2244"/>
          </a:xfrm>
        </p:grpSpPr>
        <p:cxnSp>
          <p:nvCxnSpPr>
            <p:cNvPr id="214" name="直接箭头连接符 213"/>
            <p:cNvCxnSpPr/>
            <p:nvPr/>
          </p:nvCxnSpPr>
          <p:spPr>
            <a:xfrm flipV="1">
              <a:off x="5064" y="5661"/>
              <a:ext cx="1479" cy="5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直角上箭头 214"/>
            <p:cNvSpPr/>
            <p:nvPr/>
          </p:nvSpPr>
          <p:spPr>
            <a:xfrm rot="10800000" flipH="1">
              <a:off x="4023" y="4540"/>
              <a:ext cx="1129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16" name="直角上箭头 215"/>
            <p:cNvSpPr/>
            <p:nvPr/>
          </p:nvSpPr>
          <p:spPr>
            <a:xfrm>
              <a:off x="4023" y="5219"/>
              <a:ext cx="1111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345" name="圆角矩形 344"/>
          <p:cNvSpPr/>
          <p:nvPr/>
        </p:nvSpPr>
        <p:spPr>
          <a:xfrm>
            <a:off x="7959725" y="2104390"/>
            <a:ext cx="1071880" cy="949960"/>
          </a:xfrm>
          <a:prstGeom prst="roundRect">
            <a:avLst/>
          </a:prstGeom>
          <a:solidFill>
            <a:srgbClr val="FFD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Conv2d</a:t>
            </a:r>
            <a:endParaRPr lang="en-US" altLang="zh-CN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en-US" altLang="zh-CN"/>
              <a:t>Simoid</a:t>
            </a:r>
            <a:endParaRPr lang="en-US" altLang="zh-CN"/>
          </a:p>
        </p:txBody>
      </p:sp>
      <p:sp>
        <p:nvSpPr>
          <p:cNvPr id="347" name="圆角矩形 346"/>
          <p:cNvSpPr/>
          <p:nvPr/>
        </p:nvSpPr>
        <p:spPr>
          <a:xfrm>
            <a:off x="7988300" y="3413760"/>
            <a:ext cx="1071880" cy="949960"/>
          </a:xfrm>
          <a:prstGeom prst="roundRect">
            <a:avLst/>
          </a:prstGeom>
          <a:solidFill>
            <a:srgbClr val="FFD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Conv2d</a:t>
            </a:r>
            <a:endParaRPr lang="en-US" altLang="zh-CN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en-US" altLang="zh-CN"/>
              <a:t>Simoid</a:t>
            </a:r>
            <a:endParaRPr lang="en-US" altLang="zh-CN"/>
          </a:p>
        </p:txBody>
      </p:sp>
      <p:grpSp>
        <p:nvGrpSpPr>
          <p:cNvPr id="351" name="组合 350"/>
          <p:cNvGrpSpPr/>
          <p:nvPr/>
        </p:nvGrpSpPr>
        <p:grpSpPr>
          <a:xfrm>
            <a:off x="9435465" y="2980055"/>
            <a:ext cx="458470" cy="480060"/>
            <a:chOff x="14711" y="4708"/>
            <a:chExt cx="722" cy="756"/>
          </a:xfrm>
        </p:grpSpPr>
        <p:sp>
          <p:nvSpPr>
            <p:cNvPr id="349" name="椭圆 348"/>
            <p:cNvSpPr/>
            <p:nvPr/>
          </p:nvSpPr>
          <p:spPr>
            <a:xfrm>
              <a:off x="14711" y="4708"/>
              <a:ext cx="722" cy="7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0" name="乘号 349"/>
            <p:cNvSpPr/>
            <p:nvPr/>
          </p:nvSpPr>
          <p:spPr>
            <a:xfrm>
              <a:off x="14723" y="4762"/>
              <a:ext cx="711" cy="648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0769600" y="2678430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394" name="矩形 39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10642600" y="2764155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04" name="矩形 40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1" name="矩形 41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10541000" y="2864485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14" name="矩形 41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3" name="组合 422"/>
          <p:cNvGrpSpPr/>
          <p:nvPr/>
        </p:nvGrpSpPr>
        <p:grpSpPr>
          <a:xfrm>
            <a:off x="10460355" y="2985135"/>
            <a:ext cx="727710" cy="726440"/>
            <a:chOff x="3961" y="3408"/>
            <a:chExt cx="1568" cy="1552"/>
          </a:xfrm>
          <a:solidFill>
            <a:srgbClr val="FFD863"/>
          </a:solidFill>
        </p:grpSpPr>
        <p:sp>
          <p:nvSpPr>
            <p:cNvPr id="424" name="矩形 42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60355" y="3874135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C</a:t>
            </a:r>
            <a:r>
              <a:rPr lang="zh-CN" altLang="en-US" sz="1400"/>
              <a:t>×</a:t>
            </a:r>
            <a:r>
              <a:rPr lang="en-US" altLang="zh-CN" sz="1400"/>
              <a:t>W</a:t>
            </a:r>
            <a:r>
              <a:rPr lang="zh-CN" altLang="en-US" sz="1400"/>
              <a:t>×</a:t>
            </a:r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4109085" y="2444750"/>
            <a:ext cx="1206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C</a:t>
            </a:r>
            <a:r>
              <a:rPr lang="zh-CN" altLang="en-US" sz="1400"/>
              <a:t>×</a:t>
            </a:r>
            <a:r>
              <a:rPr lang="en-US" altLang="zh-CN" sz="1400"/>
              <a:t>1</a:t>
            </a:r>
            <a:r>
              <a:rPr lang="zh-CN" altLang="en-US" sz="1400"/>
              <a:t>×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H+W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6769100" y="345948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C</a:t>
            </a:r>
            <a:r>
              <a:rPr lang="zh-CN" altLang="en-US" sz="1400"/>
              <a:t>×</a:t>
            </a:r>
            <a:r>
              <a:rPr lang="en-US" altLang="zh-CN" sz="1400"/>
              <a:t>W</a:t>
            </a:r>
            <a:r>
              <a:rPr lang="zh-CN" altLang="en-US" sz="1400"/>
              <a:t>×</a:t>
            </a:r>
            <a:r>
              <a:rPr lang="en-US" altLang="zh-CN" sz="1400"/>
              <a:t>1</a:t>
            </a:r>
            <a:endParaRPr lang="en-US" altLang="zh-CN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3695" y="1794510"/>
            <a:ext cx="876300" cy="309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2560" y="6581140"/>
            <a:ext cx="11866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</a:t>
            </a:r>
            <a:r>
              <a:rPr lang="en-US" altLang="zh-CN" sz="1400" b="1" dirty="0"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Coordinate Attention:</a:t>
            </a:r>
            <a:r>
              <a:rPr lang="zh-CN" altLang="en-US" sz="1400"/>
              <a:t> Hou Q ,  Zhou D ,  Feng J . Coordinate Attention for Efficient Mobile Network Design[J].  2021.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0075545" y="4435475"/>
            <a:ext cx="1658620" cy="2320299"/>
          </a:xfrm>
          <a:prstGeom prst="roundRect">
            <a:avLst/>
          </a:prstGeom>
          <a:solidFill>
            <a:srgbClr val="B1AEDB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避免2D全局池化引入导致位置信息损失，分解通道注意为两个并行的1D特征编码，来高效地整合空间坐标信息。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990" y="1595120"/>
            <a:ext cx="2505075" cy="2576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3125" y="401320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>
                <a:sym typeface="+mn-ea"/>
              </a:rPr>
              <a:t>Ga</a:t>
            </a:r>
            <a:r>
              <a:rPr lang="en-US" altLang="zh-CN" sz="2800" b="1">
                <a:sym typeface="+mn-ea"/>
              </a:rPr>
              <a:t>uss random mask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strategy of the gauss random mask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80" y="1621155"/>
            <a:ext cx="2660650" cy="2577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99410" y="4556760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Random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62140" y="4556760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Gauss random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847850" y="5129530"/>
            <a:ext cx="7443470" cy="1246259"/>
          </a:xfrm>
          <a:prstGeom prst="roundRect">
            <a:avLst/>
          </a:prstGeom>
          <a:solidFill>
            <a:srgbClr val="B1AEDB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人物多位于图像中间，所以输入的背景多需要恢复中间的图像。基于任务的驱动型，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故此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特定性地修改图像恢复网络的随机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mask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生成策略。采用正态分布的方式，制定出长条状的随机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mask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策略。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为提高网络的鲁棒性，概率性地在全局生成随机噪声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mask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MS_SSIM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损失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loss of MS_SSIM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odeCogsEqn (2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62175" y="5130165"/>
            <a:ext cx="7908290" cy="83185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9315" y="162115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9315" y="162115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08090" y="288290"/>
            <a:ext cx="5829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实验得出</a:t>
            </a:r>
            <a:r>
              <a:rPr lang="en-US" altLang="zh-CN"/>
              <a:t>β</a:t>
            </a:r>
            <a:r>
              <a:rPr lang="en-US" altLang="zh-CN" baseline="30000"/>
              <a:t>1</a:t>
            </a:r>
            <a:r>
              <a:rPr lang="en-US" altLang="zh-CN"/>
              <a:t>=γ</a:t>
            </a:r>
            <a:r>
              <a:rPr lang="en-US" altLang="zh-CN" baseline="30000"/>
              <a:t>1</a:t>
            </a:r>
            <a:r>
              <a:rPr lang="en-US" altLang="zh-CN"/>
              <a:t>=0.0448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β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=γ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=0.2856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β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=γ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=0.3001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β</a:t>
            </a:r>
            <a:r>
              <a:rPr lang="en-US" altLang="zh-CN" baseline="30000">
                <a:sym typeface="+mn-ea"/>
              </a:rPr>
              <a:t>4</a:t>
            </a:r>
            <a:r>
              <a:rPr lang="en-US" altLang="zh-CN">
                <a:sym typeface="+mn-ea"/>
              </a:rPr>
              <a:t>=γ</a:t>
            </a:r>
            <a:r>
              <a:rPr lang="en-US" altLang="zh-CN" baseline="30000">
                <a:sym typeface="+mn-ea"/>
              </a:rPr>
              <a:t>4</a:t>
            </a:r>
            <a:r>
              <a:rPr lang="en-US" altLang="zh-CN">
                <a:sym typeface="+mn-ea"/>
              </a:rPr>
              <a:t>=0.2363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β</a:t>
            </a:r>
            <a:r>
              <a:rPr lang="en-US" altLang="zh-CN" baseline="30000">
                <a:sym typeface="+mn-ea"/>
              </a:rPr>
              <a:t>5</a:t>
            </a:r>
            <a:r>
              <a:rPr lang="en-US" altLang="zh-CN">
                <a:sym typeface="+mn-ea"/>
              </a:rPr>
              <a:t>=γ</a:t>
            </a:r>
            <a:r>
              <a:rPr lang="en-US" altLang="zh-CN" baseline="30000">
                <a:sym typeface="+mn-ea"/>
              </a:rPr>
              <a:t>5</a:t>
            </a:r>
            <a:r>
              <a:rPr lang="en-US" altLang="zh-CN">
                <a:sym typeface="+mn-ea"/>
              </a:rPr>
              <a:t>=0.1333 </a:t>
            </a:r>
            <a:r>
              <a:rPr lang="zh-CN" altLang="en-US">
                <a:sym typeface="+mn-ea"/>
              </a:rPr>
              <a:t>该方法相比于</a:t>
            </a:r>
            <a:r>
              <a:rPr lang="en-US" altLang="zh-CN">
                <a:sym typeface="+mn-ea"/>
              </a:rPr>
              <a:t>SSIM</a:t>
            </a:r>
            <a:r>
              <a:rPr lang="zh-CN" altLang="en-US">
                <a:sym typeface="+mn-ea"/>
              </a:rPr>
              <a:t>，更加贴近人类主观质量评价方法的结果</a:t>
            </a:r>
            <a:endParaRPr lang="zh-CN" altLang="en-US">
              <a:sym typeface="+mn-ea"/>
            </a:endParaRPr>
          </a:p>
        </p:txBody>
      </p:sp>
      <p:pic>
        <p:nvPicPr>
          <p:cNvPr id="7" name="图片 6" descr="CodeCogsEqn (3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485" y="6009640"/>
            <a:ext cx="4517390" cy="24574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729105" y="2021205"/>
            <a:ext cx="1257300" cy="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29105" y="4614545"/>
            <a:ext cx="1257300" cy="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65070" y="2058035"/>
            <a:ext cx="635" cy="69850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464435" y="3975735"/>
            <a:ext cx="635" cy="63881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527175" y="2456180"/>
            <a:ext cx="10469245" cy="1724025"/>
          </a:xfrm>
          <a:prstGeom prst="roundRect">
            <a:avLst/>
          </a:prstGeom>
          <a:noFill/>
          <a:ln w="28575">
            <a:solidFill>
              <a:srgbClr val="0AB3F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07845" y="2899410"/>
            <a:ext cx="1437640" cy="961390"/>
          </a:xfrm>
          <a:prstGeom prst="roundRect">
            <a:avLst/>
          </a:prstGeom>
          <a:ln>
            <a:solidFill>
              <a:srgbClr val="0AB3F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(x,y)</a:t>
            </a:r>
            <a:endParaRPr lang="en-US" altLang="zh-CN" sz="2000" b="1"/>
          </a:p>
          <a:p>
            <a:pPr algn="ctr"/>
            <a:r>
              <a:rPr lang="en-US" altLang="zh-CN" sz="2000" b="1"/>
              <a:t>S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(x,y)</a:t>
            </a:r>
            <a:endParaRPr lang="en-US" altLang="zh-CN" sz="2000" b="1"/>
          </a:p>
        </p:txBody>
      </p:sp>
      <p:sp>
        <p:nvSpPr>
          <p:cNvPr id="16" name="圆角矩形 15"/>
          <p:cNvSpPr/>
          <p:nvPr/>
        </p:nvSpPr>
        <p:spPr>
          <a:xfrm>
            <a:off x="2986405" y="1737995"/>
            <a:ext cx="1681480" cy="58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Conv</a:t>
            </a:r>
            <a:r>
              <a:rPr lang="en-US" altLang="zh-CN" sz="2000" b="1" baseline="-25000"/>
              <a:t>L</a:t>
            </a:r>
            <a:r>
              <a:rPr lang="en-US" altLang="zh-CN" sz="2000" b="1"/>
              <a:t>+2</a:t>
            </a:r>
            <a:endParaRPr lang="en-US" altLang="zh-CN" sz="2000" b="1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17695" y="1833880"/>
            <a:ext cx="0" cy="314325"/>
          </a:xfrm>
          <a:prstGeom prst="straightConnector1">
            <a:avLst/>
          </a:prstGeom>
          <a:ln w="9525">
            <a:solidFill>
              <a:srgbClr val="2523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92015" y="2021205"/>
            <a:ext cx="1257300" cy="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427980" y="2058035"/>
            <a:ext cx="635" cy="69850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692015" y="2899410"/>
            <a:ext cx="1437640" cy="961390"/>
          </a:xfrm>
          <a:prstGeom prst="roundRect">
            <a:avLst/>
          </a:prstGeom>
          <a:ln>
            <a:solidFill>
              <a:srgbClr val="0AB3F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(x,y)</a:t>
            </a:r>
            <a:endParaRPr lang="en-US" altLang="zh-CN" sz="2000" b="1"/>
          </a:p>
          <a:p>
            <a:pPr algn="ctr"/>
            <a:r>
              <a:rPr lang="en-US" altLang="zh-CN" sz="2000" b="1"/>
              <a:t>S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(x,y)</a:t>
            </a:r>
            <a:endParaRPr lang="en-US" altLang="zh-CN" sz="2000" b="1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716145" y="4607560"/>
            <a:ext cx="1257300" cy="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451475" y="3968750"/>
            <a:ext cx="635" cy="63881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010535" y="4317365"/>
            <a:ext cx="1681480" cy="58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Conv</a:t>
            </a:r>
            <a:r>
              <a:rPr lang="en-US" altLang="zh-CN" sz="2000" b="1" baseline="-25000"/>
              <a:t>L</a:t>
            </a:r>
            <a:r>
              <a:rPr lang="en-US" altLang="zh-CN" sz="2000" b="1"/>
              <a:t>+2</a:t>
            </a:r>
            <a:endParaRPr lang="en-US" altLang="zh-CN" sz="2000" b="1"/>
          </a:p>
        </p:txBody>
      </p:sp>
      <p:grpSp>
        <p:nvGrpSpPr>
          <p:cNvPr id="46" name="组合 45"/>
          <p:cNvGrpSpPr/>
          <p:nvPr/>
        </p:nvGrpSpPr>
        <p:grpSpPr>
          <a:xfrm>
            <a:off x="5440045" y="1518285"/>
            <a:ext cx="1257300" cy="706120"/>
            <a:chOff x="11135" y="4993"/>
            <a:chExt cx="1980" cy="1112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11135" y="5782"/>
              <a:ext cx="1980" cy="0"/>
            </a:xfrm>
            <a:prstGeom prst="straightConnector1">
              <a:avLst/>
            </a:prstGeom>
            <a:ln w="44450"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23" y="5448"/>
              <a:ext cx="1079" cy="548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1428" y="4993"/>
              <a:ext cx="124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…</a:t>
              </a:r>
              <a:endParaRPr lang="en-US" altLang="zh-CN" sz="4000" b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87670" y="4095750"/>
            <a:ext cx="1257300" cy="706120"/>
            <a:chOff x="11210" y="9067"/>
            <a:chExt cx="1980" cy="111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1210" y="9856"/>
              <a:ext cx="1980" cy="0"/>
            </a:xfrm>
            <a:prstGeom prst="straightConnector1">
              <a:avLst/>
            </a:prstGeom>
            <a:ln w="44450"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98" y="9522"/>
              <a:ext cx="1079" cy="548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1503" y="9067"/>
              <a:ext cx="124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…</a:t>
              </a:r>
              <a:endParaRPr lang="en-US" altLang="zh-CN" sz="4000" b="1"/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6713855" y="1718945"/>
            <a:ext cx="1681480" cy="58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Conv</a:t>
            </a:r>
            <a:r>
              <a:rPr lang="en-US" altLang="zh-CN" sz="2000" b="1" baseline="-25000"/>
              <a:t>L</a:t>
            </a:r>
            <a:r>
              <a:rPr lang="en-US" altLang="zh-CN" sz="2000" b="1"/>
              <a:t>+2</a:t>
            </a:r>
            <a:endParaRPr lang="en-US" altLang="zh-CN" sz="2000" b="1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155430" y="2038985"/>
            <a:ext cx="635" cy="69850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419465" y="2880360"/>
            <a:ext cx="1437640" cy="961390"/>
          </a:xfrm>
          <a:prstGeom prst="roundRect">
            <a:avLst/>
          </a:prstGeom>
          <a:ln>
            <a:solidFill>
              <a:srgbClr val="0AB3F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</a:t>
            </a:r>
            <a:r>
              <a:rPr lang="en-US" altLang="zh-CN" sz="2000" b="1" baseline="-25000"/>
              <a:t>M</a:t>
            </a:r>
            <a:r>
              <a:rPr lang="en-US" altLang="zh-CN" sz="2000" b="1"/>
              <a:t>(x,y)</a:t>
            </a:r>
            <a:endParaRPr lang="en-US" altLang="zh-CN" sz="2000" b="1"/>
          </a:p>
          <a:p>
            <a:pPr algn="ctr"/>
            <a:r>
              <a:rPr lang="en-US" altLang="zh-CN" sz="2000" b="1"/>
              <a:t>S</a:t>
            </a:r>
            <a:r>
              <a:rPr lang="en-US" altLang="zh-CN" sz="2000" b="1" baseline="-25000"/>
              <a:t>M</a:t>
            </a:r>
            <a:r>
              <a:rPr lang="en-US" altLang="zh-CN" sz="2000" b="1"/>
              <a:t>(x,y)</a:t>
            </a:r>
            <a:endParaRPr lang="en-US" altLang="zh-CN" sz="20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178925" y="3949700"/>
            <a:ext cx="635" cy="63881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737985" y="4298315"/>
            <a:ext cx="1681480" cy="58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Conv</a:t>
            </a:r>
            <a:r>
              <a:rPr lang="en-US" altLang="zh-CN" sz="2000" b="1" baseline="-25000"/>
              <a:t>L</a:t>
            </a:r>
            <a:r>
              <a:rPr lang="en-US" altLang="zh-CN" sz="2000" b="1"/>
              <a:t>+2</a:t>
            </a:r>
            <a:endParaRPr lang="en-US" altLang="zh-CN" sz="2000" b="1"/>
          </a:p>
        </p:txBody>
      </p:sp>
      <p:cxnSp>
        <p:nvCxnSpPr>
          <p:cNvPr id="55" name="直接连接符 54"/>
          <p:cNvCxnSpPr>
            <a:stCxn id="47" idx="3"/>
          </p:cNvCxnSpPr>
          <p:nvPr/>
        </p:nvCxnSpPr>
        <p:spPr>
          <a:xfrm>
            <a:off x="8395335" y="1995805"/>
            <a:ext cx="2623185" cy="0"/>
          </a:xfrm>
          <a:prstGeom prst="line">
            <a:avLst/>
          </a:prstGeom>
          <a:ln w="44450">
            <a:solidFill>
              <a:srgbClr val="151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395335" y="4594225"/>
            <a:ext cx="2623185" cy="0"/>
          </a:xfrm>
          <a:prstGeom prst="line">
            <a:avLst/>
          </a:prstGeom>
          <a:ln w="44450">
            <a:solidFill>
              <a:srgbClr val="151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11018520" y="2000250"/>
            <a:ext cx="635" cy="69850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1032490" y="3958590"/>
            <a:ext cx="635" cy="63881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0313670" y="2874010"/>
            <a:ext cx="1437640" cy="961390"/>
          </a:xfrm>
          <a:prstGeom prst="roundRect">
            <a:avLst/>
          </a:prstGeom>
          <a:ln>
            <a:solidFill>
              <a:srgbClr val="0AB3F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L</a:t>
            </a:r>
            <a:r>
              <a:rPr lang="en-US" altLang="zh-CN" sz="2000" b="1" baseline="-25000"/>
              <a:t>M</a:t>
            </a:r>
            <a:r>
              <a:rPr lang="en-US" altLang="zh-CN" sz="2000" b="1"/>
              <a:t>(x,y)</a:t>
            </a:r>
            <a:endParaRPr lang="en-US" altLang="zh-CN" sz="2000" b="1"/>
          </a:p>
        </p:txBody>
      </p:sp>
      <p:grpSp>
        <p:nvGrpSpPr>
          <p:cNvPr id="423" name="组合 422"/>
          <p:cNvGrpSpPr/>
          <p:nvPr/>
        </p:nvGrpSpPr>
        <p:grpSpPr>
          <a:xfrm>
            <a:off x="648335" y="1570990"/>
            <a:ext cx="878840" cy="877570"/>
            <a:chOff x="3961" y="3408"/>
            <a:chExt cx="1568" cy="155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4" name="矩形 423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8335" y="4149725"/>
            <a:ext cx="878840" cy="877570"/>
            <a:chOff x="3961" y="3408"/>
            <a:chExt cx="1568" cy="155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1" name="矩形 60"/>
            <p:cNvSpPr/>
            <p:nvPr/>
          </p:nvSpPr>
          <p:spPr>
            <a:xfrm>
              <a:off x="3961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499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037" y="340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961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499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37" y="393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3961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499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037" y="4468"/>
              <a:ext cx="492" cy="4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 rot="16200000">
            <a:off x="7214870" y="2842895"/>
            <a:ext cx="551815" cy="1761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MS_SSIM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 rot="16200000">
            <a:off x="1237615" y="1851025"/>
            <a:ext cx="490220" cy="1761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>
                <a:solidFill>
                  <a:srgbClr val="B1AEDB"/>
                </a:solidFill>
              </a:rPr>
              <a:t>Predict</a:t>
            </a:r>
            <a:endParaRPr lang="en-US" altLang="zh-CN" sz="2000">
              <a:solidFill>
                <a:srgbClr val="B1AEDB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 rot="16200000">
            <a:off x="1384300" y="4422140"/>
            <a:ext cx="490220" cy="1761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>
                <a:solidFill>
                  <a:srgbClr val="B1AEDB"/>
                </a:solidFill>
              </a:rPr>
              <a:t>Label</a:t>
            </a:r>
            <a:endParaRPr lang="en-US" altLang="zh-CN" sz="2000">
              <a:solidFill>
                <a:srgbClr val="B1AEDB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25425" y="6405245"/>
            <a:ext cx="1178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 MS_SSIM</a:t>
            </a:r>
            <a:r>
              <a:rPr lang="zh-CN" altLang="en-US" sz="1200"/>
              <a:t>：Z. Wang, E. P. Simoncelli and A. C. Bovik, "Multiscale structural similarity for image quality assessment," The Thrity-Seventh Asilomar Conference on Signals, Systems &amp; Computers, 2003, 2003, pp. 1398-1402 Vol.2, doi: 10.1109/ACSSC.2003.1292216.</a:t>
            </a:r>
            <a:endParaRPr lang="zh-CN" altLang="en-US" sz="12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4417695" y="4418330"/>
            <a:ext cx="0" cy="314325"/>
          </a:xfrm>
          <a:prstGeom prst="straightConnector1">
            <a:avLst/>
          </a:prstGeom>
          <a:ln w="9525">
            <a:solidFill>
              <a:srgbClr val="2523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8126095" y="1807210"/>
            <a:ext cx="0" cy="314325"/>
          </a:xfrm>
          <a:prstGeom prst="straightConnector1">
            <a:avLst/>
          </a:prstGeom>
          <a:ln w="9525">
            <a:solidFill>
              <a:srgbClr val="2523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135620" y="4421505"/>
            <a:ext cx="0" cy="314325"/>
          </a:xfrm>
          <a:prstGeom prst="straightConnector1">
            <a:avLst/>
          </a:prstGeom>
          <a:ln w="9525">
            <a:solidFill>
              <a:srgbClr val="2523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0811"/>
          <a:stretch>
            <a:fillRect/>
          </a:stretch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03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492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Algorithm advantages and disadvantages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6560" y="5037978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算法优点与展望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2520" y="2072938"/>
            <a:ext cx="4034765" cy="3453631"/>
            <a:chOff x="4082129" y="2296410"/>
            <a:chExt cx="4034765" cy="3453631"/>
          </a:xfrm>
        </p:grpSpPr>
        <p:sp>
          <p:nvSpPr>
            <p:cNvPr id="25" name="Oval 24"/>
            <p:cNvSpPr/>
            <p:nvPr/>
          </p:nvSpPr>
          <p:spPr>
            <a:xfrm>
              <a:off x="6673962" y="2296410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60017" y="2635220"/>
              <a:ext cx="1422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096074" y="4307109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82129" y="4645919"/>
              <a:ext cx="1422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673962" y="4307109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60017" y="4645919"/>
              <a:ext cx="1422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02497" y="3390458"/>
              <a:ext cx="0" cy="10766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6127641" y="3415602"/>
              <a:ext cx="0" cy="10766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8475369" y="2211894"/>
            <a:ext cx="2841919" cy="1326459"/>
            <a:chOff x="874713" y="1114425"/>
            <a:chExt cx="2841919" cy="1326459"/>
          </a:xfrm>
        </p:grpSpPr>
        <p:sp>
          <p:nvSpPr>
            <p:cNvPr id="48" name="矩形 47"/>
            <p:cNvSpPr/>
            <p:nvPr/>
          </p:nvSpPr>
          <p:spPr>
            <a:xfrm>
              <a:off x="874713" y="1464889"/>
              <a:ext cx="2841919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基于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的人体关键点采样，不仅可以表达位置信息，还可以表征人物的个性化姿态，对肢体旋转进行建模。使模仿结果更加逼真，模仿效果更加稳定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74713" y="1114425"/>
              <a:ext cx="2304415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人物模仿稳定性高</a:t>
              </a:r>
              <a:endParaRPr lang="zh-CN" altLang="en-US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475369" y="4222593"/>
            <a:ext cx="2841919" cy="883864"/>
            <a:chOff x="874713" y="1114425"/>
            <a:chExt cx="2841919" cy="883864"/>
          </a:xfrm>
        </p:grpSpPr>
        <p:sp>
          <p:nvSpPr>
            <p:cNvPr id="51" name="矩形 50"/>
            <p:cNvSpPr/>
            <p:nvPr/>
          </p:nvSpPr>
          <p:spPr>
            <a:xfrm>
              <a:off x="874713" y="1464889"/>
              <a:ext cx="284191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可用于动作迁移，新视角生成，风格迁移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19116" y="2211894"/>
            <a:ext cx="2841919" cy="1326459"/>
            <a:chOff x="874713" y="1114425"/>
            <a:chExt cx="2841919" cy="1326459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41919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使用显著性检测，网络可以更加轻松的获取人体关键点。在一些大尺度的动作上，比如跳跃，旋转等都可以有较优的表现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模仿性强</a:t>
              </a:r>
              <a:endParaRPr lang="zh-CN" altLang="en-US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9116" y="4222593"/>
            <a:ext cx="2841919" cy="883864"/>
            <a:chOff x="874713" y="1114425"/>
            <a:chExt cx="2841919" cy="883864"/>
          </a:xfrm>
        </p:grpSpPr>
        <p:sp>
          <p:nvSpPr>
            <p:cNvPr id="57" name="矩形 56"/>
            <p:cNvSpPr/>
            <p:nvPr/>
          </p:nvSpPr>
          <p:spPr>
            <a:xfrm>
              <a:off x="874713" y="1464889"/>
              <a:ext cx="284191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即使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被模仿的对象图片背景复杂，也可以复原较为清楚的背景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背景恢复优秀</a:t>
              </a:r>
              <a:endParaRPr lang="zh-CN" altLang="en-US" b="1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算法优点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Algorithm advantages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4485" y="1941195"/>
            <a:ext cx="1590040" cy="1572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15" y="4011930"/>
            <a:ext cx="1576705" cy="1452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40" y="1875790"/>
            <a:ext cx="1557020" cy="1531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3947160"/>
            <a:ext cx="1534160" cy="15176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54109" y="4188014"/>
            <a:ext cx="230441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zh-CN" altLang="en-US" b="1" dirty="0">
                <a:sym typeface="+mn-ea"/>
              </a:rPr>
              <a:t>适用性广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H="1">
            <a:off x="0" y="0"/>
            <a:ext cx="4337254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914701" y="1499036"/>
            <a:ext cx="4843224" cy="686416"/>
            <a:chOff x="3797607" y="424476"/>
            <a:chExt cx="3807891" cy="686416"/>
          </a:xfrm>
        </p:grpSpPr>
        <p:sp>
          <p:nvSpPr>
            <p:cNvPr id="4" name="文本框 3"/>
            <p:cNvSpPr txBox="1"/>
            <p:nvPr/>
          </p:nvSpPr>
          <p:spPr>
            <a:xfrm>
              <a:off x="3797608" y="424476"/>
              <a:ext cx="1575653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1 .</a:t>
              </a:r>
              <a:r>
                <a:rPr lang="zh-CN" altLang="en-US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项目执行</a:t>
              </a:r>
              <a:endParaRPr lang="zh-CN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97607" y="827682"/>
              <a:ext cx="3807891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sym typeface="+mn-lt"/>
                </a:rPr>
                <a:t>Project implementation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14701" y="2526186"/>
            <a:ext cx="4843224" cy="686416"/>
            <a:chOff x="3797607" y="424476"/>
            <a:chExt cx="3807891" cy="686416"/>
          </a:xfrm>
        </p:grpSpPr>
        <p:sp>
          <p:nvSpPr>
            <p:cNvPr id="7" name="文本框 6"/>
            <p:cNvSpPr txBox="1"/>
            <p:nvPr/>
          </p:nvSpPr>
          <p:spPr>
            <a:xfrm>
              <a:off x="3797608" y="424476"/>
              <a:ext cx="2973571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2 .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技术路线及实现方案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97607" y="827682"/>
              <a:ext cx="3807891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sym typeface="+mn-lt"/>
                </a:rPr>
                <a:t>Technical route and implementation plan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14701" y="3571534"/>
            <a:ext cx="4843224" cy="686416"/>
            <a:chOff x="3797607" y="424476"/>
            <a:chExt cx="3807891" cy="686416"/>
          </a:xfrm>
        </p:grpSpPr>
        <p:sp>
          <p:nvSpPr>
            <p:cNvPr id="10" name="文本框 9"/>
            <p:cNvSpPr txBox="1"/>
            <p:nvPr/>
          </p:nvSpPr>
          <p:spPr>
            <a:xfrm>
              <a:off x="3797608" y="424476"/>
              <a:ext cx="2414404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3 .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算法优点与展望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97607" y="827682"/>
              <a:ext cx="3807891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sym typeface="+mn-lt"/>
                </a:rPr>
                <a:t>Algorithm advantages and disadvantag</a:t>
              </a:r>
              <a:r>
                <a:rPr lang="en-US" altLang="zh-CN" sz="11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es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14701" y="4616248"/>
            <a:ext cx="4843224" cy="686416"/>
            <a:chOff x="3797607" y="424476"/>
            <a:chExt cx="3807891" cy="686416"/>
          </a:xfrm>
        </p:grpSpPr>
        <p:sp>
          <p:nvSpPr>
            <p:cNvPr id="13" name="文本框 12"/>
            <p:cNvSpPr txBox="1"/>
            <p:nvPr/>
          </p:nvSpPr>
          <p:spPr>
            <a:xfrm>
              <a:off x="3797608" y="424476"/>
              <a:ext cx="2973571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4 .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指标达成与结果展示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97607" y="827682"/>
              <a:ext cx="3807891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Ach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  <a:sym typeface="+mn-lt"/>
                </a:rPr>
                <a:t>ieving target sample and result display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展望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Expectation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112385" y="2219960"/>
            <a:ext cx="5097780" cy="2478405"/>
            <a:chOff x="4625" y="3580"/>
            <a:chExt cx="9508" cy="4623"/>
          </a:xfrm>
          <a:solidFill>
            <a:schemeClr val="accent1">
              <a:alpha val="54000"/>
            </a:schemeClr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9038" y="5313"/>
              <a:ext cx="2887" cy="2890"/>
              <a:chOff x="5738813" y="3373438"/>
              <a:chExt cx="1833562" cy="1835150"/>
            </a:xfrm>
            <a:grpFill/>
          </p:grpSpPr>
          <p:sp>
            <p:nvSpPr>
              <p:cNvPr id="14" name="任意多边形 7"/>
              <p:cNvSpPr>
                <a:spLocks noChangeArrowheads="1"/>
              </p:cNvSpPr>
              <p:nvPr/>
            </p:nvSpPr>
            <p:spPr bwMode="auto">
              <a:xfrm>
                <a:off x="5738813" y="3373438"/>
                <a:ext cx="1833562" cy="1835150"/>
              </a:xfrm>
              <a:custGeom>
                <a:avLst/>
                <a:gdLst>
                  <a:gd name="T0" fmla="*/ 311557 w 2204265"/>
                  <a:gd name="T1" fmla="*/ 1111658 h 2204265"/>
                  <a:gd name="T2" fmla="*/ 1892707 w 2204265"/>
                  <a:gd name="T3" fmla="*/ 1111658 h 2204265"/>
                  <a:gd name="T4" fmla="*/ 977042 w 2204265"/>
                  <a:gd name="T5" fmla="*/ 0 h 2204265"/>
                  <a:gd name="T6" fmla="*/ 1276006 w 2204265"/>
                  <a:gd name="T7" fmla="*/ 227584 h 2204265"/>
                  <a:gd name="T8" fmla="*/ 1387705 w 2204265"/>
                  <a:gd name="T9" fmla="*/ 259057 h 2204265"/>
                  <a:gd name="T10" fmla="*/ 1761531 w 2204265"/>
                  <a:gd name="T11" fmla="*/ 210203 h 2204265"/>
                  <a:gd name="T12" fmla="*/ 1705003 w 2204265"/>
                  <a:gd name="T13" fmla="*/ 435309 h 2204265"/>
                  <a:gd name="T14" fmla="*/ 1782142 w 2204265"/>
                  <a:gd name="T15" fmla="*/ 511190 h 2204265"/>
                  <a:gd name="T16" fmla="*/ 2119154 w 2204265"/>
                  <a:gd name="T17" fmla="*/ 659399 h 2204265"/>
                  <a:gd name="T18" fmla="*/ 1974042 w 2204265"/>
                  <a:gd name="T19" fmla="*/ 833752 h 2204265"/>
                  <a:gd name="T20" fmla="*/ 2204265 w 2204265"/>
                  <a:gd name="T21" fmla="*/ 977042 h 2204265"/>
                  <a:gd name="T22" fmla="*/ 2012137 w 2204265"/>
                  <a:gd name="T23" fmla="*/ 1268406 h 2204265"/>
                  <a:gd name="T24" fmla="*/ 1985237 w 2204265"/>
                  <a:gd name="T25" fmla="*/ 1394985 h 2204265"/>
                  <a:gd name="T26" fmla="*/ 2119154 w 2204265"/>
                  <a:gd name="T27" fmla="*/ 1544868 h 2204265"/>
                  <a:gd name="T28" fmla="*/ 1820151 w 2204265"/>
                  <a:gd name="T29" fmla="*/ 1705353 h 2204265"/>
                  <a:gd name="T30" fmla="*/ 1731696 w 2204265"/>
                  <a:gd name="T31" fmla="*/ 1804423 h 2204265"/>
                  <a:gd name="T32" fmla="*/ 1761531 w 2204265"/>
                  <a:gd name="T33" fmla="*/ 1994062 h 2204265"/>
                  <a:gd name="T34" fmla="*/ 1429863 w 2204265"/>
                  <a:gd name="T35" fmla="*/ 1991868 h 2204265"/>
                  <a:gd name="T36" fmla="*/ 1262745 w 2204265"/>
                  <a:gd name="T37" fmla="*/ 2038549 h 2204265"/>
                  <a:gd name="T38" fmla="*/ 977042 w 2204265"/>
                  <a:gd name="T39" fmla="*/ 2204265 h 2204265"/>
                  <a:gd name="T40" fmla="*/ 916475 w 2204265"/>
                  <a:gd name="T41" fmla="*/ 2034392 h 2204265"/>
                  <a:gd name="T42" fmla="*/ 659399 w 2204265"/>
                  <a:gd name="T43" fmla="*/ 2119153 h 2204265"/>
                  <a:gd name="T44" fmla="*/ 496981 w 2204265"/>
                  <a:gd name="T45" fmla="*/ 1826130 h 2204265"/>
                  <a:gd name="T46" fmla="*/ 382878 w 2204265"/>
                  <a:gd name="T47" fmla="*/ 1705753 h 2204265"/>
                  <a:gd name="T48" fmla="*/ 85113 w 2204265"/>
                  <a:gd name="T49" fmla="*/ 1544868 h 2204265"/>
                  <a:gd name="T50" fmla="*/ 212821 w 2204265"/>
                  <a:gd name="T51" fmla="*/ 1373126 h 2204265"/>
                  <a:gd name="T52" fmla="*/ 0 w 2204265"/>
                  <a:gd name="T53" fmla="*/ 1227224 h 2204265"/>
                  <a:gd name="T54" fmla="*/ 203220 w 2204265"/>
                  <a:gd name="T55" fmla="*/ 933481 h 2204265"/>
                  <a:gd name="T56" fmla="*/ 243470 w 2204265"/>
                  <a:gd name="T57" fmla="*/ 802476 h 2204265"/>
                  <a:gd name="T58" fmla="*/ 210204 w 2204265"/>
                  <a:gd name="T59" fmla="*/ 442735 h 2204265"/>
                  <a:gd name="T60" fmla="*/ 470557 w 2204265"/>
                  <a:gd name="T61" fmla="*/ 461243 h 2204265"/>
                  <a:gd name="T62" fmla="*/ 442735 w 2204265"/>
                  <a:gd name="T63" fmla="*/ 210203 h 2204265"/>
                  <a:gd name="T64" fmla="*/ 815299 w 2204265"/>
                  <a:gd name="T65" fmla="*/ 257661 h 2204265"/>
                  <a:gd name="T66" fmla="*/ 928259 w 2204265"/>
                  <a:gd name="T67" fmla="*/ 227584 h 2204265"/>
                  <a:gd name="T68" fmla="*/ 0 w 2204265"/>
                  <a:gd name="T69" fmla="*/ 0 h 2204265"/>
                  <a:gd name="T70" fmla="*/ 2204265 w 2204265"/>
                  <a:gd name="T71" fmla="*/ 2204265 h 2204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T68" t="T69" r="T70" b="T71"/>
                <a:pathLst>
                  <a:path w="2204265" h="2204265">
                    <a:moveTo>
                      <a:pt x="1102132" y="321083"/>
                    </a:moveTo>
                    <a:cubicBezTo>
                      <a:pt x="665509" y="321083"/>
                      <a:pt x="311557" y="675035"/>
                      <a:pt x="311557" y="1111658"/>
                    </a:cubicBezTo>
                    <a:cubicBezTo>
                      <a:pt x="311557" y="1548281"/>
                      <a:pt x="665509" y="1902233"/>
                      <a:pt x="1102132" y="1902233"/>
                    </a:cubicBezTo>
                    <a:cubicBezTo>
                      <a:pt x="1538755" y="1902233"/>
                      <a:pt x="1892707" y="1548281"/>
                      <a:pt x="1892707" y="1111658"/>
                    </a:cubicBezTo>
                    <a:cubicBezTo>
                      <a:pt x="1892707" y="675035"/>
                      <a:pt x="1538755" y="321083"/>
                      <a:pt x="1102132" y="321083"/>
                    </a:cubicBezTo>
                    <a:close/>
                    <a:moveTo>
                      <a:pt x="977042" y="0"/>
                    </a:moveTo>
                    <a:lnTo>
                      <a:pt x="1227224" y="0"/>
                    </a:lnTo>
                    <a:lnTo>
                      <a:pt x="1276006" y="227584"/>
                    </a:lnTo>
                    <a:lnTo>
                      <a:pt x="1287791" y="229382"/>
                    </a:lnTo>
                    <a:lnTo>
                      <a:pt x="1387705" y="259057"/>
                    </a:lnTo>
                    <a:lnTo>
                      <a:pt x="1544868" y="85113"/>
                    </a:lnTo>
                    <a:lnTo>
                      <a:pt x="1761531" y="210203"/>
                    </a:lnTo>
                    <a:lnTo>
                      <a:pt x="1691902" y="425756"/>
                    </a:lnTo>
                    <a:lnTo>
                      <a:pt x="1705003" y="435309"/>
                    </a:lnTo>
                    <a:cubicBezTo>
                      <a:pt x="1729378" y="456423"/>
                      <a:pt x="1752634" y="478795"/>
                      <a:pt x="1774668" y="502325"/>
                    </a:cubicBezTo>
                    <a:lnTo>
                      <a:pt x="1782142" y="511190"/>
                    </a:lnTo>
                    <a:lnTo>
                      <a:pt x="1994063" y="442735"/>
                    </a:lnTo>
                    <a:lnTo>
                      <a:pt x="2119154" y="659399"/>
                    </a:lnTo>
                    <a:lnTo>
                      <a:pt x="1961265" y="802053"/>
                    </a:lnTo>
                    <a:lnTo>
                      <a:pt x="1974042" y="833752"/>
                    </a:lnTo>
                    <a:lnTo>
                      <a:pt x="1999140" y="933073"/>
                    </a:lnTo>
                    <a:lnTo>
                      <a:pt x="2204265" y="977042"/>
                    </a:lnTo>
                    <a:lnTo>
                      <a:pt x="2204265" y="1227224"/>
                    </a:lnTo>
                    <a:lnTo>
                      <a:pt x="2012137" y="1268406"/>
                    </a:lnTo>
                    <a:lnTo>
                      <a:pt x="2004638" y="1317545"/>
                    </a:lnTo>
                    <a:cubicBezTo>
                      <a:pt x="1999269" y="1343782"/>
                      <a:pt x="1992785" y="1369612"/>
                      <a:pt x="1985237" y="1394985"/>
                    </a:cubicBezTo>
                    <a:lnTo>
                      <a:pt x="1977636" y="1417004"/>
                    </a:lnTo>
                    <a:lnTo>
                      <a:pt x="2119154" y="1544868"/>
                    </a:lnTo>
                    <a:lnTo>
                      <a:pt x="1994063" y="1761531"/>
                    </a:lnTo>
                    <a:lnTo>
                      <a:pt x="1820151" y="1705353"/>
                    </a:lnTo>
                    <a:lnTo>
                      <a:pt x="1798711" y="1734758"/>
                    </a:lnTo>
                    <a:cubicBezTo>
                      <a:pt x="1777597" y="1759133"/>
                      <a:pt x="1755225" y="1782388"/>
                      <a:pt x="1731696" y="1804423"/>
                    </a:cubicBezTo>
                    <a:lnTo>
                      <a:pt x="1706998" y="1825242"/>
                    </a:lnTo>
                    <a:lnTo>
                      <a:pt x="1761531" y="1994062"/>
                    </a:lnTo>
                    <a:lnTo>
                      <a:pt x="1544868" y="2119153"/>
                    </a:lnTo>
                    <a:lnTo>
                      <a:pt x="1429863" y="1991868"/>
                    </a:lnTo>
                    <a:lnTo>
                      <a:pt x="1400268" y="2003797"/>
                    </a:lnTo>
                    <a:lnTo>
                      <a:pt x="1262745" y="2038549"/>
                    </a:lnTo>
                    <a:lnTo>
                      <a:pt x="1227224" y="2204265"/>
                    </a:lnTo>
                    <a:lnTo>
                      <a:pt x="977042" y="2204265"/>
                    </a:lnTo>
                    <a:lnTo>
                      <a:pt x="941447" y="2038203"/>
                    </a:lnTo>
                    <a:lnTo>
                      <a:pt x="916475" y="2034392"/>
                    </a:lnTo>
                    <a:lnTo>
                      <a:pt x="774169" y="1992127"/>
                    </a:lnTo>
                    <a:lnTo>
                      <a:pt x="659399" y="2119153"/>
                    </a:lnTo>
                    <a:lnTo>
                      <a:pt x="442735" y="1994062"/>
                    </a:lnTo>
                    <a:lnTo>
                      <a:pt x="496981" y="1826130"/>
                    </a:lnTo>
                    <a:lnTo>
                      <a:pt x="391274" y="1717869"/>
                    </a:lnTo>
                    <a:lnTo>
                      <a:pt x="382878" y="1705753"/>
                    </a:lnTo>
                    <a:lnTo>
                      <a:pt x="210204" y="1761531"/>
                    </a:lnTo>
                    <a:lnTo>
                      <a:pt x="85113" y="1544868"/>
                    </a:lnTo>
                    <a:lnTo>
                      <a:pt x="226733" y="1416912"/>
                    </a:lnTo>
                    <a:lnTo>
                      <a:pt x="212821" y="1373126"/>
                    </a:lnTo>
                    <a:lnTo>
                      <a:pt x="191748" y="1268325"/>
                    </a:lnTo>
                    <a:lnTo>
                      <a:pt x="0" y="1227224"/>
                    </a:lnTo>
                    <a:lnTo>
                      <a:pt x="0" y="977042"/>
                    </a:lnTo>
                    <a:lnTo>
                      <a:pt x="203220" y="933481"/>
                    </a:lnTo>
                    <a:lnTo>
                      <a:pt x="212821" y="890649"/>
                    </a:lnTo>
                    <a:lnTo>
                      <a:pt x="243470" y="802476"/>
                    </a:lnTo>
                    <a:lnTo>
                      <a:pt x="85113" y="659399"/>
                    </a:lnTo>
                    <a:lnTo>
                      <a:pt x="210204" y="442735"/>
                    </a:lnTo>
                    <a:lnTo>
                      <a:pt x="423776" y="511723"/>
                    </a:lnTo>
                    <a:lnTo>
                      <a:pt x="470557" y="461243"/>
                    </a:lnTo>
                    <a:lnTo>
                      <a:pt x="512656" y="426662"/>
                    </a:lnTo>
                    <a:lnTo>
                      <a:pt x="442735" y="210203"/>
                    </a:lnTo>
                    <a:lnTo>
                      <a:pt x="659399" y="85113"/>
                    </a:lnTo>
                    <a:lnTo>
                      <a:pt x="815299" y="257661"/>
                    </a:lnTo>
                    <a:lnTo>
                      <a:pt x="916475" y="229382"/>
                    </a:lnTo>
                    <a:lnTo>
                      <a:pt x="928259" y="227584"/>
                    </a:lnTo>
                    <a:lnTo>
                      <a:pt x="9770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8"/>
              <p:cNvSpPr>
                <a:spLocks noChangeArrowheads="1"/>
              </p:cNvSpPr>
              <p:nvPr/>
            </p:nvSpPr>
            <p:spPr bwMode="auto">
              <a:xfrm>
                <a:off x="6051550" y="3690938"/>
                <a:ext cx="1208088" cy="1208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" name="组合 9"/>
              <p:cNvGrpSpPr/>
              <p:nvPr/>
            </p:nvGrpSpPr>
            <p:grpSpPr bwMode="auto">
              <a:xfrm>
                <a:off x="6457950" y="4046538"/>
                <a:ext cx="444500" cy="496887"/>
                <a:chOff x="0" y="0"/>
                <a:chExt cx="402656" cy="450303"/>
              </a:xfrm>
              <a:grpFill/>
            </p:grpSpPr>
            <p:sp>
              <p:nvSpPr>
                <p:cNvPr id="17" name="Freeform 108"/>
                <p:cNvSpPr>
                  <a:spLocks noEditPoints="1" noChangeArrowheads="1"/>
                </p:cNvSpPr>
                <p:nvPr/>
              </p:nvSpPr>
              <p:spPr bwMode="auto">
                <a:xfrm>
                  <a:off x="69134" y="167228"/>
                  <a:ext cx="56988" cy="57923"/>
                </a:xfrm>
                <a:custGeom>
                  <a:avLst/>
                  <a:gdLst>
                    <a:gd name="T0" fmla="*/ 28494 w 26"/>
                    <a:gd name="T1" fmla="*/ 0 h 26"/>
                    <a:gd name="T2" fmla="*/ 0 w 26"/>
                    <a:gd name="T3" fmla="*/ 28962 h 26"/>
                    <a:gd name="T4" fmla="*/ 28494 w 26"/>
                    <a:gd name="T5" fmla="*/ 57923 h 26"/>
                    <a:gd name="T6" fmla="*/ 56988 w 26"/>
                    <a:gd name="T7" fmla="*/ 28962 h 26"/>
                    <a:gd name="T8" fmla="*/ 28494 w 26"/>
                    <a:gd name="T9" fmla="*/ 0 h 26"/>
                    <a:gd name="T10" fmla="*/ 28494 w 26"/>
                    <a:gd name="T11" fmla="*/ 51240 h 26"/>
                    <a:gd name="T12" fmla="*/ 6576 w 26"/>
                    <a:gd name="T13" fmla="*/ 28962 h 26"/>
                    <a:gd name="T14" fmla="*/ 28494 w 26"/>
                    <a:gd name="T15" fmla="*/ 6683 h 26"/>
                    <a:gd name="T16" fmla="*/ 50412 w 26"/>
                    <a:gd name="T17" fmla="*/ 28962 h 26"/>
                    <a:gd name="T18" fmla="*/ 28494 w 26"/>
                    <a:gd name="T19" fmla="*/ 5124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26"/>
                    <a:gd name="T32" fmla="*/ 26 w 26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6"/>
                        <a:pt x="26" y="20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3"/>
                      </a:moveTo>
                      <a:cubicBezTo>
                        <a:pt x="8" y="23"/>
                        <a:pt x="3" y="18"/>
                        <a:pt x="3" y="13"/>
                      </a:cubicBezTo>
                      <a:cubicBezTo>
                        <a:pt x="3" y="7"/>
                        <a:pt x="8" y="3"/>
                        <a:pt x="13" y="3"/>
                      </a:cubicBezTo>
                      <a:cubicBezTo>
                        <a:pt x="19" y="3"/>
                        <a:pt x="23" y="7"/>
                        <a:pt x="23" y="13"/>
                      </a:cubicBezTo>
                      <a:cubicBezTo>
                        <a:pt x="23" y="18"/>
                        <a:pt x="19" y="23"/>
                        <a:pt x="1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9"/>
                <p:cNvSpPr>
                  <a:spLocks noEditPoints="1" noChangeArrowheads="1"/>
                </p:cNvSpPr>
                <p:nvPr/>
              </p:nvSpPr>
              <p:spPr bwMode="auto">
                <a:xfrm>
                  <a:off x="197125" y="129859"/>
                  <a:ext cx="48580" cy="48580"/>
                </a:xfrm>
                <a:custGeom>
                  <a:avLst/>
                  <a:gdLst>
                    <a:gd name="T0" fmla="*/ 24290 w 22"/>
                    <a:gd name="T1" fmla="*/ 0 h 22"/>
                    <a:gd name="T2" fmla="*/ 0 w 22"/>
                    <a:gd name="T3" fmla="*/ 24290 h 22"/>
                    <a:gd name="T4" fmla="*/ 24290 w 22"/>
                    <a:gd name="T5" fmla="*/ 48580 h 22"/>
                    <a:gd name="T6" fmla="*/ 48580 w 22"/>
                    <a:gd name="T7" fmla="*/ 24290 h 22"/>
                    <a:gd name="T8" fmla="*/ 24290 w 22"/>
                    <a:gd name="T9" fmla="*/ 0 h 22"/>
                    <a:gd name="T10" fmla="*/ 24290 w 22"/>
                    <a:gd name="T11" fmla="*/ 37539 h 22"/>
                    <a:gd name="T12" fmla="*/ 11041 w 22"/>
                    <a:gd name="T13" fmla="*/ 24290 h 22"/>
                    <a:gd name="T14" fmla="*/ 24290 w 22"/>
                    <a:gd name="T15" fmla="*/ 11041 h 22"/>
                    <a:gd name="T16" fmla="*/ 37539 w 22"/>
                    <a:gd name="T17" fmla="*/ 24290 h 22"/>
                    <a:gd name="T18" fmla="*/ 24290 w 22"/>
                    <a:gd name="T19" fmla="*/ 37539 h 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2"/>
                    <a:gd name="T31" fmla="*/ 0 h 22"/>
                    <a:gd name="T32" fmla="*/ 22 w 22"/>
                    <a:gd name="T33" fmla="*/ 22 h 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2" h="2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2"/>
                        <a:pt x="11" y="22"/>
                      </a:cubicBezTo>
                      <a:cubicBezTo>
                        <a:pt x="17" y="22"/>
                        <a:pt x="22" y="17"/>
                        <a:pt x="22" y="11"/>
                      </a:cubicBezTo>
                      <a:cubicBezTo>
                        <a:pt x="22" y="5"/>
                        <a:pt x="17" y="0"/>
                        <a:pt x="11" y="0"/>
                      </a:cubicBezTo>
                      <a:close/>
                      <a:moveTo>
                        <a:pt x="11" y="17"/>
                      </a:moveTo>
                      <a:cubicBezTo>
                        <a:pt x="8" y="17"/>
                        <a:pt x="5" y="14"/>
                        <a:pt x="5" y="11"/>
                      </a:cubicBezTo>
                      <a:cubicBezTo>
                        <a:pt x="5" y="8"/>
                        <a:pt x="8" y="5"/>
                        <a:pt x="11" y="5"/>
                      </a:cubicBezTo>
                      <a:cubicBezTo>
                        <a:pt x="14" y="5"/>
                        <a:pt x="17" y="8"/>
                        <a:pt x="17" y="11"/>
                      </a:cubicBezTo>
                      <a:cubicBezTo>
                        <a:pt x="17" y="14"/>
                        <a:pt x="14" y="17"/>
                        <a:pt x="1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10"/>
                <p:cNvSpPr>
                  <a:spLocks noEditPoints="1" noChangeArrowheads="1"/>
                </p:cNvSpPr>
                <p:nvPr/>
              </p:nvSpPr>
              <p:spPr bwMode="auto">
                <a:xfrm>
                  <a:off x="82213" y="181242"/>
                  <a:ext cx="30830" cy="30830"/>
                </a:xfrm>
                <a:custGeom>
                  <a:avLst/>
                  <a:gdLst>
                    <a:gd name="T0" fmla="*/ 15415 w 14"/>
                    <a:gd name="T1" fmla="*/ 0 h 14"/>
                    <a:gd name="T2" fmla="*/ 0 w 14"/>
                    <a:gd name="T3" fmla="*/ 15415 h 14"/>
                    <a:gd name="T4" fmla="*/ 15415 w 14"/>
                    <a:gd name="T5" fmla="*/ 30830 h 14"/>
                    <a:gd name="T6" fmla="*/ 30830 w 14"/>
                    <a:gd name="T7" fmla="*/ 15415 h 14"/>
                    <a:gd name="T8" fmla="*/ 15415 w 14"/>
                    <a:gd name="T9" fmla="*/ 0 h 14"/>
                    <a:gd name="T10" fmla="*/ 15415 w 14"/>
                    <a:gd name="T11" fmla="*/ 22021 h 14"/>
                    <a:gd name="T12" fmla="*/ 8809 w 14"/>
                    <a:gd name="T13" fmla="*/ 15415 h 14"/>
                    <a:gd name="T14" fmla="*/ 15415 w 14"/>
                    <a:gd name="T15" fmla="*/ 6606 h 14"/>
                    <a:gd name="T16" fmla="*/ 24224 w 14"/>
                    <a:gd name="T17" fmla="*/ 15415 h 14"/>
                    <a:gd name="T18" fmla="*/ 15415 w 14"/>
                    <a:gd name="T19" fmla="*/ 22021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4"/>
                    <a:gd name="T32" fmla="*/ 14 w 14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4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lose/>
                      <a:moveTo>
                        <a:pt x="7" y="10"/>
                      </a:move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3"/>
                        <a:pt x="7" y="3"/>
                      </a:cubicBezTo>
                      <a:cubicBezTo>
                        <a:pt x="9" y="3"/>
                        <a:pt x="11" y="5"/>
                        <a:pt x="11" y="7"/>
                      </a:cubicBezTo>
                      <a:cubicBezTo>
                        <a:pt x="11" y="9"/>
                        <a:pt x="9" y="10"/>
                        <a:pt x="7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11"/>
                <p:cNvSpPr>
                  <a:spLocks noEditPoints="1" noChangeArrowheads="1"/>
                </p:cNvSpPr>
                <p:nvPr/>
              </p:nvSpPr>
              <p:spPr bwMode="auto">
                <a:xfrm>
                  <a:off x="172834" y="105568"/>
                  <a:ext cx="97161" cy="97161"/>
                </a:xfrm>
                <a:custGeom>
                  <a:avLst/>
                  <a:gdLst>
                    <a:gd name="T0" fmla="*/ 48581 w 44"/>
                    <a:gd name="T1" fmla="*/ 0 h 44"/>
                    <a:gd name="T2" fmla="*/ 0 w 44"/>
                    <a:gd name="T3" fmla="*/ 48581 h 44"/>
                    <a:gd name="T4" fmla="*/ 48581 w 44"/>
                    <a:gd name="T5" fmla="*/ 97161 h 44"/>
                    <a:gd name="T6" fmla="*/ 97161 w 44"/>
                    <a:gd name="T7" fmla="*/ 48581 h 44"/>
                    <a:gd name="T8" fmla="*/ 48581 w 44"/>
                    <a:gd name="T9" fmla="*/ 0 h 44"/>
                    <a:gd name="T10" fmla="*/ 48581 w 44"/>
                    <a:gd name="T11" fmla="*/ 86120 h 44"/>
                    <a:gd name="T12" fmla="*/ 11041 w 44"/>
                    <a:gd name="T13" fmla="*/ 48581 h 44"/>
                    <a:gd name="T14" fmla="*/ 48581 w 44"/>
                    <a:gd name="T15" fmla="*/ 13249 h 44"/>
                    <a:gd name="T16" fmla="*/ 86120 w 44"/>
                    <a:gd name="T17" fmla="*/ 48581 h 44"/>
                    <a:gd name="T18" fmla="*/ 48581 w 44"/>
                    <a:gd name="T19" fmla="*/ 8612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44"/>
                    <a:gd name="T32" fmla="*/ 44 w 44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44">
                      <a:moveTo>
                        <a:pt x="22" y="0"/>
                      </a:move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34" y="44"/>
                        <a:pt x="44" y="34"/>
                        <a:pt x="44" y="22"/>
                      </a:cubicBezTo>
                      <a:cubicBezTo>
                        <a:pt x="44" y="10"/>
                        <a:pt x="34" y="0"/>
                        <a:pt x="22" y="0"/>
                      </a:cubicBezTo>
                      <a:close/>
                      <a:moveTo>
                        <a:pt x="22" y="39"/>
                      </a:moveTo>
                      <a:cubicBezTo>
                        <a:pt x="13" y="39"/>
                        <a:pt x="5" y="31"/>
                        <a:pt x="5" y="22"/>
                      </a:cubicBezTo>
                      <a:cubicBezTo>
                        <a:pt x="5" y="13"/>
                        <a:pt x="13" y="6"/>
                        <a:pt x="22" y="6"/>
                      </a:cubicBezTo>
                      <a:cubicBezTo>
                        <a:pt x="31" y="6"/>
                        <a:pt x="39" y="13"/>
                        <a:pt x="39" y="22"/>
                      </a:cubicBezTo>
                      <a:cubicBezTo>
                        <a:pt x="39" y="31"/>
                        <a:pt x="31" y="39"/>
                        <a:pt x="2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12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402656" cy="450303"/>
                </a:xfrm>
                <a:custGeom>
                  <a:avLst/>
                  <a:gdLst>
                    <a:gd name="T0" fmla="*/ 347346 w 182"/>
                    <a:gd name="T1" fmla="*/ 211907 h 204"/>
                    <a:gd name="T2" fmla="*/ 338497 w 182"/>
                    <a:gd name="T3" fmla="*/ 105954 h 204"/>
                    <a:gd name="T4" fmla="*/ 172567 w 182"/>
                    <a:gd name="T5" fmla="*/ 0 h 204"/>
                    <a:gd name="T6" fmla="*/ 2212 w 182"/>
                    <a:gd name="T7" fmla="*/ 174382 h 204"/>
                    <a:gd name="T8" fmla="*/ 0 w 182"/>
                    <a:gd name="T9" fmla="*/ 450303 h 204"/>
                    <a:gd name="T10" fmla="*/ 250001 w 182"/>
                    <a:gd name="T11" fmla="*/ 388497 h 204"/>
                    <a:gd name="T12" fmla="*/ 325222 w 182"/>
                    <a:gd name="T13" fmla="*/ 388497 h 204"/>
                    <a:gd name="T14" fmla="*/ 325222 w 182"/>
                    <a:gd name="T15" fmla="*/ 388497 h 204"/>
                    <a:gd name="T16" fmla="*/ 345134 w 182"/>
                    <a:gd name="T17" fmla="*/ 333313 h 204"/>
                    <a:gd name="T18" fmla="*/ 323010 w 182"/>
                    <a:gd name="T19" fmla="*/ 320068 h 204"/>
                    <a:gd name="T20" fmla="*/ 345134 w 182"/>
                    <a:gd name="T21" fmla="*/ 309031 h 204"/>
                    <a:gd name="T22" fmla="*/ 342921 w 182"/>
                    <a:gd name="T23" fmla="*/ 304617 h 204"/>
                    <a:gd name="T24" fmla="*/ 376107 w 182"/>
                    <a:gd name="T25" fmla="*/ 245018 h 204"/>
                    <a:gd name="T26" fmla="*/ 137169 w 182"/>
                    <a:gd name="T27" fmla="*/ 205285 h 204"/>
                    <a:gd name="T28" fmla="*/ 137169 w 182"/>
                    <a:gd name="T29" fmla="*/ 225152 h 204"/>
                    <a:gd name="T30" fmla="*/ 119469 w 182"/>
                    <a:gd name="T31" fmla="*/ 231774 h 204"/>
                    <a:gd name="T32" fmla="*/ 106195 w 182"/>
                    <a:gd name="T33" fmla="*/ 242810 h 204"/>
                    <a:gd name="T34" fmla="*/ 88496 w 182"/>
                    <a:gd name="T35" fmla="*/ 236188 h 204"/>
                    <a:gd name="T36" fmla="*/ 70797 w 182"/>
                    <a:gd name="T37" fmla="*/ 236188 h 204"/>
                    <a:gd name="T38" fmla="*/ 61947 w 182"/>
                    <a:gd name="T39" fmla="*/ 218529 h 204"/>
                    <a:gd name="T40" fmla="*/ 48673 w 182"/>
                    <a:gd name="T41" fmla="*/ 205285 h 204"/>
                    <a:gd name="T42" fmla="*/ 57522 w 182"/>
                    <a:gd name="T43" fmla="*/ 187626 h 204"/>
                    <a:gd name="T44" fmla="*/ 57522 w 182"/>
                    <a:gd name="T45" fmla="*/ 167760 h 204"/>
                    <a:gd name="T46" fmla="*/ 75221 w 182"/>
                    <a:gd name="T47" fmla="*/ 161138 h 204"/>
                    <a:gd name="T48" fmla="*/ 88496 w 182"/>
                    <a:gd name="T49" fmla="*/ 150101 h 204"/>
                    <a:gd name="T50" fmla="*/ 106195 w 182"/>
                    <a:gd name="T51" fmla="*/ 156723 h 204"/>
                    <a:gd name="T52" fmla="*/ 126107 w 182"/>
                    <a:gd name="T53" fmla="*/ 156723 h 204"/>
                    <a:gd name="T54" fmla="*/ 132744 w 182"/>
                    <a:gd name="T55" fmla="*/ 174382 h 204"/>
                    <a:gd name="T56" fmla="*/ 146018 w 182"/>
                    <a:gd name="T57" fmla="*/ 187626 h 204"/>
                    <a:gd name="T58" fmla="*/ 300886 w 182"/>
                    <a:gd name="T59" fmla="*/ 169967 h 204"/>
                    <a:gd name="T60" fmla="*/ 278762 w 182"/>
                    <a:gd name="T61" fmla="*/ 192041 h 204"/>
                    <a:gd name="T62" fmla="*/ 267700 w 182"/>
                    <a:gd name="T63" fmla="*/ 220737 h 204"/>
                    <a:gd name="T64" fmla="*/ 236726 w 182"/>
                    <a:gd name="T65" fmla="*/ 220737 h 204"/>
                    <a:gd name="T66" fmla="*/ 207965 w 182"/>
                    <a:gd name="T67" fmla="*/ 231774 h 204"/>
                    <a:gd name="T68" fmla="*/ 183629 w 182"/>
                    <a:gd name="T69" fmla="*/ 211907 h 204"/>
                    <a:gd name="T70" fmla="*/ 154868 w 182"/>
                    <a:gd name="T71" fmla="*/ 200870 h 204"/>
                    <a:gd name="T72" fmla="*/ 154868 w 182"/>
                    <a:gd name="T73" fmla="*/ 169967 h 204"/>
                    <a:gd name="T74" fmla="*/ 141593 w 182"/>
                    <a:gd name="T75" fmla="*/ 141272 h 204"/>
                    <a:gd name="T76" fmla="*/ 163717 w 182"/>
                    <a:gd name="T77" fmla="*/ 116990 h 204"/>
                    <a:gd name="T78" fmla="*/ 174779 w 182"/>
                    <a:gd name="T79" fmla="*/ 88295 h 204"/>
                    <a:gd name="T80" fmla="*/ 207965 w 182"/>
                    <a:gd name="T81" fmla="*/ 88295 h 204"/>
                    <a:gd name="T82" fmla="*/ 236726 w 182"/>
                    <a:gd name="T83" fmla="*/ 77258 h 204"/>
                    <a:gd name="T84" fmla="*/ 258850 w 182"/>
                    <a:gd name="T85" fmla="*/ 97124 h 204"/>
                    <a:gd name="T86" fmla="*/ 287611 w 182"/>
                    <a:gd name="T87" fmla="*/ 108161 h 204"/>
                    <a:gd name="T88" fmla="*/ 287611 w 182"/>
                    <a:gd name="T89" fmla="*/ 141272 h 204"/>
                    <a:gd name="T90" fmla="*/ 300886 w 182"/>
                    <a:gd name="T91" fmla="*/ 169967 h 2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2"/>
                    <a:gd name="T139" fmla="*/ 0 h 204"/>
                    <a:gd name="T140" fmla="*/ 182 w 182"/>
                    <a:gd name="T141" fmla="*/ 204 h 2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2" h="204">
                      <a:moveTo>
                        <a:pt x="170" y="111"/>
                      </a:moveTo>
                      <a:cubicBezTo>
                        <a:pt x="166" y="107"/>
                        <a:pt x="160" y="102"/>
                        <a:pt x="157" y="96"/>
                      </a:cubicBezTo>
                      <a:cubicBezTo>
                        <a:pt x="153" y="87"/>
                        <a:pt x="158" y="79"/>
                        <a:pt x="157" y="70"/>
                      </a:cubicBezTo>
                      <a:cubicBezTo>
                        <a:pt x="157" y="63"/>
                        <a:pt x="155" y="54"/>
                        <a:pt x="153" y="48"/>
                      </a:cubicBezTo>
                      <a:cubicBezTo>
                        <a:pt x="149" y="37"/>
                        <a:pt x="142" y="28"/>
                        <a:pt x="133" y="21"/>
                      </a:cubicBezTo>
                      <a:cubicBezTo>
                        <a:pt x="119" y="8"/>
                        <a:pt x="100" y="0"/>
                        <a:pt x="78" y="0"/>
                      </a:cubicBezTo>
                      <a:cubicBezTo>
                        <a:pt x="35" y="0"/>
                        <a:pt x="0" y="32"/>
                        <a:pt x="0" y="71"/>
                      </a:cubicBezTo>
                      <a:cubicBezTo>
                        <a:pt x="0" y="74"/>
                        <a:pt x="0" y="77"/>
                        <a:pt x="1" y="79"/>
                      </a:cubicBezTo>
                      <a:cubicBezTo>
                        <a:pt x="1" y="96"/>
                        <a:pt x="6" y="117"/>
                        <a:pt x="22" y="139"/>
                      </a:cubicBezTo>
                      <a:cubicBezTo>
                        <a:pt x="22" y="139"/>
                        <a:pt x="43" y="182"/>
                        <a:pt x="0" y="204"/>
                      </a:cubicBezTo>
                      <a:cubicBezTo>
                        <a:pt x="95" y="204"/>
                        <a:pt x="95" y="204"/>
                        <a:pt x="95" y="204"/>
                      </a:cubicBezTo>
                      <a:cubicBezTo>
                        <a:pt x="95" y="204"/>
                        <a:pt x="102" y="176"/>
                        <a:pt x="113" y="176"/>
                      </a:cubicBezTo>
                      <a:cubicBezTo>
                        <a:pt x="123" y="176"/>
                        <a:pt x="133" y="177"/>
                        <a:pt x="142" y="176"/>
                      </a:cubicBezTo>
                      <a:cubicBezTo>
                        <a:pt x="144" y="177"/>
                        <a:pt x="146" y="176"/>
                        <a:pt x="147" y="176"/>
                      </a:cubicBezTo>
                      <a:cubicBezTo>
                        <a:pt x="147" y="176"/>
                        <a:pt x="147" y="176"/>
                        <a:pt x="147" y="176"/>
                      </a:cubicBezTo>
                      <a:cubicBezTo>
                        <a:pt x="147" y="176"/>
                        <a:pt x="147" y="176"/>
                        <a:pt x="147" y="176"/>
                      </a:cubicBezTo>
                      <a:cubicBezTo>
                        <a:pt x="154" y="173"/>
                        <a:pt x="149" y="157"/>
                        <a:pt x="149" y="157"/>
                      </a:cubicBezTo>
                      <a:cubicBezTo>
                        <a:pt x="153" y="155"/>
                        <a:pt x="156" y="153"/>
                        <a:pt x="156" y="151"/>
                      </a:cubicBezTo>
                      <a:cubicBezTo>
                        <a:pt x="156" y="150"/>
                        <a:pt x="156" y="150"/>
                        <a:pt x="156" y="150"/>
                      </a:cubicBezTo>
                      <a:cubicBezTo>
                        <a:pt x="156" y="148"/>
                        <a:pt x="152" y="146"/>
                        <a:pt x="146" y="145"/>
                      </a:cubicBezTo>
                      <a:cubicBezTo>
                        <a:pt x="149" y="145"/>
                        <a:pt x="149" y="145"/>
                        <a:pt x="149" y="145"/>
                      </a:cubicBezTo>
                      <a:cubicBezTo>
                        <a:pt x="153" y="145"/>
                        <a:pt x="156" y="143"/>
                        <a:pt x="156" y="140"/>
                      </a:cubicBezTo>
                      <a:cubicBezTo>
                        <a:pt x="156" y="140"/>
                        <a:pt x="156" y="140"/>
                        <a:pt x="156" y="140"/>
                      </a:cubicBezTo>
                      <a:cubicBezTo>
                        <a:pt x="156" y="139"/>
                        <a:pt x="156" y="138"/>
                        <a:pt x="155" y="138"/>
                      </a:cubicBezTo>
                      <a:cubicBezTo>
                        <a:pt x="156" y="135"/>
                        <a:pt x="159" y="121"/>
                        <a:pt x="160" y="121"/>
                      </a:cubicBezTo>
                      <a:cubicBezTo>
                        <a:pt x="182" y="119"/>
                        <a:pt x="170" y="111"/>
                        <a:pt x="170" y="111"/>
                      </a:cubicBezTo>
                      <a:close/>
                      <a:moveTo>
                        <a:pt x="66" y="93"/>
                      </a:moveTo>
                      <a:cubicBezTo>
                        <a:pt x="62" y="93"/>
                        <a:pt x="62" y="93"/>
                        <a:pt x="62" y="93"/>
                      </a:cubicBezTo>
                      <a:cubicBezTo>
                        <a:pt x="62" y="95"/>
                        <a:pt x="61" y="97"/>
                        <a:pt x="60" y="99"/>
                      </a:cubicBezTo>
                      <a:cubicBezTo>
                        <a:pt x="62" y="102"/>
                        <a:pt x="62" y="102"/>
                        <a:pt x="62" y="102"/>
                      </a:cubicBezTo>
                      <a:cubicBezTo>
                        <a:pt x="57" y="107"/>
                        <a:pt x="57" y="107"/>
                        <a:pt x="57" y="107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2" y="106"/>
                        <a:pt x="50" y="107"/>
                        <a:pt x="48" y="107"/>
                      </a:cubicBezTo>
                      <a:cubicBezTo>
                        <a:pt x="48" y="110"/>
                        <a:pt x="48" y="110"/>
                        <a:pt x="48" y="110"/>
                      </a:cubicBezTo>
                      <a:cubicBezTo>
                        <a:pt x="40" y="110"/>
                        <a:pt x="40" y="110"/>
                        <a:pt x="40" y="110"/>
                      </a:cubicBezTo>
                      <a:cubicBezTo>
                        <a:pt x="40" y="107"/>
                        <a:pt x="40" y="107"/>
                        <a:pt x="40" y="107"/>
                      </a:cubicBezTo>
                      <a:cubicBezTo>
                        <a:pt x="38" y="107"/>
                        <a:pt x="36" y="106"/>
                        <a:pt x="34" y="105"/>
                      </a:cubicBezTo>
                      <a:cubicBezTo>
                        <a:pt x="32" y="107"/>
                        <a:pt x="32" y="107"/>
                        <a:pt x="32" y="107"/>
                      </a:cubicBezTo>
                      <a:cubicBezTo>
                        <a:pt x="26" y="102"/>
                        <a:pt x="26" y="102"/>
                        <a:pt x="26" y="102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7" y="97"/>
                        <a:pt x="26" y="95"/>
                        <a:pt x="26" y="93"/>
                      </a:cubicBezTo>
                      <a:cubicBezTo>
                        <a:pt x="22" y="93"/>
                        <a:pt x="22" y="93"/>
                        <a:pt x="22" y="93"/>
                      </a:cubicBezTo>
                      <a:cubicBezTo>
                        <a:pt x="22" y="85"/>
                        <a:pt x="22" y="85"/>
                        <a:pt x="22" y="85"/>
                      </a:cubicBezTo>
                      <a:cubicBezTo>
                        <a:pt x="26" y="85"/>
                        <a:pt x="26" y="85"/>
                        <a:pt x="26" y="85"/>
                      </a:cubicBezTo>
                      <a:cubicBezTo>
                        <a:pt x="26" y="83"/>
                        <a:pt x="27" y="81"/>
                        <a:pt x="28" y="79"/>
                      </a:cubicBezTo>
                      <a:cubicBezTo>
                        <a:pt x="26" y="76"/>
                        <a:pt x="26" y="76"/>
                        <a:pt x="26" y="76"/>
                      </a:cubicBez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34" y="73"/>
                        <a:pt x="34" y="73"/>
                        <a:pt x="34" y="73"/>
                      </a:cubicBezTo>
                      <a:cubicBezTo>
                        <a:pt x="36" y="72"/>
                        <a:pt x="38" y="71"/>
                        <a:pt x="40" y="71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71"/>
                        <a:pt x="48" y="71"/>
                        <a:pt x="48" y="71"/>
                      </a:cubicBezTo>
                      <a:cubicBezTo>
                        <a:pt x="50" y="71"/>
                        <a:pt x="52" y="72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63" y="76"/>
                        <a:pt x="63" y="76"/>
                        <a:pt x="63" y="76"/>
                      </a:cubicBezTo>
                      <a:cubicBezTo>
                        <a:pt x="60" y="79"/>
                        <a:pt x="60" y="79"/>
                        <a:pt x="60" y="79"/>
                      </a:cubicBezTo>
                      <a:cubicBezTo>
                        <a:pt x="61" y="81"/>
                        <a:pt x="62" y="83"/>
                        <a:pt x="63" y="85"/>
                      </a:cubicBezTo>
                      <a:cubicBezTo>
                        <a:pt x="66" y="85"/>
                        <a:pt x="66" y="85"/>
                        <a:pt x="66" y="85"/>
                      </a:cubicBezTo>
                      <a:lnTo>
                        <a:pt x="66" y="93"/>
                      </a:lnTo>
                      <a:close/>
                      <a:moveTo>
                        <a:pt x="136" y="77"/>
                      </a:moveTo>
                      <a:cubicBezTo>
                        <a:pt x="130" y="77"/>
                        <a:pt x="130" y="77"/>
                        <a:pt x="130" y="77"/>
                      </a:cubicBezTo>
                      <a:cubicBezTo>
                        <a:pt x="129" y="80"/>
                        <a:pt x="128" y="84"/>
                        <a:pt x="126" y="87"/>
                      </a:cubicBezTo>
                      <a:cubicBezTo>
                        <a:pt x="130" y="91"/>
                        <a:pt x="130" y="91"/>
                        <a:pt x="130" y="91"/>
                      </a:cubicBezTo>
                      <a:cubicBezTo>
                        <a:pt x="121" y="100"/>
                        <a:pt x="121" y="100"/>
                        <a:pt x="121" y="100"/>
                      </a:cubicBezTo>
                      <a:cubicBezTo>
                        <a:pt x="117" y="96"/>
                        <a:pt x="117" y="96"/>
                        <a:pt x="117" y="96"/>
                      </a:cubicBezTo>
                      <a:cubicBezTo>
                        <a:pt x="114" y="98"/>
                        <a:pt x="110" y="99"/>
                        <a:pt x="107" y="100"/>
                      </a:cubicBezTo>
                      <a:cubicBezTo>
                        <a:pt x="107" y="105"/>
                        <a:pt x="107" y="105"/>
                        <a:pt x="107" y="105"/>
                      </a:cubicBezTo>
                      <a:cubicBezTo>
                        <a:pt x="94" y="105"/>
                        <a:pt x="94" y="105"/>
                        <a:pt x="94" y="105"/>
                      </a:cubicBezTo>
                      <a:cubicBezTo>
                        <a:pt x="94" y="100"/>
                        <a:pt x="94" y="100"/>
                        <a:pt x="94" y="100"/>
                      </a:cubicBezTo>
                      <a:cubicBezTo>
                        <a:pt x="90" y="100"/>
                        <a:pt x="86" y="98"/>
                        <a:pt x="83" y="96"/>
                      </a:cubicBezTo>
                      <a:cubicBezTo>
                        <a:pt x="79" y="100"/>
                        <a:pt x="79" y="100"/>
                        <a:pt x="79" y="100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74" y="87"/>
                        <a:pt x="74" y="87"/>
                        <a:pt x="74" y="87"/>
                      </a:cubicBezTo>
                      <a:cubicBezTo>
                        <a:pt x="72" y="84"/>
                        <a:pt x="71" y="81"/>
                        <a:pt x="70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0"/>
                        <a:pt x="72" y="56"/>
                        <a:pt x="74" y="53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83" y="44"/>
                        <a:pt x="83" y="44"/>
                        <a:pt x="83" y="44"/>
                      </a:cubicBezTo>
                      <a:cubicBezTo>
                        <a:pt x="86" y="42"/>
                        <a:pt x="90" y="41"/>
                        <a:pt x="94" y="40"/>
                      </a:cubicBezTo>
                      <a:cubicBezTo>
                        <a:pt x="94" y="35"/>
                        <a:pt x="94" y="35"/>
                        <a:pt x="94" y="35"/>
                      </a:cubicBezTo>
                      <a:cubicBezTo>
                        <a:pt x="107" y="35"/>
                        <a:pt x="107" y="35"/>
                        <a:pt x="107" y="35"/>
                      </a:cubicBezTo>
                      <a:cubicBezTo>
                        <a:pt x="107" y="40"/>
                        <a:pt x="107" y="40"/>
                        <a:pt x="107" y="40"/>
                      </a:cubicBezTo>
                      <a:cubicBezTo>
                        <a:pt x="110" y="41"/>
                        <a:pt x="114" y="42"/>
                        <a:pt x="117" y="44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ubicBezTo>
                        <a:pt x="130" y="49"/>
                        <a:pt x="130" y="49"/>
                        <a:pt x="130" y="49"/>
                      </a:cubicBezTo>
                      <a:cubicBezTo>
                        <a:pt x="126" y="53"/>
                        <a:pt x="126" y="53"/>
                        <a:pt x="126" y="53"/>
                      </a:cubicBezTo>
                      <a:cubicBezTo>
                        <a:pt x="128" y="57"/>
                        <a:pt x="130" y="60"/>
                        <a:pt x="130" y="64"/>
                      </a:cubicBezTo>
                      <a:cubicBezTo>
                        <a:pt x="136" y="64"/>
                        <a:pt x="136" y="64"/>
                        <a:pt x="136" y="64"/>
                      </a:cubicBezTo>
                      <a:lnTo>
                        <a:pt x="136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2" name="组合 21"/>
            <p:cNvGrpSpPr/>
            <p:nvPr/>
          </p:nvGrpSpPr>
          <p:grpSpPr>
            <a:xfrm>
              <a:off x="6813" y="3580"/>
              <a:ext cx="2887" cy="2888"/>
              <a:chOff x="4325938" y="2273300"/>
              <a:chExt cx="1833562" cy="1833563"/>
            </a:xfrm>
            <a:grpFill/>
          </p:grpSpPr>
          <p:sp>
            <p:nvSpPr>
              <p:cNvPr id="23" name="任意多边形 3"/>
              <p:cNvSpPr>
                <a:spLocks noChangeArrowheads="1"/>
              </p:cNvSpPr>
              <p:nvPr/>
            </p:nvSpPr>
            <p:spPr bwMode="auto">
              <a:xfrm>
                <a:off x="4325938" y="2273300"/>
                <a:ext cx="1833562" cy="1833563"/>
              </a:xfrm>
              <a:custGeom>
                <a:avLst/>
                <a:gdLst>
                  <a:gd name="T0" fmla="*/ 311557 w 2204265"/>
                  <a:gd name="T1" fmla="*/ 1111658 h 2204265"/>
                  <a:gd name="T2" fmla="*/ 1892707 w 2204265"/>
                  <a:gd name="T3" fmla="*/ 1111658 h 2204265"/>
                  <a:gd name="T4" fmla="*/ 977042 w 2204265"/>
                  <a:gd name="T5" fmla="*/ 0 h 2204265"/>
                  <a:gd name="T6" fmla="*/ 1276006 w 2204265"/>
                  <a:gd name="T7" fmla="*/ 227584 h 2204265"/>
                  <a:gd name="T8" fmla="*/ 1387705 w 2204265"/>
                  <a:gd name="T9" fmla="*/ 259057 h 2204265"/>
                  <a:gd name="T10" fmla="*/ 1761531 w 2204265"/>
                  <a:gd name="T11" fmla="*/ 210203 h 2204265"/>
                  <a:gd name="T12" fmla="*/ 1705003 w 2204265"/>
                  <a:gd name="T13" fmla="*/ 435309 h 2204265"/>
                  <a:gd name="T14" fmla="*/ 1782142 w 2204265"/>
                  <a:gd name="T15" fmla="*/ 511190 h 2204265"/>
                  <a:gd name="T16" fmla="*/ 2119154 w 2204265"/>
                  <a:gd name="T17" fmla="*/ 659399 h 2204265"/>
                  <a:gd name="T18" fmla="*/ 1974042 w 2204265"/>
                  <a:gd name="T19" fmla="*/ 833752 h 2204265"/>
                  <a:gd name="T20" fmla="*/ 2204265 w 2204265"/>
                  <a:gd name="T21" fmla="*/ 977042 h 2204265"/>
                  <a:gd name="T22" fmla="*/ 2012137 w 2204265"/>
                  <a:gd name="T23" fmla="*/ 1268406 h 2204265"/>
                  <a:gd name="T24" fmla="*/ 1985237 w 2204265"/>
                  <a:gd name="T25" fmla="*/ 1394985 h 2204265"/>
                  <a:gd name="T26" fmla="*/ 2119154 w 2204265"/>
                  <a:gd name="T27" fmla="*/ 1544868 h 2204265"/>
                  <a:gd name="T28" fmla="*/ 1820151 w 2204265"/>
                  <a:gd name="T29" fmla="*/ 1705353 h 2204265"/>
                  <a:gd name="T30" fmla="*/ 1731696 w 2204265"/>
                  <a:gd name="T31" fmla="*/ 1804423 h 2204265"/>
                  <a:gd name="T32" fmla="*/ 1761531 w 2204265"/>
                  <a:gd name="T33" fmla="*/ 1994062 h 2204265"/>
                  <a:gd name="T34" fmla="*/ 1429863 w 2204265"/>
                  <a:gd name="T35" fmla="*/ 1991868 h 2204265"/>
                  <a:gd name="T36" fmla="*/ 1262745 w 2204265"/>
                  <a:gd name="T37" fmla="*/ 2038549 h 2204265"/>
                  <a:gd name="T38" fmla="*/ 977042 w 2204265"/>
                  <a:gd name="T39" fmla="*/ 2204265 h 2204265"/>
                  <a:gd name="T40" fmla="*/ 916475 w 2204265"/>
                  <a:gd name="T41" fmla="*/ 2034392 h 2204265"/>
                  <a:gd name="T42" fmla="*/ 659399 w 2204265"/>
                  <a:gd name="T43" fmla="*/ 2119153 h 2204265"/>
                  <a:gd name="T44" fmla="*/ 496981 w 2204265"/>
                  <a:gd name="T45" fmla="*/ 1826130 h 2204265"/>
                  <a:gd name="T46" fmla="*/ 382878 w 2204265"/>
                  <a:gd name="T47" fmla="*/ 1705753 h 2204265"/>
                  <a:gd name="T48" fmla="*/ 85113 w 2204265"/>
                  <a:gd name="T49" fmla="*/ 1544868 h 2204265"/>
                  <a:gd name="T50" fmla="*/ 212821 w 2204265"/>
                  <a:gd name="T51" fmla="*/ 1373126 h 2204265"/>
                  <a:gd name="T52" fmla="*/ 0 w 2204265"/>
                  <a:gd name="T53" fmla="*/ 1227224 h 2204265"/>
                  <a:gd name="T54" fmla="*/ 203220 w 2204265"/>
                  <a:gd name="T55" fmla="*/ 933481 h 2204265"/>
                  <a:gd name="T56" fmla="*/ 243470 w 2204265"/>
                  <a:gd name="T57" fmla="*/ 802476 h 2204265"/>
                  <a:gd name="T58" fmla="*/ 210204 w 2204265"/>
                  <a:gd name="T59" fmla="*/ 442735 h 2204265"/>
                  <a:gd name="T60" fmla="*/ 470557 w 2204265"/>
                  <a:gd name="T61" fmla="*/ 461243 h 2204265"/>
                  <a:gd name="T62" fmla="*/ 442735 w 2204265"/>
                  <a:gd name="T63" fmla="*/ 210203 h 2204265"/>
                  <a:gd name="T64" fmla="*/ 815299 w 2204265"/>
                  <a:gd name="T65" fmla="*/ 257661 h 2204265"/>
                  <a:gd name="T66" fmla="*/ 928259 w 2204265"/>
                  <a:gd name="T67" fmla="*/ 227584 h 2204265"/>
                  <a:gd name="T68" fmla="*/ 0 w 2204265"/>
                  <a:gd name="T69" fmla="*/ 0 h 2204265"/>
                  <a:gd name="T70" fmla="*/ 2204265 w 2204265"/>
                  <a:gd name="T71" fmla="*/ 2204265 h 2204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T68" t="T69" r="T70" b="T71"/>
                <a:pathLst>
                  <a:path w="2204265" h="2204265">
                    <a:moveTo>
                      <a:pt x="1102132" y="321083"/>
                    </a:moveTo>
                    <a:cubicBezTo>
                      <a:pt x="665509" y="321083"/>
                      <a:pt x="311557" y="675035"/>
                      <a:pt x="311557" y="1111658"/>
                    </a:cubicBezTo>
                    <a:cubicBezTo>
                      <a:pt x="311557" y="1548281"/>
                      <a:pt x="665509" y="1902233"/>
                      <a:pt x="1102132" y="1902233"/>
                    </a:cubicBezTo>
                    <a:cubicBezTo>
                      <a:pt x="1538755" y="1902233"/>
                      <a:pt x="1892707" y="1548281"/>
                      <a:pt x="1892707" y="1111658"/>
                    </a:cubicBezTo>
                    <a:cubicBezTo>
                      <a:pt x="1892707" y="675035"/>
                      <a:pt x="1538755" y="321083"/>
                      <a:pt x="1102132" y="321083"/>
                    </a:cubicBezTo>
                    <a:close/>
                    <a:moveTo>
                      <a:pt x="977042" y="0"/>
                    </a:moveTo>
                    <a:lnTo>
                      <a:pt x="1227224" y="0"/>
                    </a:lnTo>
                    <a:lnTo>
                      <a:pt x="1276006" y="227584"/>
                    </a:lnTo>
                    <a:lnTo>
                      <a:pt x="1287791" y="229382"/>
                    </a:lnTo>
                    <a:lnTo>
                      <a:pt x="1387705" y="259057"/>
                    </a:lnTo>
                    <a:lnTo>
                      <a:pt x="1544868" y="85113"/>
                    </a:lnTo>
                    <a:lnTo>
                      <a:pt x="1761531" y="210203"/>
                    </a:lnTo>
                    <a:lnTo>
                      <a:pt x="1691902" y="425756"/>
                    </a:lnTo>
                    <a:lnTo>
                      <a:pt x="1705003" y="435309"/>
                    </a:lnTo>
                    <a:cubicBezTo>
                      <a:pt x="1729378" y="456423"/>
                      <a:pt x="1752634" y="478795"/>
                      <a:pt x="1774668" y="502325"/>
                    </a:cubicBezTo>
                    <a:lnTo>
                      <a:pt x="1782142" y="511190"/>
                    </a:lnTo>
                    <a:lnTo>
                      <a:pt x="1994063" y="442735"/>
                    </a:lnTo>
                    <a:lnTo>
                      <a:pt x="2119154" y="659399"/>
                    </a:lnTo>
                    <a:lnTo>
                      <a:pt x="1961265" y="802053"/>
                    </a:lnTo>
                    <a:lnTo>
                      <a:pt x="1974042" y="833752"/>
                    </a:lnTo>
                    <a:lnTo>
                      <a:pt x="1999140" y="933073"/>
                    </a:lnTo>
                    <a:lnTo>
                      <a:pt x="2204265" y="977042"/>
                    </a:lnTo>
                    <a:lnTo>
                      <a:pt x="2204265" y="1227224"/>
                    </a:lnTo>
                    <a:lnTo>
                      <a:pt x="2012137" y="1268406"/>
                    </a:lnTo>
                    <a:lnTo>
                      <a:pt x="2004638" y="1317545"/>
                    </a:lnTo>
                    <a:cubicBezTo>
                      <a:pt x="1999269" y="1343782"/>
                      <a:pt x="1992785" y="1369612"/>
                      <a:pt x="1985237" y="1394985"/>
                    </a:cubicBezTo>
                    <a:lnTo>
                      <a:pt x="1977636" y="1417004"/>
                    </a:lnTo>
                    <a:lnTo>
                      <a:pt x="2119154" y="1544868"/>
                    </a:lnTo>
                    <a:lnTo>
                      <a:pt x="1994063" y="1761531"/>
                    </a:lnTo>
                    <a:lnTo>
                      <a:pt x="1820151" y="1705353"/>
                    </a:lnTo>
                    <a:lnTo>
                      <a:pt x="1798711" y="1734758"/>
                    </a:lnTo>
                    <a:cubicBezTo>
                      <a:pt x="1777597" y="1759133"/>
                      <a:pt x="1755225" y="1782388"/>
                      <a:pt x="1731696" y="1804423"/>
                    </a:cubicBezTo>
                    <a:lnTo>
                      <a:pt x="1706998" y="1825242"/>
                    </a:lnTo>
                    <a:lnTo>
                      <a:pt x="1761531" y="1994062"/>
                    </a:lnTo>
                    <a:lnTo>
                      <a:pt x="1544868" y="2119153"/>
                    </a:lnTo>
                    <a:lnTo>
                      <a:pt x="1429863" y="1991868"/>
                    </a:lnTo>
                    <a:lnTo>
                      <a:pt x="1400268" y="2003797"/>
                    </a:lnTo>
                    <a:lnTo>
                      <a:pt x="1262745" y="2038549"/>
                    </a:lnTo>
                    <a:lnTo>
                      <a:pt x="1227224" y="2204265"/>
                    </a:lnTo>
                    <a:lnTo>
                      <a:pt x="977042" y="2204265"/>
                    </a:lnTo>
                    <a:lnTo>
                      <a:pt x="941447" y="2038203"/>
                    </a:lnTo>
                    <a:lnTo>
                      <a:pt x="916475" y="2034392"/>
                    </a:lnTo>
                    <a:lnTo>
                      <a:pt x="774169" y="1992127"/>
                    </a:lnTo>
                    <a:lnTo>
                      <a:pt x="659399" y="2119153"/>
                    </a:lnTo>
                    <a:lnTo>
                      <a:pt x="442735" y="1994062"/>
                    </a:lnTo>
                    <a:lnTo>
                      <a:pt x="496981" y="1826130"/>
                    </a:lnTo>
                    <a:lnTo>
                      <a:pt x="391274" y="1717869"/>
                    </a:lnTo>
                    <a:lnTo>
                      <a:pt x="382878" y="1705753"/>
                    </a:lnTo>
                    <a:lnTo>
                      <a:pt x="210204" y="1761531"/>
                    </a:lnTo>
                    <a:lnTo>
                      <a:pt x="85113" y="1544868"/>
                    </a:lnTo>
                    <a:lnTo>
                      <a:pt x="226733" y="1416912"/>
                    </a:lnTo>
                    <a:lnTo>
                      <a:pt x="212821" y="1373126"/>
                    </a:lnTo>
                    <a:lnTo>
                      <a:pt x="191748" y="1268325"/>
                    </a:lnTo>
                    <a:lnTo>
                      <a:pt x="0" y="1227224"/>
                    </a:lnTo>
                    <a:lnTo>
                      <a:pt x="0" y="977042"/>
                    </a:lnTo>
                    <a:lnTo>
                      <a:pt x="203220" y="933481"/>
                    </a:lnTo>
                    <a:lnTo>
                      <a:pt x="212821" y="890649"/>
                    </a:lnTo>
                    <a:lnTo>
                      <a:pt x="243470" y="802476"/>
                    </a:lnTo>
                    <a:lnTo>
                      <a:pt x="85113" y="659399"/>
                    </a:lnTo>
                    <a:lnTo>
                      <a:pt x="210204" y="442735"/>
                    </a:lnTo>
                    <a:lnTo>
                      <a:pt x="423776" y="511723"/>
                    </a:lnTo>
                    <a:lnTo>
                      <a:pt x="470557" y="461243"/>
                    </a:lnTo>
                    <a:lnTo>
                      <a:pt x="512656" y="426662"/>
                    </a:lnTo>
                    <a:lnTo>
                      <a:pt x="442735" y="210203"/>
                    </a:lnTo>
                    <a:lnTo>
                      <a:pt x="659399" y="85113"/>
                    </a:lnTo>
                    <a:lnTo>
                      <a:pt x="815299" y="257661"/>
                    </a:lnTo>
                    <a:lnTo>
                      <a:pt x="916475" y="229382"/>
                    </a:lnTo>
                    <a:lnTo>
                      <a:pt x="928259" y="227584"/>
                    </a:lnTo>
                    <a:lnTo>
                      <a:pt x="9770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4"/>
              <p:cNvSpPr>
                <a:spLocks noChangeArrowheads="1"/>
              </p:cNvSpPr>
              <p:nvPr/>
            </p:nvSpPr>
            <p:spPr bwMode="auto">
              <a:xfrm>
                <a:off x="4638675" y="2590800"/>
                <a:ext cx="1208088" cy="1208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5" name="组合 15"/>
              <p:cNvGrpSpPr/>
              <p:nvPr/>
            </p:nvGrpSpPr>
            <p:grpSpPr bwMode="auto">
              <a:xfrm>
                <a:off x="5045075" y="2954338"/>
                <a:ext cx="406400" cy="404812"/>
                <a:chOff x="0" y="0"/>
                <a:chExt cx="453105" cy="448433"/>
              </a:xfrm>
              <a:grpFill/>
            </p:grpSpPr>
            <p:sp>
              <p:nvSpPr>
                <p:cNvPr id="26" name="Freeform 136"/>
                <p:cNvSpPr>
                  <a:spLocks noChangeArrowheads="1"/>
                </p:cNvSpPr>
                <p:nvPr/>
              </p:nvSpPr>
              <p:spPr bwMode="auto">
                <a:xfrm>
                  <a:off x="0" y="251309"/>
                  <a:ext cx="453105" cy="197124"/>
                </a:xfrm>
                <a:custGeom>
                  <a:avLst/>
                  <a:gdLst>
                    <a:gd name="T0" fmla="*/ 227658 w 205"/>
                    <a:gd name="T1" fmla="*/ 42083 h 89"/>
                    <a:gd name="T2" fmla="*/ 103883 w 205"/>
                    <a:gd name="T3" fmla="*/ 0 h 89"/>
                    <a:gd name="T4" fmla="*/ 0 w 205"/>
                    <a:gd name="T5" fmla="*/ 0 h 89"/>
                    <a:gd name="T6" fmla="*/ 0 w 205"/>
                    <a:gd name="T7" fmla="*/ 148397 h 89"/>
                    <a:gd name="T8" fmla="*/ 48626 w 205"/>
                    <a:gd name="T9" fmla="*/ 197124 h 89"/>
                    <a:gd name="T10" fmla="*/ 404479 w 205"/>
                    <a:gd name="T11" fmla="*/ 197124 h 89"/>
                    <a:gd name="T12" fmla="*/ 453105 w 205"/>
                    <a:gd name="T13" fmla="*/ 148397 h 89"/>
                    <a:gd name="T14" fmla="*/ 453105 w 205"/>
                    <a:gd name="T15" fmla="*/ 0 h 89"/>
                    <a:gd name="T16" fmla="*/ 349222 w 205"/>
                    <a:gd name="T17" fmla="*/ 0 h 89"/>
                    <a:gd name="T18" fmla="*/ 227658 w 205"/>
                    <a:gd name="T19" fmla="*/ 42083 h 8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5"/>
                    <a:gd name="T31" fmla="*/ 0 h 89"/>
                    <a:gd name="T32" fmla="*/ 205 w 205"/>
                    <a:gd name="T33" fmla="*/ 89 h 8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5" h="89">
                      <a:moveTo>
                        <a:pt x="103" y="19"/>
                      </a:moveTo>
                      <a:cubicBezTo>
                        <a:pt x="82" y="19"/>
                        <a:pt x="62" y="12"/>
                        <a:pt x="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9"/>
                        <a:pt x="10" y="89"/>
                        <a:pt x="22" y="89"/>
                      </a:cubicBezTo>
                      <a:cubicBezTo>
                        <a:pt x="183" y="89"/>
                        <a:pt x="183" y="89"/>
                        <a:pt x="183" y="89"/>
                      </a:cubicBezTo>
                      <a:cubicBezTo>
                        <a:pt x="195" y="89"/>
                        <a:pt x="205" y="79"/>
                        <a:pt x="205" y="67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3" y="12"/>
                        <a:pt x="124" y="19"/>
                        <a:pt x="10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3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453105" cy="260652"/>
                </a:xfrm>
                <a:custGeom>
                  <a:avLst/>
                  <a:gdLst>
                    <a:gd name="T0" fmla="*/ 404479 w 205"/>
                    <a:gd name="T1" fmla="*/ 92774 h 118"/>
                    <a:gd name="T2" fmla="*/ 397848 w 205"/>
                    <a:gd name="T3" fmla="*/ 92774 h 118"/>
                    <a:gd name="T4" fmla="*/ 340381 w 205"/>
                    <a:gd name="T5" fmla="*/ 92774 h 118"/>
                    <a:gd name="T6" fmla="*/ 340381 w 205"/>
                    <a:gd name="T7" fmla="*/ 48596 h 118"/>
                    <a:gd name="T8" fmla="*/ 291755 w 205"/>
                    <a:gd name="T9" fmla="*/ 0 h 118"/>
                    <a:gd name="T10" fmla="*/ 161350 w 205"/>
                    <a:gd name="T11" fmla="*/ 0 h 118"/>
                    <a:gd name="T12" fmla="*/ 112724 w 205"/>
                    <a:gd name="T13" fmla="*/ 48596 h 118"/>
                    <a:gd name="T14" fmla="*/ 112724 w 205"/>
                    <a:gd name="T15" fmla="*/ 92774 h 118"/>
                    <a:gd name="T16" fmla="*/ 55257 w 205"/>
                    <a:gd name="T17" fmla="*/ 92774 h 118"/>
                    <a:gd name="T18" fmla="*/ 48626 w 205"/>
                    <a:gd name="T19" fmla="*/ 92774 h 118"/>
                    <a:gd name="T20" fmla="*/ 0 w 205"/>
                    <a:gd name="T21" fmla="*/ 141371 h 118"/>
                    <a:gd name="T22" fmla="*/ 0 w 205"/>
                    <a:gd name="T23" fmla="*/ 223100 h 118"/>
                    <a:gd name="T24" fmla="*/ 119354 w 205"/>
                    <a:gd name="T25" fmla="*/ 223100 h 118"/>
                    <a:gd name="T26" fmla="*/ 227658 w 205"/>
                    <a:gd name="T27" fmla="*/ 260652 h 118"/>
                    <a:gd name="T28" fmla="*/ 333751 w 205"/>
                    <a:gd name="T29" fmla="*/ 223100 h 118"/>
                    <a:gd name="T30" fmla="*/ 453105 w 205"/>
                    <a:gd name="T31" fmla="*/ 223100 h 118"/>
                    <a:gd name="T32" fmla="*/ 453105 w 205"/>
                    <a:gd name="T33" fmla="*/ 141371 h 118"/>
                    <a:gd name="T34" fmla="*/ 404479 w 205"/>
                    <a:gd name="T35" fmla="*/ 92774 h 118"/>
                    <a:gd name="T36" fmla="*/ 148088 w 205"/>
                    <a:gd name="T37" fmla="*/ 57432 h 118"/>
                    <a:gd name="T38" fmla="*/ 148088 w 205"/>
                    <a:gd name="T39" fmla="*/ 48596 h 118"/>
                    <a:gd name="T40" fmla="*/ 161350 w 205"/>
                    <a:gd name="T41" fmla="*/ 37552 h 118"/>
                    <a:gd name="T42" fmla="*/ 291755 w 205"/>
                    <a:gd name="T43" fmla="*/ 37552 h 118"/>
                    <a:gd name="T44" fmla="*/ 305017 w 205"/>
                    <a:gd name="T45" fmla="*/ 48596 h 118"/>
                    <a:gd name="T46" fmla="*/ 305017 w 205"/>
                    <a:gd name="T47" fmla="*/ 57432 h 118"/>
                    <a:gd name="T48" fmla="*/ 305017 w 205"/>
                    <a:gd name="T49" fmla="*/ 92774 h 118"/>
                    <a:gd name="T50" fmla="*/ 148088 w 205"/>
                    <a:gd name="T51" fmla="*/ 92774 h 118"/>
                    <a:gd name="T52" fmla="*/ 148088 w 205"/>
                    <a:gd name="T53" fmla="*/ 57432 h 118"/>
                    <a:gd name="T54" fmla="*/ 223237 w 205"/>
                    <a:gd name="T55" fmla="*/ 223100 h 118"/>
                    <a:gd name="T56" fmla="*/ 187873 w 205"/>
                    <a:gd name="T57" fmla="*/ 189967 h 118"/>
                    <a:gd name="T58" fmla="*/ 223237 w 205"/>
                    <a:gd name="T59" fmla="*/ 154624 h 118"/>
                    <a:gd name="T60" fmla="*/ 258601 w 205"/>
                    <a:gd name="T61" fmla="*/ 189967 h 118"/>
                    <a:gd name="T62" fmla="*/ 223237 w 205"/>
                    <a:gd name="T63" fmla="*/ 223100 h 11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5"/>
                    <a:gd name="T97" fmla="*/ 0 h 118"/>
                    <a:gd name="T98" fmla="*/ 205 w 205"/>
                    <a:gd name="T99" fmla="*/ 118 h 11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5" h="118">
                      <a:moveTo>
                        <a:pt x="183" y="42"/>
                      </a:moveTo>
                      <a:cubicBezTo>
                        <a:pt x="180" y="42"/>
                        <a:pt x="180" y="42"/>
                        <a:pt x="180" y="42"/>
                      </a:cubicBezTo>
                      <a:cubicBezTo>
                        <a:pt x="154" y="42"/>
                        <a:pt x="154" y="42"/>
                        <a:pt x="154" y="42"/>
                      </a:cubicBezTo>
                      <a:cubicBezTo>
                        <a:pt x="154" y="22"/>
                        <a:pt x="154" y="22"/>
                        <a:pt x="154" y="22"/>
                      </a:cubicBezTo>
                      <a:cubicBezTo>
                        <a:pt x="154" y="10"/>
                        <a:pt x="144" y="0"/>
                        <a:pt x="132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1" y="0"/>
                        <a:pt x="51" y="10"/>
                        <a:pt x="51" y="22"/>
                      </a:cubicBezTo>
                      <a:cubicBezTo>
                        <a:pt x="51" y="42"/>
                        <a:pt x="51" y="42"/>
                        <a:pt x="51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0" y="42"/>
                        <a:pt x="0" y="52"/>
                        <a:pt x="0" y="6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54" y="101"/>
                        <a:pt x="54" y="101"/>
                        <a:pt x="54" y="101"/>
                      </a:cubicBezTo>
                      <a:cubicBezTo>
                        <a:pt x="67" y="112"/>
                        <a:pt x="84" y="118"/>
                        <a:pt x="103" y="118"/>
                      </a:cubicBezTo>
                      <a:cubicBezTo>
                        <a:pt x="121" y="118"/>
                        <a:pt x="138" y="112"/>
                        <a:pt x="151" y="101"/>
                      </a:cubicBezTo>
                      <a:cubicBezTo>
                        <a:pt x="205" y="101"/>
                        <a:pt x="205" y="101"/>
                        <a:pt x="205" y="101"/>
                      </a:cubicBezTo>
                      <a:cubicBezTo>
                        <a:pt x="205" y="64"/>
                        <a:pt x="205" y="64"/>
                        <a:pt x="205" y="64"/>
                      </a:cubicBezTo>
                      <a:cubicBezTo>
                        <a:pt x="205" y="52"/>
                        <a:pt x="195" y="42"/>
                        <a:pt x="183" y="42"/>
                      </a:cubicBezTo>
                      <a:close/>
                      <a:moveTo>
                        <a:pt x="67" y="26"/>
                      </a:move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19"/>
                        <a:pt x="70" y="17"/>
                        <a:pt x="73" y="17"/>
                      </a:cubicBezTo>
                      <a:cubicBezTo>
                        <a:pt x="132" y="17"/>
                        <a:pt x="132" y="17"/>
                        <a:pt x="132" y="17"/>
                      </a:cubicBezTo>
                      <a:cubicBezTo>
                        <a:pt x="135" y="17"/>
                        <a:pt x="138" y="19"/>
                        <a:pt x="138" y="22"/>
                      </a:cubicBezTo>
                      <a:cubicBezTo>
                        <a:pt x="138" y="26"/>
                        <a:pt x="138" y="26"/>
                        <a:pt x="138" y="26"/>
                      </a:cubicBezTo>
                      <a:cubicBezTo>
                        <a:pt x="138" y="42"/>
                        <a:pt x="138" y="42"/>
                        <a:pt x="138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67" y="26"/>
                      </a:lnTo>
                      <a:close/>
                      <a:moveTo>
                        <a:pt x="101" y="101"/>
                      </a:moveTo>
                      <a:cubicBezTo>
                        <a:pt x="92" y="101"/>
                        <a:pt x="85" y="94"/>
                        <a:pt x="85" y="86"/>
                      </a:cubicBezTo>
                      <a:cubicBezTo>
                        <a:pt x="85" y="77"/>
                        <a:pt x="92" y="70"/>
                        <a:pt x="101" y="70"/>
                      </a:cubicBezTo>
                      <a:cubicBezTo>
                        <a:pt x="110" y="70"/>
                        <a:pt x="117" y="77"/>
                        <a:pt x="117" y="86"/>
                      </a:cubicBezTo>
                      <a:cubicBezTo>
                        <a:pt x="117" y="94"/>
                        <a:pt x="110" y="101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11243" y="3600"/>
              <a:ext cx="2890" cy="2890"/>
              <a:chOff x="7138988" y="2286000"/>
              <a:chExt cx="1835150" cy="1835150"/>
            </a:xfrm>
            <a:grpFill/>
          </p:grpSpPr>
          <p:sp>
            <p:nvSpPr>
              <p:cNvPr id="29" name="任意多边形 5"/>
              <p:cNvSpPr>
                <a:spLocks noChangeArrowheads="1"/>
              </p:cNvSpPr>
              <p:nvPr/>
            </p:nvSpPr>
            <p:spPr bwMode="auto">
              <a:xfrm>
                <a:off x="7138988" y="2286000"/>
                <a:ext cx="1835150" cy="1835150"/>
              </a:xfrm>
              <a:custGeom>
                <a:avLst/>
                <a:gdLst>
                  <a:gd name="T0" fmla="*/ 311557 w 2204265"/>
                  <a:gd name="T1" fmla="*/ 1111658 h 2204265"/>
                  <a:gd name="T2" fmla="*/ 1892707 w 2204265"/>
                  <a:gd name="T3" fmla="*/ 1111658 h 2204265"/>
                  <a:gd name="T4" fmla="*/ 977042 w 2204265"/>
                  <a:gd name="T5" fmla="*/ 0 h 2204265"/>
                  <a:gd name="T6" fmla="*/ 1276006 w 2204265"/>
                  <a:gd name="T7" fmla="*/ 227584 h 2204265"/>
                  <a:gd name="T8" fmla="*/ 1387705 w 2204265"/>
                  <a:gd name="T9" fmla="*/ 259057 h 2204265"/>
                  <a:gd name="T10" fmla="*/ 1761531 w 2204265"/>
                  <a:gd name="T11" fmla="*/ 210203 h 2204265"/>
                  <a:gd name="T12" fmla="*/ 1705003 w 2204265"/>
                  <a:gd name="T13" fmla="*/ 435309 h 2204265"/>
                  <a:gd name="T14" fmla="*/ 1782142 w 2204265"/>
                  <a:gd name="T15" fmla="*/ 511190 h 2204265"/>
                  <a:gd name="T16" fmla="*/ 2119154 w 2204265"/>
                  <a:gd name="T17" fmla="*/ 659399 h 2204265"/>
                  <a:gd name="T18" fmla="*/ 1974042 w 2204265"/>
                  <a:gd name="T19" fmla="*/ 833752 h 2204265"/>
                  <a:gd name="T20" fmla="*/ 2204265 w 2204265"/>
                  <a:gd name="T21" fmla="*/ 977042 h 2204265"/>
                  <a:gd name="T22" fmla="*/ 2012137 w 2204265"/>
                  <a:gd name="T23" fmla="*/ 1268406 h 2204265"/>
                  <a:gd name="T24" fmla="*/ 1985237 w 2204265"/>
                  <a:gd name="T25" fmla="*/ 1394985 h 2204265"/>
                  <a:gd name="T26" fmla="*/ 2119154 w 2204265"/>
                  <a:gd name="T27" fmla="*/ 1544868 h 2204265"/>
                  <a:gd name="T28" fmla="*/ 1820151 w 2204265"/>
                  <a:gd name="T29" fmla="*/ 1705353 h 2204265"/>
                  <a:gd name="T30" fmla="*/ 1731696 w 2204265"/>
                  <a:gd name="T31" fmla="*/ 1804423 h 2204265"/>
                  <a:gd name="T32" fmla="*/ 1761531 w 2204265"/>
                  <a:gd name="T33" fmla="*/ 1994062 h 2204265"/>
                  <a:gd name="T34" fmla="*/ 1429863 w 2204265"/>
                  <a:gd name="T35" fmla="*/ 1991868 h 2204265"/>
                  <a:gd name="T36" fmla="*/ 1262745 w 2204265"/>
                  <a:gd name="T37" fmla="*/ 2038549 h 2204265"/>
                  <a:gd name="T38" fmla="*/ 977042 w 2204265"/>
                  <a:gd name="T39" fmla="*/ 2204265 h 2204265"/>
                  <a:gd name="T40" fmla="*/ 916475 w 2204265"/>
                  <a:gd name="T41" fmla="*/ 2034392 h 2204265"/>
                  <a:gd name="T42" fmla="*/ 659399 w 2204265"/>
                  <a:gd name="T43" fmla="*/ 2119153 h 2204265"/>
                  <a:gd name="T44" fmla="*/ 496981 w 2204265"/>
                  <a:gd name="T45" fmla="*/ 1826130 h 2204265"/>
                  <a:gd name="T46" fmla="*/ 382878 w 2204265"/>
                  <a:gd name="T47" fmla="*/ 1705753 h 2204265"/>
                  <a:gd name="T48" fmla="*/ 85113 w 2204265"/>
                  <a:gd name="T49" fmla="*/ 1544868 h 2204265"/>
                  <a:gd name="T50" fmla="*/ 212821 w 2204265"/>
                  <a:gd name="T51" fmla="*/ 1373126 h 2204265"/>
                  <a:gd name="T52" fmla="*/ 0 w 2204265"/>
                  <a:gd name="T53" fmla="*/ 1227224 h 2204265"/>
                  <a:gd name="T54" fmla="*/ 203220 w 2204265"/>
                  <a:gd name="T55" fmla="*/ 933481 h 2204265"/>
                  <a:gd name="T56" fmla="*/ 243470 w 2204265"/>
                  <a:gd name="T57" fmla="*/ 802476 h 2204265"/>
                  <a:gd name="T58" fmla="*/ 210204 w 2204265"/>
                  <a:gd name="T59" fmla="*/ 442735 h 2204265"/>
                  <a:gd name="T60" fmla="*/ 470557 w 2204265"/>
                  <a:gd name="T61" fmla="*/ 461243 h 2204265"/>
                  <a:gd name="T62" fmla="*/ 442735 w 2204265"/>
                  <a:gd name="T63" fmla="*/ 210203 h 2204265"/>
                  <a:gd name="T64" fmla="*/ 815299 w 2204265"/>
                  <a:gd name="T65" fmla="*/ 257661 h 2204265"/>
                  <a:gd name="T66" fmla="*/ 928259 w 2204265"/>
                  <a:gd name="T67" fmla="*/ 227584 h 2204265"/>
                  <a:gd name="T68" fmla="*/ 0 w 2204265"/>
                  <a:gd name="T69" fmla="*/ 0 h 2204265"/>
                  <a:gd name="T70" fmla="*/ 2204265 w 2204265"/>
                  <a:gd name="T71" fmla="*/ 2204265 h 2204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T68" t="T69" r="T70" b="T71"/>
                <a:pathLst>
                  <a:path w="2204265" h="2204265">
                    <a:moveTo>
                      <a:pt x="1102132" y="321083"/>
                    </a:moveTo>
                    <a:cubicBezTo>
                      <a:pt x="665509" y="321083"/>
                      <a:pt x="311557" y="675035"/>
                      <a:pt x="311557" y="1111658"/>
                    </a:cubicBezTo>
                    <a:cubicBezTo>
                      <a:pt x="311557" y="1548281"/>
                      <a:pt x="665509" y="1902233"/>
                      <a:pt x="1102132" y="1902233"/>
                    </a:cubicBezTo>
                    <a:cubicBezTo>
                      <a:pt x="1538755" y="1902233"/>
                      <a:pt x="1892707" y="1548281"/>
                      <a:pt x="1892707" y="1111658"/>
                    </a:cubicBezTo>
                    <a:cubicBezTo>
                      <a:pt x="1892707" y="675035"/>
                      <a:pt x="1538755" y="321083"/>
                      <a:pt x="1102132" y="321083"/>
                    </a:cubicBezTo>
                    <a:close/>
                    <a:moveTo>
                      <a:pt x="977042" y="0"/>
                    </a:moveTo>
                    <a:lnTo>
                      <a:pt x="1227224" y="0"/>
                    </a:lnTo>
                    <a:lnTo>
                      <a:pt x="1276006" y="227584"/>
                    </a:lnTo>
                    <a:lnTo>
                      <a:pt x="1287791" y="229382"/>
                    </a:lnTo>
                    <a:lnTo>
                      <a:pt x="1387705" y="259057"/>
                    </a:lnTo>
                    <a:lnTo>
                      <a:pt x="1544868" y="85113"/>
                    </a:lnTo>
                    <a:lnTo>
                      <a:pt x="1761531" y="210203"/>
                    </a:lnTo>
                    <a:lnTo>
                      <a:pt x="1691902" y="425756"/>
                    </a:lnTo>
                    <a:lnTo>
                      <a:pt x="1705003" y="435309"/>
                    </a:lnTo>
                    <a:cubicBezTo>
                      <a:pt x="1729378" y="456423"/>
                      <a:pt x="1752634" y="478795"/>
                      <a:pt x="1774668" y="502325"/>
                    </a:cubicBezTo>
                    <a:lnTo>
                      <a:pt x="1782142" y="511190"/>
                    </a:lnTo>
                    <a:lnTo>
                      <a:pt x="1994063" y="442735"/>
                    </a:lnTo>
                    <a:lnTo>
                      <a:pt x="2119154" y="659399"/>
                    </a:lnTo>
                    <a:lnTo>
                      <a:pt x="1961265" y="802053"/>
                    </a:lnTo>
                    <a:lnTo>
                      <a:pt x="1974042" y="833752"/>
                    </a:lnTo>
                    <a:lnTo>
                      <a:pt x="1999140" y="933073"/>
                    </a:lnTo>
                    <a:lnTo>
                      <a:pt x="2204265" y="977042"/>
                    </a:lnTo>
                    <a:lnTo>
                      <a:pt x="2204265" y="1227224"/>
                    </a:lnTo>
                    <a:lnTo>
                      <a:pt x="2012137" y="1268406"/>
                    </a:lnTo>
                    <a:lnTo>
                      <a:pt x="2004638" y="1317545"/>
                    </a:lnTo>
                    <a:cubicBezTo>
                      <a:pt x="1999269" y="1343782"/>
                      <a:pt x="1992785" y="1369612"/>
                      <a:pt x="1985237" y="1394985"/>
                    </a:cubicBezTo>
                    <a:lnTo>
                      <a:pt x="1977636" y="1417004"/>
                    </a:lnTo>
                    <a:lnTo>
                      <a:pt x="2119154" y="1544868"/>
                    </a:lnTo>
                    <a:lnTo>
                      <a:pt x="1994063" y="1761531"/>
                    </a:lnTo>
                    <a:lnTo>
                      <a:pt x="1820151" y="1705353"/>
                    </a:lnTo>
                    <a:lnTo>
                      <a:pt x="1798711" y="1734758"/>
                    </a:lnTo>
                    <a:cubicBezTo>
                      <a:pt x="1777597" y="1759133"/>
                      <a:pt x="1755225" y="1782388"/>
                      <a:pt x="1731696" y="1804423"/>
                    </a:cubicBezTo>
                    <a:lnTo>
                      <a:pt x="1706998" y="1825242"/>
                    </a:lnTo>
                    <a:lnTo>
                      <a:pt x="1761531" y="1994062"/>
                    </a:lnTo>
                    <a:lnTo>
                      <a:pt x="1544868" y="2119153"/>
                    </a:lnTo>
                    <a:lnTo>
                      <a:pt x="1429863" y="1991868"/>
                    </a:lnTo>
                    <a:lnTo>
                      <a:pt x="1400268" y="2003797"/>
                    </a:lnTo>
                    <a:lnTo>
                      <a:pt x="1262745" y="2038549"/>
                    </a:lnTo>
                    <a:lnTo>
                      <a:pt x="1227224" y="2204265"/>
                    </a:lnTo>
                    <a:lnTo>
                      <a:pt x="977042" y="2204265"/>
                    </a:lnTo>
                    <a:lnTo>
                      <a:pt x="941447" y="2038203"/>
                    </a:lnTo>
                    <a:lnTo>
                      <a:pt x="916475" y="2034392"/>
                    </a:lnTo>
                    <a:lnTo>
                      <a:pt x="774169" y="1992127"/>
                    </a:lnTo>
                    <a:lnTo>
                      <a:pt x="659399" y="2119153"/>
                    </a:lnTo>
                    <a:lnTo>
                      <a:pt x="442735" y="1994062"/>
                    </a:lnTo>
                    <a:lnTo>
                      <a:pt x="496981" y="1826130"/>
                    </a:lnTo>
                    <a:lnTo>
                      <a:pt x="391274" y="1717869"/>
                    </a:lnTo>
                    <a:lnTo>
                      <a:pt x="382878" y="1705753"/>
                    </a:lnTo>
                    <a:lnTo>
                      <a:pt x="210204" y="1761531"/>
                    </a:lnTo>
                    <a:lnTo>
                      <a:pt x="85113" y="1544868"/>
                    </a:lnTo>
                    <a:lnTo>
                      <a:pt x="226733" y="1416912"/>
                    </a:lnTo>
                    <a:lnTo>
                      <a:pt x="212821" y="1373126"/>
                    </a:lnTo>
                    <a:lnTo>
                      <a:pt x="191748" y="1268325"/>
                    </a:lnTo>
                    <a:lnTo>
                      <a:pt x="0" y="1227224"/>
                    </a:lnTo>
                    <a:lnTo>
                      <a:pt x="0" y="977042"/>
                    </a:lnTo>
                    <a:lnTo>
                      <a:pt x="203220" y="933481"/>
                    </a:lnTo>
                    <a:lnTo>
                      <a:pt x="212821" y="890649"/>
                    </a:lnTo>
                    <a:lnTo>
                      <a:pt x="243470" y="802476"/>
                    </a:lnTo>
                    <a:lnTo>
                      <a:pt x="85113" y="659399"/>
                    </a:lnTo>
                    <a:lnTo>
                      <a:pt x="210204" y="442735"/>
                    </a:lnTo>
                    <a:lnTo>
                      <a:pt x="423776" y="511723"/>
                    </a:lnTo>
                    <a:lnTo>
                      <a:pt x="470557" y="461243"/>
                    </a:lnTo>
                    <a:lnTo>
                      <a:pt x="512656" y="426662"/>
                    </a:lnTo>
                    <a:lnTo>
                      <a:pt x="442735" y="210203"/>
                    </a:lnTo>
                    <a:lnTo>
                      <a:pt x="659399" y="85113"/>
                    </a:lnTo>
                    <a:lnTo>
                      <a:pt x="815299" y="257661"/>
                    </a:lnTo>
                    <a:lnTo>
                      <a:pt x="916475" y="229382"/>
                    </a:lnTo>
                    <a:lnTo>
                      <a:pt x="928259" y="227584"/>
                    </a:lnTo>
                    <a:lnTo>
                      <a:pt x="9770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6"/>
              <p:cNvSpPr>
                <a:spLocks noChangeArrowheads="1"/>
              </p:cNvSpPr>
              <p:nvPr/>
            </p:nvSpPr>
            <p:spPr bwMode="auto">
              <a:xfrm>
                <a:off x="7453313" y="2603500"/>
                <a:ext cx="1208087" cy="12096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1" name="组合 18"/>
              <p:cNvGrpSpPr/>
              <p:nvPr/>
            </p:nvGrpSpPr>
            <p:grpSpPr bwMode="auto">
              <a:xfrm>
                <a:off x="7880350" y="2974975"/>
                <a:ext cx="425450" cy="457200"/>
                <a:chOff x="0" y="0"/>
                <a:chExt cx="466184" cy="501686"/>
              </a:xfrm>
              <a:grpFill/>
            </p:grpSpPr>
            <p:sp>
              <p:nvSpPr>
                <p:cNvPr id="32" name="Freeform 154"/>
                <p:cNvSpPr>
                  <a:spLocks noChangeArrowheads="1"/>
                </p:cNvSpPr>
                <p:nvPr/>
              </p:nvSpPr>
              <p:spPr bwMode="auto">
                <a:xfrm>
                  <a:off x="141070" y="426012"/>
                  <a:ext cx="50449" cy="46712"/>
                </a:xfrm>
                <a:custGeom>
                  <a:avLst/>
                  <a:gdLst>
                    <a:gd name="T0" fmla="*/ 35095 w 23"/>
                    <a:gd name="T1" fmla="*/ 0 h 21"/>
                    <a:gd name="T2" fmla="*/ 35095 w 23"/>
                    <a:gd name="T3" fmla="*/ 8898 h 21"/>
                    <a:gd name="T4" fmla="*/ 41675 w 23"/>
                    <a:gd name="T5" fmla="*/ 24468 h 21"/>
                    <a:gd name="T6" fmla="*/ 21934 w 23"/>
                    <a:gd name="T7" fmla="*/ 37814 h 21"/>
                    <a:gd name="T8" fmla="*/ 8774 w 23"/>
                    <a:gd name="T9" fmla="*/ 20019 h 21"/>
                    <a:gd name="T10" fmla="*/ 13161 w 23"/>
                    <a:gd name="T11" fmla="*/ 11122 h 21"/>
                    <a:gd name="T12" fmla="*/ 13161 w 23"/>
                    <a:gd name="T13" fmla="*/ 0 h 21"/>
                    <a:gd name="T14" fmla="*/ 0 w 23"/>
                    <a:gd name="T15" fmla="*/ 22244 h 21"/>
                    <a:gd name="T16" fmla="*/ 24128 w 23"/>
                    <a:gd name="T17" fmla="*/ 46712 h 21"/>
                    <a:gd name="T18" fmla="*/ 50449 w 23"/>
                    <a:gd name="T19" fmla="*/ 22244 h 21"/>
                    <a:gd name="T20" fmla="*/ 35095 w 23"/>
                    <a:gd name="T21" fmla="*/ 0 h 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"/>
                    <a:gd name="T34" fmla="*/ 0 h 21"/>
                    <a:gd name="T35" fmla="*/ 23 w 23"/>
                    <a:gd name="T36" fmla="*/ 21 h 2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" h="21">
                      <a:moveTo>
                        <a:pt x="16" y="0"/>
                      </a:move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8" y="5"/>
                        <a:pt x="19" y="8"/>
                        <a:pt x="19" y="11"/>
                      </a:cubicBezTo>
                      <a:cubicBezTo>
                        <a:pt x="18" y="15"/>
                        <a:pt x="15" y="18"/>
                        <a:pt x="10" y="17"/>
                      </a:cubicBezTo>
                      <a:cubicBezTo>
                        <a:pt x="6" y="17"/>
                        <a:pt x="3" y="13"/>
                        <a:pt x="4" y="9"/>
                      </a:cubicBezTo>
                      <a:cubicBezTo>
                        <a:pt x="4" y="7"/>
                        <a:pt x="5" y="6"/>
                        <a:pt x="6" y="5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2"/>
                        <a:pt x="0" y="6"/>
                        <a:pt x="0" y="10"/>
                      </a:cubicBez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8" y="21"/>
                        <a:pt x="23" y="16"/>
                        <a:pt x="23" y="10"/>
                      </a:cubicBezTo>
                      <a:cubicBezTo>
                        <a:pt x="23" y="5"/>
                        <a:pt x="20" y="1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60689" y="419472"/>
                  <a:ext cx="9342" cy="326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56"/>
                <p:cNvSpPr>
                  <a:spLocks noEditPoints="1" noChangeArrowheads="1"/>
                </p:cNvSpPr>
                <p:nvPr/>
              </p:nvSpPr>
              <p:spPr bwMode="auto">
                <a:xfrm>
                  <a:off x="39238" y="81278"/>
                  <a:ext cx="260652" cy="260652"/>
                </a:xfrm>
                <a:custGeom>
                  <a:avLst/>
                  <a:gdLst>
                    <a:gd name="T0" fmla="*/ 53014 w 118"/>
                    <a:gd name="T1" fmla="*/ 41969 h 118"/>
                    <a:gd name="T2" fmla="*/ 41969 w 118"/>
                    <a:gd name="T3" fmla="*/ 207638 h 118"/>
                    <a:gd name="T4" fmla="*/ 207638 w 118"/>
                    <a:gd name="T5" fmla="*/ 218683 h 118"/>
                    <a:gd name="T6" fmla="*/ 218683 w 118"/>
                    <a:gd name="T7" fmla="*/ 53014 h 118"/>
                    <a:gd name="T8" fmla="*/ 53014 w 118"/>
                    <a:gd name="T9" fmla="*/ 41969 h 118"/>
                    <a:gd name="T10" fmla="*/ 141371 w 118"/>
                    <a:gd name="T11" fmla="*/ 185549 h 118"/>
                    <a:gd name="T12" fmla="*/ 141371 w 118"/>
                    <a:gd name="T13" fmla="*/ 205429 h 118"/>
                    <a:gd name="T14" fmla="*/ 123699 w 118"/>
                    <a:gd name="T15" fmla="*/ 205429 h 118"/>
                    <a:gd name="T16" fmla="*/ 123699 w 118"/>
                    <a:gd name="T17" fmla="*/ 187758 h 118"/>
                    <a:gd name="T18" fmla="*/ 90566 w 118"/>
                    <a:gd name="T19" fmla="*/ 178922 h 118"/>
                    <a:gd name="T20" fmla="*/ 94983 w 118"/>
                    <a:gd name="T21" fmla="*/ 156833 h 118"/>
                    <a:gd name="T22" fmla="*/ 128117 w 118"/>
                    <a:gd name="T23" fmla="*/ 165669 h 118"/>
                    <a:gd name="T24" fmla="*/ 145788 w 118"/>
                    <a:gd name="T25" fmla="*/ 154624 h 118"/>
                    <a:gd name="T26" fmla="*/ 125908 w 118"/>
                    <a:gd name="T27" fmla="*/ 136953 h 118"/>
                    <a:gd name="T28" fmla="*/ 90566 w 118"/>
                    <a:gd name="T29" fmla="*/ 101610 h 118"/>
                    <a:gd name="T30" fmla="*/ 123699 w 118"/>
                    <a:gd name="T31" fmla="*/ 68476 h 118"/>
                    <a:gd name="T32" fmla="*/ 123699 w 118"/>
                    <a:gd name="T33" fmla="*/ 50805 h 118"/>
                    <a:gd name="T34" fmla="*/ 141371 w 118"/>
                    <a:gd name="T35" fmla="*/ 50805 h 118"/>
                    <a:gd name="T36" fmla="*/ 141371 w 118"/>
                    <a:gd name="T37" fmla="*/ 66267 h 118"/>
                    <a:gd name="T38" fmla="*/ 170086 w 118"/>
                    <a:gd name="T39" fmla="*/ 72894 h 118"/>
                    <a:gd name="T40" fmla="*/ 163460 w 118"/>
                    <a:gd name="T41" fmla="*/ 94983 h 118"/>
                    <a:gd name="T42" fmla="*/ 136953 w 118"/>
                    <a:gd name="T43" fmla="*/ 88357 h 118"/>
                    <a:gd name="T44" fmla="*/ 121490 w 118"/>
                    <a:gd name="T45" fmla="*/ 99401 h 118"/>
                    <a:gd name="T46" fmla="*/ 143579 w 118"/>
                    <a:gd name="T47" fmla="*/ 114864 h 118"/>
                    <a:gd name="T48" fmla="*/ 174504 w 118"/>
                    <a:gd name="T49" fmla="*/ 152415 h 118"/>
                    <a:gd name="T50" fmla="*/ 141371 w 118"/>
                    <a:gd name="T51" fmla="*/ 185549 h 11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8"/>
                    <a:gd name="T79" fmla="*/ 0 h 118"/>
                    <a:gd name="T80" fmla="*/ 118 w 118"/>
                    <a:gd name="T81" fmla="*/ 118 h 11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8" h="118">
                      <a:moveTo>
                        <a:pt x="24" y="19"/>
                      </a:moveTo>
                      <a:cubicBezTo>
                        <a:pt x="2" y="39"/>
                        <a:pt x="0" y="72"/>
                        <a:pt x="19" y="94"/>
                      </a:cubicBezTo>
                      <a:cubicBezTo>
                        <a:pt x="38" y="116"/>
                        <a:pt x="72" y="118"/>
                        <a:pt x="94" y="99"/>
                      </a:cubicBezTo>
                      <a:cubicBezTo>
                        <a:pt x="115" y="79"/>
                        <a:pt x="118" y="46"/>
                        <a:pt x="99" y="24"/>
                      </a:cubicBezTo>
                      <a:cubicBezTo>
                        <a:pt x="79" y="2"/>
                        <a:pt x="46" y="0"/>
                        <a:pt x="24" y="19"/>
                      </a:cubicBezTo>
                      <a:close/>
                      <a:moveTo>
                        <a:pt x="64" y="84"/>
                      </a:moveTo>
                      <a:cubicBezTo>
                        <a:pt x="64" y="93"/>
                        <a:pt x="64" y="93"/>
                        <a:pt x="64" y="93"/>
                      </a:cubicBezTo>
                      <a:cubicBezTo>
                        <a:pt x="56" y="93"/>
                        <a:pt x="56" y="93"/>
                        <a:pt x="56" y="93"/>
                      </a:cubicBezTo>
                      <a:cubicBezTo>
                        <a:pt x="56" y="85"/>
                        <a:pt x="56" y="85"/>
                        <a:pt x="56" y="85"/>
                      </a:cubicBezTo>
                      <a:cubicBezTo>
                        <a:pt x="50" y="85"/>
                        <a:pt x="44" y="83"/>
                        <a:pt x="41" y="81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7" y="73"/>
                        <a:pt x="52" y="75"/>
                        <a:pt x="58" y="75"/>
                      </a:cubicBezTo>
                      <a:cubicBezTo>
                        <a:pt x="63" y="75"/>
                        <a:pt x="66" y="73"/>
                        <a:pt x="66" y="70"/>
                      </a:cubicBezTo>
                      <a:cubicBezTo>
                        <a:pt x="66" y="66"/>
                        <a:pt x="63" y="64"/>
                        <a:pt x="57" y="62"/>
                      </a:cubicBezTo>
                      <a:cubicBezTo>
                        <a:pt x="48" y="59"/>
                        <a:pt x="41" y="55"/>
                        <a:pt x="41" y="46"/>
                      </a:cubicBezTo>
                      <a:cubicBezTo>
                        <a:pt x="41" y="39"/>
                        <a:pt x="47" y="33"/>
                        <a:pt x="56" y="31"/>
                      </a:cubicBezTo>
                      <a:cubicBezTo>
                        <a:pt x="56" y="23"/>
                        <a:pt x="56" y="23"/>
                        <a:pt x="56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30"/>
                        <a:pt x="64" y="30"/>
                        <a:pt x="64" y="30"/>
                      </a:cubicBezTo>
                      <a:cubicBezTo>
                        <a:pt x="70" y="30"/>
                        <a:pt x="74" y="32"/>
                        <a:pt x="77" y="3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2" y="42"/>
                        <a:pt x="68" y="40"/>
                        <a:pt x="62" y="40"/>
                      </a:cubicBezTo>
                      <a:cubicBezTo>
                        <a:pt x="56" y="40"/>
                        <a:pt x="55" y="42"/>
                        <a:pt x="55" y="45"/>
                      </a:cubicBezTo>
                      <a:cubicBezTo>
                        <a:pt x="55" y="48"/>
                        <a:pt x="58" y="50"/>
                        <a:pt x="65" y="52"/>
                      </a:cubicBezTo>
                      <a:cubicBezTo>
                        <a:pt x="75" y="56"/>
                        <a:pt x="79" y="61"/>
                        <a:pt x="79" y="69"/>
                      </a:cubicBezTo>
                      <a:cubicBezTo>
                        <a:pt x="79" y="76"/>
                        <a:pt x="74" y="83"/>
                        <a:pt x="64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5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338194" cy="501686"/>
                </a:xfrm>
                <a:custGeom>
                  <a:avLst/>
                  <a:gdLst>
                    <a:gd name="T0" fmla="*/ 305038 w 153"/>
                    <a:gd name="T1" fmla="*/ 391182 h 227"/>
                    <a:gd name="T2" fmla="*/ 35367 w 153"/>
                    <a:gd name="T3" fmla="*/ 391182 h 227"/>
                    <a:gd name="T4" fmla="*/ 35367 w 153"/>
                    <a:gd name="T5" fmla="*/ 35361 h 227"/>
                    <a:gd name="T6" fmla="*/ 305038 w 153"/>
                    <a:gd name="T7" fmla="*/ 35361 h 227"/>
                    <a:gd name="T8" fmla="*/ 305038 w 153"/>
                    <a:gd name="T9" fmla="*/ 227637 h 227"/>
                    <a:gd name="T10" fmla="*/ 307248 w 153"/>
                    <a:gd name="T11" fmla="*/ 225427 h 227"/>
                    <a:gd name="T12" fmla="*/ 338194 w 153"/>
                    <a:gd name="T13" fmla="*/ 207747 h 227"/>
                    <a:gd name="T14" fmla="*/ 338194 w 153"/>
                    <a:gd name="T15" fmla="*/ 28731 h 227"/>
                    <a:gd name="T16" fmla="*/ 311669 w 153"/>
                    <a:gd name="T17" fmla="*/ 0 h 227"/>
                    <a:gd name="T18" fmla="*/ 26525 w 153"/>
                    <a:gd name="T19" fmla="*/ 0 h 227"/>
                    <a:gd name="T20" fmla="*/ 0 w 153"/>
                    <a:gd name="T21" fmla="*/ 28731 h 227"/>
                    <a:gd name="T22" fmla="*/ 0 w 153"/>
                    <a:gd name="T23" fmla="*/ 475165 h 227"/>
                    <a:gd name="T24" fmla="*/ 26525 w 153"/>
                    <a:gd name="T25" fmla="*/ 501686 h 227"/>
                    <a:gd name="T26" fmla="*/ 311669 w 153"/>
                    <a:gd name="T27" fmla="*/ 501686 h 227"/>
                    <a:gd name="T28" fmla="*/ 338194 w 153"/>
                    <a:gd name="T29" fmla="*/ 475165 h 227"/>
                    <a:gd name="T30" fmla="*/ 338194 w 153"/>
                    <a:gd name="T31" fmla="*/ 388972 h 227"/>
                    <a:gd name="T32" fmla="*/ 305038 w 153"/>
                    <a:gd name="T33" fmla="*/ 366872 h 227"/>
                    <a:gd name="T34" fmla="*/ 305038 w 153"/>
                    <a:gd name="T35" fmla="*/ 391182 h 227"/>
                    <a:gd name="T36" fmla="*/ 165781 w 153"/>
                    <a:gd name="T37" fmla="*/ 488426 h 227"/>
                    <a:gd name="T38" fmla="*/ 123783 w 153"/>
                    <a:gd name="T39" fmla="*/ 444224 h 227"/>
                    <a:gd name="T40" fmla="*/ 165781 w 153"/>
                    <a:gd name="T41" fmla="*/ 402233 h 227"/>
                    <a:gd name="T42" fmla="*/ 209990 w 153"/>
                    <a:gd name="T43" fmla="*/ 444224 h 227"/>
                    <a:gd name="T44" fmla="*/ 165781 w 153"/>
                    <a:gd name="T45" fmla="*/ 488426 h 22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53"/>
                    <a:gd name="T70" fmla="*/ 0 h 227"/>
                    <a:gd name="T71" fmla="*/ 153 w 153"/>
                    <a:gd name="T72" fmla="*/ 227 h 22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53" h="227">
                      <a:moveTo>
                        <a:pt x="138" y="177"/>
                      </a:moveTo>
                      <a:cubicBezTo>
                        <a:pt x="16" y="177"/>
                        <a:pt x="16" y="177"/>
                        <a:pt x="16" y="177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138" y="16"/>
                        <a:pt x="138" y="16"/>
                        <a:pt x="138" y="16"/>
                      </a:cubicBezTo>
                      <a:cubicBezTo>
                        <a:pt x="138" y="103"/>
                        <a:pt x="138" y="103"/>
                        <a:pt x="138" y="103"/>
                      </a:cubicBezTo>
                      <a:cubicBezTo>
                        <a:pt x="138" y="103"/>
                        <a:pt x="139" y="102"/>
                        <a:pt x="139" y="102"/>
                      </a:cubicBezTo>
                      <a:cubicBezTo>
                        <a:pt x="144" y="98"/>
                        <a:pt x="148" y="95"/>
                        <a:pt x="153" y="94"/>
                      </a:cubicBezTo>
                      <a:cubicBezTo>
                        <a:pt x="153" y="13"/>
                        <a:pt x="153" y="13"/>
                        <a:pt x="153" y="13"/>
                      </a:cubicBezTo>
                      <a:cubicBezTo>
                        <a:pt x="153" y="6"/>
                        <a:pt x="148" y="0"/>
                        <a:pt x="141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22"/>
                        <a:pt x="6" y="227"/>
                        <a:pt x="12" y="227"/>
                      </a:cubicBezTo>
                      <a:cubicBezTo>
                        <a:pt x="141" y="227"/>
                        <a:pt x="141" y="227"/>
                        <a:pt x="141" y="227"/>
                      </a:cubicBezTo>
                      <a:cubicBezTo>
                        <a:pt x="148" y="227"/>
                        <a:pt x="153" y="222"/>
                        <a:pt x="153" y="215"/>
                      </a:cubicBezTo>
                      <a:cubicBezTo>
                        <a:pt x="153" y="176"/>
                        <a:pt x="153" y="176"/>
                        <a:pt x="153" y="176"/>
                      </a:cubicBezTo>
                      <a:cubicBezTo>
                        <a:pt x="148" y="174"/>
                        <a:pt x="142" y="170"/>
                        <a:pt x="138" y="166"/>
                      </a:cubicBezTo>
                      <a:lnTo>
                        <a:pt x="138" y="177"/>
                      </a:lnTo>
                      <a:close/>
                      <a:moveTo>
                        <a:pt x="75" y="221"/>
                      </a:moveTo>
                      <a:cubicBezTo>
                        <a:pt x="65" y="221"/>
                        <a:pt x="56" y="212"/>
                        <a:pt x="56" y="201"/>
                      </a:cubicBezTo>
                      <a:cubicBezTo>
                        <a:pt x="56" y="191"/>
                        <a:pt x="65" y="182"/>
                        <a:pt x="75" y="182"/>
                      </a:cubicBezTo>
                      <a:cubicBezTo>
                        <a:pt x="86" y="182"/>
                        <a:pt x="95" y="191"/>
                        <a:pt x="95" y="201"/>
                      </a:cubicBezTo>
                      <a:cubicBezTo>
                        <a:pt x="95" y="212"/>
                        <a:pt x="86" y="221"/>
                        <a:pt x="75" y="2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58"/>
                <p:cNvSpPr>
                  <a:spLocks noEditPoints="1" noChangeArrowheads="1"/>
                </p:cNvSpPr>
                <p:nvPr/>
              </p:nvSpPr>
              <p:spPr bwMode="auto">
                <a:xfrm>
                  <a:off x="275600" y="202729"/>
                  <a:ext cx="190584" cy="190584"/>
                </a:xfrm>
                <a:custGeom>
                  <a:avLst/>
                  <a:gdLst>
                    <a:gd name="T0" fmla="*/ 159559 w 86"/>
                    <a:gd name="T1" fmla="*/ 37674 h 86"/>
                    <a:gd name="T2" fmla="*/ 39890 w 86"/>
                    <a:gd name="T3" fmla="*/ 31025 h 86"/>
                    <a:gd name="T4" fmla="*/ 31025 w 86"/>
                    <a:gd name="T5" fmla="*/ 150694 h 86"/>
                    <a:gd name="T6" fmla="*/ 152910 w 86"/>
                    <a:gd name="T7" fmla="*/ 159559 h 86"/>
                    <a:gd name="T8" fmla="*/ 159559 w 86"/>
                    <a:gd name="T9" fmla="*/ 37674 h 86"/>
                    <a:gd name="T10" fmla="*/ 101940 w 86"/>
                    <a:gd name="T11" fmla="*/ 139614 h 86"/>
                    <a:gd name="T12" fmla="*/ 101940 w 86"/>
                    <a:gd name="T13" fmla="*/ 155127 h 86"/>
                    <a:gd name="T14" fmla="*/ 88644 w 86"/>
                    <a:gd name="T15" fmla="*/ 155127 h 86"/>
                    <a:gd name="T16" fmla="*/ 88644 w 86"/>
                    <a:gd name="T17" fmla="*/ 141830 h 86"/>
                    <a:gd name="T18" fmla="*/ 62051 w 86"/>
                    <a:gd name="T19" fmla="*/ 135182 h 86"/>
                    <a:gd name="T20" fmla="*/ 66483 w 86"/>
                    <a:gd name="T21" fmla="*/ 117453 h 86"/>
                    <a:gd name="T22" fmla="*/ 90860 w 86"/>
                    <a:gd name="T23" fmla="*/ 124101 h 86"/>
                    <a:gd name="T24" fmla="*/ 106372 w 86"/>
                    <a:gd name="T25" fmla="*/ 115237 h 86"/>
                    <a:gd name="T26" fmla="*/ 90860 w 86"/>
                    <a:gd name="T27" fmla="*/ 101940 h 86"/>
                    <a:gd name="T28" fmla="*/ 64267 w 86"/>
                    <a:gd name="T29" fmla="*/ 75347 h 86"/>
                    <a:gd name="T30" fmla="*/ 88644 w 86"/>
                    <a:gd name="T31" fmla="*/ 48754 h 86"/>
                    <a:gd name="T32" fmla="*/ 88644 w 86"/>
                    <a:gd name="T33" fmla="*/ 33241 h 86"/>
                    <a:gd name="T34" fmla="*/ 104156 w 86"/>
                    <a:gd name="T35" fmla="*/ 33241 h 86"/>
                    <a:gd name="T36" fmla="*/ 104156 w 86"/>
                    <a:gd name="T37" fmla="*/ 46538 h 86"/>
                    <a:gd name="T38" fmla="*/ 124101 w 86"/>
                    <a:gd name="T39" fmla="*/ 50970 h 86"/>
                    <a:gd name="T40" fmla="*/ 119669 w 86"/>
                    <a:gd name="T41" fmla="*/ 68699 h 86"/>
                    <a:gd name="T42" fmla="*/ 99724 w 86"/>
                    <a:gd name="T43" fmla="*/ 64267 h 86"/>
                    <a:gd name="T44" fmla="*/ 86428 w 86"/>
                    <a:gd name="T45" fmla="*/ 70915 h 86"/>
                    <a:gd name="T46" fmla="*/ 104156 w 86"/>
                    <a:gd name="T47" fmla="*/ 84212 h 86"/>
                    <a:gd name="T48" fmla="*/ 128533 w 86"/>
                    <a:gd name="T49" fmla="*/ 113021 h 86"/>
                    <a:gd name="T50" fmla="*/ 101940 w 86"/>
                    <a:gd name="T51" fmla="*/ 139614 h 8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6"/>
                    <a:gd name="T79" fmla="*/ 0 h 86"/>
                    <a:gd name="T80" fmla="*/ 86 w 86"/>
                    <a:gd name="T81" fmla="*/ 86 h 8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6" h="86">
                      <a:moveTo>
                        <a:pt x="72" y="17"/>
                      </a:moveTo>
                      <a:cubicBezTo>
                        <a:pt x="58" y="1"/>
                        <a:pt x="34" y="0"/>
                        <a:pt x="18" y="14"/>
                      </a:cubicBezTo>
                      <a:cubicBezTo>
                        <a:pt x="2" y="28"/>
                        <a:pt x="0" y="52"/>
                        <a:pt x="14" y="68"/>
                      </a:cubicBezTo>
                      <a:cubicBezTo>
                        <a:pt x="28" y="84"/>
                        <a:pt x="53" y="86"/>
                        <a:pt x="69" y="72"/>
                      </a:cubicBezTo>
                      <a:cubicBezTo>
                        <a:pt x="85" y="58"/>
                        <a:pt x="86" y="33"/>
                        <a:pt x="72" y="17"/>
                      </a:cubicBezTo>
                      <a:close/>
                      <a:moveTo>
                        <a:pt x="46" y="63"/>
                      </a:moveTo>
                      <a:cubicBezTo>
                        <a:pt x="46" y="70"/>
                        <a:pt x="46" y="70"/>
                        <a:pt x="46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64"/>
                        <a:pt x="40" y="64"/>
                        <a:pt x="40" y="64"/>
                      </a:cubicBezTo>
                      <a:cubicBezTo>
                        <a:pt x="35" y="64"/>
                        <a:pt x="31" y="62"/>
                        <a:pt x="28" y="61"/>
                      </a:cubicBez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3" y="55"/>
                        <a:pt x="37" y="56"/>
                        <a:pt x="41" y="56"/>
                      </a:cubicBezTo>
                      <a:cubicBezTo>
                        <a:pt x="45" y="56"/>
                        <a:pt x="48" y="54"/>
                        <a:pt x="48" y="52"/>
                      </a:cubicBezTo>
                      <a:cubicBezTo>
                        <a:pt x="48" y="49"/>
                        <a:pt x="46" y="48"/>
                        <a:pt x="41" y="46"/>
                      </a:cubicBezTo>
                      <a:cubicBezTo>
                        <a:pt x="34" y="44"/>
                        <a:pt x="29" y="40"/>
                        <a:pt x="29" y="34"/>
                      </a:cubicBezTo>
                      <a:cubicBezTo>
                        <a:pt x="29" y="28"/>
                        <a:pt x="33" y="23"/>
                        <a:pt x="40" y="22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51" y="21"/>
                        <a:pt x="54" y="22"/>
                        <a:pt x="56" y="2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3" y="30"/>
                        <a:pt x="50" y="29"/>
                        <a:pt x="45" y="29"/>
                      </a:cubicBezTo>
                      <a:cubicBezTo>
                        <a:pt x="40" y="29"/>
                        <a:pt x="39" y="31"/>
                        <a:pt x="39" y="32"/>
                      </a:cubicBezTo>
                      <a:cubicBezTo>
                        <a:pt x="39" y="35"/>
                        <a:pt x="41" y="36"/>
                        <a:pt x="47" y="38"/>
                      </a:cubicBezTo>
                      <a:cubicBezTo>
                        <a:pt x="55" y="41"/>
                        <a:pt x="58" y="45"/>
                        <a:pt x="58" y="51"/>
                      </a:cubicBezTo>
                      <a:cubicBezTo>
                        <a:pt x="58" y="57"/>
                        <a:pt x="54" y="62"/>
                        <a:pt x="46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4625" y="5290"/>
              <a:ext cx="2888" cy="2890"/>
              <a:chOff x="2936875" y="3359150"/>
              <a:chExt cx="1833563" cy="1835150"/>
            </a:xfrm>
            <a:grpFill/>
          </p:grpSpPr>
          <p:sp>
            <p:nvSpPr>
              <p:cNvPr id="38" name="任意多边形 1"/>
              <p:cNvSpPr>
                <a:spLocks noChangeArrowheads="1"/>
              </p:cNvSpPr>
              <p:nvPr/>
            </p:nvSpPr>
            <p:spPr bwMode="auto">
              <a:xfrm>
                <a:off x="2936875" y="3359150"/>
                <a:ext cx="1833563" cy="1835150"/>
              </a:xfrm>
              <a:custGeom>
                <a:avLst/>
                <a:gdLst>
                  <a:gd name="T0" fmla="*/ 311557 w 2204265"/>
                  <a:gd name="T1" fmla="*/ 1111658 h 2204265"/>
                  <a:gd name="T2" fmla="*/ 1892707 w 2204265"/>
                  <a:gd name="T3" fmla="*/ 1111658 h 2204265"/>
                  <a:gd name="T4" fmla="*/ 977042 w 2204265"/>
                  <a:gd name="T5" fmla="*/ 0 h 2204265"/>
                  <a:gd name="T6" fmla="*/ 1276006 w 2204265"/>
                  <a:gd name="T7" fmla="*/ 227584 h 2204265"/>
                  <a:gd name="T8" fmla="*/ 1387705 w 2204265"/>
                  <a:gd name="T9" fmla="*/ 259057 h 2204265"/>
                  <a:gd name="T10" fmla="*/ 1761531 w 2204265"/>
                  <a:gd name="T11" fmla="*/ 210203 h 2204265"/>
                  <a:gd name="T12" fmla="*/ 1705003 w 2204265"/>
                  <a:gd name="T13" fmla="*/ 435309 h 2204265"/>
                  <a:gd name="T14" fmla="*/ 1782142 w 2204265"/>
                  <a:gd name="T15" fmla="*/ 511190 h 2204265"/>
                  <a:gd name="T16" fmla="*/ 2119154 w 2204265"/>
                  <a:gd name="T17" fmla="*/ 659399 h 2204265"/>
                  <a:gd name="T18" fmla="*/ 1974042 w 2204265"/>
                  <a:gd name="T19" fmla="*/ 833752 h 2204265"/>
                  <a:gd name="T20" fmla="*/ 2204265 w 2204265"/>
                  <a:gd name="T21" fmla="*/ 977042 h 2204265"/>
                  <a:gd name="T22" fmla="*/ 2012137 w 2204265"/>
                  <a:gd name="T23" fmla="*/ 1268406 h 2204265"/>
                  <a:gd name="T24" fmla="*/ 1985237 w 2204265"/>
                  <a:gd name="T25" fmla="*/ 1394985 h 2204265"/>
                  <a:gd name="T26" fmla="*/ 2119154 w 2204265"/>
                  <a:gd name="T27" fmla="*/ 1544868 h 2204265"/>
                  <a:gd name="T28" fmla="*/ 1820151 w 2204265"/>
                  <a:gd name="T29" fmla="*/ 1705353 h 2204265"/>
                  <a:gd name="T30" fmla="*/ 1731696 w 2204265"/>
                  <a:gd name="T31" fmla="*/ 1804423 h 2204265"/>
                  <a:gd name="T32" fmla="*/ 1761531 w 2204265"/>
                  <a:gd name="T33" fmla="*/ 1994062 h 2204265"/>
                  <a:gd name="T34" fmla="*/ 1429863 w 2204265"/>
                  <a:gd name="T35" fmla="*/ 1991868 h 2204265"/>
                  <a:gd name="T36" fmla="*/ 1262745 w 2204265"/>
                  <a:gd name="T37" fmla="*/ 2038549 h 2204265"/>
                  <a:gd name="T38" fmla="*/ 977042 w 2204265"/>
                  <a:gd name="T39" fmla="*/ 2204265 h 2204265"/>
                  <a:gd name="T40" fmla="*/ 916475 w 2204265"/>
                  <a:gd name="T41" fmla="*/ 2034392 h 2204265"/>
                  <a:gd name="T42" fmla="*/ 659399 w 2204265"/>
                  <a:gd name="T43" fmla="*/ 2119153 h 2204265"/>
                  <a:gd name="T44" fmla="*/ 496981 w 2204265"/>
                  <a:gd name="T45" fmla="*/ 1826130 h 2204265"/>
                  <a:gd name="T46" fmla="*/ 382878 w 2204265"/>
                  <a:gd name="T47" fmla="*/ 1705753 h 2204265"/>
                  <a:gd name="T48" fmla="*/ 85113 w 2204265"/>
                  <a:gd name="T49" fmla="*/ 1544868 h 2204265"/>
                  <a:gd name="T50" fmla="*/ 212821 w 2204265"/>
                  <a:gd name="T51" fmla="*/ 1373126 h 2204265"/>
                  <a:gd name="T52" fmla="*/ 0 w 2204265"/>
                  <a:gd name="T53" fmla="*/ 1227224 h 2204265"/>
                  <a:gd name="T54" fmla="*/ 203220 w 2204265"/>
                  <a:gd name="T55" fmla="*/ 933481 h 2204265"/>
                  <a:gd name="T56" fmla="*/ 243470 w 2204265"/>
                  <a:gd name="T57" fmla="*/ 802476 h 2204265"/>
                  <a:gd name="T58" fmla="*/ 210204 w 2204265"/>
                  <a:gd name="T59" fmla="*/ 442735 h 2204265"/>
                  <a:gd name="T60" fmla="*/ 470557 w 2204265"/>
                  <a:gd name="T61" fmla="*/ 461243 h 2204265"/>
                  <a:gd name="T62" fmla="*/ 442735 w 2204265"/>
                  <a:gd name="T63" fmla="*/ 210203 h 2204265"/>
                  <a:gd name="T64" fmla="*/ 815299 w 2204265"/>
                  <a:gd name="T65" fmla="*/ 257661 h 2204265"/>
                  <a:gd name="T66" fmla="*/ 928259 w 2204265"/>
                  <a:gd name="T67" fmla="*/ 227584 h 2204265"/>
                  <a:gd name="T68" fmla="*/ 0 w 2204265"/>
                  <a:gd name="T69" fmla="*/ 0 h 2204265"/>
                  <a:gd name="T70" fmla="*/ 2204265 w 2204265"/>
                  <a:gd name="T71" fmla="*/ 2204265 h 2204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T68" t="T69" r="T70" b="T71"/>
                <a:pathLst>
                  <a:path w="2204265" h="2204265">
                    <a:moveTo>
                      <a:pt x="1102132" y="321083"/>
                    </a:moveTo>
                    <a:cubicBezTo>
                      <a:pt x="665509" y="321083"/>
                      <a:pt x="311557" y="675035"/>
                      <a:pt x="311557" y="1111658"/>
                    </a:cubicBezTo>
                    <a:cubicBezTo>
                      <a:pt x="311557" y="1548281"/>
                      <a:pt x="665509" y="1902233"/>
                      <a:pt x="1102132" y="1902233"/>
                    </a:cubicBezTo>
                    <a:cubicBezTo>
                      <a:pt x="1538755" y="1902233"/>
                      <a:pt x="1892707" y="1548281"/>
                      <a:pt x="1892707" y="1111658"/>
                    </a:cubicBezTo>
                    <a:cubicBezTo>
                      <a:pt x="1892707" y="675035"/>
                      <a:pt x="1538755" y="321083"/>
                      <a:pt x="1102132" y="321083"/>
                    </a:cubicBezTo>
                    <a:close/>
                    <a:moveTo>
                      <a:pt x="977042" y="0"/>
                    </a:moveTo>
                    <a:lnTo>
                      <a:pt x="1227224" y="0"/>
                    </a:lnTo>
                    <a:lnTo>
                      <a:pt x="1276006" y="227584"/>
                    </a:lnTo>
                    <a:lnTo>
                      <a:pt x="1287791" y="229382"/>
                    </a:lnTo>
                    <a:lnTo>
                      <a:pt x="1387705" y="259057"/>
                    </a:lnTo>
                    <a:lnTo>
                      <a:pt x="1544868" y="85113"/>
                    </a:lnTo>
                    <a:lnTo>
                      <a:pt x="1761531" y="210203"/>
                    </a:lnTo>
                    <a:lnTo>
                      <a:pt x="1691902" y="425756"/>
                    </a:lnTo>
                    <a:lnTo>
                      <a:pt x="1705003" y="435309"/>
                    </a:lnTo>
                    <a:cubicBezTo>
                      <a:pt x="1729378" y="456423"/>
                      <a:pt x="1752634" y="478795"/>
                      <a:pt x="1774668" y="502325"/>
                    </a:cubicBezTo>
                    <a:lnTo>
                      <a:pt x="1782142" y="511190"/>
                    </a:lnTo>
                    <a:lnTo>
                      <a:pt x="1994063" y="442735"/>
                    </a:lnTo>
                    <a:lnTo>
                      <a:pt x="2119154" y="659399"/>
                    </a:lnTo>
                    <a:lnTo>
                      <a:pt x="1961265" y="802053"/>
                    </a:lnTo>
                    <a:lnTo>
                      <a:pt x="1974042" y="833752"/>
                    </a:lnTo>
                    <a:lnTo>
                      <a:pt x="1999140" y="933073"/>
                    </a:lnTo>
                    <a:lnTo>
                      <a:pt x="2204265" y="977042"/>
                    </a:lnTo>
                    <a:lnTo>
                      <a:pt x="2204265" y="1227224"/>
                    </a:lnTo>
                    <a:lnTo>
                      <a:pt x="2012137" y="1268406"/>
                    </a:lnTo>
                    <a:lnTo>
                      <a:pt x="2004638" y="1317545"/>
                    </a:lnTo>
                    <a:cubicBezTo>
                      <a:pt x="1999269" y="1343782"/>
                      <a:pt x="1992785" y="1369612"/>
                      <a:pt x="1985237" y="1394985"/>
                    </a:cubicBezTo>
                    <a:lnTo>
                      <a:pt x="1977636" y="1417004"/>
                    </a:lnTo>
                    <a:lnTo>
                      <a:pt x="2119154" y="1544868"/>
                    </a:lnTo>
                    <a:lnTo>
                      <a:pt x="1994063" y="1761531"/>
                    </a:lnTo>
                    <a:lnTo>
                      <a:pt x="1820151" y="1705353"/>
                    </a:lnTo>
                    <a:lnTo>
                      <a:pt x="1798711" y="1734758"/>
                    </a:lnTo>
                    <a:cubicBezTo>
                      <a:pt x="1777597" y="1759133"/>
                      <a:pt x="1755225" y="1782388"/>
                      <a:pt x="1731696" y="1804423"/>
                    </a:cubicBezTo>
                    <a:lnTo>
                      <a:pt x="1706998" y="1825242"/>
                    </a:lnTo>
                    <a:lnTo>
                      <a:pt x="1761531" y="1994062"/>
                    </a:lnTo>
                    <a:lnTo>
                      <a:pt x="1544868" y="2119153"/>
                    </a:lnTo>
                    <a:lnTo>
                      <a:pt x="1429863" y="1991868"/>
                    </a:lnTo>
                    <a:lnTo>
                      <a:pt x="1400268" y="2003797"/>
                    </a:lnTo>
                    <a:lnTo>
                      <a:pt x="1262745" y="2038549"/>
                    </a:lnTo>
                    <a:lnTo>
                      <a:pt x="1227224" y="2204265"/>
                    </a:lnTo>
                    <a:lnTo>
                      <a:pt x="977042" y="2204265"/>
                    </a:lnTo>
                    <a:lnTo>
                      <a:pt x="941447" y="2038203"/>
                    </a:lnTo>
                    <a:lnTo>
                      <a:pt x="916475" y="2034392"/>
                    </a:lnTo>
                    <a:lnTo>
                      <a:pt x="774169" y="1992127"/>
                    </a:lnTo>
                    <a:lnTo>
                      <a:pt x="659399" y="2119153"/>
                    </a:lnTo>
                    <a:lnTo>
                      <a:pt x="442735" y="1994062"/>
                    </a:lnTo>
                    <a:lnTo>
                      <a:pt x="496981" y="1826130"/>
                    </a:lnTo>
                    <a:lnTo>
                      <a:pt x="391274" y="1717869"/>
                    </a:lnTo>
                    <a:lnTo>
                      <a:pt x="382878" y="1705753"/>
                    </a:lnTo>
                    <a:lnTo>
                      <a:pt x="210204" y="1761531"/>
                    </a:lnTo>
                    <a:lnTo>
                      <a:pt x="85113" y="1544868"/>
                    </a:lnTo>
                    <a:lnTo>
                      <a:pt x="226733" y="1416912"/>
                    </a:lnTo>
                    <a:lnTo>
                      <a:pt x="212821" y="1373126"/>
                    </a:lnTo>
                    <a:lnTo>
                      <a:pt x="191748" y="1268325"/>
                    </a:lnTo>
                    <a:lnTo>
                      <a:pt x="0" y="1227224"/>
                    </a:lnTo>
                    <a:lnTo>
                      <a:pt x="0" y="977042"/>
                    </a:lnTo>
                    <a:lnTo>
                      <a:pt x="203220" y="933481"/>
                    </a:lnTo>
                    <a:lnTo>
                      <a:pt x="212821" y="890649"/>
                    </a:lnTo>
                    <a:lnTo>
                      <a:pt x="243470" y="802476"/>
                    </a:lnTo>
                    <a:lnTo>
                      <a:pt x="85113" y="659399"/>
                    </a:lnTo>
                    <a:lnTo>
                      <a:pt x="210204" y="442735"/>
                    </a:lnTo>
                    <a:lnTo>
                      <a:pt x="423776" y="511723"/>
                    </a:lnTo>
                    <a:lnTo>
                      <a:pt x="470557" y="461243"/>
                    </a:lnTo>
                    <a:lnTo>
                      <a:pt x="512656" y="426662"/>
                    </a:lnTo>
                    <a:lnTo>
                      <a:pt x="442735" y="210203"/>
                    </a:lnTo>
                    <a:lnTo>
                      <a:pt x="659399" y="85113"/>
                    </a:lnTo>
                    <a:lnTo>
                      <a:pt x="815299" y="257661"/>
                    </a:lnTo>
                    <a:lnTo>
                      <a:pt x="916475" y="229382"/>
                    </a:lnTo>
                    <a:lnTo>
                      <a:pt x="928259" y="227584"/>
                    </a:lnTo>
                    <a:lnTo>
                      <a:pt x="9770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2"/>
              <p:cNvSpPr>
                <a:spLocks noChangeArrowheads="1"/>
              </p:cNvSpPr>
              <p:nvPr/>
            </p:nvSpPr>
            <p:spPr bwMode="auto">
              <a:xfrm>
                <a:off x="3249613" y="3678238"/>
                <a:ext cx="1208087" cy="1208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0" name="组合 24"/>
              <p:cNvGrpSpPr/>
              <p:nvPr/>
            </p:nvGrpSpPr>
            <p:grpSpPr bwMode="auto">
              <a:xfrm>
                <a:off x="3616325" y="4022725"/>
                <a:ext cx="474663" cy="536575"/>
                <a:chOff x="0" y="0"/>
                <a:chExt cx="406393" cy="459645"/>
              </a:xfrm>
              <a:grpFill/>
            </p:grpSpPr>
            <p:sp>
              <p:nvSpPr>
                <p:cNvPr id="41" name="Freeform 148"/>
                <p:cNvSpPr>
                  <a:spLocks noEditPoints="1" noChangeArrowheads="1"/>
                </p:cNvSpPr>
                <p:nvPr/>
              </p:nvSpPr>
              <p:spPr bwMode="auto">
                <a:xfrm>
                  <a:off x="55120" y="0"/>
                  <a:ext cx="351273" cy="456842"/>
                </a:xfrm>
                <a:custGeom>
                  <a:avLst/>
                  <a:gdLst>
                    <a:gd name="T0" fmla="*/ 346854 w 159"/>
                    <a:gd name="T1" fmla="*/ 408289 h 207"/>
                    <a:gd name="T2" fmla="*/ 196625 w 159"/>
                    <a:gd name="T3" fmla="*/ 174350 h 207"/>
                    <a:gd name="T4" fmla="*/ 203252 w 159"/>
                    <a:gd name="T5" fmla="*/ 52967 h 207"/>
                    <a:gd name="T6" fmla="*/ 92789 w 159"/>
                    <a:gd name="T7" fmla="*/ 8828 h 207"/>
                    <a:gd name="T8" fmla="*/ 154648 w 159"/>
                    <a:gd name="T9" fmla="*/ 105934 h 207"/>
                    <a:gd name="T10" fmla="*/ 81743 w 159"/>
                    <a:gd name="T11" fmla="*/ 152281 h 207"/>
                    <a:gd name="T12" fmla="*/ 22093 w 159"/>
                    <a:gd name="T13" fmla="*/ 59588 h 207"/>
                    <a:gd name="T14" fmla="*/ 22093 w 159"/>
                    <a:gd name="T15" fmla="*/ 169936 h 207"/>
                    <a:gd name="T16" fmla="*/ 136974 w 159"/>
                    <a:gd name="T17" fmla="*/ 211869 h 207"/>
                    <a:gd name="T18" fmla="*/ 287204 w 159"/>
                    <a:gd name="T19" fmla="*/ 445807 h 207"/>
                    <a:gd name="T20" fmla="*/ 315925 w 159"/>
                    <a:gd name="T21" fmla="*/ 452428 h 207"/>
                    <a:gd name="T22" fmla="*/ 340227 w 159"/>
                    <a:gd name="T23" fmla="*/ 434772 h 207"/>
                    <a:gd name="T24" fmla="*/ 346854 w 159"/>
                    <a:gd name="T25" fmla="*/ 408289 h 207"/>
                    <a:gd name="T26" fmla="*/ 318134 w 159"/>
                    <a:gd name="T27" fmla="*/ 425944 h 207"/>
                    <a:gd name="T28" fmla="*/ 296041 w 159"/>
                    <a:gd name="T29" fmla="*/ 421531 h 207"/>
                    <a:gd name="T30" fmla="*/ 302669 w 159"/>
                    <a:gd name="T31" fmla="*/ 401668 h 207"/>
                    <a:gd name="T32" fmla="*/ 322553 w 159"/>
                    <a:gd name="T33" fmla="*/ 406082 h 207"/>
                    <a:gd name="T34" fmla="*/ 318134 w 159"/>
                    <a:gd name="T35" fmla="*/ 425944 h 20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9"/>
                    <a:gd name="T55" fmla="*/ 0 h 207"/>
                    <a:gd name="T56" fmla="*/ 159 w 159"/>
                    <a:gd name="T57" fmla="*/ 207 h 20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9" h="207">
                      <a:moveTo>
                        <a:pt x="157" y="185"/>
                      </a:moveTo>
                      <a:cubicBezTo>
                        <a:pt x="89" y="79"/>
                        <a:pt x="89" y="79"/>
                        <a:pt x="89" y="79"/>
                      </a:cubicBezTo>
                      <a:cubicBezTo>
                        <a:pt x="101" y="63"/>
                        <a:pt x="103" y="42"/>
                        <a:pt x="92" y="24"/>
                      </a:cubicBezTo>
                      <a:cubicBezTo>
                        <a:pt x="81" y="8"/>
                        <a:pt x="61" y="0"/>
                        <a:pt x="42" y="4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" y="42"/>
                        <a:pt x="0" y="61"/>
                        <a:pt x="10" y="77"/>
                      </a:cubicBezTo>
                      <a:cubicBezTo>
                        <a:pt x="21" y="95"/>
                        <a:pt x="43" y="102"/>
                        <a:pt x="62" y="96"/>
                      </a:cubicBezTo>
                      <a:cubicBezTo>
                        <a:pt x="130" y="202"/>
                        <a:pt x="130" y="202"/>
                        <a:pt x="130" y="202"/>
                      </a:cubicBezTo>
                      <a:cubicBezTo>
                        <a:pt x="133" y="206"/>
                        <a:pt x="138" y="207"/>
                        <a:pt x="143" y="205"/>
                      </a:cubicBezTo>
                      <a:cubicBezTo>
                        <a:pt x="154" y="197"/>
                        <a:pt x="154" y="197"/>
                        <a:pt x="154" y="197"/>
                      </a:cubicBezTo>
                      <a:cubicBezTo>
                        <a:pt x="158" y="195"/>
                        <a:pt x="159" y="189"/>
                        <a:pt x="157" y="185"/>
                      </a:cubicBezTo>
                      <a:close/>
                      <a:moveTo>
                        <a:pt x="144" y="193"/>
                      </a:moveTo>
                      <a:cubicBezTo>
                        <a:pt x="141" y="195"/>
                        <a:pt x="136" y="195"/>
                        <a:pt x="134" y="191"/>
                      </a:cubicBezTo>
                      <a:cubicBezTo>
                        <a:pt x="132" y="188"/>
                        <a:pt x="133" y="184"/>
                        <a:pt x="137" y="182"/>
                      </a:cubicBezTo>
                      <a:cubicBezTo>
                        <a:pt x="140" y="180"/>
                        <a:pt x="144" y="181"/>
                        <a:pt x="146" y="184"/>
                      </a:cubicBezTo>
                      <a:cubicBezTo>
                        <a:pt x="148" y="187"/>
                        <a:pt x="147" y="191"/>
                        <a:pt x="144" y="1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49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231691"/>
                  <a:ext cx="231691" cy="227954"/>
                </a:xfrm>
                <a:custGeom>
                  <a:avLst/>
                  <a:gdLst>
                    <a:gd name="T0" fmla="*/ 200799 w 105"/>
                    <a:gd name="T1" fmla="*/ 57542 h 103"/>
                    <a:gd name="T2" fmla="*/ 214038 w 105"/>
                    <a:gd name="T3" fmla="*/ 44263 h 103"/>
                    <a:gd name="T4" fmla="*/ 185353 w 105"/>
                    <a:gd name="T5" fmla="*/ 15492 h 103"/>
                    <a:gd name="T6" fmla="*/ 172113 w 105"/>
                    <a:gd name="T7" fmla="*/ 28771 h 103"/>
                    <a:gd name="T8" fmla="*/ 136808 w 105"/>
                    <a:gd name="T9" fmla="*/ 15492 h 103"/>
                    <a:gd name="T10" fmla="*/ 136808 w 105"/>
                    <a:gd name="T11" fmla="*/ 0 h 103"/>
                    <a:gd name="T12" fmla="*/ 94883 w 105"/>
                    <a:gd name="T13" fmla="*/ 0 h 103"/>
                    <a:gd name="T14" fmla="*/ 94883 w 105"/>
                    <a:gd name="T15" fmla="*/ 15492 h 103"/>
                    <a:gd name="T16" fmla="*/ 61784 w 105"/>
                    <a:gd name="T17" fmla="*/ 28771 h 103"/>
                    <a:gd name="T18" fmla="*/ 48545 w 105"/>
                    <a:gd name="T19" fmla="*/ 15492 h 103"/>
                    <a:gd name="T20" fmla="*/ 17653 w 105"/>
                    <a:gd name="T21" fmla="*/ 44263 h 103"/>
                    <a:gd name="T22" fmla="*/ 33099 w 105"/>
                    <a:gd name="T23" fmla="*/ 59755 h 103"/>
                    <a:gd name="T24" fmla="*/ 17653 w 105"/>
                    <a:gd name="T25" fmla="*/ 92952 h 103"/>
                    <a:gd name="T26" fmla="*/ 0 w 105"/>
                    <a:gd name="T27" fmla="*/ 92952 h 103"/>
                    <a:gd name="T28" fmla="*/ 0 w 105"/>
                    <a:gd name="T29" fmla="*/ 135002 h 103"/>
                    <a:gd name="T30" fmla="*/ 19859 w 105"/>
                    <a:gd name="T31" fmla="*/ 135002 h 103"/>
                    <a:gd name="T32" fmla="*/ 33099 w 105"/>
                    <a:gd name="T33" fmla="*/ 168199 h 103"/>
                    <a:gd name="T34" fmla="*/ 19859 w 105"/>
                    <a:gd name="T35" fmla="*/ 181478 h 103"/>
                    <a:gd name="T36" fmla="*/ 48545 w 105"/>
                    <a:gd name="T37" fmla="*/ 210249 h 103"/>
                    <a:gd name="T38" fmla="*/ 61784 w 105"/>
                    <a:gd name="T39" fmla="*/ 196970 h 103"/>
                    <a:gd name="T40" fmla="*/ 94883 w 105"/>
                    <a:gd name="T41" fmla="*/ 210249 h 103"/>
                    <a:gd name="T42" fmla="*/ 94883 w 105"/>
                    <a:gd name="T43" fmla="*/ 227954 h 103"/>
                    <a:gd name="T44" fmla="*/ 136808 w 105"/>
                    <a:gd name="T45" fmla="*/ 227954 h 103"/>
                    <a:gd name="T46" fmla="*/ 136808 w 105"/>
                    <a:gd name="T47" fmla="*/ 210249 h 103"/>
                    <a:gd name="T48" fmla="*/ 169907 w 105"/>
                    <a:gd name="T49" fmla="*/ 196970 h 103"/>
                    <a:gd name="T50" fmla="*/ 183146 w 105"/>
                    <a:gd name="T51" fmla="*/ 210249 h 103"/>
                    <a:gd name="T52" fmla="*/ 211832 w 105"/>
                    <a:gd name="T53" fmla="*/ 181478 h 103"/>
                    <a:gd name="T54" fmla="*/ 200799 w 105"/>
                    <a:gd name="T55" fmla="*/ 168199 h 103"/>
                    <a:gd name="T56" fmla="*/ 214038 w 105"/>
                    <a:gd name="T57" fmla="*/ 135002 h 103"/>
                    <a:gd name="T58" fmla="*/ 231691 w 105"/>
                    <a:gd name="T59" fmla="*/ 135002 h 103"/>
                    <a:gd name="T60" fmla="*/ 231691 w 105"/>
                    <a:gd name="T61" fmla="*/ 92952 h 103"/>
                    <a:gd name="T62" fmla="*/ 214038 w 105"/>
                    <a:gd name="T63" fmla="*/ 92952 h 103"/>
                    <a:gd name="T64" fmla="*/ 200799 w 105"/>
                    <a:gd name="T65" fmla="*/ 57542 h 103"/>
                    <a:gd name="T66" fmla="*/ 116949 w 105"/>
                    <a:gd name="T67" fmla="*/ 183691 h 103"/>
                    <a:gd name="T68" fmla="*/ 46338 w 105"/>
                    <a:gd name="T69" fmla="*/ 112870 h 103"/>
                    <a:gd name="T70" fmla="*/ 116949 w 105"/>
                    <a:gd name="T71" fmla="*/ 42050 h 103"/>
                    <a:gd name="T72" fmla="*/ 187559 w 105"/>
                    <a:gd name="T73" fmla="*/ 112870 h 103"/>
                    <a:gd name="T74" fmla="*/ 116949 w 105"/>
                    <a:gd name="T75" fmla="*/ 183691 h 10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05"/>
                    <a:gd name="T115" fmla="*/ 0 h 103"/>
                    <a:gd name="T116" fmla="*/ 105 w 105"/>
                    <a:gd name="T117" fmla="*/ 103 h 10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05" h="103">
                      <a:moveTo>
                        <a:pt x="91" y="26"/>
                      </a:move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78" y="13"/>
                        <a:pt x="78" y="13"/>
                        <a:pt x="78" y="13"/>
                      </a:cubicBezTo>
                      <a:cubicBezTo>
                        <a:pt x="73" y="10"/>
                        <a:pt x="67" y="8"/>
                        <a:pt x="62" y="7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8" y="8"/>
                        <a:pt x="33" y="10"/>
                        <a:pt x="28" y="1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1"/>
                        <a:pt x="10" y="36"/>
                        <a:pt x="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9" y="61"/>
                        <a:pt x="9" y="61"/>
                        <a:pt x="9" y="61"/>
                      </a:cubicBezTo>
                      <a:cubicBezTo>
                        <a:pt x="10" y="66"/>
                        <a:pt x="12" y="71"/>
                        <a:pt x="15" y="76"/>
                      </a:cubicBezTo>
                      <a:cubicBezTo>
                        <a:pt x="9" y="82"/>
                        <a:pt x="9" y="82"/>
                        <a:pt x="9" y="82"/>
                      </a:cubicBezTo>
                      <a:cubicBezTo>
                        <a:pt x="22" y="95"/>
                        <a:pt x="22" y="95"/>
                        <a:pt x="22" y="95"/>
                      </a:cubicBezTo>
                      <a:cubicBezTo>
                        <a:pt x="28" y="89"/>
                        <a:pt x="28" y="89"/>
                        <a:pt x="28" y="89"/>
                      </a:cubicBezTo>
                      <a:cubicBezTo>
                        <a:pt x="33" y="92"/>
                        <a:pt x="38" y="94"/>
                        <a:pt x="43" y="95"/>
                      </a:cubicBezTo>
                      <a:cubicBezTo>
                        <a:pt x="43" y="103"/>
                        <a:pt x="43" y="103"/>
                        <a:pt x="43" y="103"/>
                      </a:cubicBezTo>
                      <a:cubicBezTo>
                        <a:pt x="62" y="103"/>
                        <a:pt x="62" y="103"/>
                        <a:pt x="62" y="103"/>
                      </a:cubicBezTo>
                      <a:cubicBezTo>
                        <a:pt x="62" y="95"/>
                        <a:pt x="62" y="95"/>
                        <a:pt x="62" y="95"/>
                      </a:cubicBezTo>
                      <a:cubicBezTo>
                        <a:pt x="67" y="94"/>
                        <a:pt x="73" y="92"/>
                        <a:pt x="77" y="89"/>
                      </a:cubicBezTo>
                      <a:cubicBezTo>
                        <a:pt x="83" y="95"/>
                        <a:pt x="83" y="95"/>
                        <a:pt x="83" y="95"/>
                      </a:cubicBezTo>
                      <a:cubicBezTo>
                        <a:pt x="96" y="82"/>
                        <a:pt x="96" y="82"/>
                        <a:pt x="96" y="82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1"/>
                        <a:pt x="96" y="66"/>
                        <a:pt x="97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42"/>
                        <a:pt x="105" y="42"/>
                        <a:pt x="105" y="42"/>
                      </a:cubicBezTo>
                      <a:cubicBezTo>
                        <a:pt x="97" y="42"/>
                        <a:pt x="97" y="42"/>
                        <a:pt x="97" y="42"/>
                      </a:cubicBezTo>
                      <a:cubicBezTo>
                        <a:pt x="96" y="36"/>
                        <a:pt x="94" y="31"/>
                        <a:pt x="91" y="26"/>
                      </a:cubicBezTo>
                      <a:close/>
                      <a:moveTo>
                        <a:pt x="53" y="83"/>
                      </a:moveTo>
                      <a:cubicBezTo>
                        <a:pt x="35" y="83"/>
                        <a:pt x="21" y="69"/>
                        <a:pt x="21" y="51"/>
                      </a:cubicBezTo>
                      <a:cubicBezTo>
                        <a:pt x="21" y="33"/>
                        <a:pt x="35" y="19"/>
                        <a:pt x="53" y="19"/>
                      </a:cubicBezTo>
                      <a:cubicBezTo>
                        <a:pt x="71" y="19"/>
                        <a:pt x="85" y="33"/>
                        <a:pt x="85" y="51"/>
                      </a:cubicBezTo>
                      <a:cubicBezTo>
                        <a:pt x="85" y="69"/>
                        <a:pt x="71" y="83"/>
                        <a:pt x="5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Oval 150"/>
                <p:cNvSpPr>
                  <a:spLocks noChangeArrowheads="1"/>
                </p:cNvSpPr>
                <p:nvPr/>
              </p:nvSpPr>
              <p:spPr bwMode="auto">
                <a:xfrm>
                  <a:off x="97160" y="326983"/>
                  <a:ext cx="37370" cy="3737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3" name="组合 52"/>
          <p:cNvGrpSpPr/>
          <p:nvPr/>
        </p:nvGrpSpPr>
        <p:grpSpPr>
          <a:xfrm>
            <a:off x="996315" y="2273300"/>
            <a:ext cx="4001770" cy="1606267"/>
            <a:chOff x="874713" y="1114425"/>
            <a:chExt cx="3739773" cy="1079074"/>
          </a:xfrm>
        </p:grpSpPr>
        <p:sp>
          <p:nvSpPr>
            <p:cNvPr id="54" name="矩形 53"/>
            <p:cNvSpPr/>
            <p:nvPr/>
          </p:nvSpPr>
          <p:spPr>
            <a:xfrm>
              <a:off x="874713" y="1438014"/>
              <a:ext cx="2841919" cy="7554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最终的迁移视频还存在人物无法自然融入到背景的情况。希望后续引入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MS_SSIM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等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图像结构的损失函数对动作迁移的网络进行优化。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74713" y="1114425"/>
              <a:ext cx="3739773" cy="3092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000" b="1" dirty="0">
                  <a:sym typeface="+mn-ea"/>
                </a:rPr>
                <a:t>预测视频更和谐：</a:t>
              </a:r>
              <a:endParaRPr lang="zh-CN" altLang="en-US" sz="2000" b="1" dirty="0"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96314" y="4425950"/>
            <a:ext cx="4014471" cy="1067786"/>
            <a:chOff x="862844" y="1114425"/>
            <a:chExt cx="3751642" cy="717328"/>
          </a:xfrm>
        </p:grpSpPr>
        <p:sp>
          <p:nvSpPr>
            <p:cNvPr id="3" name="矩形 2"/>
            <p:cNvSpPr/>
            <p:nvPr/>
          </p:nvSpPr>
          <p:spPr>
            <a:xfrm>
              <a:off x="862844" y="1423510"/>
              <a:ext cx="2841919" cy="4082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希望在后续的学习以及研究中可以找出解决方案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74713" y="1114425"/>
              <a:ext cx="3739773" cy="3092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000" b="1" dirty="0">
                  <a:sym typeface="+mn-ea"/>
                </a:rPr>
                <a:t>泛化能力较差：</a:t>
              </a:r>
              <a:endParaRPr lang="zh-CN" altLang="en-US" sz="2000" b="1" dirty="0"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0811"/>
          <a:stretch>
            <a:fillRect/>
          </a:stretch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04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sym typeface="+mn-ea"/>
              </a:rPr>
              <a:t>Ach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sym typeface="+mn-lt"/>
              </a:rPr>
              <a:t>ieving target sample and result display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6560" y="5037978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指标与效果展示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555605" y="5402580"/>
            <a:ext cx="1409065" cy="1253490"/>
            <a:chOff x="4842951" y="3075449"/>
            <a:chExt cx="2506085" cy="2228508"/>
          </a:xfrm>
        </p:grpSpPr>
        <p:grpSp>
          <p:nvGrpSpPr>
            <p:cNvPr id="14" name="组合 13"/>
            <p:cNvGrpSpPr/>
            <p:nvPr/>
          </p:nvGrpSpPr>
          <p:grpSpPr>
            <a:xfrm>
              <a:off x="4842951" y="3075449"/>
              <a:ext cx="2506085" cy="2228508"/>
              <a:chOff x="3949950" y="1935228"/>
              <a:chExt cx="4292100" cy="3816694"/>
            </a:xfrm>
          </p:grpSpPr>
          <p:sp>
            <p:nvSpPr>
              <p:cNvPr id="22" name="íṡľíḍè-Freeform 45"/>
              <p:cNvSpPr/>
              <p:nvPr/>
            </p:nvSpPr>
            <p:spPr bwMode="auto">
              <a:xfrm>
                <a:off x="6856115" y="2914246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íṡľíḍè-Freeform 46"/>
              <p:cNvSpPr/>
              <p:nvPr/>
            </p:nvSpPr>
            <p:spPr bwMode="auto">
              <a:xfrm>
                <a:off x="6528433" y="4412990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íṡľíḍè-Freeform 47"/>
              <p:cNvSpPr/>
              <p:nvPr/>
            </p:nvSpPr>
            <p:spPr bwMode="auto">
              <a:xfrm>
                <a:off x="6528433" y="4412990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íṡľíḍè-Freeform 48"/>
              <p:cNvSpPr/>
              <p:nvPr/>
            </p:nvSpPr>
            <p:spPr bwMode="auto">
              <a:xfrm>
                <a:off x="6528433" y="4412990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íṡľíḍè-Freeform 49"/>
              <p:cNvSpPr/>
              <p:nvPr/>
            </p:nvSpPr>
            <p:spPr bwMode="auto">
              <a:xfrm>
                <a:off x="5663567" y="4594289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íṡľíḍè-Freeform 50"/>
              <p:cNvSpPr/>
              <p:nvPr/>
            </p:nvSpPr>
            <p:spPr bwMode="auto">
              <a:xfrm>
                <a:off x="5663567" y="4594289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íṡľíḍè-Freeform 51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íṡľíḍè-Freeform 52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íṡľíḍè-Freeform 53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íṡľíḍè-Freeform 5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íṡľíḍè-Freeform 55"/>
              <p:cNvSpPr/>
              <p:nvPr/>
            </p:nvSpPr>
            <p:spPr bwMode="auto">
              <a:xfrm>
                <a:off x="5558816" y="3095545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íṡľíḍè-Freeform 56"/>
              <p:cNvSpPr/>
              <p:nvPr/>
            </p:nvSpPr>
            <p:spPr bwMode="auto">
              <a:xfrm>
                <a:off x="5558816" y="3095545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îŝḷîḓé-Freeform 57"/>
              <p:cNvSpPr/>
              <p:nvPr/>
            </p:nvSpPr>
            <p:spPr bwMode="auto">
              <a:xfrm>
                <a:off x="4589199" y="3095545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îŝḷîḓé-Freeform 58"/>
              <p:cNvSpPr/>
              <p:nvPr/>
            </p:nvSpPr>
            <p:spPr bwMode="auto">
              <a:xfrm>
                <a:off x="6321617" y="3095545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îŝḷîḓé-Freeform 59"/>
              <p:cNvSpPr/>
              <p:nvPr/>
            </p:nvSpPr>
            <p:spPr bwMode="auto">
              <a:xfrm>
                <a:off x="6321617" y="3095545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îŝḷîḓé-Freeform 60"/>
              <p:cNvSpPr/>
              <p:nvPr/>
            </p:nvSpPr>
            <p:spPr bwMode="auto">
              <a:xfrm>
                <a:off x="5991249" y="2167560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îŝḷîḓé-Freeform 61"/>
              <p:cNvSpPr/>
              <p:nvPr/>
            </p:nvSpPr>
            <p:spPr bwMode="auto">
              <a:xfrm>
                <a:off x="4182282" y="1935228"/>
                <a:ext cx="2346151" cy="1404736"/>
              </a:xfrm>
              <a:custGeom>
                <a:avLst/>
                <a:gdLst>
                  <a:gd name="T0" fmla="*/ 569 w 738"/>
                  <a:gd name="T1" fmla="*/ 73 h 442"/>
                  <a:gd name="T2" fmla="*/ 438 w 738"/>
                  <a:gd name="T3" fmla="*/ 0 h 442"/>
                  <a:gd name="T4" fmla="*/ 335 w 738"/>
                  <a:gd name="T5" fmla="*/ 0 h 442"/>
                  <a:gd name="T6" fmla="*/ 215 w 738"/>
                  <a:gd name="T7" fmla="*/ 69 h 442"/>
                  <a:gd name="T8" fmla="*/ 0 w 738"/>
                  <a:gd name="T9" fmla="*/ 442 h 442"/>
                  <a:gd name="T10" fmla="*/ 128 w 738"/>
                  <a:gd name="T11" fmla="*/ 365 h 442"/>
                  <a:gd name="T12" fmla="*/ 738 w 738"/>
                  <a:gd name="T13" fmla="*/ 365 h 442"/>
                  <a:gd name="T14" fmla="*/ 569 w 738"/>
                  <a:gd name="T15" fmla="*/ 7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569" y="73"/>
                    </a:moveTo>
                    <a:cubicBezTo>
                      <a:pt x="542" y="29"/>
                      <a:pt x="493" y="0"/>
                      <a:pt x="438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291" y="0"/>
                      <a:pt x="237" y="31"/>
                      <a:pt x="215" y="6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28" y="394"/>
                      <a:pt x="77" y="367"/>
                      <a:pt x="128" y="365"/>
                    </a:cubicBezTo>
                    <a:cubicBezTo>
                      <a:pt x="738" y="365"/>
                      <a:pt x="738" y="365"/>
                      <a:pt x="738" y="365"/>
                    </a:cubicBezTo>
                    <a:cubicBezTo>
                      <a:pt x="569" y="73"/>
                      <a:pt x="569" y="73"/>
                      <a:pt x="569" y="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îŝḷîḓé-Freeform 64"/>
              <p:cNvSpPr/>
              <p:nvPr/>
            </p:nvSpPr>
            <p:spPr bwMode="auto">
              <a:xfrm>
                <a:off x="5574932" y="1935228"/>
                <a:ext cx="1999668" cy="1908347"/>
              </a:xfrm>
              <a:custGeom>
                <a:avLst/>
                <a:gdLst>
                  <a:gd name="T0" fmla="*/ 604 w 629"/>
                  <a:gd name="T1" fmla="*/ 308 h 600"/>
                  <a:gd name="T2" fmla="*/ 602 w 629"/>
                  <a:gd name="T3" fmla="*/ 158 h 600"/>
                  <a:gd name="T4" fmla="*/ 550 w 629"/>
                  <a:gd name="T5" fmla="*/ 69 h 600"/>
                  <a:gd name="T6" fmla="*/ 430 w 629"/>
                  <a:gd name="T7" fmla="*/ 0 h 600"/>
                  <a:gd name="T8" fmla="*/ 0 w 629"/>
                  <a:gd name="T9" fmla="*/ 0 h 600"/>
                  <a:gd name="T10" fmla="*/ 131 w 629"/>
                  <a:gd name="T11" fmla="*/ 73 h 600"/>
                  <a:gd name="T12" fmla="*/ 436 w 629"/>
                  <a:gd name="T13" fmla="*/ 600 h 600"/>
                  <a:gd name="T14" fmla="*/ 604 w 629"/>
                  <a:gd name="T15" fmla="*/ 30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00">
                    <a:moveTo>
                      <a:pt x="604" y="308"/>
                    </a:moveTo>
                    <a:cubicBezTo>
                      <a:pt x="628" y="262"/>
                      <a:pt x="629" y="206"/>
                      <a:pt x="602" y="158"/>
                    </a:cubicBezTo>
                    <a:cubicBezTo>
                      <a:pt x="550" y="69"/>
                      <a:pt x="550" y="69"/>
                      <a:pt x="550" y="69"/>
                    </a:cubicBezTo>
                    <a:cubicBezTo>
                      <a:pt x="528" y="31"/>
                      <a:pt x="474" y="0"/>
                      <a:pt x="4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104" y="29"/>
                      <a:pt x="131" y="73"/>
                    </a:cubicBezTo>
                    <a:cubicBezTo>
                      <a:pt x="436" y="600"/>
                      <a:pt x="436" y="600"/>
                      <a:pt x="436" y="600"/>
                    </a:cubicBezTo>
                    <a:cubicBezTo>
                      <a:pt x="604" y="308"/>
                      <a:pt x="604" y="308"/>
                      <a:pt x="604" y="30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îŝḷîḓé-Freeform 67"/>
              <p:cNvSpPr/>
              <p:nvPr/>
            </p:nvSpPr>
            <p:spPr bwMode="auto">
              <a:xfrm>
                <a:off x="6528433" y="2437495"/>
                <a:ext cx="1713617" cy="2156794"/>
              </a:xfrm>
              <a:custGeom>
                <a:avLst/>
                <a:gdLst>
                  <a:gd name="T0" fmla="*/ 337 w 539"/>
                  <a:gd name="T1" fmla="*/ 678 h 678"/>
                  <a:gd name="T2" fmla="*/ 466 w 539"/>
                  <a:gd name="T3" fmla="*/ 600 h 678"/>
                  <a:gd name="T4" fmla="*/ 517 w 539"/>
                  <a:gd name="T5" fmla="*/ 511 h 678"/>
                  <a:gd name="T6" fmla="*/ 517 w 539"/>
                  <a:gd name="T7" fmla="*/ 373 h 678"/>
                  <a:gd name="T8" fmla="*/ 302 w 539"/>
                  <a:gd name="T9" fmla="*/ 0 h 678"/>
                  <a:gd name="T10" fmla="*/ 304 w 539"/>
                  <a:gd name="T11" fmla="*/ 150 h 678"/>
                  <a:gd name="T12" fmla="*/ 0 w 539"/>
                  <a:gd name="T13" fmla="*/ 678 h 678"/>
                  <a:gd name="T14" fmla="*/ 337 w 539"/>
                  <a:gd name="T1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8">
                    <a:moveTo>
                      <a:pt x="337" y="678"/>
                    </a:moveTo>
                    <a:cubicBezTo>
                      <a:pt x="389" y="676"/>
                      <a:pt x="438" y="648"/>
                      <a:pt x="466" y="600"/>
                    </a:cubicBezTo>
                    <a:cubicBezTo>
                      <a:pt x="517" y="511"/>
                      <a:pt x="517" y="511"/>
                      <a:pt x="517" y="511"/>
                    </a:cubicBezTo>
                    <a:cubicBezTo>
                      <a:pt x="539" y="473"/>
                      <a:pt x="539" y="411"/>
                      <a:pt x="517" y="373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29" y="48"/>
                      <a:pt x="328" y="104"/>
                      <a:pt x="304" y="150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337" y="678"/>
                      <a:pt x="337" y="678"/>
                      <a:pt x="337" y="67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îŝḷîḓé-Freeform 70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îŝḷîḓé-Freeform 7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îŝḷîḓé-Freeform 76"/>
              <p:cNvSpPr/>
              <p:nvPr/>
            </p:nvSpPr>
            <p:spPr bwMode="auto">
              <a:xfrm>
                <a:off x="3949950" y="3095545"/>
                <a:ext cx="1713617" cy="2152765"/>
              </a:xfrm>
              <a:custGeom>
                <a:avLst/>
                <a:gdLst>
                  <a:gd name="T0" fmla="*/ 201 w 539"/>
                  <a:gd name="T1" fmla="*/ 0 h 677"/>
                  <a:gd name="T2" fmla="*/ 73 w 539"/>
                  <a:gd name="T3" fmla="*/ 77 h 677"/>
                  <a:gd name="T4" fmla="*/ 22 w 539"/>
                  <a:gd name="T5" fmla="*/ 166 h 677"/>
                  <a:gd name="T6" fmla="*/ 22 w 539"/>
                  <a:gd name="T7" fmla="*/ 304 h 677"/>
                  <a:gd name="T8" fmla="*/ 237 w 539"/>
                  <a:gd name="T9" fmla="*/ 677 h 677"/>
                  <a:gd name="T10" fmla="*/ 234 w 539"/>
                  <a:gd name="T11" fmla="*/ 527 h 677"/>
                  <a:gd name="T12" fmla="*/ 539 w 539"/>
                  <a:gd name="T13" fmla="*/ 0 h 677"/>
                  <a:gd name="T14" fmla="*/ 201 w 539"/>
                  <a:gd name="T1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7">
                    <a:moveTo>
                      <a:pt x="201" y="0"/>
                    </a:moveTo>
                    <a:cubicBezTo>
                      <a:pt x="150" y="2"/>
                      <a:pt x="101" y="29"/>
                      <a:pt x="73" y="77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0" y="204"/>
                      <a:pt x="0" y="266"/>
                      <a:pt x="22" y="304"/>
                    </a:cubicBezTo>
                    <a:cubicBezTo>
                      <a:pt x="237" y="677"/>
                      <a:pt x="237" y="677"/>
                      <a:pt x="237" y="677"/>
                    </a:cubicBezTo>
                    <a:cubicBezTo>
                      <a:pt x="209" y="629"/>
                      <a:pt x="210" y="573"/>
                      <a:pt x="234" y="527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" name="îŝḷîḓé-Freeform 428"/>
            <p:cNvSpPr/>
            <p:nvPr/>
          </p:nvSpPr>
          <p:spPr bwMode="auto">
            <a:xfrm>
              <a:off x="6401802" y="3335059"/>
              <a:ext cx="222047" cy="21387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200"/>
            </a:p>
          </p:txBody>
        </p:sp>
        <p:sp>
          <p:nvSpPr>
            <p:cNvPr id="16" name="îŝḷîḓé-Freeform 396"/>
            <p:cNvSpPr>
              <a:spLocks noEditPoints="1"/>
            </p:cNvSpPr>
            <p:nvPr/>
          </p:nvSpPr>
          <p:spPr bwMode="auto">
            <a:xfrm>
              <a:off x="6417426" y="4859059"/>
              <a:ext cx="222047" cy="213872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200"/>
            </a:p>
          </p:txBody>
        </p:sp>
        <p:sp>
          <p:nvSpPr>
            <p:cNvPr id="17" name="îŝḷîḓé-Freeform 70"/>
            <p:cNvSpPr>
              <a:spLocks noEditPoints="1"/>
            </p:cNvSpPr>
            <p:nvPr/>
          </p:nvSpPr>
          <p:spPr bwMode="auto">
            <a:xfrm>
              <a:off x="5580626" y="3332833"/>
              <a:ext cx="222047" cy="213872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88000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828165">
                <a:lnSpc>
                  <a:spcPct val="150000"/>
                </a:lnSpc>
              </a:pPr>
              <a:endParaRPr lang="en-GB" sz="3600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îŝḷîḓé-university7"/>
            <p:cNvSpPr/>
            <p:nvPr/>
          </p:nvSpPr>
          <p:spPr bwMode="auto">
            <a:xfrm>
              <a:off x="5121185" y="4053263"/>
              <a:ext cx="222047" cy="213872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9" name="îŝḷîḓé-AutoShape 75"/>
            <p:cNvSpPr/>
            <p:nvPr/>
          </p:nvSpPr>
          <p:spPr bwMode="auto">
            <a:xfrm>
              <a:off x="6813384" y="4053263"/>
              <a:ext cx="222047" cy="213872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1888" tIns="121888" rIns="121888" bIns="1218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6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îŝḷîḓé-cloud-computing_117325"/>
            <p:cNvSpPr/>
            <p:nvPr/>
          </p:nvSpPr>
          <p:spPr bwMode="auto">
            <a:xfrm>
              <a:off x="5585346" y="4859059"/>
              <a:ext cx="222047" cy="213872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1459" h="580542">
                  <a:moveTo>
                    <a:pt x="213875" y="146706"/>
                  </a:moveTo>
                  <a:cubicBezTo>
                    <a:pt x="227226" y="146706"/>
                    <a:pt x="238084" y="157547"/>
                    <a:pt x="238084" y="171055"/>
                  </a:cubicBezTo>
                  <a:cubicBezTo>
                    <a:pt x="238084" y="184562"/>
                    <a:pt x="227226" y="195493"/>
                    <a:pt x="213875" y="195493"/>
                  </a:cubicBezTo>
                  <a:cubicBezTo>
                    <a:pt x="161630" y="195493"/>
                    <a:pt x="118998" y="238236"/>
                    <a:pt x="118998" y="290755"/>
                  </a:cubicBezTo>
                  <a:cubicBezTo>
                    <a:pt x="118998" y="300086"/>
                    <a:pt x="120422" y="309328"/>
                    <a:pt x="123092" y="318214"/>
                  </a:cubicBezTo>
                  <a:cubicBezTo>
                    <a:pt x="126741" y="330300"/>
                    <a:pt x="120422" y="343274"/>
                    <a:pt x="108673" y="347895"/>
                  </a:cubicBezTo>
                  <a:cubicBezTo>
                    <a:pt x="72182" y="362291"/>
                    <a:pt x="48507" y="397126"/>
                    <a:pt x="48507" y="436582"/>
                  </a:cubicBezTo>
                  <a:cubicBezTo>
                    <a:pt x="48507" y="489101"/>
                    <a:pt x="91050" y="531844"/>
                    <a:pt x="143384" y="531844"/>
                  </a:cubicBezTo>
                  <a:lnTo>
                    <a:pt x="438164" y="531844"/>
                  </a:lnTo>
                  <a:cubicBezTo>
                    <a:pt x="490320" y="531844"/>
                    <a:pt x="532952" y="489101"/>
                    <a:pt x="532952" y="436582"/>
                  </a:cubicBezTo>
                  <a:cubicBezTo>
                    <a:pt x="532952" y="408678"/>
                    <a:pt x="520759" y="382108"/>
                    <a:pt x="499398" y="363979"/>
                  </a:cubicBezTo>
                  <a:cubicBezTo>
                    <a:pt x="494147" y="359625"/>
                    <a:pt x="491032" y="353049"/>
                    <a:pt x="490854" y="346207"/>
                  </a:cubicBezTo>
                  <a:cubicBezTo>
                    <a:pt x="489252" y="294399"/>
                    <a:pt x="447598" y="253876"/>
                    <a:pt x="395976" y="253876"/>
                  </a:cubicBezTo>
                  <a:cubicBezTo>
                    <a:pt x="382625" y="253876"/>
                    <a:pt x="371767" y="243035"/>
                    <a:pt x="371767" y="229528"/>
                  </a:cubicBezTo>
                  <a:cubicBezTo>
                    <a:pt x="371767" y="216020"/>
                    <a:pt x="382625" y="205090"/>
                    <a:pt x="395976" y="205090"/>
                  </a:cubicBezTo>
                  <a:cubicBezTo>
                    <a:pt x="433535" y="205090"/>
                    <a:pt x="468959" y="219575"/>
                    <a:pt x="495927" y="245879"/>
                  </a:cubicBezTo>
                  <a:cubicBezTo>
                    <a:pt x="520225" y="269517"/>
                    <a:pt x="535177" y="300441"/>
                    <a:pt x="538648" y="334032"/>
                  </a:cubicBezTo>
                  <a:cubicBezTo>
                    <a:pt x="565972" y="361047"/>
                    <a:pt x="581459" y="397748"/>
                    <a:pt x="581459" y="436582"/>
                  </a:cubicBezTo>
                  <a:cubicBezTo>
                    <a:pt x="581459" y="516026"/>
                    <a:pt x="517199" y="580542"/>
                    <a:pt x="438164" y="580542"/>
                  </a:cubicBezTo>
                  <a:lnTo>
                    <a:pt x="143384" y="580542"/>
                  </a:lnTo>
                  <a:cubicBezTo>
                    <a:pt x="64349" y="580542"/>
                    <a:pt x="0" y="516026"/>
                    <a:pt x="0" y="436582"/>
                  </a:cubicBezTo>
                  <a:cubicBezTo>
                    <a:pt x="0" y="407079"/>
                    <a:pt x="8811" y="378820"/>
                    <a:pt x="25544" y="354471"/>
                  </a:cubicBezTo>
                  <a:cubicBezTo>
                    <a:pt x="37737" y="336698"/>
                    <a:pt x="53669" y="322124"/>
                    <a:pt x="72004" y="311638"/>
                  </a:cubicBezTo>
                  <a:cubicBezTo>
                    <a:pt x="70936" y="304618"/>
                    <a:pt x="70491" y="297598"/>
                    <a:pt x="70491" y="290666"/>
                  </a:cubicBezTo>
                  <a:cubicBezTo>
                    <a:pt x="70491" y="211222"/>
                    <a:pt x="134840" y="146706"/>
                    <a:pt x="213875" y="146706"/>
                  </a:cubicBezTo>
                  <a:close/>
                  <a:moveTo>
                    <a:pt x="301555" y="0"/>
                  </a:moveTo>
                  <a:cubicBezTo>
                    <a:pt x="314815" y="0"/>
                    <a:pt x="325673" y="10930"/>
                    <a:pt x="325673" y="24259"/>
                  </a:cubicBezTo>
                  <a:lnTo>
                    <a:pt x="325673" y="369392"/>
                  </a:lnTo>
                  <a:lnTo>
                    <a:pt x="379960" y="313055"/>
                  </a:lnTo>
                  <a:cubicBezTo>
                    <a:pt x="389215" y="303458"/>
                    <a:pt x="404433" y="303191"/>
                    <a:pt x="414045" y="312522"/>
                  </a:cubicBezTo>
                  <a:cubicBezTo>
                    <a:pt x="423567" y="321763"/>
                    <a:pt x="423745" y="337225"/>
                    <a:pt x="414490" y="346822"/>
                  </a:cubicBezTo>
                  <a:lnTo>
                    <a:pt x="318642" y="446079"/>
                  </a:lnTo>
                  <a:cubicBezTo>
                    <a:pt x="314103" y="450788"/>
                    <a:pt x="307874" y="453454"/>
                    <a:pt x="301288" y="453454"/>
                  </a:cubicBezTo>
                  <a:cubicBezTo>
                    <a:pt x="294791" y="453454"/>
                    <a:pt x="288473" y="450788"/>
                    <a:pt x="284023" y="446079"/>
                  </a:cubicBezTo>
                  <a:lnTo>
                    <a:pt x="188086" y="346822"/>
                  </a:lnTo>
                  <a:cubicBezTo>
                    <a:pt x="178742" y="337225"/>
                    <a:pt x="179009" y="321941"/>
                    <a:pt x="188620" y="312522"/>
                  </a:cubicBezTo>
                  <a:cubicBezTo>
                    <a:pt x="198054" y="303191"/>
                    <a:pt x="213361" y="303458"/>
                    <a:pt x="222617" y="313055"/>
                  </a:cubicBezTo>
                  <a:lnTo>
                    <a:pt x="277437" y="369392"/>
                  </a:lnTo>
                  <a:lnTo>
                    <a:pt x="277437" y="24259"/>
                  </a:lnTo>
                  <a:cubicBezTo>
                    <a:pt x="277437" y="10930"/>
                    <a:pt x="288295" y="0"/>
                    <a:pt x="3015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指标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Target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74090" y="2638425"/>
          <a:ext cx="9144000" cy="220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53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SMD2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MS_SSIM</a:t>
                      </a: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Baseline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16.195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0.6865</a:t>
                      </a:r>
                      <a:endParaRPr lang="zh-CN" altLang="en-US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17.168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0.7241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效果展示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Results show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57860" y="2725420"/>
            <a:ext cx="1473200" cy="1485265"/>
            <a:chOff x="2306" y="2514"/>
            <a:chExt cx="3638" cy="366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6" y="2514"/>
              <a:ext cx="3638" cy="366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785" y="2604"/>
              <a:ext cx="1170" cy="2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58080" y="1413510"/>
            <a:ext cx="1487170" cy="1526540"/>
            <a:chOff x="8086" y="2514"/>
            <a:chExt cx="3674" cy="377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6" y="2514"/>
              <a:ext cx="3675" cy="377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825" y="2604"/>
              <a:ext cx="1170" cy="2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19040" y="4344670"/>
            <a:ext cx="1426210" cy="1541780"/>
            <a:chOff x="13971" y="2477"/>
            <a:chExt cx="3524" cy="38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1" y="2477"/>
              <a:ext cx="3525" cy="38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075" y="2574"/>
              <a:ext cx="1170" cy="28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10" y="2239645"/>
            <a:ext cx="1200150" cy="2456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20" y="130810"/>
            <a:ext cx="1231900" cy="3131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650" y="3532505"/>
            <a:ext cx="1209040" cy="3058160"/>
          </a:xfrm>
          <a:prstGeom prst="rect">
            <a:avLst/>
          </a:prstGeom>
        </p:spPr>
      </p:pic>
      <p:sp>
        <p:nvSpPr>
          <p:cNvPr id="62" name="任意多边形: 形状 61"/>
          <p:cNvSpPr/>
          <p:nvPr/>
        </p:nvSpPr>
        <p:spPr>
          <a:xfrm>
            <a:off x="10218113" y="786200"/>
            <a:ext cx="1050647" cy="1050647"/>
          </a:xfrm>
          <a:custGeom>
            <a:avLst/>
            <a:gdLst>
              <a:gd name="connsiteX0" fmla="*/ 0 w 1316831"/>
              <a:gd name="connsiteY0" fmla="*/ 658416 h 1316831"/>
              <a:gd name="connsiteX1" fmla="*/ 658416 w 1316831"/>
              <a:gd name="connsiteY1" fmla="*/ 0 h 1316831"/>
              <a:gd name="connsiteX2" fmla="*/ 1316832 w 1316831"/>
              <a:gd name="connsiteY2" fmla="*/ 658416 h 1316831"/>
              <a:gd name="connsiteX3" fmla="*/ 658416 w 1316831"/>
              <a:gd name="connsiteY3" fmla="*/ 1316832 h 1316831"/>
              <a:gd name="connsiteX4" fmla="*/ 0 w 1316831"/>
              <a:gd name="connsiteY4" fmla="*/ 658416 h 13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831" h="1316831">
                <a:moveTo>
                  <a:pt x="0" y="658416"/>
                </a:moveTo>
                <a:cubicBezTo>
                  <a:pt x="0" y="294783"/>
                  <a:pt x="294783" y="0"/>
                  <a:pt x="658416" y="0"/>
                </a:cubicBezTo>
                <a:cubicBezTo>
                  <a:pt x="1022049" y="0"/>
                  <a:pt x="1316832" y="294783"/>
                  <a:pt x="1316832" y="658416"/>
                </a:cubicBezTo>
                <a:cubicBezTo>
                  <a:pt x="1316832" y="1022049"/>
                  <a:pt x="1022049" y="1316832"/>
                  <a:pt x="658416" y="1316832"/>
                </a:cubicBezTo>
                <a:cubicBezTo>
                  <a:pt x="294783" y="1316832"/>
                  <a:pt x="0" y="1022049"/>
                  <a:pt x="0" y="65841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7615" tIns="257615" rIns="257615" bIns="25761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/>
              <a:t>1</a:t>
            </a:r>
            <a:endParaRPr lang="en-US" altLang="zh-CN" sz="4000" kern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6795" y="3406140"/>
            <a:ext cx="1630680" cy="938530"/>
          </a:xfrm>
          <a:prstGeom prst="rect">
            <a:avLst/>
          </a:prstGeom>
        </p:spPr>
      </p:pic>
      <p:sp>
        <p:nvSpPr>
          <p:cNvPr id="15" name="任意多边形: 形状 61"/>
          <p:cNvSpPr/>
          <p:nvPr/>
        </p:nvSpPr>
        <p:spPr>
          <a:xfrm>
            <a:off x="10122228" y="748100"/>
            <a:ext cx="1050647" cy="1050647"/>
          </a:xfrm>
          <a:custGeom>
            <a:avLst/>
            <a:gdLst>
              <a:gd name="connsiteX0" fmla="*/ 0 w 1316831"/>
              <a:gd name="connsiteY0" fmla="*/ 658416 h 1316831"/>
              <a:gd name="connsiteX1" fmla="*/ 658416 w 1316831"/>
              <a:gd name="connsiteY1" fmla="*/ 0 h 1316831"/>
              <a:gd name="connsiteX2" fmla="*/ 1316832 w 1316831"/>
              <a:gd name="connsiteY2" fmla="*/ 658416 h 1316831"/>
              <a:gd name="connsiteX3" fmla="*/ 658416 w 1316831"/>
              <a:gd name="connsiteY3" fmla="*/ 1316832 h 1316831"/>
              <a:gd name="connsiteX4" fmla="*/ 0 w 1316831"/>
              <a:gd name="connsiteY4" fmla="*/ 658416 h 13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831" h="1316831">
                <a:moveTo>
                  <a:pt x="0" y="658416"/>
                </a:moveTo>
                <a:cubicBezTo>
                  <a:pt x="0" y="294783"/>
                  <a:pt x="294783" y="0"/>
                  <a:pt x="658416" y="0"/>
                </a:cubicBezTo>
                <a:cubicBezTo>
                  <a:pt x="1022049" y="0"/>
                  <a:pt x="1316832" y="294783"/>
                  <a:pt x="1316832" y="658416"/>
                </a:cubicBezTo>
                <a:cubicBezTo>
                  <a:pt x="1316832" y="1022049"/>
                  <a:pt x="1022049" y="1316832"/>
                  <a:pt x="658416" y="1316832"/>
                </a:cubicBezTo>
                <a:cubicBezTo>
                  <a:pt x="294783" y="1316832"/>
                  <a:pt x="0" y="1022049"/>
                  <a:pt x="0" y="658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7615" tIns="257615" rIns="257615" bIns="25761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/>
              <a:t>1</a:t>
            </a:r>
            <a:endParaRPr lang="en-US" altLang="zh-CN" sz="4000" kern="1200"/>
          </a:p>
        </p:txBody>
      </p:sp>
      <p:sp>
        <p:nvSpPr>
          <p:cNvPr id="16" name="文本框 15"/>
          <p:cNvSpPr txBox="1"/>
          <p:nvPr/>
        </p:nvSpPr>
        <p:spPr>
          <a:xfrm>
            <a:off x="9673590" y="2063750"/>
            <a:ext cx="2116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仅在输入前通过</a:t>
            </a:r>
            <a:r>
              <a:rPr lang="en-US" altLang="zh-CN">
                <a:sym typeface="+mn-ea"/>
              </a:rPr>
              <a:t>U2GE-net</a:t>
            </a:r>
            <a:r>
              <a:rPr lang="zh-CN" altLang="en-US">
                <a:sym typeface="+mn-ea"/>
              </a:rPr>
              <a:t>处理的效果对比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61"/>
          <p:cNvSpPr/>
          <p:nvPr/>
        </p:nvSpPr>
        <p:spPr>
          <a:xfrm>
            <a:off x="832178" y="1750130"/>
            <a:ext cx="1050647" cy="1050647"/>
          </a:xfrm>
          <a:custGeom>
            <a:avLst/>
            <a:gdLst>
              <a:gd name="connsiteX0" fmla="*/ 0 w 1316831"/>
              <a:gd name="connsiteY0" fmla="*/ 658416 h 1316831"/>
              <a:gd name="connsiteX1" fmla="*/ 658416 w 1316831"/>
              <a:gd name="connsiteY1" fmla="*/ 0 h 1316831"/>
              <a:gd name="connsiteX2" fmla="*/ 1316832 w 1316831"/>
              <a:gd name="connsiteY2" fmla="*/ 658416 h 1316831"/>
              <a:gd name="connsiteX3" fmla="*/ 658416 w 1316831"/>
              <a:gd name="connsiteY3" fmla="*/ 1316832 h 1316831"/>
              <a:gd name="connsiteX4" fmla="*/ 0 w 1316831"/>
              <a:gd name="connsiteY4" fmla="*/ 658416 h 13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831" h="1316831">
                <a:moveTo>
                  <a:pt x="0" y="658416"/>
                </a:moveTo>
                <a:cubicBezTo>
                  <a:pt x="0" y="294783"/>
                  <a:pt x="294783" y="0"/>
                  <a:pt x="658416" y="0"/>
                </a:cubicBezTo>
                <a:cubicBezTo>
                  <a:pt x="1022049" y="0"/>
                  <a:pt x="1316832" y="294783"/>
                  <a:pt x="1316832" y="658416"/>
                </a:cubicBezTo>
                <a:cubicBezTo>
                  <a:pt x="1316832" y="1022049"/>
                  <a:pt x="1022049" y="1316832"/>
                  <a:pt x="658416" y="1316832"/>
                </a:cubicBezTo>
                <a:cubicBezTo>
                  <a:pt x="294783" y="1316832"/>
                  <a:pt x="0" y="1022049"/>
                  <a:pt x="0" y="658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7615" tIns="257615" rIns="257615" bIns="25761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/>
              <a:t>2</a:t>
            </a:r>
            <a:endParaRPr lang="en-US" altLang="zh-CN" sz="4000" kern="1200"/>
          </a:p>
        </p:txBody>
      </p:sp>
      <p:sp>
        <p:nvSpPr>
          <p:cNvPr id="16" name="文本框 15"/>
          <p:cNvSpPr txBox="1"/>
          <p:nvPr/>
        </p:nvSpPr>
        <p:spPr>
          <a:xfrm>
            <a:off x="383540" y="3065780"/>
            <a:ext cx="2116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仅</a:t>
            </a:r>
            <a:r>
              <a:rPr lang="zh-CN">
                <a:sym typeface="+mn-ea"/>
              </a:rPr>
              <a:t>修改随机</a:t>
            </a:r>
            <a:r>
              <a:rPr lang="en-US" altLang="zh-CN">
                <a:sym typeface="+mn-ea"/>
              </a:rPr>
              <a:t>mask</a:t>
            </a:r>
            <a:r>
              <a:rPr lang="zh-CN" altLang="en-US">
                <a:sym typeface="+mn-ea"/>
              </a:rPr>
              <a:t>生成策略，添加高斯随机</a:t>
            </a:r>
            <a:r>
              <a:rPr lang="en-US" altLang="zh-CN">
                <a:sym typeface="+mn-ea"/>
              </a:rPr>
              <a:t>mask</a:t>
            </a:r>
            <a:r>
              <a:rPr lang="zh-CN" altLang="en-US">
                <a:sym typeface="+mn-ea"/>
              </a:rPr>
              <a:t>策略，训练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epoch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460375"/>
            <a:ext cx="2189480" cy="6516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85" y="459740"/>
            <a:ext cx="2272665" cy="6607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525" y="425450"/>
            <a:ext cx="2070100" cy="664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55" y="459740"/>
            <a:ext cx="2084070" cy="6517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85820" y="4762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97800" y="4762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91810" y="4762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Now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003790" y="4762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Now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7435" y="2234565"/>
            <a:ext cx="273050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谢谢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4378" y="3630191"/>
            <a:ext cx="5134739" cy="3492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Thanks for you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81072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87909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94747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0811"/>
          <a:stretch>
            <a:fillRect/>
          </a:stretch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01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sym typeface="+mn-lt"/>
              </a:rPr>
              <a:t>Project implementation 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8560" y="5037978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  <a:sym typeface="+mn-ea"/>
              </a:rPr>
              <a:t>项目执行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流程图: 可选过程 77"/>
          <p:cNvSpPr/>
          <p:nvPr/>
        </p:nvSpPr>
        <p:spPr>
          <a:xfrm>
            <a:off x="986790" y="2265045"/>
            <a:ext cx="2426970" cy="2496820"/>
          </a:xfrm>
          <a:prstGeom prst="flowChartAlternateProcess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0CEC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执行过程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Execution process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0003" y="133608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26" y="3573722"/>
            <a:ext cx="684280" cy="54389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391627" y="4207714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待模仿的图像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08" y="5165349"/>
            <a:ext cx="684280" cy="66898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915831" y="5938014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前端后端交互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447203" y="2372504"/>
            <a:ext cx="0" cy="932170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447036" y="2514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模型载入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8486121" y="3409236"/>
            <a:ext cx="832809" cy="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0" y="3587750"/>
            <a:ext cx="684530" cy="523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0837" y="3062174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被模仿的视频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9" y="1637550"/>
            <a:ext cx="616959" cy="5799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10" y="3013711"/>
            <a:ext cx="847539" cy="8285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052124" y="375739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图像视频前处理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064005" y="3409236"/>
            <a:ext cx="832809" cy="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24" y="3062284"/>
            <a:ext cx="700967" cy="68529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900328" y="37600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模型推理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20" y="2988618"/>
            <a:ext cx="777001" cy="759634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6770986" y="3404156"/>
            <a:ext cx="832809" cy="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83500" y="37561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图像后处理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1" name="图片 70" descr="视 频 (1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7505" y="2458720"/>
            <a:ext cx="837565" cy="6845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54605" y="2848610"/>
            <a:ext cx="1599565" cy="1062355"/>
            <a:chOff x="4023" y="4486"/>
            <a:chExt cx="2519" cy="1673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5064" y="5361"/>
              <a:ext cx="1479" cy="5"/>
            </a:xfrm>
            <a:prstGeom prst="straightConnector1">
              <a:avLst/>
            </a:prstGeom>
            <a:ln w="508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直角上箭头 68"/>
            <p:cNvSpPr/>
            <p:nvPr/>
          </p:nvSpPr>
          <p:spPr>
            <a:xfrm rot="10800000" flipH="1">
              <a:off x="4023" y="4486"/>
              <a:ext cx="1129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4" name="直角上箭头 73"/>
            <p:cNvSpPr/>
            <p:nvPr/>
          </p:nvSpPr>
          <p:spPr>
            <a:xfrm>
              <a:off x="4023" y="4595"/>
              <a:ext cx="1111" cy="1565"/>
            </a:xfrm>
            <a:prstGeom prst="bentUpArrow">
              <a:avLst>
                <a:gd name="adj1" fmla="val 7059"/>
                <a:gd name="adj2" fmla="val 11783"/>
                <a:gd name="adj3" fmla="val 2834"/>
              </a:avLst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pic>
        <p:nvPicPr>
          <p:cNvPr id="75" name="图片 74" descr="视 频 (2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3875" y="3051810"/>
            <a:ext cx="752475" cy="752475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9075762" y="3747974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chemeClr val="tx1"/>
                </a:solidFill>
              </a:rPr>
              <a:t>模仿的动作视频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连接符: 肘形 61"/>
          <p:cNvCxnSpPr>
            <a:stCxn id="41" idx="2"/>
          </p:cNvCxnSpPr>
          <p:nvPr/>
        </p:nvCxnSpPr>
        <p:spPr>
          <a:xfrm rot="5400000" flipV="1">
            <a:off x="2986405" y="3543935"/>
            <a:ext cx="948690" cy="2888615"/>
          </a:xfrm>
          <a:prstGeom prst="bentConnector2">
            <a:avLst/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可选过程 79"/>
          <p:cNvSpPr/>
          <p:nvPr/>
        </p:nvSpPr>
        <p:spPr>
          <a:xfrm>
            <a:off x="3734435" y="2265680"/>
            <a:ext cx="6869430" cy="257683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0CEC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429510" y="4879340"/>
            <a:ext cx="137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D863"/>
                </a:solidFill>
              </a:rPr>
              <a:t>前端输入</a:t>
            </a:r>
            <a:endParaRPr lang="en-US" altLang="zh-CN">
              <a:solidFill>
                <a:srgbClr val="FFD863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967220" y="4879340"/>
            <a:ext cx="137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AB3F1"/>
                </a:solidFill>
              </a:rPr>
              <a:t>后端处理</a:t>
            </a:r>
            <a:endParaRPr lang="zh-CN" altLang="en-US">
              <a:solidFill>
                <a:srgbClr val="0AB3F1"/>
              </a:solidFill>
            </a:endParaRPr>
          </a:p>
        </p:txBody>
      </p:sp>
      <p:cxnSp>
        <p:nvCxnSpPr>
          <p:cNvPr id="62" name="连接符: 肘形 61"/>
          <p:cNvCxnSpPr/>
          <p:nvPr/>
        </p:nvCxnSpPr>
        <p:spPr>
          <a:xfrm rot="10800000" flipV="1">
            <a:off x="6169660" y="4477385"/>
            <a:ext cx="3642360" cy="971550"/>
          </a:xfrm>
          <a:prstGeom prst="bentConnector3">
            <a:avLst>
              <a:gd name="adj1" fmla="val 52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8055" y="5351780"/>
            <a:ext cx="305435" cy="295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955" y="5352415"/>
            <a:ext cx="409575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0811"/>
          <a:stretch>
            <a:fillRect/>
          </a:stretch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02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sym typeface="+mn-lt"/>
              </a:rPr>
              <a:t>Technical route and implementation plan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8560" y="5037978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  <a:sym typeface="+mn-ea"/>
              </a:rPr>
              <a:t>技术路线及实现方案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2991" y="3884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总体架构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Overall architecture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1636395"/>
            <a:ext cx="12014835" cy="4064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398645" y="1962785"/>
            <a:ext cx="952500" cy="384175"/>
          </a:xfrm>
          <a:prstGeom prst="roundRect">
            <a:avLst/>
          </a:prstGeom>
          <a:solidFill>
            <a:srgbClr val="F4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9854B4"/>
                </a:solidFill>
              </a:rPr>
              <a:t>U</a:t>
            </a:r>
            <a:r>
              <a:rPr lang="en-US" altLang="zh-CN" sz="1200" baseline="30000">
                <a:solidFill>
                  <a:srgbClr val="9854B4"/>
                </a:solidFill>
              </a:rPr>
              <a:t>2</a:t>
            </a:r>
            <a:r>
              <a:rPr lang="zh-CN" altLang="en-US" sz="1200">
                <a:solidFill>
                  <a:srgbClr val="9854B4"/>
                </a:solidFill>
              </a:rPr>
              <a:t>GE-net</a:t>
            </a:r>
            <a:endParaRPr lang="zh-CN" altLang="en-US" sz="1200">
              <a:solidFill>
                <a:srgbClr val="9854B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4413250"/>
            <a:ext cx="669925" cy="5346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875" y="4485005"/>
            <a:ext cx="296545" cy="3289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405" y="6336030"/>
            <a:ext cx="1191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 </a:t>
            </a:r>
            <a:r>
              <a:rPr lang="en-US" altLang="zh-CN" sz="1400"/>
              <a:t>Liquid Warp GAN:</a:t>
            </a:r>
            <a:r>
              <a:rPr lang="zh-CN" altLang="en-US" sz="1400"/>
              <a:t>Liu W ,  Piao Z ,  Min J , et al. Liquid Warping GAN: A Unified Framework for Human Motion Imitation, Appearance Transfer and Novel View Synthesis[C]// 2019 IEEE/CVF International Conference on Computer Vision (ICCV). IEEE, 2019.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55" y="5362575"/>
            <a:ext cx="1784350" cy="226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580" y="4868545"/>
            <a:ext cx="165036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35" y="4775835"/>
            <a:ext cx="78105" cy="500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0" y="4813300"/>
            <a:ext cx="170180" cy="2057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2991" y="4011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U</a:t>
            </a:r>
            <a:r>
              <a:rPr lang="en-US" altLang="zh-CN" sz="2800" b="1" baseline="30000" dirty="0">
                <a:latin typeface="+mj-ea"/>
                <a:ea typeface="+mj-ea"/>
                <a:cs typeface="经典综艺体简" panose="02010609000101010101" pitchFamily="49" charset="-122"/>
              </a:rPr>
              <a:t>2</a:t>
            </a:r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GE-net</a:t>
            </a:r>
            <a:endParaRPr lang="en-US" altLang="zh-CN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introduce of U</a:t>
            </a:r>
            <a:r>
              <a:rPr lang="en-US" altLang="zh-CN" sz="10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2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GE-net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3434695" y="3608726"/>
            <a:ext cx="3006725" cy="2443162"/>
            <a:chOff x="8128000" y="2017713"/>
            <a:chExt cx="3006725" cy="2443162"/>
          </a:xfrm>
        </p:grpSpPr>
        <p:sp>
          <p:nvSpPr>
            <p:cNvPr id="10247" name="任意多边形 10"/>
            <p:cNvSpPr>
              <a:spLocks noChangeArrowheads="1"/>
            </p:cNvSpPr>
            <p:nvPr/>
          </p:nvSpPr>
          <p:spPr bwMode="auto">
            <a:xfrm>
              <a:off x="8128000" y="2017713"/>
              <a:ext cx="3006725" cy="2443162"/>
            </a:xfrm>
            <a:prstGeom prst="round2Diag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0" name="任意多边形 13"/>
            <p:cNvSpPr>
              <a:spLocks noChangeArrowheads="1"/>
            </p:cNvSpPr>
            <p:nvPr/>
          </p:nvSpPr>
          <p:spPr bwMode="auto">
            <a:xfrm>
              <a:off x="8320088" y="2017713"/>
              <a:ext cx="2640012" cy="2443162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3" name="直接连接符 30"/>
            <p:cNvSpPr>
              <a:spLocks noChangeShapeType="1"/>
            </p:cNvSpPr>
            <p:nvPr/>
          </p:nvSpPr>
          <p:spPr bwMode="auto">
            <a:xfrm>
              <a:off x="8729663" y="2974975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96" name="组合 46"/>
            <p:cNvGrpSpPr/>
            <p:nvPr/>
          </p:nvGrpSpPr>
          <p:grpSpPr bwMode="auto">
            <a:xfrm>
              <a:off x="9488488" y="2257425"/>
              <a:ext cx="303213" cy="387350"/>
              <a:chOff x="0" y="0"/>
              <a:chExt cx="563562" cy="720725"/>
            </a:xfrm>
            <a:solidFill>
              <a:schemeClr val="bg1"/>
            </a:solidFill>
          </p:grpSpPr>
          <p:sp>
            <p:nvSpPr>
              <p:cNvPr id="11297" name="Freeform 32"/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8" name="Freeform 33"/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9" name="Freeform 34"/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45482" y="3216610"/>
              <a:ext cx="2188369" cy="11245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在pyqt制作的界面中调用生c++的动态库，由前端界面提供图片输入，调用动态库进行推理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816100" y="5781040"/>
            <a:ext cx="7443470" cy="701403"/>
          </a:xfrm>
          <a:prstGeom prst="roundRect">
            <a:avLst/>
          </a:prstGeom>
          <a:solidFill>
            <a:srgbClr val="B1AEDB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       </a:t>
            </a:r>
            <a:r>
              <a:rPr lang="en-US" sz="1400" dirty="0">
                <a:solidFill>
                  <a:srgbClr val="FFFFFF"/>
                </a:solidFill>
                <a:cs typeface="+mn-ea"/>
                <a:sym typeface="+mn-lt"/>
              </a:rPr>
              <a:t>U2GE-net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改自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U2-net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，在其中添加了门控注意力，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IoU loss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以及边缘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loss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。青出于蓝而胜于蓝，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在保持推理速度快，模型只有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7MB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的轻量级网络下，依旧可以达到优秀的效果。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37130" y="1551305"/>
            <a:ext cx="5983605" cy="3847465"/>
            <a:chOff x="4234" y="2081"/>
            <a:chExt cx="7902" cy="5467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234" y="2081"/>
              <a:ext cx="7902" cy="5467"/>
              <a:chOff x="4234" y="2081"/>
              <a:chExt cx="7902" cy="5467"/>
            </a:xfrm>
          </p:grpSpPr>
          <p:sp>
            <p:nvSpPr>
              <p:cNvPr id="12" name="矩形 11"/>
              <p:cNvSpPr/>
              <p:nvPr/>
            </p:nvSpPr>
            <p:spPr>
              <a:xfrm flipV="1">
                <a:off x="10638" y="3683"/>
                <a:ext cx="541" cy="81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flipV="1">
                <a:off x="10644" y="4715"/>
                <a:ext cx="530" cy="81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flipV="1">
                <a:off x="10573" y="5658"/>
                <a:ext cx="672" cy="81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0">
                <a:off x="4234" y="2081"/>
                <a:ext cx="7902" cy="5467"/>
                <a:chOff x="569503" y="1200151"/>
                <a:chExt cx="8292054" cy="5737220"/>
              </a:xfrm>
            </p:grpSpPr>
            <p:sp>
              <p:nvSpPr>
                <p:cNvPr id="28" name="立方体 27"/>
                <p:cNvSpPr/>
                <p:nvPr/>
              </p:nvSpPr>
              <p:spPr>
                <a:xfrm>
                  <a:off x="1259381" y="2405791"/>
                  <a:ext cx="1209835" cy="919253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31" name="立方体 30"/>
                <p:cNvSpPr/>
                <p:nvPr/>
              </p:nvSpPr>
              <p:spPr>
                <a:xfrm>
                  <a:off x="1259381" y="1250950"/>
                  <a:ext cx="1273543" cy="919253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38" name="箭头: 下 6"/>
                <p:cNvSpPr/>
                <p:nvPr/>
              </p:nvSpPr>
              <p:spPr>
                <a:xfrm>
                  <a:off x="1737281" y="2179251"/>
                  <a:ext cx="128230" cy="376045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40" name="立方体 39"/>
                <p:cNvSpPr/>
                <p:nvPr/>
              </p:nvSpPr>
              <p:spPr>
                <a:xfrm>
                  <a:off x="1296856" y="3560632"/>
                  <a:ext cx="1073855" cy="767347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57" name="箭头: 下 29"/>
                <p:cNvSpPr/>
                <p:nvPr/>
              </p:nvSpPr>
              <p:spPr>
                <a:xfrm>
                  <a:off x="1737280" y="3334093"/>
                  <a:ext cx="113817" cy="313904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59" name="立方体 58"/>
                <p:cNvSpPr/>
                <p:nvPr/>
              </p:nvSpPr>
              <p:spPr>
                <a:xfrm>
                  <a:off x="1322372" y="4582952"/>
                  <a:ext cx="884420" cy="681489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60" name="箭头: 下 33"/>
                <p:cNvSpPr/>
                <p:nvPr/>
              </p:nvSpPr>
              <p:spPr>
                <a:xfrm>
                  <a:off x="1731843" y="4337028"/>
                  <a:ext cx="101683" cy="28995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61" name="立方体 60"/>
                <p:cNvSpPr/>
                <p:nvPr/>
              </p:nvSpPr>
              <p:spPr>
                <a:xfrm>
                  <a:off x="1377725" y="5456172"/>
                  <a:ext cx="801973" cy="649554"/>
                </a:xfrm>
                <a:prstGeom prst="cube">
                  <a:avLst>
                    <a:gd name="adj" fmla="val 22692"/>
                  </a:avLst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62" name="箭头: 下 35"/>
                <p:cNvSpPr/>
                <p:nvPr/>
              </p:nvSpPr>
              <p:spPr>
                <a:xfrm>
                  <a:off x="1731843" y="5294242"/>
                  <a:ext cx="93739" cy="238377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63" name="立方体 62"/>
                <p:cNvSpPr/>
                <p:nvPr/>
              </p:nvSpPr>
              <p:spPr>
                <a:xfrm>
                  <a:off x="3476492" y="6106207"/>
                  <a:ext cx="801973" cy="649554"/>
                </a:xfrm>
                <a:prstGeom prst="cube">
                  <a:avLst>
                    <a:gd name="adj" fmla="val 22692"/>
                  </a:avLst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64" name="箭头: 直角上 9"/>
                <p:cNvSpPr/>
                <p:nvPr/>
              </p:nvSpPr>
              <p:spPr>
                <a:xfrm rot="5400000">
                  <a:off x="2378575" y="5497575"/>
                  <a:ext cx="417202" cy="1710667"/>
                </a:xfrm>
                <a:prstGeom prst="bentUpArrow">
                  <a:avLst>
                    <a:gd name="adj1" fmla="val 14401"/>
                    <a:gd name="adj2" fmla="val 12887"/>
                    <a:gd name="adj3" fmla="val 17429"/>
                  </a:avLst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65" name="箭头: 直角上 40"/>
                <p:cNvSpPr/>
                <p:nvPr/>
              </p:nvSpPr>
              <p:spPr>
                <a:xfrm>
                  <a:off x="4312447" y="6182173"/>
                  <a:ext cx="1534196" cy="379337"/>
                </a:xfrm>
                <a:prstGeom prst="bentUpArrow">
                  <a:avLst>
                    <a:gd name="adj1" fmla="val 14401"/>
                    <a:gd name="adj2" fmla="val 12887"/>
                    <a:gd name="adj3" fmla="val 17429"/>
                  </a:avLst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66" name="立方体 65"/>
                <p:cNvSpPr/>
                <p:nvPr/>
              </p:nvSpPr>
              <p:spPr>
                <a:xfrm>
                  <a:off x="5297301" y="2462302"/>
                  <a:ext cx="1209835" cy="919253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81" name="立方体 80"/>
                <p:cNvSpPr/>
                <p:nvPr/>
              </p:nvSpPr>
              <p:spPr>
                <a:xfrm>
                  <a:off x="5297301" y="1307461"/>
                  <a:ext cx="1273543" cy="919253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82" name="箭头: 下 43"/>
                <p:cNvSpPr/>
                <p:nvPr/>
              </p:nvSpPr>
              <p:spPr>
                <a:xfrm rot="10800000">
                  <a:off x="5775201" y="2235762"/>
                  <a:ext cx="128230" cy="376045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85" name="立方体 84"/>
                <p:cNvSpPr/>
                <p:nvPr/>
              </p:nvSpPr>
              <p:spPr>
                <a:xfrm>
                  <a:off x="5334776" y="3617143"/>
                  <a:ext cx="1073855" cy="767347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88" name="箭头: 下 45"/>
                <p:cNvSpPr/>
                <p:nvPr/>
              </p:nvSpPr>
              <p:spPr>
                <a:xfrm rot="10800000">
                  <a:off x="5775200" y="3390604"/>
                  <a:ext cx="113817" cy="313904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89" name="立方体 88"/>
                <p:cNvSpPr/>
                <p:nvPr/>
              </p:nvSpPr>
              <p:spPr>
                <a:xfrm>
                  <a:off x="5359320" y="4647381"/>
                  <a:ext cx="884420" cy="681489"/>
                </a:xfrm>
                <a:prstGeom prst="cube">
                  <a:avLst/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91" name="箭头: 下 47"/>
                <p:cNvSpPr/>
                <p:nvPr/>
              </p:nvSpPr>
              <p:spPr>
                <a:xfrm rot="10800000">
                  <a:off x="5769763" y="4393539"/>
                  <a:ext cx="101683" cy="28995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92" name="立方体 91"/>
                <p:cNvSpPr/>
                <p:nvPr/>
              </p:nvSpPr>
              <p:spPr>
                <a:xfrm>
                  <a:off x="5415645" y="5512683"/>
                  <a:ext cx="801973" cy="649554"/>
                </a:xfrm>
                <a:prstGeom prst="cube">
                  <a:avLst>
                    <a:gd name="adj" fmla="val 22692"/>
                  </a:avLst>
                </a:prstGeom>
                <a:solidFill>
                  <a:srgbClr val="9393C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 b="1" dirty="0"/>
                </a:p>
              </p:txBody>
            </p:sp>
            <p:sp>
              <p:nvSpPr>
                <p:cNvPr id="93" name="箭头: 下 49"/>
                <p:cNvSpPr/>
                <p:nvPr/>
              </p:nvSpPr>
              <p:spPr>
                <a:xfrm rot="10800000">
                  <a:off x="5754660" y="5348806"/>
                  <a:ext cx="93739" cy="238377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96" name="箭头: 右 50"/>
                <p:cNvSpPr/>
                <p:nvPr/>
              </p:nvSpPr>
              <p:spPr>
                <a:xfrm>
                  <a:off x="2468981" y="1697306"/>
                  <a:ext cx="2828231" cy="127494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97" name="箭头: 右 51"/>
                <p:cNvSpPr/>
                <p:nvPr/>
              </p:nvSpPr>
              <p:spPr>
                <a:xfrm>
                  <a:off x="2370711" y="2821329"/>
                  <a:ext cx="2926590" cy="158126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98" name="箭头: 右 52"/>
                <p:cNvSpPr/>
                <p:nvPr/>
              </p:nvSpPr>
              <p:spPr>
                <a:xfrm>
                  <a:off x="2292485" y="3934501"/>
                  <a:ext cx="3042393" cy="131055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99" name="箭头: 右 53"/>
                <p:cNvSpPr/>
                <p:nvPr/>
              </p:nvSpPr>
              <p:spPr>
                <a:xfrm>
                  <a:off x="2139227" y="4900296"/>
                  <a:ext cx="3220085" cy="127000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100" name="箭头: 右 54"/>
                <p:cNvSpPr/>
                <p:nvPr/>
              </p:nvSpPr>
              <p:spPr>
                <a:xfrm>
                  <a:off x="2139666" y="5756451"/>
                  <a:ext cx="3255479" cy="123932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102" name="箭头: 右 55"/>
                <p:cNvSpPr/>
                <p:nvPr/>
              </p:nvSpPr>
              <p:spPr>
                <a:xfrm>
                  <a:off x="6460624" y="1697604"/>
                  <a:ext cx="666638" cy="158126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pic>
              <p:nvPicPr>
                <p:cNvPr id="105" name="图片 104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41747" y="1306204"/>
                  <a:ext cx="691200" cy="864000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06" name="箭头: 右 57"/>
                <p:cNvSpPr/>
                <p:nvPr/>
              </p:nvSpPr>
              <p:spPr>
                <a:xfrm>
                  <a:off x="7437968" y="1688027"/>
                  <a:ext cx="802106" cy="158120"/>
                </a:xfrm>
                <a:prstGeom prst="rightArrow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 dirty="0"/>
                </a:p>
              </p:txBody>
            </p:sp>
            <p:pic>
              <p:nvPicPr>
                <p:cNvPr id="114" name="图片 113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0357" y="1312885"/>
                  <a:ext cx="691200" cy="864000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18" name="箭头: 右 74"/>
                <p:cNvSpPr/>
                <p:nvPr/>
              </p:nvSpPr>
              <p:spPr>
                <a:xfrm>
                  <a:off x="6408631" y="2847566"/>
                  <a:ext cx="684263" cy="13188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pic>
              <p:nvPicPr>
                <p:cNvPr id="119" name="图片 118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9982" y="2529206"/>
                  <a:ext cx="612140" cy="765175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20" name="箭头: 右 76"/>
                <p:cNvSpPr/>
                <p:nvPr/>
              </p:nvSpPr>
              <p:spPr>
                <a:xfrm>
                  <a:off x="6290857" y="3935096"/>
                  <a:ext cx="755650" cy="130810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pic>
              <p:nvPicPr>
                <p:cNvPr id="121" name="图片 12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4897" y="3590926"/>
                  <a:ext cx="615950" cy="770255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22" name="箭头: 右 78"/>
                <p:cNvSpPr/>
                <p:nvPr/>
              </p:nvSpPr>
              <p:spPr>
                <a:xfrm>
                  <a:off x="6217832" y="4910456"/>
                  <a:ext cx="824865" cy="154940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9177" y="4593591"/>
                  <a:ext cx="588645" cy="735330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24" name="箭头: 右 82"/>
                <p:cNvSpPr/>
                <p:nvPr/>
              </p:nvSpPr>
              <p:spPr>
                <a:xfrm>
                  <a:off x="6156237" y="5756276"/>
                  <a:ext cx="794385" cy="164465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pic>
              <p:nvPicPr>
                <p:cNvPr id="125" name="图片 124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4412" y="5484496"/>
                  <a:ext cx="496570" cy="621030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757" y="6125071"/>
                  <a:ext cx="488950" cy="611505"/>
                </a:xfrm>
                <a:prstGeom prst="rect">
                  <a:avLst/>
                </a:prstGeom>
                <a:scene3d>
                  <a:camera prst="orthographicFront">
                    <a:rot lat="20700000" lon="4512000" rev="21546000"/>
                  </a:camera>
                  <a:lightRig rig="threePt" dir="t"/>
                </a:scene3d>
              </p:spPr>
            </p:pic>
            <p:sp>
              <p:nvSpPr>
                <p:cNvPr id="128" name="箭头: 直角上 13"/>
                <p:cNvSpPr/>
                <p:nvPr/>
              </p:nvSpPr>
              <p:spPr>
                <a:xfrm>
                  <a:off x="7579893" y="1760220"/>
                  <a:ext cx="310928" cy="4808760"/>
                </a:xfrm>
                <a:prstGeom prst="bentUpArrow">
                  <a:avLst>
                    <a:gd name="adj1" fmla="val 27204"/>
                    <a:gd name="adj2" fmla="val 0"/>
                    <a:gd name="adj3" fmla="val 0"/>
                  </a:avLst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643760" y="1200151"/>
                  <a:ext cx="8216721" cy="573722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32" name="图片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03" y="1404487"/>
                  <a:ext cx="689811" cy="862264"/>
                </a:xfrm>
                <a:prstGeom prst="rect">
                  <a:avLst/>
                </a:prstGeom>
                <a:scene3d>
                  <a:camera prst="orthographicFront">
                    <a:rot lat="20702292" lon="4509372" rev="21546135"/>
                  </a:camera>
                  <a:lightRig rig="threePt" dir="t"/>
                </a:scene3d>
              </p:spPr>
            </p:pic>
          </p:grpSp>
          <p:sp>
            <p:nvSpPr>
              <p:cNvPr id="129" name="矩形 128"/>
              <p:cNvSpPr/>
              <p:nvPr/>
            </p:nvSpPr>
            <p:spPr>
              <a:xfrm flipV="1">
                <a:off x="10549" y="6459"/>
                <a:ext cx="672" cy="83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7" name="箭头: 右 86"/>
            <p:cNvSpPr/>
            <p:nvPr/>
          </p:nvSpPr>
          <p:spPr>
            <a:xfrm>
              <a:off x="8739" y="7107"/>
              <a:ext cx="1728" cy="12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54940" y="6509385"/>
            <a:ext cx="1178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/>
              <a:t>[1] </a:t>
            </a:r>
            <a:r>
              <a:rPr lang="en-US" sz="1200"/>
              <a:t>U</a:t>
            </a:r>
            <a:r>
              <a:rPr lang="en-US" sz="1200" baseline="30000"/>
              <a:t>2</a:t>
            </a:r>
            <a:r>
              <a:rPr lang="en-US" sz="1200"/>
              <a:t>net:</a:t>
            </a:r>
            <a:r>
              <a:rPr sz="1200"/>
              <a:t>Qin X ,  Zhang Z ,  Huang C , et al. U2-Net: Going deeper with nested U-structure for salient object detection[J]. Pattern Recognition, 2020, 106:107404.</a:t>
            </a:r>
            <a:endParaRPr sz="1200"/>
          </a:p>
        </p:txBody>
      </p:sp>
      <p:sp>
        <p:nvSpPr>
          <p:cNvPr id="18" name="箭头: 右 55"/>
          <p:cNvSpPr/>
          <p:nvPr/>
        </p:nvSpPr>
        <p:spPr>
          <a:xfrm>
            <a:off x="2770505" y="1884045"/>
            <a:ext cx="164465" cy="1003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4744085" y="5412740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</a:t>
            </a:r>
            <a:r>
              <a:rPr lang="en-US" altLang="zh-CN" baseline="30000"/>
              <a:t>2</a:t>
            </a:r>
            <a:r>
              <a:rPr lang="en-US" altLang="zh-CN"/>
              <a:t>-net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2991" y="388449"/>
            <a:ext cx="339420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总体架构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74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Overall architecture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1636395"/>
            <a:ext cx="12014835" cy="4064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398645" y="1962785"/>
            <a:ext cx="952500" cy="384175"/>
          </a:xfrm>
          <a:prstGeom prst="roundRect">
            <a:avLst/>
          </a:prstGeom>
          <a:solidFill>
            <a:srgbClr val="F4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9854B4"/>
                </a:solidFill>
              </a:rPr>
              <a:t>U</a:t>
            </a:r>
            <a:r>
              <a:rPr lang="en-US" altLang="zh-CN" sz="1200" baseline="30000">
                <a:solidFill>
                  <a:srgbClr val="9854B4"/>
                </a:solidFill>
              </a:rPr>
              <a:t>2</a:t>
            </a:r>
            <a:r>
              <a:rPr lang="zh-CN" altLang="en-US" sz="1200">
                <a:solidFill>
                  <a:srgbClr val="9854B4"/>
                </a:solidFill>
              </a:rPr>
              <a:t>GE-net</a:t>
            </a:r>
            <a:endParaRPr lang="zh-CN" altLang="en-US" sz="1200">
              <a:solidFill>
                <a:srgbClr val="9854B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4413250"/>
            <a:ext cx="669925" cy="5346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875" y="4485005"/>
            <a:ext cx="296545" cy="3289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405" y="6336030"/>
            <a:ext cx="1191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 </a:t>
            </a:r>
            <a:r>
              <a:rPr lang="en-US" altLang="zh-CN" sz="1400"/>
              <a:t>Liquid Warp GAN:</a:t>
            </a:r>
            <a:r>
              <a:rPr lang="zh-CN" altLang="en-US" sz="1400"/>
              <a:t>Liu W ,  Piao Z ,  Min J , et al. Liquid Warping GAN: A Unified Framework for Human Motion Imitation, Appearance Transfer and Novel View Synthesis[C]// 2019 IEEE/CVF International Conference on Computer Vision (ICCV). IEEE, 2019.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55" y="5362575"/>
            <a:ext cx="1784350" cy="226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580" y="4868545"/>
            <a:ext cx="165036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35" y="4775835"/>
            <a:ext cx="78105" cy="500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0" y="4813300"/>
            <a:ext cx="170180" cy="2057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78960" y="1700530"/>
            <a:ext cx="1062355" cy="82677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285" y="4279900"/>
            <a:ext cx="991870" cy="80073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524635" y="2539365"/>
            <a:ext cx="8160385" cy="4144010"/>
            <a:chOff x="2247" y="1610"/>
            <a:chExt cx="12378" cy="564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94" y="1610"/>
              <a:ext cx="2007" cy="20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5" y="5210"/>
              <a:ext cx="2040" cy="20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7" y="2505"/>
              <a:ext cx="3278" cy="3502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5525" y="2165"/>
              <a:ext cx="6170" cy="4253"/>
              <a:chOff x="4009" y="4142"/>
              <a:chExt cx="6170" cy="4253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009" y="6125"/>
                <a:ext cx="1642" cy="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628" y="4142"/>
                <a:ext cx="0" cy="4253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5638" y="4142"/>
                <a:ext cx="4431" cy="1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615" y="8378"/>
                <a:ext cx="4564" cy="2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圆角矩形 20"/>
            <p:cNvSpPr/>
            <p:nvPr/>
          </p:nvSpPr>
          <p:spPr>
            <a:xfrm>
              <a:off x="7750" y="1667"/>
              <a:ext cx="2581" cy="1196"/>
            </a:xfrm>
            <a:prstGeom prst="roundRect">
              <a:avLst/>
            </a:prstGeom>
            <a:solidFill>
              <a:srgbClr val="B1AE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基于</a:t>
              </a:r>
              <a:r>
                <a:rPr lang="en-US" altLang="zh-CN"/>
                <a:t>HMR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750" y="5915"/>
              <a:ext cx="2581" cy="1196"/>
            </a:xfrm>
            <a:prstGeom prst="roundRect">
              <a:avLst/>
            </a:prstGeom>
            <a:solidFill>
              <a:srgbClr val="B1AE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U</a:t>
              </a:r>
              <a:r>
                <a:rPr lang="en-US" baseline="30000"/>
                <a:t>2</a:t>
              </a:r>
              <a:r>
                <a:rPr lang="en-US"/>
                <a:t>GE-net</a:t>
              </a:r>
              <a:endParaRPr 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65" y="481330"/>
            <a:ext cx="7584440" cy="2057400"/>
            <a:chOff x="3179" y="2345"/>
            <a:chExt cx="11504" cy="28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9" y="2345"/>
              <a:ext cx="2801" cy="2801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/>
            <p:nvPr/>
          </p:nvCxnSpPr>
          <p:spPr>
            <a:xfrm>
              <a:off x="6218" y="3744"/>
              <a:ext cx="5797" cy="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8411" y="3122"/>
              <a:ext cx="2581" cy="1196"/>
            </a:xfrm>
            <a:prstGeom prst="roundRect">
              <a:avLst/>
            </a:prstGeom>
            <a:solidFill>
              <a:srgbClr val="B1AE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U</a:t>
              </a:r>
              <a:r>
                <a:rPr lang="en-US" baseline="30000"/>
                <a:t>2</a:t>
              </a:r>
              <a:r>
                <a:rPr lang="en-US"/>
                <a:t>GE-net</a:t>
              </a:r>
              <a:endParaRPr 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99" y="2993"/>
              <a:ext cx="1484" cy="1484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2136140" y="800735"/>
            <a:ext cx="1261745" cy="14192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2bbb3f71-ed2b-4813-9d9f-c851c806846e"/>
</p:tagLst>
</file>

<file path=ppt/tags/tag2.xml><?xml version="1.0" encoding="utf-8"?>
<p:tagLst xmlns:p="http://schemas.openxmlformats.org/presentationml/2006/main">
  <p:tag name="ISLIDE.DIAGRAM" val="2bbb3f71-ed2b-4813-9d9f-c851c806846e"/>
</p:tagLst>
</file>

<file path=ppt/tags/tag3.xml><?xml version="1.0" encoding="utf-8"?>
<p:tagLst xmlns:p="http://schemas.openxmlformats.org/presentationml/2006/main">
  <p:tag name="ISLIDE.DIAGRAM" val="2bbb3f71-ed2b-4813-9d9f-c851c806846e"/>
</p:tagLst>
</file>

<file path=ppt/tags/tag4.xml><?xml version="1.0" encoding="utf-8"?>
<p:tagLst xmlns:p="http://schemas.openxmlformats.org/presentationml/2006/main">
  <p:tag name="ISLIDE.DIAGRAM" val="58dd2056-292b-4f9c-8e53-2657d3afde17"/>
</p:tagLst>
</file>

<file path=ppt/tags/tag5.xml><?xml version="1.0" encoding="utf-8"?>
<p:tagLst xmlns:p="http://schemas.openxmlformats.org/presentationml/2006/main">
  <p:tag name="ISLIDE.DIAGRAM" val="d066b0cc-cd07-44e4-a842-2f1f102dbf96"/>
</p:tagLst>
</file>

<file path=ppt/tags/tag6.xml><?xml version="1.0" encoding="utf-8"?>
<p:tagLst xmlns:p="http://schemas.openxmlformats.org/presentationml/2006/main">
  <p:tag name="KSO_WM_UNIT_TABLE_BEAUTIFY" val="smartTable{d03549de-a226-457d-89c0-6e7f012c55ed}"/>
  <p:tag name="TABLE_ENDDRAG_ORIGIN_RECT" val="719*130"/>
  <p:tag name="TABLE_ENDDRAG_RECT" val="76*207*719*130"/>
</p:tagLst>
</file>

<file path=ppt/tags/tag7.xml><?xml version="1.0" encoding="utf-8"?>
<p:tagLst xmlns:p="http://schemas.openxmlformats.org/presentationml/2006/main">
  <p:tag name="ISLIDE.DIAGRAM" val="ef0d8160-e598-49d9-b72b-f9ea72ddf00c"/>
</p:tagLst>
</file>

<file path=ppt/tags/tag8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4151</Words>
  <Application>WPS 演示</Application>
  <PresentationFormat>宽屏</PresentationFormat>
  <Paragraphs>392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Century Gothic</vt:lpstr>
      <vt:lpstr>方正兰亭中黑_GBK</vt:lpstr>
      <vt:lpstr>黑体</vt:lpstr>
      <vt:lpstr>经典综艺体简</vt:lpstr>
      <vt:lpstr>Arial Unicode MS</vt:lpstr>
      <vt:lpstr>等线</vt:lpstr>
      <vt:lpstr>Lato Light</vt:lpstr>
      <vt:lpstr>Segoe Print</vt:lpstr>
      <vt:lpstr>Calibri</vt:lpstr>
      <vt:lpstr>第一PPT，www.1ppt.com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创业融资计划书</dc:title>
  <dc:creator>第一PPT</dc:creator>
  <cp:keywords>www.1ppt.com</cp:keywords>
  <dc:description>www.1ppt.com</dc:description>
  <cp:lastModifiedBy>Black Friday</cp:lastModifiedBy>
  <cp:revision>151</cp:revision>
  <dcterms:created xsi:type="dcterms:W3CDTF">2017-10-09T03:26:00Z</dcterms:created>
  <dcterms:modified xsi:type="dcterms:W3CDTF">2021-09-05T07:25:11Z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57A01F24952A4AD6BCCE09A493618611</vt:lpwstr>
  </property>
  <property fmtid="{D5CDD505-2E9C-101B-9397-08002B2CF9AE}" pid="3" name="KSOProductBuildVer">
    <vt:lpwstr>2052-11.1.0.10700</vt:lpwstr>
  </property>
</Properties>
</file>