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3"/>
  </p:notesMasterIdLst>
  <p:sldIdLst>
    <p:sldId id="257" r:id="rId3"/>
    <p:sldId id="259" r:id="rId4"/>
    <p:sldId id="318" r:id="rId5"/>
    <p:sldId id="265" r:id="rId6"/>
    <p:sldId id="319" r:id="rId7"/>
    <p:sldId id="260" r:id="rId8"/>
    <p:sldId id="322" r:id="rId9"/>
    <p:sldId id="320" r:id="rId10"/>
    <p:sldId id="334" r:id="rId11"/>
    <p:sldId id="269" r:id="rId12"/>
    <p:sldId id="332" r:id="rId13"/>
    <p:sldId id="333" r:id="rId14"/>
    <p:sldId id="303" r:id="rId15"/>
    <p:sldId id="304" r:id="rId16"/>
    <p:sldId id="305" r:id="rId17"/>
    <p:sldId id="306" r:id="rId18"/>
    <p:sldId id="307" r:id="rId19"/>
    <p:sldId id="308" r:id="rId20"/>
    <p:sldId id="278" r:id="rId21"/>
    <p:sldId id="315" r:id="rId22"/>
    <p:sldId id="314" r:id="rId23"/>
    <p:sldId id="272" r:id="rId24"/>
    <p:sldId id="273" r:id="rId25"/>
    <p:sldId id="274" r:id="rId26"/>
    <p:sldId id="275" r:id="rId27"/>
    <p:sldId id="313" r:id="rId28"/>
    <p:sldId id="321" r:id="rId29"/>
    <p:sldId id="317" r:id="rId30"/>
    <p:sldId id="324" r:id="rId31"/>
    <p:sldId id="258"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23">
          <p15:clr>
            <a:srgbClr val="A4A3A4"/>
          </p15:clr>
        </p15:guide>
        <p15:guide id="2" orient="horz" pos="580">
          <p15:clr>
            <a:srgbClr val="A4A3A4"/>
          </p15:clr>
        </p15:guide>
        <p15:guide id="3" pos="471">
          <p15:clr>
            <a:srgbClr val="A4A3A4"/>
          </p15:clr>
        </p15:guide>
        <p15:guide id="4" pos="72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7E7"/>
    <a:srgbClr val="9DBEE5"/>
    <a:srgbClr val="F6F6F6"/>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31" autoAdjust="0"/>
    <p:restoredTop sz="77875" autoAdjust="0"/>
  </p:normalViewPr>
  <p:slideViewPr>
    <p:cSldViewPr snapToGrid="0">
      <p:cViewPr varScale="1">
        <p:scale>
          <a:sx n="60" d="100"/>
          <a:sy n="60" d="100"/>
        </p:scale>
        <p:origin x="615" y="39"/>
      </p:cViewPr>
      <p:guideLst>
        <p:guide orient="horz" pos="3823"/>
        <p:guide orient="horz" pos="580"/>
        <p:guide pos="471"/>
        <p:guide pos="72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noFill/>
              <a:round/>
            </a:ln>
            <a:effectLst/>
          </c:spPr>
          <c:marker>
            <c:symbol val="circle"/>
            <c:size val="12"/>
            <c:spPr>
              <a:solidFill>
                <a:srgbClr val="4C678E"/>
              </a:solidFill>
              <a:ln w="9525">
                <a:noFill/>
              </a:ln>
              <a:effectLst/>
            </c:spPr>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3</c:v>
                </c:pt>
                <c:pt idx="4">
                  <c:v>3.5</c:v>
                </c:pt>
                <c:pt idx="5">
                  <c:v>4.2</c:v>
                </c:pt>
                <c:pt idx="6">
                  <c:v>2.2000000000000002</c:v>
                </c:pt>
                <c:pt idx="7">
                  <c:v>3.2</c:v>
                </c:pt>
                <c:pt idx="8">
                  <c:v>5.6</c:v>
                </c:pt>
                <c:pt idx="9">
                  <c:v>3.3</c:v>
                </c:pt>
                <c:pt idx="10">
                  <c:v>5.2</c:v>
                </c:pt>
                <c:pt idx="11">
                  <c:v>6</c:v>
                </c:pt>
              </c:numCache>
            </c:numRef>
          </c:val>
          <c:smooth val="0"/>
          <c:extLst>
            <c:ext xmlns:c16="http://schemas.microsoft.com/office/drawing/2014/chart" uri="{C3380CC4-5D6E-409C-BE32-E72D297353CC}">
              <c16:uniqueId val="{00000000-0D83-47D4-B801-2D6516E6BA77}"/>
            </c:ext>
          </c:extLst>
        </c:ser>
        <c:dLbls>
          <c:showLegendKey val="0"/>
          <c:showVal val="0"/>
          <c:showCatName val="0"/>
          <c:showSerName val="0"/>
          <c:showPercent val="0"/>
          <c:showBubbleSize val="0"/>
        </c:dLbls>
        <c:marker val="1"/>
        <c:smooth val="0"/>
        <c:axId val="675716096"/>
        <c:axId val="675718272"/>
      </c:lineChart>
      <c:catAx>
        <c:axId val="675716096"/>
        <c:scaling>
          <c:orientation val="minMax"/>
        </c:scaling>
        <c:delete val="0"/>
        <c:axPos val="b"/>
        <c:numFmt formatCode="General" sourceLinked="1"/>
        <c:majorTickMark val="none"/>
        <c:minorTickMark val="none"/>
        <c:tickLblPos val="nextTo"/>
        <c:spPr>
          <a:noFill/>
          <a:ln w="9525" cap="flat" cmpd="sng" algn="ctr">
            <a:solidFill>
              <a:srgbClr val="404040"/>
            </a:solidFill>
            <a:round/>
          </a:ln>
          <a:effectLst/>
        </c:spPr>
        <c:txPr>
          <a:bodyPr rot="-60000000" vert="horz"/>
          <a:lstStyle/>
          <a:p>
            <a:pPr>
              <a:defRPr/>
            </a:pPr>
            <a:endParaRPr lang="zh-CN"/>
          </a:p>
        </c:txPr>
        <c:crossAx val="675718272"/>
        <c:crosses val="autoZero"/>
        <c:auto val="1"/>
        <c:lblAlgn val="ctr"/>
        <c:lblOffset val="100"/>
        <c:noMultiLvlLbl val="0"/>
      </c:catAx>
      <c:valAx>
        <c:axId val="6757182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crossAx val="675716096"/>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3</a:t>
            </a:fld>
            <a:endParaRPr lang="zh-CN" altLang="en-US"/>
          </a:p>
        </p:txBody>
      </p:sp>
    </p:spTree>
    <p:extLst>
      <p:ext uri="{BB962C8B-B14F-4D97-AF65-F5344CB8AC3E}">
        <p14:creationId xmlns:p14="http://schemas.microsoft.com/office/powerpoint/2010/main" val="2859674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使用中国疫情初期时未采取动态清零的政策，视为是未动态清零下的训练样本。</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21</a:t>
            </a:fld>
            <a:endParaRPr lang="zh-CN" altLang="en-US"/>
          </a:p>
        </p:txBody>
      </p:sp>
    </p:spTree>
    <p:extLst>
      <p:ext uri="{BB962C8B-B14F-4D97-AF65-F5344CB8AC3E}">
        <p14:creationId xmlns:p14="http://schemas.microsoft.com/office/powerpoint/2010/main" val="129858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27</a:t>
            </a:fld>
            <a:endParaRPr lang="zh-CN" altLang="en-US"/>
          </a:p>
        </p:txBody>
      </p:sp>
    </p:spTree>
    <p:extLst>
      <p:ext uri="{BB962C8B-B14F-4D97-AF65-F5344CB8AC3E}">
        <p14:creationId xmlns:p14="http://schemas.microsoft.com/office/powerpoint/2010/main" val="322949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三个分类模型，相对符合其选择的国家疫情情况，求解过程严谨</a:t>
            </a:r>
            <a:br>
              <a:rPr lang="en-US" altLang="zh-CN" dirty="0"/>
            </a:br>
            <a:r>
              <a:rPr lang="zh-CN" altLang="en-US" dirty="0"/>
              <a:t>ARIMA模型基于时间序列预测，很好地弥补了传统模型的弊端</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28</a:t>
            </a:fld>
            <a:endParaRPr lang="zh-CN" altLang="en-US"/>
          </a:p>
        </p:txBody>
      </p:sp>
    </p:spTree>
    <p:extLst>
      <p:ext uri="{BB962C8B-B14F-4D97-AF65-F5344CB8AC3E}">
        <p14:creationId xmlns:p14="http://schemas.microsoft.com/office/powerpoint/2010/main" val="4073114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受多种因素干扰，导致模型难于预测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在某些特殊的情况影响下，所预测的结果不够稳定</a:t>
            </a:r>
          </a:p>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29</a:t>
            </a:fld>
            <a:endParaRPr lang="zh-CN" altLang="en-US"/>
          </a:p>
        </p:txBody>
      </p:sp>
    </p:spTree>
    <p:extLst>
      <p:ext uri="{BB962C8B-B14F-4D97-AF65-F5344CB8AC3E}">
        <p14:creationId xmlns:p14="http://schemas.microsoft.com/office/powerpoint/2010/main" val="294975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根据疫情数据进行分析，建模，预测如果中国不采取动态清零的情况。三题间环环相扣。</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4</a:t>
            </a:fld>
            <a:endParaRPr lang="zh-CN" altLang="en-US"/>
          </a:p>
        </p:txBody>
      </p:sp>
    </p:spTree>
    <p:extLst>
      <p:ext uri="{BB962C8B-B14F-4D97-AF65-F5344CB8AC3E}">
        <p14:creationId xmlns:p14="http://schemas.microsoft.com/office/powerpoint/2010/main" val="148569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5</a:t>
            </a:fld>
            <a:endParaRPr lang="zh-CN" altLang="en-US"/>
          </a:p>
        </p:txBody>
      </p:sp>
    </p:spTree>
    <p:extLst>
      <p:ext uri="{BB962C8B-B14F-4D97-AF65-F5344CB8AC3E}">
        <p14:creationId xmlns:p14="http://schemas.microsoft.com/office/powerpoint/2010/main" val="1985470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7</a:t>
            </a:fld>
            <a:endParaRPr lang="zh-CN" altLang="en-US"/>
          </a:p>
        </p:txBody>
      </p:sp>
    </p:spTree>
    <p:extLst>
      <p:ext uri="{BB962C8B-B14F-4D97-AF65-F5344CB8AC3E}">
        <p14:creationId xmlns:p14="http://schemas.microsoft.com/office/powerpoint/2010/main" val="303037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8</a:t>
            </a:fld>
            <a:endParaRPr lang="zh-CN" altLang="en-US"/>
          </a:p>
        </p:txBody>
      </p:sp>
    </p:spTree>
    <p:extLst>
      <p:ext uri="{BB962C8B-B14F-4D97-AF65-F5344CB8AC3E}">
        <p14:creationId xmlns:p14="http://schemas.microsoft.com/office/powerpoint/2010/main" val="70339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python</a:t>
            </a:r>
            <a:r>
              <a:rPr lang="zh-CN" altLang="en-US" dirty="0"/>
              <a:t>进行画图。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计算康复率和致死率的指标数是基于提供的疫情数据绘制成折线图后，对需要的每段的斜率求和后进行平均值的求取得出。</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感染者接触人数由国家新闻媒体的新闻稿得出；</a:t>
            </a:r>
          </a:p>
          <a:p>
            <a:r>
              <a:rPr lang="zh-CN" altLang="en-US" dirty="0"/>
              <a:t>病毒传染的概率是由感染者接触的人数与潜伏者人数相比得到；</a:t>
            </a:r>
          </a:p>
          <a:p>
            <a:r>
              <a:rPr lang="zh-CN" altLang="en-US" dirty="0"/>
              <a:t>潜伏者转变的概率是由潜伏者与感染者相比得到；</a:t>
            </a:r>
          </a:p>
          <a:p>
            <a:endParaRPr lang="zh-CN" altLang="en-US" dirty="0"/>
          </a:p>
          <a:p>
            <a:r>
              <a:rPr lang="zh-CN" altLang="en-US" dirty="0"/>
              <a:t> 对于潜伏者来说，因为症状表现的不明显所以同样对少去不去公共场合缺少意识，接触人数依旧可以看成与日常生活无异。对于潜伏者、无症状感染者感染的概率是由潜伏者和无症状感染者两类人的接触人数和新增的潜伏者人数相比得出。 </a:t>
            </a:r>
          </a:p>
        </p:txBody>
      </p:sp>
      <p:sp>
        <p:nvSpPr>
          <p:cNvPr id="4" name="灯片编号占位符 3"/>
          <p:cNvSpPr>
            <a:spLocks noGrp="1"/>
          </p:cNvSpPr>
          <p:nvPr>
            <p:ph type="sldNum" sz="quarter" idx="10"/>
          </p:nvPr>
        </p:nvSpPr>
        <p:spPr/>
        <p:txBody>
          <a:bodyPr/>
          <a:lstStyle/>
          <a:p>
            <a:fld id="{D4343D81-2CE0-432F-B2E7-4DC1E7730BC1}"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我们根据不同国家的防疫政策以及疫情情况，用不同的模型进行预测分析</a:t>
            </a:r>
          </a:p>
        </p:txBody>
      </p:sp>
      <p:sp>
        <p:nvSpPr>
          <p:cNvPr id="4" name="灯片编号占位符 3"/>
          <p:cNvSpPr>
            <a:spLocks noGrp="1"/>
          </p:cNvSpPr>
          <p:nvPr>
            <p:ph type="sldNum" sz="quarter" idx="5"/>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3820188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13</a:t>
            </a:fld>
            <a:endParaRPr lang="zh-CN" altLang="en-US"/>
          </a:p>
        </p:txBody>
      </p:sp>
    </p:spTree>
    <p:extLst>
      <p:ext uri="{BB962C8B-B14F-4D97-AF65-F5344CB8AC3E}">
        <p14:creationId xmlns:p14="http://schemas.microsoft.com/office/powerpoint/2010/main" val="425743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2022/6/27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TextBox 6"/>
          <p:cNvSpPr txBox="1"/>
          <p:nvPr userDrawn="1"/>
        </p:nvSpPr>
        <p:spPr>
          <a:xfrm>
            <a:off x="1588389" y="675515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2022/6/27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6.png"/><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image" Target="../media/image23.png"/><Relationship Id="rId4" Type="http://schemas.openxmlformats.org/officeDocument/2006/relationships/image" Target="../media/image19.wmf"/><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p:cNvGrpSpPr/>
          <p:nvPr/>
        </p:nvGrpSpPr>
        <p:grpSpPr>
          <a:xfrm>
            <a:off x="0" y="-2772"/>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3" name="文本框 12"/>
          <p:cNvSpPr txBox="1"/>
          <p:nvPr/>
        </p:nvSpPr>
        <p:spPr>
          <a:xfrm>
            <a:off x="1898650" y="1566153"/>
            <a:ext cx="8058150" cy="2215991"/>
          </a:xfrm>
          <a:prstGeom prst="rect">
            <a:avLst/>
          </a:prstGeom>
          <a:noFill/>
        </p:spPr>
        <p:txBody>
          <a:bodyPr wrap="square" rtlCol="0">
            <a:spAutoFit/>
          </a:bodyPr>
          <a:lstStyle/>
          <a:p>
            <a:pPr algn="ctr"/>
            <a:endParaRPr lang="en-US" altLang="zh-CN" spc="600" dirty="0">
              <a:solidFill>
                <a:srgbClr val="4C678E"/>
              </a:solidFill>
              <a:cs typeface="+mn-ea"/>
              <a:sym typeface="+mn-lt"/>
            </a:endParaRPr>
          </a:p>
          <a:p>
            <a:pPr algn="ctr"/>
            <a:r>
              <a:rPr lang="zh-CN" altLang="zh-CN" sz="6000" spc="600" dirty="0">
                <a:solidFill>
                  <a:srgbClr val="4C678E"/>
                </a:solidFill>
                <a:cs typeface="+mn-ea"/>
              </a:rPr>
              <a:t>新冠疫情记录数据的量化分析</a:t>
            </a:r>
            <a:endParaRPr lang="zh-CN" altLang="en-US" sz="6000" spc="600" dirty="0">
              <a:solidFill>
                <a:srgbClr val="4C678E"/>
              </a:solidFill>
              <a:cs typeface="+mn-ea"/>
              <a:sym typeface="+mn-lt"/>
            </a:endParaRPr>
          </a:p>
        </p:txBody>
      </p:sp>
      <p:grpSp>
        <p:nvGrpSpPr>
          <p:cNvPr id="18" name="ísļîḓé"/>
          <p:cNvGrpSpPr/>
          <p:nvPr/>
        </p:nvGrpSpPr>
        <p:grpSpPr>
          <a:xfrm>
            <a:off x="452000" y="592577"/>
            <a:ext cx="519548" cy="519548"/>
            <a:chOff x="5683121" y="1558109"/>
            <a:chExt cx="673626" cy="673626"/>
          </a:xfrm>
        </p:grpSpPr>
        <p:sp>
          <p:nvSpPr>
            <p:cNvPr id="19"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06/27</a:t>
            </a:r>
            <a:endParaRPr lang="zh-CN" altLang="en-US" dirty="0">
              <a:solidFill>
                <a:srgbClr val="4C678E"/>
              </a:solidFill>
              <a:cs typeface="+mn-ea"/>
              <a:sym typeface="+mn-lt"/>
            </a:endParaRPr>
          </a:p>
        </p:txBody>
      </p:sp>
      <p:sp>
        <p:nvSpPr>
          <p:cNvPr id="29" name="矩形: 圆角 28"/>
          <p:cNvSpPr/>
          <p:nvPr/>
        </p:nvSpPr>
        <p:spPr>
          <a:xfrm>
            <a:off x="4218940" y="4454059"/>
            <a:ext cx="3287395"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cs typeface="+mn-ea"/>
                <a:sym typeface="+mn-lt"/>
              </a:rPr>
              <a:t>汇报人：蔡响</a:t>
            </a:r>
            <a:r>
              <a:rPr lang="en-US" altLang="zh-CN" sz="1400" dirty="0">
                <a:solidFill>
                  <a:srgbClr val="4C678E"/>
                </a:solidFill>
                <a:cs typeface="+mn-ea"/>
                <a:sym typeface="+mn-lt"/>
              </a:rPr>
              <a:t> </a:t>
            </a:r>
            <a:r>
              <a:rPr lang="zh-CN" altLang="en-US" sz="1400" dirty="0">
                <a:solidFill>
                  <a:srgbClr val="4C678E"/>
                </a:solidFill>
                <a:cs typeface="+mn-ea"/>
                <a:sym typeface="+mn-lt"/>
              </a:rPr>
              <a:t>赵浚帆</a:t>
            </a:r>
            <a:r>
              <a:rPr lang="en-US" altLang="zh-CN" sz="1400" dirty="0">
                <a:solidFill>
                  <a:srgbClr val="4C678E"/>
                </a:solidFill>
                <a:cs typeface="+mn-ea"/>
                <a:sym typeface="+mn-lt"/>
              </a:rPr>
              <a:t> </a:t>
            </a:r>
            <a:r>
              <a:rPr lang="zh-CN" altLang="en-US" sz="1400" dirty="0">
                <a:solidFill>
                  <a:srgbClr val="4C678E"/>
                </a:solidFill>
                <a:cs typeface="+mn-ea"/>
                <a:sym typeface="+mn-lt"/>
              </a:rPr>
              <a:t>陈乐</a:t>
            </a:r>
          </a:p>
        </p:txBody>
      </p:sp>
      <p:sp>
        <p:nvSpPr>
          <p:cNvPr id="30" name="矩形: 圆角 29"/>
          <p:cNvSpPr/>
          <p:nvPr/>
        </p:nvSpPr>
        <p:spPr>
          <a:xfrm>
            <a:off x="4798694" y="5145745"/>
            <a:ext cx="2127885" cy="347345"/>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组别：</a:t>
            </a:r>
            <a:r>
              <a:rPr lang="en-US" altLang="zh-CN" sz="1400" dirty="0">
                <a:solidFill>
                  <a:schemeClr val="bg1"/>
                </a:solidFill>
                <a:cs typeface="+mn-ea"/>
                <a:sym typeface="+mn-lt"/>
              </a:rPr>
              <a:t>22B 01132</a:t>
            </a: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6" name="文本框 35"/>
          <p:cNvSpPr txBox="1"/>
          <p:nvPr/>
        </p:nvSpPr>
        <p:spPr>
          <a:xfrm>
            <a:off x="4218940" y="3719135"/>
            <a:ext cx="3417570" cy="368300"/>
          </a:xfrm>
          <a:prstGeom prst="rect">
            <a:avLst/>
          </a:prstGeom>
          <a:noFill/>
        </p:spPr>
        <p:txBody>
          <a:bodyPr wrap="square" rtlCol="0">
            <a:spAutoFit/>
          </a:bodyPr>
          <a:lstStyle/>
          <a:p>
            <a:pPr algn="ctr"/>
            <a:r>
              <a:rPr lang="zh-CN" altLang="en-US" spc="600" dirty="0">
                <a:solidFill>
                  <a:srgbClr val="4C678E"/>
                </a:solidFill>
                <a:cs typeface="+mn-ea"/>
                <a:sym typeface="+mn-lt"/>
              </a:rPr>
              <a:t>第十八届数学建模校赛</a:t>
            </a:r>
          </a:p>
        </p:txBody>
      </p:sp>
      <p:pic>
        <p:nvPicPr>
          <p:cNvPr id="1026" name="Picture 2">
            <a:extLst>
              <a:ext uri="{FF2B5EF4-FFF2-40B4-BE49-F238E27FC236}">
                <a16:creationId xmlns:a16="http://schemas.microsoft.com/office/drawing/2014/main" id="{A9324712-A4CE-3B6B-7333-F1F47355DF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63" y="145517"/>
            <a:ext cx="1235840" cy="1199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29" grpId="0" bldLvl="0" animBg="1"/>
      <p:bldP spid="30" grpId="0" bldLvl="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3274060" y="933847"/>
            <a:ext cx="3416300"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3601720" y="313055"/>
            <a:ext cx="2760980" cy="583565"/>
          </a:xfrm>
          <a:prstGeom prst="rect">
            <a:avLst/>
          </a:prstGeom>
          <a:noFill/>
        </p:spPr>
        <p:txBody>
          <a:bodyPr wrap="square" rtlCol="0">
            <a:spAutoFit/>
          </a:bodyPr>
          <a:lstStyle/>
          <a:p>
            <a:pPr algn="ctr"/>
            <a:r>
              <a:rPr lang="zh-CN" altLang="en-US" sz="3200" spc="600" dirty="0">
                <a:solidFill>
                  <a:srgbClr val="4C678E"/>
                </a:solidFill>
                <a:cs typeface="+mn-ea"/>
                <a:sym typeface="+mn-lt"/>
              </a:rPr>
              <a:t>指标获取</a:t>
            </a:r>
          </a:p>
        </p:txBody>
      </p:sp>
      <p:grpSp>
        <p:nvGrpSpPr>
          <p:cNvPr id="9" name="组合 8"/>
          <p:cNvGrpSpPr/>
          <p:nvPr/>
        </p:nvGrpSpPr>
        <p:grpSpPr>
          <a:xfrm>
            <a:off x="2736812" y="7262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69648" y="1036831"/>
            <a:ext cx="3607435" cy="3638674"/>
            <a:chOff x="1363612" y="2895014"/>
            <a:chExt cx="3607435" cy="3638674"/>
          </a:xfrm>
        </p:grpSpPr>
        <p:sp>
          <p:nvSpPr>
            <p:cNvPr id="30" name="矩形 29"/>
            <p:cNvSpPr/>
            <p:nvPr/>
          </p:nvSpPr>
          <p:spPr>
            <a:xfrm>
              <a:off x="2130128" y="2895014"/>
              <a:ext cx="1123274" cy="461645"/>
            </a:xfrm>
            <a:prstGeom prst="rect">
              <a:avLst/>
            </a:prstGeom>
            <a:noFill/>
          </p:spPr>
          <p:txBody>
            <a:bodyPr wrap="square" lIns="0" tIns="0" rIns="0" bIns="0" rtlCol="0">
              <a:spAutoFit/>
            </a:bodyPr>
            <a:lstStyle/>
            <a:p>
              <a:pPr algn="just" hangingPunct="0">
                <a:lnSpc>
                  <a:spcPct val="150000"/>
                </a:lnSpc>
              </a:pPr>
              <a:endParaRPr lang="zh-CN" altLang="en-US" sz="2000" b="1" dirty="0">
                <a:solidFill>
                  <a:srgbClr val="4C678E"/>
                </a:solidFill>
                <a:cs typeface="+mn-ea"/>
                <a:sym typeface="+mn-lt"/>
              </a:endParaRPr>
            </a:p>
          </p:txBody>
        </p:sp>
        <p:sp>
          <p:nvSpPr>
            <p:cNvPr id="31" name="矩形 30"/>
            <p:cNvSpPr/>
            <p:nvPr/>
          </p:nvSpPr>
          <p:spPr>
            <a:xfrm>
              <a:off x="1363612" y="4040678"/>
              <a:ext cx="3607435" cy="2493010"/>
            </a:xfrm>
            <a:prstGeom prst="rect">
              <a:avLst/>
            </a:prstGeom>
            <a:noFill/>
          </p:spPr>
          <p:txBody>
            <a:bodyPr wrap="square" lIns="0" tIns="0" rIns="0" bIns="0" rtlCol="0">
              <a:spAutoFit/>
            </a:bodyPr>
            <a:lstStyle/>
            <a:p>
              <a:pPr algn="just" hangingPunct="0">
                <a:lnSpc>
                  <a:spcPct val="150000"/>
                </a:lnSpc>
              </a:pPr>
              <a:r>
                <a:rPr lang="zh-CN" altLang="en-US" b="1" dirty="0">
                  <a:solidFill>
                    <a:schemeClr val="tx1">
                      <a:lumMod val="75000"/>
                      <a:lumOff val="25000"/>
                    </a:schemeClr>
                  </a:solidFill>
                  <a:cs typeface="+mn-ea"/>
                  <a:sym typeface="+mn-lt"/>
                </a:rPr>
                <a:t>依据右图，分析得绝大部分的感染者都被治愈，少部分的会病情严重危机生命。依据曲线我们推算得出指标：</a:t>
              </a:r>
            </a:p>
            <a:p>
              <a:pPr algn="just" hangingPunct="0">
                <a:lnSpc>
                  <a:spcPct val="150000"/>
                </a:lnSpc>
              </a:pPr>
              <a:r>
                <a:rPr lang="zh-CN" altLang="en-US" b="1" dirty="0">
                  <a:solidFill>
                    <a:schemeClr val="tx1">
                      <a:lumMod val="75000"/>
                      <a:lumOff val="25000"/>
                    </a:schemeClr>
                  </a:solidFill>
                  <a:cs typeface="+mn-ea"/>
                  <a:sym typeface="+mn-lt"/>
                </a:rPr>
                <a:t>①</a:t>
              </a: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g（感染者康复率）为 </a:t>
              </a:r>
              <a:r>
                <a:rPr lang="en-US" altLang="zh-CN" b="1" dirty="0">
                  <a:solidFill>
                    <a:schemeClr val="tx1">
                      <a:lumMod val="75000"/>
                      <a:lumOff val="25000"/>
                    </a:schemeClr>
                  </a:solidFill>
                  <a:cs typeface="+mn-ea"/>
                  <a:sym typeface="+mn-lt"/>
                </a:rPr>
                <a:t>0.1</a:t>
              </a:r>
              <a:r>
                <a:rPr lang="zh-CN" altLang="en-US" b="1" dirty="0">
                  <a:solidFill>
                    <a:schemeClr val="tx1">
                      <a:lumMod val="75000"/>
                      <a:lumOff val="25000"/>
                    </a:schemeClr>
                  </a:solidFill>
                  <a:cs typeface="+mn-ea"/>
                  <a:sym typeface="+mn-lt"/>
                </a:rPr>
                <a:t>；</a:t>
              </a:r>
            </a:p>
            <a:p>
              <a:pPr algn="just" hangingPunct="0">
                <a:lnSpc>
                  <a:spcPct val="150000"/>
                </a:lnSpc>
              </a:pPr>
              <a:r>
                <a:rPr lang="en-US" altLang="zh-CN" b="1" dirty="0">
                  <a:solidFill>
                    <a:schemeClr val="tx1">
                      <a:lumMod val="75000"/>
                      <a:lumOff val="25000"/>
                    </a:schemeClr>
                  </a:solidFill>
                  <a:cs typeface="+mn-ea"/>
                  <a:sym typeface="+mn-lt"/>
                </a:rPr>
                <a:t>    </a:t>
              </a:r>
              <a:r>
                <a:rPr lang="zh-CN" altLang="en-US" b="1" dirty="0">
                  <a:solidFill>
                    <a:schemeClr val="tx1">
                      <a:lumMod val="75000"/>
                      <a:lumOff val="25000"/>
                    </a:schemeClr>
                  </a:solidFill>
                  <a:cs typeface="+mn-ea"/>
                  <a:sym typeface="+mn-lt"/>
                </a:rPr>
                <a:t>d（感染者日致死率）为 </a:t>
              </a:r>
              <a:r>
                <a:rPr lang="en-US" altLang="zh-CN" b="1" dirty="0">
                  <a:solidFill>
                    <a:schemeClr val="tx1">
                      <a:lumMod val="75000"/>
                      <a:lumOff val="25000"/>
                    </a:schemeClr>
                  </a:solidFill>
                  <a:cs typeface="+mn-ea"/>
                  <a:sym typeface="+mn-lt"/>
                </a:rPr>
                <a:t>0.05</a:t>
              </a:r>
              <a:r>
                <a:rPr lang="zh-CN" altLang="en-US" b="1"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  </a:t>
              </a:r>
            </a:p>
          </p:txBody>
        </p:sp>
      </p:grpSp>
      <p:pic>
        <p:nvPicPr>
          <p:cNvPr id="11" name="图片 10" descr="China"/>
          <p:cNvPicPr>
            <a:picLocks noChangeAspect="1"/>
          </p:cNvPicPr>
          <p:nvPr/>
        </p:nvPicPr>
        <p:blipFill>
          <a:blip r:embed="rId3"/>
          <a:stretch>
            <a:fillRect/>
          </a:stretch>
        </p:blipFill>
        <p:spPr>
          <a:xfrm>
            <a:off x="3764245" y="1201906"/>
            <a:ext cx="8627921" cy="5199830"/>
          </a:xfrm>
          <a:prstGeom prst="rect">
            <a:avLst/>
          </a:prstGeom>
        </p:spPr>
      </p:pic>
      <p:sp>
        <p:nvSpPr>
          <p:cNvPr id="20" name="文本框 19"/>
          <p:cNvSpPr txBox="1"/>
          <p:nvPr/>
        </p:nvSpPr>
        <p:spPr>
          <a:xfrm>
            <a:off x="553085" y="4294505"/>
            <a:ext cx="643890" cy="368300"/>
          </a:xfrm>
          <a:prstGeom prst="rect">
            <a:avLst/>
          </a:prstGeom>
          <a:noFill/>
        </p:spPr>
        <p:txBody>
          <a:bodyPr wrap="none" rtlCol="0" anchor="t">
            <a:spAutoFit/>
          </a:bodyPr>
          <a:lstStyle/>
          <a:p>
            <a:r>
              <a:rPr lang="zh-CN" altLang="en-US" b="1" dirty="0">
                <a:latin typeface="宋体" panose="02010600030101010101" pitchFamily="2" charset="-122"/>
                <a:ea typeface="宋体" panose="02010600030101010101" pitchFamily="2" charset="-122"/>
              </a:rPr>
              <a:t>②</a:t>
            </a:r>
            <a:r>
              <a:rPr lang="en-US" altLang="zh-CN" b="1" dirty="0">
                <a:latin typeface="宋体" panose="02010600030101010101" pitchFamily="2" charset="-122"/>
                <a:ea typeface="宋体" panose="02010600030101010101" pitchFamily="2" charset="-122"/>
              </a:rPr>
              <a:t>  </a:t>
            </a:r>
          </a:p>
        </p:txBody>
      </p:sp>
      <p:sp>
        <p:nvSpPr>
          <p:cNvPr id="43" name="文本框 42"/>
          <p:cNvSpPr txBox="1"/>
          <p:nvPr/>
        </p:nvSpPr>
        <p:spPr>
          <a:xfrm>
            <a:off x="6114415" y="3234690"/>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3274060" y="933847"/>
            <a:ext cx="3416300"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3601720" y="313055"/>
            <a:ext cx="2760980" cy="583565"/>
          </a:xfrm>
          <a:prstGeom prst="rect">
            <a:avLst/>
          </a:prstGeom>
          <a:noFill/>
        </p:spPr>
        <p:txBody>
          <a:bodyPr wrap="square" rtlCol="0">
            <a:spAutoFit/>
          </a:bodyPr>
          <a:lstStyle/>
          <a:p>
            <a:pPr algn="ctr"/>
            <a:r>
              <a:rPr lang="zh-CN" altLang="en-US" sz="3200" spc="600" dirty="0">
                <a:solidFill>
                  <a:srgbClr val="4C678E"/>
                </a:solidFill>
                <a:cs typeface="+mn-ea"/>
                <a:sym typeface="+mn-lt"/>
              </a:rPr>
              <a:t>指标获取</a:t>
            </a:r>
          </a:p>
        </p:txBody>
      </p:sp>
      <p:grpSp>
        <p:nvGrpSpPr>
          <p:cNvPr id="9" name="组合 8"/>
          <p:cNvGrpSpPr/>
          <p:nvPr/>
        </p:nvGrpSpPr>
        <p:grpSpPr>
          <a:xfrm>
            <a:off x="2736812" y="7262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23455" y="1723914"/>
            <a:ext cx="3803015" cy="3280513"/>
            <a:chOff x="1399994" y="2969957"/>
            <a:chExt cx="3803015" cy="3280513"/>
          </a:xfrm>
        </p:grpSpPr>
        <p:sp>
          <p:nvSpPr>
            <p:cNvPr id="13" name="矩形 12"/>
            <p:cNvSpPr/>
            <p:nvPr/>
          </p:nvSpPr>
          <p:spPr>
            <a:xfrm>
              <a:off x="2130763" y="3051859"/>
              <a:ext cx="1123274" cy="461645"/>
            </a:xfrm>
            <a:prstGeom prst="rect">
              <a:avLst/>
            </a:prstGeom>
            <a:noFill/>
          </p:spPr>
          <p:txBody>
            <a:bodyPr wrap="square" lIns="0" tIns="0" rIns="0" bIns="0" rtlCol="0">
              <a:spAutoFit/>
            </a:bodyPr>
            <a:lstStyle/>
            <a:p>
              <a:pPr algn="just" hangingPunct="0">
                <a:lnSpc>
                  <a:spcPct val="150000"/>
                </a:lnSpc>
              </a:pPr>
              <a:endParaRPr lang="zh-CN" altLang="en-US" sz="2000" b="1" dirty="0">
                <a:solidFill>
                  <a:srgbClr val="4C678E"/>
                </a:solidFill>
                <a:cs typeface="+mn-ea"/>
                <a:sym typeface="+mn-lt"/>
              </a:endParaRPr>
            </a:p>
          </p:txBody>
        </p:sp>
        <p:sp>
          <p:nvSpPr>
            <p:cNvPr id="14" name="矩形 13"/>
            <p:cNvSpPr/>
            <p:nvPr/>
          </p:nvSpPr>
          <p:spPr>
            <a:xfrm>
              <a:off x="1399994" y="2969957"/>
              <a:ext cx="3803015" cy="3280513"/>
            </a:xfrm>
            <a:prstGeom prst="rect">
              <a:avLst/>
            </a:prstGeom>
            <a:noFill/>
          </p:spPr>
          <p:txBody>
            <a:bodyPr wrap="square" lIns="0" tIns="0" rIns="0" bIns="0" rtlCol="0">
              <a:spAutoFit/>
            </a:bodyPr>
            <a:lstStyle/>
            <a:p>
              <a:pPr algn="just" hangingPunct="0">
                <a:lnSpc>
                  <a:spcPct val="150000"/>
                </a:lnSpc>
              </a:pPr>
              <a:r>
                <a:rPr lang="zh-CN" altLang="en-US" sz="1600" b="1" dirty="0">
                  <a:solidFill>
                    <a:schemeClr val="tx1">
                      <a:lumMod val="75000"/>
                      <a:lumOff val="25000"/>
                    </a:schemeClr>
                  </a:solidFill>
                  <a:cs typeface="+mn-ea"/>
                  <a:sym typeface="+mn-lt"/>
                </a:rPr>
                <a:t>新冠肺炎在中国传播时的折线图，比较的是疑似病例的折线和确诊病例的折线。根据资料和折线图我们得到如下指标</a:t>
              </a:r>
            </a:p>
            <a:p>
              <a:pPr algn="just" hangingPunct="0">
                <a:lnSpc>
                  <a:spcPct val="150000"/>
                </a:lnSpc>
              </a:pPr>
              <a:r>
                <a:rPr lang="zh-CN" altLang="en-US" sz="1600" b="1" dirty="0">
                  <a:solidFill>
                    <a:schemeClr val="tx1">
                      <a:lumMod val="75000"/>
                      <a:lumOff val="25000"/>
                    </a:schemeClr>
                  </a:solidFill>
                  <a:cs typeface="+mn-ea"/>
                  <a:sym typeface="+mn-lt"/>
                </a:rPr>
                <a:t>③</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r1（感染者接触人数）</a:t>
              </a:r>
              <a:r>
                <a:rPr lang="en-US" altLang="zh-CN" sz="1600" b="1" dirty="0">
                  <a:solidFill>
                    <a:schemeClr val="tx1">
                      <a:lumMod val="75000"/>
                      <a:lumOff val="25000"/>
                    </a:schemeClr>
                  </a:solidFill>
                  <a:cs typeface="+mn-ea"/>
                  <a:sym typeface="+mn-lt"/>
                </a:rPr>
                <a:t>23</a:t>
              </a:r>
              <a:r>
                <a:rPr lang="zh-CN" altLang="en-US" sz="1600" b="1" dirty="0">
                  <a:solidFill>
                    <a:schemeClr val="tx1">
                      <a:lumMod val="75000"/>
                      <a:lumOff val="25000"/>
                    </a:schemeClr>
                  </a:solidFill>
                  <a:cs typeface="+mn-ea"/>
                  <a:sym typeface="+mn-lt"/>
                </a:rPr>
                <a:t> ；</a:t>
              </a:r>
            </a:p>
            <a:p>
              <a:pPr algn="just" hangingPunct="0">
                <a:lnSpc>
                  <a:spcPct val="150000"/>
                </a:lnSpc>
              </a:pPr>
              <a:r>
                <a:rPr lang="zh-CN" altLang="en-US" sz="1600" b="1" dirty="0">
                  <a:solidFill>
                    <a:schemeClr val="tx1">
                      <a:lumMod val="75000"/>
                      <a:lumOff val="25000"/>
                    </a:schemeClr>
                  </a:solidFill>
                  <a:cs typeface="+mn-ea"/>
                  <a:sym typeface="+mn-lt"/>
                </a:rPr>
                <a:t>④</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b1（传染新冠病毒的概率）</a:t>
              </a:r>
              <a:r>
                <a:rPr lang="en-US" altLang="zh-CN" sz="1600" b="1" dirty="0">
                  <a:solidFill>
                    <a:schemeClr val="tx1">
                      <a:lumMod val="75000"/>
                      <a:lumOff val="25000"/>
                    </a:schemeClr>
                  </a:solidFill>
                  <a:cs typeface="+mn-ea"/>
                  <a:sym typeface="+mn-lt"/>
                </a:rPr>
                <a:t>0.037</a:t>
              </a:r>
              <a:r>
                <a:rPr lang="zh-CN" altLang="en-US" sz="1600" b="1" dirty="0">
                  <a:solidFill>
                    <a:schemeClr val="tx1">
                      <a:lumMod val="75000"/>
                      <a:lumOff val="25000"/>
                    </a:schemeClr>
                  </a:solidFill>
                  <a:cs typeface="+mn-ea"/>
                  <a:sym typeface="+mn-lt"/>
                </a:rPr>
                <a:t>；</a:t>
              </a:r>
            </a:p>
            <a:p>
              <a:pPr algn="just" hangingPunct="0">
                <a:lnSpc>
                  <a:spcPct val="150000"/>
                </a:lnSpc>
              </a:pPr>
              <a:r>
                <a:rPr lang="zh-CN" altLang="en-US" sz="1600" b="1" dirty="0">
                  <a:solidFill>
                    <a:schemeClr val="tx1">
                      <a:lumMod val="75000"/>
                      <a:lumOff val="25000"/>
                    </a:schemeClr>
                  </a:solidFill>
                  <a:cs typeface="+mn-ea"/>
                  <a:sym typeface="+mn-lt"/>
                </a:rPr>
                <a:t>⑤</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a（潜伏者变为感染者的概率）</a:t>
              </a:r>
              <a:r>
                <a:rPr lang="en-US" altLang="zh-CN" sz="1600" b="1" dirty="0">
                  <a:solidFill>
                    <a:schemeClr val="tx1">
                      <a:lumMod val="75000"/>
                      <a:lumOff val="25000"/>
                    </a:schemeClr>
                  </a:solidFill>
                  <a:cs typeface="+mn-ea"/>
                  <a:sym typeface="+mn-lt"/>
                </a:rPr>
                <a:t>0.127</a:t>
              </a:r>
              <a:r>
                <a:rPr lang="zh-CN" altLang="en-US" sz="1600" b="1" dirty="0">
                  <a:solidFill>
                    <a:schemeClr val="tx1">
                      <a:lumMod val="75000"/>
                      <a:lumOff val="25000"/>
                    </a:schemeClr>
                  </a:solidFill>
                  <a:cs typeface="+mn-ea"/>
                  <a:sym typeface="+mn-lt"/>
                </a:rPr>
                <a:t>；</a:t>
              </a:r>
            </a:p>
            <a:p>
              <a:pPr algn="just" hangingPunct="0">
                <a:lnSpc>
                  <a:spcPct val="150000"/>
                </a:lnSpc>
              </a:pPr>
              <a:r>
                <a:rPr lang="zh-CN" altLang="en-US" sz="1600" b="1" dirty="0">
                  <a:solidFill>
                    <a:schemeClr val="tx1">
                      <a:lumMod val="75000"/>
                      <a:lumOff val="25000"/>
                    </a:schemeClr>
                  </a:solidFill>
                  <a:cs typeface="+mn-ea"/>
                  <a:sym typeface="+mn-lt"/>
                </a:rPr>
                <a:t>⑥</a:t>
              </a: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r2（潜伏者接触的人数）</a:t>
              </a:r>
              <a:r>
                <a:rPr lang="en-US" altLang="zh-CN" sz="1600" b="1" dirty="0">
                  <a:solidFill>
                    <a:schemeClr val="tx1">
                      <a:lumMod val="75000"/>
                      <a:lumOff val="25000"/>
                    </a:schemeClr>
                  </a:solidFill>
                  <a:cs typeface="+mn-ea"/>
                  <a:sym typeface="+mn-lt"/>
                </a:rPr>
                <a:t>52</a:t>
              </a:r>
              <a:r>
                <a:rPr lang="zh-CN" altLang="en-US" sz="1600" b="1" dirty="0">
                  <a:solidFill>
                    <a:schemeClr val="tx1">
                      <a:lumMod val="75000"/>
                      <a:lumOff val="25000"/>
                    </a:schemeClr>
                  </a:solidFill>
                  <a:cs typeface="+mn-ea"/>
                  <a:sym typeface="+mn-lt"/>
                </a:rPr>
                <a:t>；</a:t>
              </a:r>
            </a:p>
            <a:p>
              <a:pPr algn="just" hangingPunct="0">
                <a:lnSpc>
                  <a:spcPct val="150000"/>
                </a:lnSpc>
              </a:pPr>
              <a:r>
                <a:rPr lang="en-US" altLang="zh-CN" sz="1600" b="1" dirty="0">
                  <a:solidFill>
                    <a:schemeClr val="tx1">
                      <a:lumMod val="75000"/>
                      <a:lumOff val="25000"/>
                    </a:schemeClr>
                  </a:solidFill>
                  <a:cs typeface="+mn-ea"/>
                  <a:sym typeface="+mn-lt"/>
                </a:rPr>
                <a:t>    </a:t>
              </a:r>
              <a:r>
                <a:rPr lang="zh-CN" altLang="en-US" sz="1600" b="1" dirty="0">
                  <a:solidFill>
                    <a:schemeClr val="tx1">
                      <a:lumMod val="75000"/>
                      <a:lumOff val="25000"/>
                    </a:schemeClr>
                  </a:solidFill>
                  <a:cs typeface="+mn-ea"/>
                  <a:sym typeface="+mn-lt"/>
                </a:rPr>
                <a:t>b2（潜伏者、无症状感染者感染给正常人的概率）</a:t>
              </a:r>
              <a:r>
                <a:rPr lang="en-US" altLang="zh-CN" sz="1600" b="1" dirty="0">
                  <a:solidFill>
                    <a:schemeClr val="tx1">
                      <a:lumMod val="75000"/>
                      <a:lumOff val="25000"/>
                    </a:schemeClr>
                  </a:solidFill>
                  <a:cs typeface="+mn-ea"/>
                  <a:sym typeface="+mn-lt"/>
                </a:rPr>
                <a:t>0.0263</a:t>
              </a:r>
              <a:r>
                <a:rPr lang="zh-CN" altLang="en-US" sz="1600" b="1" dirty="0">
                  <a:solidFill>
                    <a:schemeClr val="tx1">
                      <a:lumMod val="75000"/>
                      <a:lumOff val="25000"/>
                    </a:schemeClr>
                  </a:solidFill>
                  <a:cs typeface="+mn-ea"/>
                  <a:sym typeface="+mn-lt"/>
                </a:rPr>
                <a:t> ；</a:t>
              </a:r>
            </a:p>
          </p:txBody>
        </p:sp>
      </p:grpSp>
      <p:pic>
        <p:nvPicPr>
          <p:cNvPr id="45" name="图片 1" descr="疑似病例"/>
          <p:cNvPicPr>
            <a:picLocks noChangeAspect="1"/>
          </p:cNvPicPr>
          <p:nvPr/>
        </p:nvPicPr>
        <p:blipFill>
          <a:blip r:embed="rId3"/>
          <a:stretch>
            <a:fillRect/>
          </a:stretch>
        </p:blipFill>
        <p:spPr>
          <a:xfrm>
            <a:off x="4603750" y="1724025"/>
            <a:ext cx="6374130" cy="38900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C5A780-2552-2CA7-9683-001C7A4B4115}"/>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 name="文本框 2">
            <a:extLst>
              <a:ext uri="{FF2B5EF4-FFF2-40B4-BE49-F238E27FC236}">
                <a16:creationId xmlns:a16="http://schemas.microsoft.com/office/drawing/2014/main" id="{E4DCC605-DF2B-D013-E9B2-E4531C33C97A}"/>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模型分类</a:t>
            </a:r>
          </a:p>
        </p:txBody>
      </p:sp>
      <p:grpSp>
        <p:nvGrpSpPr>
          <p:cNvPr id="4" name="组合 3">
            <a:extLst>
              <a:ext uri="{FF2B5EF4-FFF2-40B4-BE49-F238E27FC236}">
                <a16:creationId xmlns:a16="http://schemas.microsoft.com/office/drawing/2014/main" id="{96227F77-82EA-B716-2E4B-799F9D584F00}"/>
              </a:ext>
            </a:extLst>
          </p:cNvPr>
          <p:cNvGrpSpPr/>
          <p:nvPr/>
        </p:nvGrpSpPr>
        <p:grpSpPr>
          <a:xfrm>
            <a:off x="3850602" y="939639"/>
            <a:ext cx="4490797" cy="0"/>
            <a:chOff x="3893464" y="1130139"/>
            <a:chExt cx="4490797" cy="0"/>
          </a:xfrm>
        </p:grpSpPr>
        <p:cxnSp>
          <p:nvCxnSpPr>
            <p:cNvPr id="5" name="直接箭头连接符 25">
              <a:extLst>
                <a:ext uri="{FF2B5EF4-FFF2-40B4-BE49-F238E27FC236}">
                  <a16:creationId xmlns:a16="http://schemas.microsoft.com/office/drawing/2014/main" id="{3147478F-CB5A-A2C8-9BEC-03B68941F155}"/>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 name="直接箭头连接符 25">
              <a:extLst>
                <a:ext uri="{FF2B5EF4-FFF2-40B4-BE49-F238E27FC236}">
                  <a16:creationId xmlns:a16="http://schemas.microsoft.com/office/drawing/2014/main" id="{BF342B04-AFF7-4080-E1AF-3C55BC35AB00}"/>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7" name="图表 6">
            <a:extLst>
              <a:ext uri="{FF2B5EF4-FFF2-40B4-BE49-F238E27FC236}">
                <a16:creationId xmlns:a16="http://schemas.microsoft.com/office/drawing/2014/main" id="{002F7E42-223B-D393-2920-EE592B0CF90E}"/>
              </a:ext>
            </a:extLst>
          </p:cNvPr>
          <p:cNvGraphicFramePr/>
          <p:nvPr>
            <p:extLst>
              <p:ext uri="{D42A27DB-BD31-4B8C-83A1-F6EECF244321}">
                <p14:modId xmlns:p14="http://schemas.microsoft.com/office/powerpoint/2010/main" val="98810774"/>
              </p:ext>
            </p:extLst>
          </p:nvPr>
        </p:nvGraphicFramePr>
        <p:xfrm>
          <a:off x="710862" y="1637105"/>
          <a:ext cx="5631881" cy="3900913"/>
        </p:xfrm>
        <a:graphic>
          <a:graphicData uri="http://schemas.openxmlformats.org/drawingml/2006/chart">
            <c:chart xmlns:c="http://schemas.openxmlformats.org/drawingml/2006/chart" xmlns:r="http://schemas.openxmlformats.org/officeDocument/2006/relationships" r:id="rId3"/>
          </a:graphicData>
        </a:graphic>
      </p:graphicFrame>
      <p:sp>
        <p:nvSpPr>
          <p:cNvPr id="8" name="íṩlïḑé">
            <a:extLst>
              <a:ext uri="{FF2B5EF4-FFF2-40B4-BE49-F238E27FC236}">
                <a16:creationId xmlns:a16="http://schemas.microsoft.com/office/drawing/2014/main" id="{193091CD-CD5E-2985-E94D-E61E3FD38E68}"/>
              </a:ext>
            </a:extLst>
          </p:cNvPr>
          <p:cNvSpPr txBox="1"/>
          <p:nvPr/>
        </p:nvSpPr>
        <p:spPr bwMode="auto">
          <a:xfrm>
            <a:off x="6783280" y="2372448"/>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a:t>
            </a:r>
            <a:r>
              <a:rPr lang="en-US" sz="100" b="1" dirty="0">
                <a:solidFill>
                  <a:srgbClr val="4C678E"/>
                </a:solidFill>
                <a:cs typeface="+mn-ea"/>
                <a:sym typeface="+mn-lt"/>
              </a:rPr>
              <a:t> </a:t>
            </a:r>
            <a:r>
              <a:rPr lang="en-US" sz="3200" b="1" dirty="0">
                <a:solidFill>
                  <a:srgbClr val="4C678E"/>
                </a:solidFill>
                <a:cs typeface="+mn-ea"/>
                <a:sym typeface="+mn-lt"/>
              </a:rPr>
              <a:t>1.</a:t>
            </a:r>
          </a:p>
        </p:txBody>
      </p:sp>
      <p:sp>
        <p:nvSpPr>
          <p:cNvPr id="9" name="íṩlïḑé">
            <a:extLst>
              <a:ext uri="{FF2B5EF4-FFF2-40B4-BE49-F238E27FC236}">
                <a16:creationId xmlns:a16="http://schemas.microsoft.com/office/drawing/2014/main" id="{B171DAC6-E7EC-E5A7-8DD6-228DE4C9351F}"/>
              </a:ext>
            </a:extLst>
          </p:cNvPr>
          <p:cNvSpPr txBox="1"/>
          <p:nvPr/>
        </p:nvSpPr>
        <p:spPr bwMode="auto">
          <a:xfrm>
            <a:off x="6783280" y="3533607"/>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02.</a:t>
            </a:r>
          </a:p>
        </p:txBody>
      </p:sp>
      <p:sp>
        <p:nvSpPr>
          <p:cNvPr id="10" name="íṩlïḑé">
            <a:extLst>
              <a:ext uri="{FF2B5EF4-FFF2-40B4-BE49-F238E27FC236}">
                <a16:creationId xmlns:a16="http://schemas.microsoft.com/office/drawing/2014/main" id="{67AAD7D9-4F19-B92A-43CD-7B0BC670E6A1}"/>
              </a:ext>
            </a:extLst>
          </p:cNvPr>
          <p:cNvSpPr txBox="1"/>
          <p:nvPr/>
        </p:nvSpPr>
        <p:spPr bwMode="auto">
          <a:xfrm>
            <a:off x="6724492" y="4694766"/>
            <a:ext cx="572830" cy="619624"/>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03.</a:t>
            </a:r>
          </a:p>
        </p:txBody>
      </p:sp>
      <p:sp>
        <p:nvSpPr>
          <p:cNvPr id="11" name="矩形 10">
            <a:extLst>
              <a:ext uri="{FF2B5EF4-FFF2-40B4-BE49-F238E27FC236}">
                <a16:creationId xmlns:a16="http://schemas.microsoft.com/office/drawing/2014/main" id="{2F7F92F1-F23F-6474-9D8E-7BAEB7D5402F}"/>
              </a:ext>
            </a:extLst>
          </p:cNvPr>
          <p:cNvSpPr/>
          <p:nvPr/>
        </p:nvSpPr>
        <p:spPr>
          <a:xfrm>
            <a:off x="7602193" y="2303316"/>
            <a:ext cx="3878943" cy="488724"/>
          </a:xfrm>
          <a:prstGeom prst="rect">
            <a:avLst/>
          </a:prstGeom>
          <a:noFill/>
        </p:spPr>
        <p:txBody>
          <a:bodyPr wrap="square" lIns="0" tIns="0" rIns="0" bIns="0" rtlCol="0">
            <a:spAutoFit/>
          </a:bodyPr>
          <a:lstStyle/>
          <a:p>
            <a:pPr algn="just" hangingPunct="0">
              <a:lnSpc>
                <a:spcPct val="150000"/>
              </a:lnSpc>
            </a:pPr>
            <a:r>
              <a:rPr lang="en-US" altLang="zh-CN" sz="2400" b="1" dirty="0">
                <a:solidFill>
                  <a:schemeClr val="tx1">
                    <a:lumMod val="75000"/>
                    <a:lumOff val="25000"/>
                  </a:schemeClr>
                </a:solidFill>
                <a:cs typeface="+mn-ea"/>
                <a:sym typeface="+mn-lt"/>
              </a:rPr>
              <a:t>SIR</a:t>
            </a:r>
            <a:r>
              <a:rPr lang="zh-CN" altLang="en-US" sz="2400" b="1" dirty="0">
                <a:solidFill>
                  <a:schemeClr val="tx1">
                    <a:lumMod val="75000"/>
                    <a:lumOff val="25000"/>
                  </a:schemeClr>
                </a:solidFill>
                <a:cs typeface="+mn-ea"/>
                <a:sym typeface="+mn-lt"/>
              </a:rPr>
              <a:t>模型预测英国</a:t>
            </a:r>
          </a:p>
        </p:txBody>
      </p:sp>
      <p:sp>
        <p:nvSpPr>
          <p:cNvPr id="12" name="矩形 11">
            <a:extLst>
              <a:ext uri="{FF2B5EF4-FFF2-40B4-BE49-F238E27FC236}">
                <a16:creationId xmlns:a16="http://schemas.microsoft.com/office/drawing/2014/main" id="{05F23318-F710-EF61-1F05-B02C254AC5AC}"/>
              </a:ext>
            </a:extLst>
          </p:cNvPr>
          <p:cNvSpPr/>
          <p:nvPr/>
        </p:nvSpPr>
        <p:spPr>
          <a:xfrm>
            <a:off x="7602194" y="3429000"/>
            <a:ext cx="3878943" cy="488724"/>
          </a:xfrm>
          <a:prstGeom prst="rect">
            <a:avLst/>
          </a:prstGeom>
          <a:noFill/>
        </p:spPr>
        <p:txBody>
          <a:bodyPr wrap="square" lIns="0" tIns="0" rIns="0" bIns="0" rtlCol="0">
            <a:spAutoFit/>
          </a:bodyPr>
          <a:lstStyle/>
          <a:p>
            <a:pPr algn="just" hangingPunct="0">
              <a:lnSpc>
                <a:spcPct val="150000"/>
              </a:lnSpc>
            </a:pPr>
            <a:r>
              <a:rPr lang="en-US" altLang="zh-CN" sz="2400" b="1" dirty="0">
                <a:solidFill>
                  <a:schemeClr val="tx1">
                    <a:lumMod val="75000"/>
                    <a:lumOff val="25000"/>
                  </a:schemeClr>
                </a:solidFill>
                <a:cs typeface="+mn-ea"/>
                <a:sym typeface="+mn-lt"/>
              </a:rPr>
              <a:t>SEIR</a:t>
            </a:r>
            <a:r>
              <a:rPr lang="zh-CN" altLang="en-US" sz="2400" b="1" dirty="0">
                <a:solidFill>
                  <a:schemeClr val="tx1">
                    <a:lumMod val="75000"/>
                    <a:lumOff val="25000"/>
                  </a:schemeClr>
                </a:solidFill>
                <a:cs typeface="+mn-ea"/>
                <a:sym typeface="+mn-lt"/>
              </a:rPr>
              <a:t>模型预测中国</a:t>
            </a:r>
          </a:p>
        </p:txBody>
      </p:sp>
      <p:sp>
        <p:nvSpPr>
          <p:cNvPr id="13" name="矩形 12">
            <a:extLst>
              <a:ext uri="{FF2B5EF4-FFF2-40B4-BE49-F238E27FC236}">
                <a16:creationId xmlns:a16="http://schemas.microsoft.com/office/drawing/2014/main" id="{D180AA17-ECA8-3513-BC18-8F94C0575C0A}"/>
              </a:ext>
            </a:extLst>
          </p:cNvPr>
          <p:cNvSpPr/>
          <p:nvPr/>
        </p:nvSpPr>
        <p:spPr>
          <a:xfrm>
            <a:off x="7602195" y="4694766"/>
            <a:ext cx="3496539" cy="488724"/>
          </a:xfrm>
          <a:prstGeom prst="rect">
            <a:avLst/>
          </a:prstGeom>
          <a:noFill/>
        </p:spPr>
        <p:txBody>
          <a:bodyPr wrap="square" lIns="0" tIns="0" rIns="0" bIns="0" rtlCol="0">
            <a:spAutoFit/>
          </a:bodyPr>
          <a:lstStyle/>
          <a:p>
            <a:pPr algn="just" hangingPunct="0">
              <a:lnSpc>
                <a:spcPct val="150000"/>
              </a:lnSpc>
            </a:pPr>
            <a:r>
              <a:rPr lang="en-US" altLang="zh-CN" sz="2400" b="1" dirty="0">
                <a:solidFill>
                  <a:schemeClr val="tx1">
                    <a:lumMod val="75000"/>
                    <a:lumOff val="25000"/>
                  </a:schemeClr>
                </a:solidFill>
                <a:cs typeface="+mn-ea"/>
                <a:sym typeface="+mn-lt"/>
              </a:rPr>
              <a:t>SEIRS</a:t>
            </a:r>
            <a:r>
              <a:rPr lang="zh-CN" altLang="en-US" sz="2400" b="1" dirty="0">
                <a:solidFill>
                  <a:schemeClr val="tx1">
                    <a:lumMod val="75000"/>
                    <a:lumOff val="25000"/>
                  </a:schemeClr>
                </a:solidFill>
                <a:cs typeface="+mn-ea"/>
                <a:sym typeface="+mn-lt"/>
              </a:rPr>
              <a:t>模型预测美国</a:t>
            </a:r>
          </a:p>
        </p:txBody>
      </p:sp>
    </p:spTree>
    <p:extLst>
      <p:ext uri="{BB962C8B-B14F-4D97-AF65-F5344CB8AC3E}">
        <p14:creationId xmlns:p14="http://schemas.microsoft.com/office/powerpoint/2010/main" val="2470130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SIR</a:t>
            </a:r>
            <a:r>
              <a:rPr lang="zh-CN" altLang="en-US" sz="3200" spc="600" dirty="0">
                <a:solidFill>
                  <a:srgbClr val="4C678E"/>
                </a:solidFill>
                <a:cs typeface="+mn-ea"/>
                <a:sym typeface="+mn-lt"/>
              </a:rPr>
              <a:t>模型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rot="10800000" flipV="1">
            <a:off x="164841" y="2863684"/>
            <a:ext cx="1697529"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模型过程</a:t>
            </a:r>
          </a:p>
        </p:txBody>
      </p:sp>
      <p:sp>
        <p:nvSpPr>
          <p:cNvPr id="34" name="íṩlïḑé"/>
          <p:cNvSpPr txBox="1"/>
          <p:nvPr/>
        </p:nvSpPr>
        <p:spPr bwMode="auto">
          <a:xfrm flipH="1">
            <a:off x="2471069" y="2900892"/>
            <a:ext cx="276722" cy="341291"/>
          </a:xfrm>
          <a:prstGeom prst="rect">
            <a:avLst/>
          </a:prstGeom>
          <a:noFill/>
        </p:spPr>
        <p:txBody>
          <a:bodyPr wrap="none" lIns="0" tIns="0" rIns="0" bIns="0" anchor="ctr">
            <a:normAutofit/>
          </a:bodyPr>
          <a:lstStyle/>
          <a:p>
            <a:pPr algn="ctr">
              <a:defRPr/>
            </a:pPr>
            <a:r>
              <a:rPr lang="en-US" sz="100" b="1" dirty="0">
                <a:solidFill>
                  <a:srgbClr val="4C678E"/>
                </a:solidFill>
                <a:cs typeface="+mn-ea"/>
                <a:sym typeface="+mn-lt"/>
              </a:rPr>
              <a:t> </a:t>
            </a:r>
            <a:endParaRPr lang="en-US" sz="3200" b="1" dirty="0">
              <a:solidFill>
                <a:srgbClr val="4C678E"/>
              </a:solidFill>
              <a:cs typeface="+mn-ea"/>
              <a:sym typeface="+mn-lt"/>
            </a:endParaRPr>
          </a:p>
        </p:txBody>
      </p:sp>
      <p:sp>
        <p:nvSpPr>
          <p:cNvPr id="35" name="文本框 34"/>
          <p:cNvSpPr txBox="1"/>
          <p:nvPr/>
        </p:nvSpPr>
        <p:spPr>
          <a:xfrm rot="10800000" flipV="1">
            <a:off x="164841" y="5008354"/>
            <a:ext cx="1610202"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微分方程</a:t>
            </a:r>
          </a:p>
        </p:txBody>
      </p:sp>
      <p:sp>
        <p:nvSpPr>
          <p:cNvPr id="23" name="文本框 22">
            <a:extLst>
              <a:ext uri="{FF2B5EF4-FFF2-40B4-BE49-F238E27FC236}">
                <a16:creationId xmlns:a16="http://schemas.microsoft.com/office/drawing/2014/main" id="{D137E700-F8E2-E305-D309-DCADF7CDBE6E}"/>
              </a:ext>
            </a:extLst>
          </p:cNvPr>
          <p:cNvSpPr txBox="1"/>
          <p:nvPr/>
        </p:nvSpPr>
        <p:spPr>
          <a:xfrm>
            <a:off x="7435013" y="6396722"/>
            <a:ext cx="4827708" cy="369332"/>
          </a:xfrm>
          <a:prstGeom prst="rect">
            <a:avLst/>
          </a:prstGeom>
          <a:noFill/>
        </p:spPr>
        <p:txBody>
          <a:bodyPr wrap="square">
            <a:spAutoFit/>
          </a:bodyPr>
          <a:lstStyle/>
          <a:p>
            <a:r>
              <a:rPr lang="zh-CN" altLang="en-US" dirty="0"/>
              <a:t>模型的建立∶建立S、I、R之间的动力学关系</a:t>
            </a:r>
          </a:p>
        </p:txBody>
      </p:sp>
      <p:sp>
        <p:nvSpPr>
          <p:cNvPr id="28" name="矩形: 圆角 27">
            <a:extLst>
              <a:ext uri="{FF2B5EF4-FFF2-40B4-BE49-F238E27FC236}">
                <a16:creationId xmlns:a16="http://schemas.microsoft.com/office/drawing/2014/main" id="{580DE641-EAAE-4F32-B81B-CF09963D8947}"/>
              </a:ext>
            </a:extLst>
          </p:cNvPr>
          <p:cNvSpPr/>
          <p:nvPr/>
        </p:nvSpPr>
        <p:spPr>
          <a:xfrm>
            <a:off x="2267924" y="3677502"/>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健康人数</a:t>
            </a:r>
            <a:endParaRPr lang="en-US" altLang="zh-CN" dirty="0">
              <a:solidFill>
                <a:schemeClr val="tx1"/>
              </a:solidFill>
            </a:endParaRPr>
          </a:p>
          <a:p>
            <a:pPr algn="ctr"/>
            <a:r>
              <a:rPr lang="en-US" altLang="zh-CN" dirty="0">
                <a:solidFill>
                  <a:schemeClr val="tx1"/>
                </a:solidFill>
              </a:rPr>
              <a:t>S</a:t>
            </a:r>
          </a:p>
        </p:txBody>
      </p:sp>
      <p:cxnSp>
        <p:nvCxnSpPr>
          <p:cNvPr id="29" name="直接箭头连接符 28">
            <a:extLst>
              <a:ext uri="{FF2B5EF4-FFF2-40B4-BE49-F238E27FC236}">
                <a16:creationId xmlns:a16="http://schemas.microsoft.com/office/drawing/2014/main" id="{AD998140-7723-A1E3-658C-CCBB23876083}"/>
              </a:ext>
            </a:extLst>
          </p:cNvPr>
          <p:cNvCxnSpPr>
            <a:cxnSpLocks/>
            <a:stCxn id="28" idx="3"/>
          </p:cNvCxnSpPr>
          <p:nvPr/>
        </p:nvCxnSpPr>
        <p:spPr>
          <a:xfrm>
            <a:off x="3894206" y="4082538"/>
            <a:ext cx="205417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3D0BCA73-9F81-720C-02F5-E720B1506720}"/>
              </a:ext>
            </a:extLst>
          </p:cNvPr>
          <p:cNvSpPr/>
          <p:nvPr/>
        </p:nvSpPr>
        <p:spPr>
          <a:xfrm>
            <a:off x="4648586" y="3869178"/>
            <a:ext cx="419100" cy="411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1" name="直接连接符 30">
            <a:extLst>
              <a:ext uri="{FF2B5EF4-FFF2-40B4-BE49-F238E27FC236}">
                <a16:creationId xmlns:a16="http://schemas.microsoft.com/office/drawing/2014/main" id="{7D49186E-6A16-8AC9-C21F-3044357499D4}"/>
              </a:ext>
            </a:extLst>
          </p:cNvPr>
          <p:cNvCxnSpPr>
            <a:stCxn id="30" idx="1"/>
            <a:endCxn id="30" idx="5"/>
          </p:cNvCxnSpPr>
          <p:nvPr/>
        </p:nvCxnSpPr>
        <p:spPr>
          <a:xfrm>
            <a:off x="4709962" y="3929438"/>
            <a:ext cx="296348" cy="290958"/>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E2AF3B4B-0E07-79B1-1342-204C0A051A36}"/>
              </a:ext>
            </a:extLst>
          </p:cNvPr>
          <p:cNvCxnSpPr>
            <a:stCxn id="30" idx="7"/>
            <a:endCxn id="30" idx="3"/>
          </p:cNvCxnSpPr>
          <p:nvPr/>
        </p:nvCxnSpPr>
        <p:spPr>
          <a:xfrm flipH="1">
            <a:off x="4709962" y="3929438"/>
            <a:ext cx="296348" cy="290958"/>
          </a:xfrm>
          <a:prstGeom prst="line">
            <a:avLst/>
          </a:prstGeom>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D3C1F85E-6850-950F-BF82-1D33AD76CF8C}"/>
              </a:ext>
            </a:extLst>
          </p:cNvPr>
          <p:cNvCxnSpPr>
            <a:cxnSpLocks/>
          </p:cNvCxnSpPr>
          <p:nvPr/>
        </p:nvCxnSpPr>
        <p:spPr>
          <a:xfrm>
            <a:off x="7536982" y="4082538"/>
            <a:ext cx="219133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BC319C5F-7BDB-4685-C8E2-00C1A6AC850B}"/>
              </a:ext>
            </a:extLst>
          </p:cNvPr>
          <p:cNvCxnSpPr>
            <a:cxnSpLocks/>
            <a:endCxn id="30" idx="4"/>
          </p:cNvCxnSpPr>
          <p:nvPr/>
        </p:nvCxnSpPr>
        <p:spPr>
          <a:xfrm rot="5400000" flipH="1">
            <a:off x="5706372" y="3432421"/>
            <a:ext cx="206918" cy="1903389"/>
          </a:xfrm>
          <a:prstGeom prst="bentConnector3">
            <a:avLst>
              <a:gd name="adj1" fmla="val -110479"/>
            </a:avLst>
          </a:prstGeom>
          <a:ln w="19050">
            <a:tailEnd type="triangle"/>
          </a:ln>
        </p:spPr>
        <p:style>
          <a:lnRef idx="1">
            <a:schemeClr val="dk1"/>
          </a:lnRef>
          <a:fillRef idx="0">
            <a:schemeClr val="dk1"/>
          </a:fillRef>
          <a:effectRef idx="0">
            <a:schemeClr val="dk1"/>
          </a:effectRef>
          <a:fontRef idx="minor">
            <a:schemeClr val="tx1"/>
          </a:fontRef>
        </p:style>
      </p:cxnSp>
      <p:sp>
        <p:nvSpPr>
          <p:cNvPr id="40" name="矩形: 圆角 39">
            <a:extLst>
              <a:ext uri="{FF2B5EF4-FFF2-40B4-BE49-F238E27FC236}">
                <a16:creationId xmlns:a16="http://schemas.microsoft.com/office/drawing/2014/main" id="{95B3BDFC-9047-BC6D-12F4-4F524700718C}"/>
              </a:ext>
            </a:extLst>
          </p:cNvPr>
          <p:cNvSpPr/>
          <p:nvPr/>
        </p:nvSpPr>
        <p:spPr>
          <a:xfrm>
            <a:off x="9712664" y="3677502"/>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康复者</a:t>
            </a:r>
            <a:endParaRPr lang="en-US" altLang="zh-CN" dirty="0">
              <a:solidFill>
                <a:schemeClr val="tx1"/>
              </a:solidFill>
            </a:endParaRPr>
          </a:p>
          <a:p>
            <a:pPr algn="ctr"/>
            <a:r>
              <a:rPr lang="en-US" altLang="zh-CN" dirty="0">
                <a:solidFill>
                  <a:schemeClr val="tx1"/>
                </a:solidFill>
              </a:rPr>
              <a:t>R</a:t>
            </a:r>
          </a:p>
        </p:txBody>
      </p:sp>
      <p:sp>
        <p:nvSpPr>
          <p:cNvPr id="41" name="矩形: 圆角 40">
            <a:extLst>
              <a:ext uri="{FF2B5EF4-FFF2-40B4-BE49-F238E27FC236}">
                <a16:creationId xmlns:a16="http://schemas.microsoft.com/office/drawing/2014/main" id="{63B070DA-88E7-03DA-74EF-0073E67E458F}"/>
              </a:ext>
            </a:extLst>
          </p:cNvPr>
          <p:cNvSpPr/>
          <p:nvPr/>
        </p:nvSpPr>
        <p:spPr>
          <a:xfrm>
            <a:off x="5910700" y="3669881"/>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感染人数</a:t>
            </a:r>
            <a:r>
              <a:rPr lang="en-US" altLang="zh-CN" dirty="0">
                <a:solidFill>
                  <a:schemeClr val="tx1"/>
                </a:solidFill>
              </a:rPr>
              <a:t> </a:t>
            </a:r>
          </a:p>
          <a:p>
            <a:pPr algn="ctr"/>
            <a:r>
              <a:rPr lang="en-US" altLang="zh-CN" dirty="0">
                <a:solidFill>
                  <a:schemeClr val="tx1"/>
                </a:solidFill>
              </a:rPr>
              <a:t>I</a:t>
            </a:r>
          </a:p>
        </p:txBody>
      </p:sp>
      <p:sp>
        <p:nvSpPr>
          <p:cNvPr id="42" name="矩形: 圆角 41">
            <a:extLst>
              <a:ext uri="{FF2B5EF4-FFF2-40B4-BE49-F238E27FC236}">
                <a16:creationId xmlns:a16="http://schemas.microsoft.com/office/drawing/2014/main" id="{CFBC4BD2-1767-5A6D-7127-75677BEF1049}"/>
              </a:ext>
            </a:extLst>
          </p:cNvPr>
          <p:cNvSpPr/>
          <p:nvPr/>
        </p:nvSpPr>
        <p:spPr>
          <a:xfrm>
            <a:off x="5894620" y="1585606"/>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某个时间的总人数</a:t>
            </a:r>
            <a:endParaRPr lang="en-US" altLang="zh-CN" dirty="0">
              <a:solidFill>
                <a:schemeClr val="tx1"/>
              </a:solidFill>
            </a:endParaRPr>
          </a:p>
        </p:txBody>
      </p:sp>
      <p:cxnSp>
        <p:nvCxnSpPr>
          <p:cNvPr id="43" name="直接箭头连接符 42">
            <a:extLst>
              <a:ext uri="{FF2B5EF4-FFF2-40B4-BE49-F238E27FC236}">
                <a16:creationId xmlns:a16="http://schemas.microsoft.com/office/drawing/2014/main" id="{A3FC94C5-DC58-E3CB-0F42-63FC4895A9E4}"/>
              </a:ext>
            </a:extLst>
          </p:cNvPr>
          <p:cNvCxnSpPr>
            <a:stCxn id="42" idx="2"/>
            <a:endCxn id="41" idx="0"/>
          </p:cNvCxnSpPr>
          <p:nvPr/>
        </p:nvCxnSpPr>
        <p:spPr>
          <a:xfrm>
            <a:off x="6707761" y="2395678"/>
            <a:ext cx="16080" cy="12742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CEAF903-FA32-D7C9-312C-A4EB024C3586}"/>
              </a:ext>
            </a:extLst>
          </p:cNvPr>
          <p:cNvCxnSpPr>
            <a:endCxn id="28" idx="0"/>
          </p:cNvCxnSpPr>
          <p:nvPr/>
        </p:nvCxnSpPr>
        <p:spPr>
          <a:xfrm>
            <a:off x="3081065" y="2646167"/>
            <a:ext cx="0" cy="103133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10163289-F093-8691-9103-85C317076701}"/>
              </a:ext>
            </a:extLst>
          </p:cNvPr>
          <p:cNvCxnSpPr/>
          <p:nvPr/>
        </p:nvCxnSpPr>
        <p:spPr>
          <a:xfrm>
            <a:off x="10512764" y="2638546"/>
            <a:ext cx="0" cy="103133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7FE683BB-6496-ED19-9E36-86548069E736}"/>
              </a:ext>
            </a:extLst>
          </p:cNvPr>
          <p:cNvCxnSpPr/>
          <p:nvPr/>
        </p:nvCxnSpPr>
        <p:spPr>
          <a:xfrm>
            <a:off x="3081065" y="2646167"/>
            <a:ext cx="74447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8" name="对象 47">
            <a:extLst>
              <a:ext uri="{FF2B5EF4-FFF2-40B4-BE49-F238E27FC236}">
                <a16:creationId xmlns:a16="http://schemas.microsoft.com/office/drawing/2014/main" id="{395D1913-7C67-38D3-59C9-822654390B28}"/>
              </a:ext>
            </a:extLst>
          </p:cNvPr>
          <p:cNvGraphicFramePr>
            <a:graphicFrameLocks noChangeAspect="1"/>
          </p:cNvGraphicFramePr>
          <p:nvPr>
            <p:extLst>
              <p:ext uri="{D42A27DB-BD31-4B8C-83A1-F6EECF244321}">
                <p14:modId xmlns:p14="http://schemas.microsoft.com/office/powerpoint/2010/main" val="2005210050"/>
              </p:ext>
            </p:extLst>
          </p:nvPr>
        </p:nvGraphicFramePr>
        <p:xfrm>
          <a:off x="2206231" y="4954862"/>
          <a:ext cx="1749667" cy="731517"/>
        </p:xfrm>
        <a:graphic>
          <a:graphicData uri="http://schemas.openxmlformats.org/presentationml/2006/ole">
            <mc:AlternateContent xmlns:mc="http://schemas.openxmlformats.org/markup-compatibility/2006">
              <mc:Choice xmlns:v="urn:schemas-microsoft-com:vml" Requires="v">
                <p:oleObj name="Equation" r:id="rId3" imgW="850531" imgH="393529" progId="Equation.DSMT4">
                  <p:embed/>
                </p:oleObj>
              </mc:Choice>
              <mc:Fallback>
                <p:oleObj name="Equation" r:id="rId3" imgW="850531" imgH="393529" progId="Equation.DSMT4">
                  <p:embed/>
                  <p:pic>
                    <p:nvPicPr>
                      <p:cNvPr id="37" name="对象 36">
                        <a:extLst>
                          <a:ext uri="{FF2B5EF4-FFF2-40B4-BE49-F238E27FC236}">
                            <a16:creationId xmlns:a16="http://schemas.microsoft.com/office/drawing/2014/main" id="{5130269E-CFB8-C36C-A976-5BE5C2FF6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231" y="4954862"/>
                        <a:ext cx="1749667" cy="731517"/>
                      </a:xfrm>
                      <a:prstGeom prst="rect">
                        <a:avLst/>
                      </a:prstGeom>
                      <a:noFill/>
                    </p:spPr>
                  </p:pic>
                </p:oleObj>
              </mc:Fallback>
            </mc:AlternateContent>
          </a:graphicData>
        </a:graphic>
      </p:graphicFrame>
      <p:graphicFrame>
        <p:nvGraphicFramePr>
          <p:cNvPr id="52" name="对象 51">
            <a:extLst>
              <a:ext uri="{FF2B5EF4-FFF2-40B4-BE49-F238E27FC236}">
                <a16:creationId xmlns:a16="http://schemas.microsoft.com/office/drawing/2014/main" id="{A00D88BA-E60C-8BA6-A6D3-3D9154800D94}"/>
              </a:ext>
            </a:extLst>
          </p:cNvPr>
          <p:cNvGraphicFramePr>
            <a:graphicFrameLocks noChangeAspect="1"/>
          </p:cNvGraphicFramePr>
          <p:nvPr>
            <p:extLst>
              <p:ext uri="{D42A27DB-BD31-4B8C-83A1-F6EECF244321}">
                <p14:modId xmlns:p14="http://schemas.microsoft.com/office/powerpoint/2010/main" val="361377801"/>
              </p:ext>
            </p:extLst>
          </p:nvPr>
        </p:nvGraphicFramePr>
        <p:xfrm>
          <a:off x="5852545" y="5044688"/>
          <a:ext cx="2522985" cy="731517"/>
        </p:xfrm>
        <a:graphic>
          <a:graphicData uri="http://schemas.openxmlformats.org/presentationml/2006/ole">
            <mc:AlternateContent xmlns:mc="http://schemas.openxmlformats.org/markup-compatibility/2006">
              <mc:Choice xmlns:v="urn:schemas-microsoft-com:vml" Requires="v">
                <p:oleObj name="Equation" r:id="rId5" imgW="1054100" imgH="393700" progId="Equation.DSMT4">
                  <p:embed/>
                </p:oleObj>
              </mc:Choice>
              <mc:Fallback>
                <p:oleObj name="Equation" r:id="rId5" imgW="1054100" imgH="393700" progId="Equation.DSMT4">
                  <p:embed/>
                  <p:pic>
                    <p:nvPicPr>
                      <p:cNvPr id="40" name="对象 39">
                        <a:extLst>
                          <a:ext uri="{FF2B5EF4-FFF2-40B4-BE49-F238E27FC236}">
                            <a16:creationId xmlns:a16="http://schemas.microsoft.com/office/drawing/2014/main" id="{0FFDA497-C79E-6047-99DD-27428ED7E3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2545" y="5044688"/>
                        <a:ext cx="2522985" cy="731517"/>
                      </a:xfrm>
                      <a:prstGeom prst="rect">
                        <a:avLst/>
                      </a:prstGeom>
                      <a:noFill/>
                    </p:spPr>
                  </p:pic>
                </p:oleObj>
              </mc:Fallback>
            </mc:AlternateContent>
          </a:graphicData>
        </a:graphic>
      </p:graphicFrame>
      <p:graphicFrame>
        <p:nvGraphicFramePr>
          <p:cNvPr id="55" name="对象 54">
            <a:extLst>
              <a:ext uri="{FF2B5EF4-FFF2-40B4-BE49-F238E27FC236}">
                <a16:creationId xmlns:a16="http://schemas.microsoft.com/office/drawing/2014/main" id="{F3BA913C-7D2A-1C83-6A0A-20A751B5976A}"/>
              </a:ext>
            </a:extLst>
          </p:cNvPr>
          <p:cNvGraphicFramePr>
            <a:graphicFrameLocks noChangeAspect="1"/>
          </p:cNvGraphicFramePr>
          <p:nvPr>
            <p:extLst>
              <p:ext uri="{D42A27DB-BD31-4B8C-83A1-F6EECF244321}">
                <p14:modId xmlns:p14="http://schemas.microsoft.com/office/powerpoint/2010/main" val="1237947312"/>
              </p:ext>
            </p:extLst>
          </p:nvPr>
        </p:nvGraphicFramePr>
        <p:xfrm>
          <a:off x="9800358" y="4989038"/>
          <a:ext cx="1558569" cy="651621"/>
        </p:xfrm>
        <a:graphic>
          <a:graphicData uri="http://schemas.openxmlformats.org/presentationml/2006/ole">
            <mc:AlternateContent xmlns:mc="http://schemas.openxmlformats.org/markup-compatibility/2006">
              <mc:Choice xmlns:v="urn:schemas-microsoft-com:vml" Requires="v">
                <p:oleObj name="Equation" r:id="rId7" imgW="596641" imgH="393529" progId="Equation.DSMT4">
                  <p:embed/>
                </p:oleObj>
              </mc:Choice>
              <mc:Fallback>
                <p:oleObj name="Equation" r:id="rId7" imgW="596641" imgH="393529" progId="Equation.DSMT4">
                  <p:embed/>
                  <p:pic>
                    <p:nvPicPr>
                      <p:cNvPr id="43" name="对象 42">
                        <a:extLst>
                          <a:ext uri="{FF2B5EF4-FFF2-40B4-BE49-F238E27FC236}">
                            <a16:creationId xmlns:a16="http://schemas.microsoft.com/office/drawing/2014/main" id="{1372A2B7-4E32-DDCF-25D6-E49303EE02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0358" y="4989038"/>
                        <a:ext cx="1558569" cy="651621"/>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60" y="1398542"/>
            <a:ext cx="10747280" cy="5127132"/>
          </a:xfrm>
          <a:prstGeom prst="rect">
            <a:avLst/>
          </a:prstGeom>
        </p:spPr>
      </p:pic>
      <p:sp>
        <p:nvSpPr>
          <p:cNvPr id="15" name="文本框 14">
            <a:extLst>
              <a:ext uri="{FF2B5EF4-FFF2-40B4-BE49-F238E27FC236}">
                <a16:creationId xmlns:a16="http://schemas.microsoft.com/office/drawing/2014/main" id="{8B9A6556-24A3-5ED3-96CE-DC350261290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16" name="文本框 15">
            <a:extLst>
              <a:ext uri="{FF2B5EF4-FFF2-40B4-BE49-F238E27FC236}">
                <a16:creationId xmlns:a16="http://schemas.microsoft.com/office/drawing/2014/main" id="{58D16B09-7900-221B-63B3-FD37E7C20C5D}"/>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结果</a:t>
            </a:r>
          </a:p>
        </p:txBody>
      </p:sp>
      <p:grpSp>
        <p:nvGrpSpPr>
          <p:cNvPr id="18" name="组合 17">
            <a:extLst>
              <a:ext uri="{FF2B5EF4-FFF2-40B4-BE49-F238E27FC236}">
                <a16:creationId xmlns:a16="http://schemas.microsoft.com/office/drawing/2014/main" id="{0595ED6C-5FD2-D637-F4C6-19CED7B3E0E9}"/>
              </a:ext>
            </a:extLst>
          </p:cNvPr>
          <p:cNvGrpSpPr/>
          <p:nvPr/>
        </p:nvGrpSpPr>
        <p:grpSpPr>
          <a:xfrm>
            <a:off x="3850602" y="939639"/>
            <a:ext cx="4490797" cy="0"/>
            <a:chOff x="3893464" y="1130139"/>
            <a:chExt cx="4490797" cy="0"/>
          </a:xfrm>
        </p:grpSpPr>
        <p:cxnSp>
          <p:nvCxnSpPr>
            <p:cNvPr id="19" name="直接箭头连接符 25">
              <a:extLst>
                <a:ext uri="{FF2B5EF4-FFF2-40B4-BE49-F238E27FC236}">
                  <a16:creationId xmlns:a16="http://schemas.microsoft.com/office/drawing/2014/main" id="{573F28C2-08F0-283B-A36B-6592551324DC}"/>
                </a:ext>
              </a:extLst>
            </p:cNvPr>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1" name="直接箭头连接符 25">
              <a:extLst>
                <a:ext uri="{FF2B5EF4-FFF2-40B4-BE49-F238E27FC236}">
                  <a16:creationId xmlns:a16="http://schemas.microsoft.com/office/drawing/2014/main" id="{29023849-4795-CBB3-BFDF-3A2A0FCE554A}"/>
                </a:ext>
              </a:extLst>
            </p:cNvPr>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SEIR</a:t>
            </a:r>
            <a:r>
              <a:rPr lang="zh-CN" altLang="en-US" sz="3200" spc="600" dirty="0">
                <a:solidFill>
                  <a:srgbClr val="4C678E"/>
                </a:solidFill>
                <a:cs typeface="+mn-ea"/>
                <a:sym typeface="+mn-lt"/>
              </a:rPr>
              <a:t>模型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927221F2-AC05-BEF4-74A6-3330BF994558}"/>
              </a:ext>
            </a:extLst>
          </p:cNvPr>
          <p:cNvSpPr txBox="1"/>
          <p:nvPr/>
        </p:nvSpPr>
        <p:spPr>
          <a:xfrm rot="10800000" flipV="1">
            <a:off x="209306" y="1988266"/>
            <a:ext cx="1484862"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传染过程</a:t>
            </a:r>
          </a:p>
        </p:txBody>
      </p:sp>
      <p:sp>
        <p:nvSpPr>
          <p:cNvPr id="26" name="文本框 25">
            <a:extLst>
              <a:ext uri="{FF2B5EF4-FFF2-40B4-BE49-F238E27FC236}">
                <a16:creationId xmlns:a16="http://schemas.microsoft.com/office/drawing/2014/main" id="{38109D42-4B81-75B2-3929-20E75BFC664C}"/>
              </a:ext>
            </a:extLst>
          </p:cNvPr>
          <p:cNvSpPr txBox="1"/>
          <p:nvPr/>
        </p:nvSpPr>
        <p:spPr>
          <a:xfrm rot="10800000" flipV="1">
            <a:off x="209306" y="5310954"/>
            <a:ext cx="1656313"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微分方程</a:t>
            </a:r>
          </a:p>
        </p:txBody>
      </p:sp>
      <p:sp>
        <p:nvSpPr>
          <p:cNvPr id="27" name="矩形: 圆角 26">
            <a:extLst>
              <a:ext uri="{FF2B5EF4-FFF2-40B4-BE49-F238E27FC236}">
                <a16:creationId xmlns:a16="http://schemas.microsoft.com/office/drawing/2014/main" id="{954E559E-BD24-861A-2A16-1D15E6582952}"/>
              </a:ext>
            </a:extLst>
          </p:cNvPr>
          <p:cNvSpPr/>
          <p:nvPr/>
        </p:nvSpPr>
        <p:spPr>
          <a:xfrm>
            <a:off x="1868373" y="3100691"/>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健康人数 </a:t>
            </a:r>
            <a:r>
              <a:rPr lang="en-US" altLang="zh-CN" dirty="0">
                <a:solidFill>
                  <a:schemeClr val="tx1"/>
                </a:solidFill>
              </a:rPr>
              <a:t>S</a:t>
            </a:r>
          </a:p>
        </p:txBody>
      </p:sp>
      <p:sp>
        <p:nvSpPr>
          <p:cNvPr id="28" name="矩形: 圆角 27">
            <a:extLst>
              <a:ext uri="{FF2B5EF4-FFF2-40B4-BE49-F238E27FC236}">
                <a16:creationId xmlns:a16="http://schemas.microsoft.com/office/drawing/2014/main" id="{9D568BFD-26D3-C3D3-1F18-C9ECF3E8D7F3}"/>
              </a:ext>
            </a:extLst>
          </p:cNvPr>
          <p:cNvSpPr/>
          <p:nvPr/>
        </p:nvSpPr>
        <p:spPr>
          <a:xfrm>
            <a:off x="9742023" y="3109537"/>
            <a:ext cx="110695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康复者 </a:t>
            </a:r>
            <a:r>
              <a:rPr lang="en-US" altLang="zh-CN" dirty="0">
                <a:solidFill>
                  <a:schemeClr val="tx1"/>
                </a:solidFill>
              </a:rPr>
              <a:t>R</a:t>
            </a:r>
          </a:p>
        </p:txBody>
      </p:sp>
      <p:sp>
        <p:nvSpPr>
          <p:cNvPr id="29" name="矩形: 圆角 28">
            <a:extLst>
              <a:ext uri="{FF2B5EF4-FFF2-40B4-BE49-F238E27FC236}">
                <a16:creationId xmlns:a16="http://schemas.microsoft.com/office/drawing/2014/main" id="{3115352E-033A-4FC9-CD9B-4C4F830B7B07}"/>
              </a:ext>
            </a:extLst>
          </p:cNvPr>
          <p:cNvSpPr/>
          <p:nvPr/>
        </p:nvSpPr>
        <p:spPr>
          <a:xfrm>
            <a:off x="4418871" y="3082286"/>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潜伏者 </a:t>
            </a:r>
            <a:endParaRPr lang="en-US" altLang="zh-CN" dirty="0">
              <a:solidFill>
                <a:schemeClr val="tx1"/>
              </a:solidFill>
            </a:endParaRPr>
          </a:p>
          <a:p>
            <a:pPr algn="ctr"/>
            <a:r>
              <a:rPr lang="en-US" altLang="zh-CN" dirty="0">
                <a:solidFill>
                  <a:schemeClr val="tx1"/>
                </a:solidFill>
              </a:rPr>
              <a:t>E</a:t>
            </a:r>
          </a:p>
        </p:txBody>
      </p:sp>
      <p:sp>
        <p:nvSpPr>
          <p:cNvPr id="30" name="矩形: 圆角 29">
            <a:extLst>
              <a:ext uri="{FF2B5EF4-FFF2-40B4-BE49-F238E27FC236}">
                <a16:creationId xmlns:a16="http://schemas.microsoft.com/office/drawing/2014/main" id="{75FFF70E-A8B4-73A5-A419-3471B05F3D78}"/>
              </a:ext>
            </a:extLst>
          </p:cNvPr>
          <p:cNvSpPr/>
          <p:nvPr/>
        </p:nvSpPr>
        <p:spPr>
          <a:xfrm>
            <a:off x="5486847" y="1699911"/>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某个时间的总人数数</a:t>
            </a:r>
            <a:endParaRPr lang="en-US" altLang="zh-CN" dirty="0">
              <a:solidFill>
                <a:schemeClr val="tx1"/>
              </a:solidFill>
            </a:endParaRPr>
          </a:p>
        </p:txBody>
      </p:sp>
      <p:sp>
        <p:nvSpPr>
          <p:cNvPr id="31" name="矩形: 圆角 30">
            <a:extLst>
              <a:ext uri="{FF2B5EF4-FFF2-40B4-BE49-F238E27FC236}">
                <a16:creationId xmlns:a16="http://schemas.microsoft.com/office/drawing/2014/main" id="{84A0C27B-FA0B-A5F5-3D22-A2D8B34FF32C}"/>
              </a:ext>
            </a:extLst>
          </p:cNvPr>
          <p:cNvSpPr/>
          <p:nvPr/>
        </p:nvSpPr>
        <p:spPr>
          <a:xfrm>
            <a:off x="7189329" y="3082286"/>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确诊者 </a:t>
            </a:r>
            <a:endParaRPr lang="en-US" altLang="zh-CN" dirty="0">
              <a:solidFill>
                <a:schemeClr val="tx1"/>
              </a:solidFill>
            </a:endParaRPr>
          </a:p>
          <a:p>
            <a:pPr algn="ctr"/>
            <a:r>
              <a:rPr lang="en-US" altLang="zh-CN" dirty="0">
                <a:solidFill>
                  <a:schemeClr val="tx1"/>
                </a:solidFill>
              </a:rPr>
              <a:t>I</a:t>
            </a:r>
          </a:p>
        </p:txBody>
      </p:sp>
      <p:cxnSp>
        <p:nvCxnSpPr>
          <p:cNvPr id="37" name="直接箭头连接符 36">
            <a:extLst>
              <a:ext uri="{FF2B5EF4-FFF2-40B4-BE49-F238E27FC236}">
                <a16:creationId xmlns:a16="http://schemas.microsoft.com/office/drawing/2014/main" id="{30746472-8FE9-DCD3-A197-CF6A241A3D23}"/>
              </a:ext>
            </a:extLst>
          </p:cNvPr>
          <p:cNvCxnSpPr>
            <a:cxnSpLocks/>
            <a:stCxn id="27" idx="3"/>
            <a:endCxn id="29" idx="1"/>
          </p:cNvCxnSpPr>
          <p:nvPr/>
        </p:nvCxnSpPr>
        <p:spPr>
          <a:xfrm flipV="1">
            <a:off x="3113655" y="3449560"/>
            <a:ext cx="1305216" cy="18405"/>
          </a:xfrm>
          <a:prstGeom prst="straightConnector1">
            <a:avLst/>
          </a:prstGeom>
          <a:ln w="28575">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71DC20F9-2472-4B9F-C230-E5CC8F57E26A}"/>
              </a:ext>
            </a:extLst>
          </p:cNvPr>
          <p:cNvCxnSpPr/>
          <p:nvPr/>
        </p:nvCxnSpPr>
        <p:spPr>
          <a:xfrm flipV="1">
            <a:off x="8434611" y="3452501"/>
            <a:ext cx="1305216" cy="184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8C7E1381-F6A4-768E-080C-F5B626D33771}"/>
              </a:ext>
            </a:extLst>
          </p:cNvPr>
          <p:cNvCxnSpPr>
            <a:cxnSpLocks/>
            <a:stCxn id="29" idx="3"/>
            <a:endCxn id="31" idx="1"/>
          </p:cNvCxnSpPr>
          <p:nvPr/>
        </p:nvCxnSpPr>
        <p:spPr>
          <a:xfrm>
            <a:off x="5664153" y="3449560"/>
            <a:ext cx="15251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44807283-7BEA-CD08-8270-CFE0EC468AE9}"/>
              </a:ext>
            </a:extLst>
          </p:cNvPr>
          <p:cNvCxnSpPr>
            <a:cxnSpLocks/>
            <a:stCxn id="27" idx="2"/>
          </p:cNvCxnSpPr>
          <p:nvPr/>
        </p:nvCxnSpPr>
        <p:spPr>
          <a:xfrm>
            <a:off x="2491014" y="3835239"/>
            <a:ext cx="0" cy="7283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0F82CE3-8E81-B7AC-A3EA-5BAADA965B33}"/>
              </a:ext>
            </a:extLst>
          </p:cNvPr>
          <p:cNvCxnSpPr>
            <a:cxnSpLocks/>
            <a:endCxn id="31" idx="2"/>
          </p:cNvCxnSpPr>
          <p:nvPr/>
        </p:nvCxnSpPr>
        <p:spPr>
          <a:xfrm flipV="1">
            <a:off x="7811970" y="3816834"/>
            <a:ext cx="0" cy="733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7FA0BA4-C30C-490E-4BCF-69E42135CA88}"/>
              </a:ext>
            </a:extLst>
          </p:cNvPr>
          <p:cNvCxnSpPr/>
          <p:nvPr/>
        </p:nvCxnSpPr>
        <p:spPr>
          <a:xfrm>
            <a:off x="2491014" y="4563594"/>
            <a:ext cx="53209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E9C156D-21C5-B277-AB8D-DDF7FD4B5F35}"/>
              </a:ext>
            </a:extLst>
          </p:cNvPr>
          <p:cNvCxnSpPr>
            <a:cxnSpLocks/>
            <a:stCxn id="29" idx="0"/>
            <a:endCxn id="30" idx="2"/>
          </p:cNvCxnSpPr>
          <p:nvPr/>
        </p:nvCxnSpPr>
        <p:spPr>
          <a:xfrm flipV="1">
            <a:off x="5041512" y="2509983"/>
            <a:ext cx="1258476" cy="5723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6E94AF-EFD6-BCFE-933B-310D31744471}"/>
              </a:ext>
            </a:extLst>
          </p:cNvPr>
          <p:cNvCxnSpPr>
            <a:cxnSpLocks/>
            <a:stCxn id="31" idx="0"/>
            <a:endCxn id="30" idx="2"/>
          </p:cNvCxnSpPr>
          <p:nvPr/>
        </p:nvCxnSpPr>
        <p:spPr>
          <a:xfrm flipH="1" flipV="1">
            <a:off x="6299988" y="2509983"/>
            <a:ext cx="1511982" cy="57230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74CBC22E-B06E-9F3A-3138-318A410F19DD}"/>
              </a:ext>
            </a:extLst>
          </p:cNvPr>
          <p:cNvCxnSpPr>
            <a:cxnSpLocks/>
            <a:stCxn id="27" idx="0"/>
            <a:endCxn id="30" idx="2"/>
          </p:cNvCxnSpPr>
          <p:nvPr/>
        </p:nvCxnSpPr>
        <p:spPr>
          <a:xfrm flipV="1">
            <a:off x="2491014" y="2509983"/>
            <a:ext cx="3808974" cy="5907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7A94F3F4-D299-A17E-3F4C-A1ED3525D109}"/>
              </a:ext>
            </a:extLst>
          </p:cNvPr>
          <p:cNvCxnSpPr>
            <a:cxnSpLocks/>
            <a:stCxn id="28" idx="0"/>
            <a:endCxn id="30" idx="2"/>
          </p:cNvCxnSpPr>
          <p:nvPr/>
        </p:nvCxnSpPr>
        <p:spPr>
          <a:xfrm flipH="1" flipV="1">
            <a:off x="6299988" y="2509983"/>
            <a:ext cx="3995511" cy="59955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aphicFrame>
        <p:nvGraphicFramePr>
          <p:cNvPr id="47" name="对象 46">
            <a:extLst>
              <a:ext uri="{FF2B5EF4-FFF2-40B4-BE49-F238E27FC236}">
                <a16:creationId xmlns:a16="http://schemas.microsoft.com/office/drawing/2014/main" id="{05739B4B-4A49-15FF-78D2-C16506F76BA4}"/>
              </a:ext>
            </a:extLst>
          </p:cNvPr>
          <p:cNvGraphicFramePr>
            <a:graphicFrameLocks noChangeAspect="1"/>
          </p:cNvGraphicFramePr>
          <p:nvPr>
            <p:extLst>
              <p:ext uri="{D42A27DB-BD31-4B8C-83A1-F6EECF244321}">
                <p14:modId xmlns:p14="http://schemas.microsoft.com/office/powerpoint/2010/main" val="1851762330"/>
              </p:ext>
            </p:extLst>
          </p:nvPr>
        </p:nvGraphicFramePr>
        <p:xfrm>
          <a:off x="1551378" y="4743793"/>
          <a:ext cx="4119372" cy="655467"/>
        </p:xfrm>
        <a:graphic>
          <a:graphicData uri="http://schemas.openxmlformats.org/presentationml/2006/ole">
            <mc:AlternateContent xmlns:mc="http://schemas.openxmlformats.org/markup-compatibility/2006">
              <mc:Choice xmlns:v="urn:schemas-microsoft-com:vml" Requires="v">
                <p:oleObj name="Equation" r:id="rId2" imgW="2222500" imgH="393700" progId="Equation.DSMT4">
                  <p:embed/>
                </p:oleObj>
              </mc:Choice>
              <mc:Fallback>
                <p:oleObj name="Equation" r:id="rId2" imgW="2222500" imgH="393700" progId="Equation.DSMT4">
                  <p:embed/>
                  <p:pic>
                    <p:nvPicPr>
                      <p:cNvPr id="62" name="对象 61">
                        <a:extLst>
                          <a:ext uri="{FF2B5EF4-FFF2-40B4-BE49-F238E27FC236}">
                            <a16:creationId xmlns:a16="http://schemas.microsoft.com/office/drawing/2014/main" id="{365AF05B-A63F-FB68-2C4C-0E7C53802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78" y="4743793"/>
                        <a:ext cx="4119372" cy="655467"/>
                      </a:xfrm>
                      <a:prstGeom prst="rect">
                        <a:avLst/>
                      </a:prstGeom>
                      <a:noFill/>
                    </p:spPr>
                  </p:pic>
                </p:oleObj>
              </mc:Fallback>
            </mc:AlternateContent>
          </a:graphicData>
        </a:graphic>
      </p:graphicFrame>
      <p:graphicFrame>
        <p:nvGraphicFramePr>
          <p:cNvPr id="48" name="对象 47">
            <a:extLst>
              <a:ext uri="{FF2B5EF4-FFF2-40B4-BE49-F238E27FC236}">
                <a16:creationId xmlns:a16="http://schemas.microsoft.com/office/drawing/2014/main" id="{7FAC5C8A-02D5-ECBB-EFBE-238D4AB770E4}"/>
              </a:ext>
            </a:extLst>
          </p:cNvPr>
          <p:cNvGraphicFramePr>
            <a:graphicFrameLocks noChangeAspect="1"/>
          </p:cNvGraphicFramePr>
          <p:nvPr>
            <p:extLst>
              <p:ext uri="{D42A27DB-BD31-4B8C-83A1-F6EECF244321}">
                <p14:modId xmlns:p14="http://schemas.microsoft.com/office/powerpoint/2010/main" val="3261874821"/>
              </p:ext>
            </p:extLst>
          </p:nvPr>
        </p:nvGraphicFramePr>
        <p:xfrm>
          <a:off x="7473043" y="5432084"/>
          <a:ext cx="1472184" cy="758067"/>
        </p:xfrm>
        <a:graphic>
          <a:graphicData uri="http://schemas.openxmlformats.org/presentationml/2006/ole">
            <mc:AlternateContent xmlns:mc="http://schemas.openxmlformats.org/markup-compatibility/2006">
              <mc:Choice xmlns:v="urn:schemas-microsoft-com:vml" Requires="v">
                <p:oleObj name="Equation" r:id="rId4" imgW="622030" imgH="393529" progId="Equation.DSMT4">
                  <p:embed/>
                </p:oleObj>
              </mc:Choice>
              <mc:Fallback>
                <p:oleObj name="Equation" r:id="rId4" imgW="622030" imgH="393529" progId="Equation.DSMT4">
                  <p:embed/>
                  <p:pic>
                    <p:nvPicPr>
                      <p:cNvPr id="69" name="对象 68">
                        <a:extLst>
                          <a:ext uri="{FF2B5EF4-FFF2-40B4-BE49-F238E27FC236}">
                            <a16:creationId xmlns:a16="http://schemas.microsoft.com/office/drawing/2014/main" id="{A527E909-FD60-158E-D96A-C6330CE27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043" y="5432084"/>
                        <a:ext cx="1472184" cy="75806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B03745-B2A8-CAF7-91C4-6C7E55E26837}"/>
                  </a:ext>
                </a:extLst>
              </p:cNvPr>
              <p:cNvSpPr txBox="1"/>
              <p:nvPr/>
            </p:nvSpPr>
            <p:spPr>
              <a:xfrm>
                <a:off x="1868373" y="5601483"/>
                <a:ext cx="5789091"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𝑑𝐸</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𝑔</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49" name="文本框 48">
                <a:extLst>
                  <a:ext uri="{FF2B5EF4-FFF2-40B4-BE49-F238E27FC236}">
                    <a16:creationId xmlns:a16="http://schemas.microsoft.com/office/drawing/2014/main" id="{EDB03745-B2A8-CAF7-91C4-6C7E55E26837}"/>
                  </a:ext>
                </a:extLst>
              </p:cNvPr>
              <p:cNvSpPr txBox="1">
                <a:spLocks noRot="1" noChangeAspect="1" noMove="1" noResize="1" noEditPoints="1" noAdjustHandles="1" noChangeArrowheads="1" noChangeShapeType="1" noTextEdit="1"/>
              </p:cNvSpPr>
              <p:nvPr/>
            </p:nvSpPr>
            <p:spPr>
              <a:xfrm>
                <a:off x="1868373" y="5601483"/>
                <a:ext cx="5789091" cy="6182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CEAA73B1-6794-A672-5A77-DD569A65F6ED}"/>
                  </a:ext>
                </a:extLst>
              </p:cNvPr>
              <p:cNvSpPr txBox="1"/>
              <p:nvPr/>
            </p:nvSpPr>
            <p:spPr>
              <a:xfrm>
                <a:off x="5151492" y="4648702"/>
                <a:ext cx="7641119"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𝑑𝐼</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51" name="文本框 50">
                <a:extLst>
                  <a:ext uri="{FF2B5EF4-FFF2-40B4-BE49-F238E27FC236}">
                    <a16:creationId xmlns:a16="http://schemas.microsoft.com/office/drawing/2014/main" id="{CEAA73B1-6794-A672-5A77-DD569A65F6ED}"/>
                  </a:ext>
                </a:extLst>
              </p:cNvPr>
              <p:cNvSpPr txBox="1">
                <a:spLocks noRot="1" noChangeAspect="1" noMove="1" noResize="1" noEditPoints="1" noAdjustHandles="1" noChangeArrowheads="1" noChangeShapeType="1" noTextEdit="1"/>
              </p:cNvSpPr>
              <p:nvPr/>
            </p:nvSpPr>
            <p:spPr>
              <a:xfrm>
                <a:off x="5151492" y="4648702"/>
                <a:ext cx="7641119" cy="618246"/>
              </a:xfrm>
              <a:prstGeom prst="rect">
                <a:avLst/>
              </a:prstGeom>
              <a:blipFill>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348" y="1147207"/>
            <a:ext cx="9320220" cy="4964331"/>
          </a:xfrm>
          <a:prstGeom prst="rect">
            <a:avLst/>
          </a:prstGeom>
        </p:spPr>
      </p:pic>
      <p:sp>
        <p:nvSpPr>
          <p:cNvPr id="16" name="文本框 15">
            <a:extLst>
              <a:ext uri="{FF2B5EF4-FFF2-40B4-BE49-F238E27FC236}">
                <a16:creationId xmlns:a16="http://schemas.microsoft.com/office/drawing/2014/main" id="{5134427B-B4B1-9C84-DACA-B06BBBE65281}"/>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18" name="文本框 17">
            <a:extLst>
              <a:ext uri="{FF2B5EF4-FFF2-40B4-BE49-F238E27FC236}">
                <a16:creationId xmlns:a16="http://schemas.microsoft.com/office/drawing/2014/main" id="{FEE9D8DE-CD54-7DBF-772A-6903F10E54F4}"/>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结果</a:t>
            </a:r>
          </a:p>
        </p:txBody>
      </p:sp>
      <p:grpSp>
        <p:nvGrpSpPr>
          <p:cNvPr id="19" name="组合 18">
            <a:extLst>
              <a:ext uri="{FF2B5EF4-FFF2-40B4-BE49-F238E27FC236}">
                <a16:creationId xmlns:a16="http://schemas.microsoft.com/office/drawing/2014/main" id="{38ACDF37-6116-1952-06B4-3E7963441B72}"/>
              </a:ext>
            </a:extLst>
          </p:cNvPr>
          <p:cNvGrpSpPr/>
          <p:nvPr/>
        </p:nvGrpSpPr>
        <p:grpSpPr>
          <a:xfrm>
            <a:off x="3850602" y="939639"/>
            <a:ext cx="4490797" cy="0"/>
            <a:chOff x="3893464" y="1130139"/>
            <a:chExt cx="4490797" cy="0"/>
          </a:xfrm>
        </p:grpSpPr>
        <p:cxnSp>
          <p:nvCxnSpPr>
            <p:cNvPr id="20" name="直接箭头连接符 25">
              <a:extLst>
                <a:ext uri="{FF2B5EF4-FFF2-40B4-BE49-F238E27FC236}">
                  <a16:creationId xmlns:a16="http://schemas.microsoft.com/office/drawing/2014/main" id="{A38D2B9E-B39E-4CC8-CF1D-5AA934F8AA48}"/>
                </a:ext>
              </a:extLst>
            </p:cNvPr>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1" name="直接箭头连接符 25">
              <a:extLst>
                <a:ext uri="{FF2B5EF4-FFF2-40B4-BE49-F238E27FC236}">
                  <a16:creationId xmlns:a16="http://schemas.microsoft.com/office/drawing/2014/main" id="{F0A8B579-D430-1CFB-64B1-D393FCD8F7F9}"/>
                </a:ext>
              </a:extLst>
            </p:cNvPr>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SEIRS</a:t>
            </a:r>
            <a:r>
              <a:rPr lang="zh-CN" altLang="en-US" sz="3200" spc="600" dirty="0">
                <a:solidFill>
                  <a:srgbClr val="4C678E"/>
                </a:solidFill>
                <a:cs typeface="+mn-ea"/>
                <a:sym typeface="+mn-lt"/>
              </a:rPr>
              <a:t>模型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rot="10800000" flipV="1">
            <a:off x="212738" y="2006173"/>
            <a:ext cx="1403797"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传染过程</a:t>
            </a:r>
          </a:p>
        </p:txBody>
      </p:sp>
      <p:sp>
        <p:nvSpPr>
          <p:cNvPr id="35" name="文本框 34"/>
          <p:cNvSpPr txBox="1"/>
          <p:nvPr/>
        </p:nvSpPr>
        <p:spPr>
          <a:xfrm rot="10800000" flipV="1">
            <a:off x="145058" y="5811093"/>
            <a:ext cx="1403797" cy="581057"/>
          </a:xfrm>
          <a:prstGeom prst="rect">
            <a:avLst/>
          </a:prstGeom>
          <a:noFill/>
        </p:spPr>
        <p:txBody>
          <a:bodyPr wrap="square" rtlCol="0">
            <a:spAutoFit/>
          </a:bodyPr>
          <a:lstStyle/>
          <a:p>
            <a:pPr algn="just" hangingPunct="0">
              <a:lnSpc>
                <a:spcPct val="150000"/>
              </a:lnSpc>
            </a:pPr>
            <a:r>
              <a:rPr lang="zh-CN" altLang="en-US" sz="2400" b="1" dirty="0">
                <a:solidFill>
                  <a:srgbClr val="4C678E"/>
                </a:solidFill>
                <a:cs typeface="+mn-ea"/>
              </a:rPr>
              <a:t>微分方程</a:t>
            </a:r>
          </a:p>
        </p:txBody>
      </p:sp>
      <p:pic>
        <p:nvPicPr>
          <p:cNvPr id="10" name="图片 9">
            <a:extLst>
              <a:ext uri="{FF2B5EF4-FFF2-40B4-BE49-F238E27FC236}">
                <a16:creationId xmlns:a16="http://schemas.microsoft.com/office/drawing/2014/main" id="{1E0D8956-0C79-6AD9-3D3A-66496EE41526}"/>
              </a:ext>
            </a:extLst>
          </p:cNvPr>
          <p:cNvPicPr>
            <a:picLocks noChangeAspect="1"/>
          </p:cNvPicPr>
          <p:nvPr/>
        </p:nvPicPr>
        <p:blipFill>
          <a:blip r:embed="rId2"/>
          <a:stretch>
            <a:fillRect/>
          </a:stretch>
        </p:blipFill>
        <p:spPr>
          <a:xfrm>
            <a:off x="2644149" y="3176586"/>
            <a:ext cx="190501" cy="252414"/>
          </a:xfrm>
          <a:prstGeom prst="rect">
            <a:avLst/>
          </a:prstGeom>
        </p:spPr>
      </p:pic>
      <p:pic>
        <p:nvPicPr>
          <p:cNvPr id="24" name="图片 23">
            <a:extLst>
              <a:ext uri="{FF2B5EF4-FFF2-40B4-BE49-F238E27FC236}">
                <a16:creationId xmlns:a16="http://schemas.microsoft.com/office/drawing/2014/main" id="{43D49182-66A4-608A-594A-5C8C0B7598AD}"/>
              </a:ext>
            </a:extLst>
          </p:cNvPr>
          <p:cNvPicPr>
            <a:picLocks noChangeAspect="1"/>
          </p:cNvPicPr>
          <p:nvPr/>
        </p:nvPicPr>
        <p:blipFill>
          <a:blip r:embed="rId2"/>
          <a:stretch>
            <a:fillRect/>
          </a:stretch>
        </p:blipFill>
        <p:spPr>
          <a:xfrm>
            <a:off x="3755351" y="4905480"/>
            <a:ext cx="190501" cy="252414"/>
          </a:xfrm>
          <a:prstGeom prst="rect">
            <a:avLst/>
          </a:prstGeom>
        </p:spPr>
      </p:pic>
      <p:sp>
        <p:nvSpPr>
          <p:cNvPr id="56" name="矩形: 圆角 55">
            <a:extLst>
              <a:ext uri="{FF2B5EF4-FFF2-40B4-BE49-F238E27FC236}">
                <a16:creationId xmlns:a16="http://schemas.microsoft.com/office/drawing/2014/main" id="{F2D378D5-5A0C-579B-B195-CC638C6CAC25}"/>
              </a:ext>
            </a:extLst>
          </p:cNvPr>
          <p:cNvSpPr/>
          <p:nvPr/>
        </p:nvSpPr>
        <p:spPr>
          <a:xfrm>
            <a:off x="1879712" y="3692792"/>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易感者</a:t>
            </a:r>
            <a:endParaRPr lang="en-US" altLang="zh-CN" dirty="0">
              <a:solidFill>
                <a:schemeClr val="tx1"/>
              </a:solidFill>
            </a:endParaRPr>
          </a:p>
          <a:p>
            <a:pPr algn="ctr"/>
            <a:r>
              <a:rPr lang="en-US" altLang="zh-CN" dirty="0">
                <a:solidFill>
                  <a:schemeClr val="tx1"/>
                </a:solidFill>
              </a:rPr>
              <a:t>S</a:t>
            </a:r>
          </a:p>
        </p:txBody>
      </p:sp>
      <p:sp>
        <p:nvSpPr>
          <p:cNvPr id="57" name="矩形: 圆角 56">
            <a:extLst>
              <a:ext uri="{FF2B5EF4-FFF2-40B4-BE49-F238E27FC236}">
                <a16:creationId xmlns:a16="http://schemas.microsoft.com/office/drawing/2014/main" id="{FCDF898B-C764-F50C-AA1A-8A332D41AE05}"/>
              </a:ext>
            </a:extLst>
          </p:cNvPr>
          <p:cNvSpPr/>
          <p:nvPr/>
        </p:nvSpPr>
        <p:spPr>
          <a:xfrm>
            <a:off x="9753362" y="3701638"/>
            <a:ext cx="110695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康复者 </a:t>
            </a:r>
            <a:r>
              <a:rPr lang="en-US" altLang="zh-CN" dirty="0">
                <a:solidFill>
                  <a:schemeClr val="tx1"/>
                </a:solidFill>
              </a:rPr>
              <a:t>R</a:t>
            </a:r>
          </a:p>
        </p:txBody>
      </p:sp>
      <p:sp>
        <p:nvSpPr>
          <p:cNvPr id="58" name="矩形: 圆角 57">
            <a:extLst>
              <a:ext uri="{FF2B5EF4-FFF2-40B4-BE49-F238E27FC236}">
                <a16:creationId xmlns:a16="http://schemas.microsoft.com/office/drawing/2014/main" id="{CD29AA6A-06DA-89D4-4102-87AF8BEC8B82}"/>
              </a:ext>
            </a:extLst>
          </p:cNvPr>
          <p:cNvSpPr/>
          <p:nvPr/>
        </p:nvSpPr>
        <p:spPr>
          <a:xfrm>
            <a:off x="4430210" y="3674387"/>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潜伏者 </a:t>
            </a:r>
            <a:endParaRPr lang="en-US" altLang="zh-CN" dirty="0">
              <a:solidFill>
                <a:schemeClr val="tx1"/>
              </a:solidFill>
            </a:endParaRPr>
          </a:p>
          <a:p>
            <a:pPr algn="ctr"/>
            <a:r>
              <a:rPr lang="en-US" altLang="zh-CN" dirty="0">
                <a:solidFill>
                  <a:schemeClr val="tx1"/>
                </a:solidFill>
              </a:rPr>
              <a:t>E</a:t>
            </a:r>
          </a:p>
        </p:txBody>
      </p:sp>
      <p:sp>
        <p:nvSpPr>
          <p:cNvPr id="59" name="矩形: 圆角 58">
            <a:extLst>
              <a:ext uri="{FF2B5EF4-FFF2-40B4-BE49-F238E27FC236}">
                <a16:creationId xmlns:a16="http://schemas.microsoft.com/office/drawing/2014/main" id="{96FB7096-327B-CD77-EC69-9F691B90BAE1}"/>
              </a:ext>
            </a:extLst>
          </p:cNvPr>
          <p:cNvSpPr/>
          <p:nvPr/>
        </p:nvSpPr>
        <p:spPr>
          <a:xfrm>
            <a:off x="5353043" y="1701358"/>
            <a:ext cx="1626282" cy="810072"/>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某个时间的总人数数</a:t>
            </a:r>
            <a:endParaRPr lang="en-US" altLang="zh-CN" dirty="0">
              <a:solidFill>
                <a:schemeClr val="tx1"/>
              </a:solidFill>
            </a:endParaRPr>
          </a:p>
        </p:txBody>
      </p:sp>
      <p:sp>
        <p:nvSpPr>
          <p:cNvPr id="60" name="矩形: 圆角 59">
            <a:extLst>
              <a:ext uri="{FF2B5EF4-FFF2-40B4-BE49-F238E27FC236}">
                <a16:creationId xmlns:a16="http://schemas.microsoft.com/office/drawing/2014/main" id="{57274368-C44A-AC57-FDD9-B9FA43445F1F}"/>
              </a:ext>
            </a:extLst>
          </p:cNvPr>
          <p:cNvSpPr/>
          <p:nvPr/>
        </p:nvSpPr>
        <p:spPr>
          <a:xfrm>
            <a:off x="7200668" y="3674387"/>
            <a:ext cx="1245282" cy="734548"/>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确诊者 </a:t>
            </a:r>
            <a:r>
              <a:rPr lang="en-US" altLang="zh-CN" dirty="0">
                <a:solidFill>
                  <a:schemeClr val="tx1"/>
                </a:solidFill>
              </a:rPr>
              <a:t>I</a:t>
            </a:r>
          </a:p>
        </p:txBody>
      </p:sp>
      <p:cxnSp>
        <p:nvCxnSpPr>
          <p:cNvPr id="61" name="直接箭头连接符 60">
            <a:extLst>
              <a:ext uri="{FF2B5EF4-FFF2-40B4-BE49-F238E27FC236}">
                <a16:creationId xmlns:a16="http://schemas.microsoft.com/office/drawing/2014/main" id="{E630FA93-8944-4F12-B128-D46242703EEF}"/>
              </a:ext>
            </a:extLst>
          </p:cNvPr>
          <p:cNvCxnSpPr>
            <a:stCxn id="56" idx="3"/>
            <a:endCxn id="58" idx="1"/>
          </p:cNvCxnSpPr>
          <p:nvPr/>
        </p:nvCxnSpPr>
        <p:spPr>
          <a:xfrm flipV="1">
            <a:off x="3124994" y="4041661"/>
            <a:ext cx="1305216" cy="18405"/>
          </a:xfrm>
          <a:prstGeom prst="straightConnector1">
            <a:avLst/>
          </a:prstGeom>
          <a:ln w="28575">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0D8CEEBA-4030-695C-F7C8-BCBE058DE5CD}"/>
              </a:ext>
            </a:extLst>
          </p:cNvPr>
          <p:cNvCxnSpPr/>
          <p:nvPr/>
        </p:nvCxnSpPr>
        <p:spPr>
          <a:xfrm flipV="1">
            <a:off x="8445950" y="4044602"/>
            <a:ext cx="1305216" cy="184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82292AD0-A9D2-F82C-52D8-B4AFC40466F2}"/>
              </a:ext>
            </a:extLst>
          </p:cNvPr>
          <p:cNvCxnSpPr>
            <a:stCxn id="58" idx="3"/>
            <a:endCxn id="60" idx="1"/>
          </p:cNvCxnSpPr>
          <p:nvPr/>
        </p:nvCxnSpPr>
        <p:spPr>
          <a:xfrm>
            <a:off x="5675492" y="4041661"/>
            <a:ext cx="15251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C83E14B0-83F4-F4DD-DF92-7811961556A2}"/>
              </a:ext>
            </a:extLst>
          </p:cNvPr>
          <p:cNvCxnSpPr>
            <a:stCxn id="56" idx="2"/>
          </p:cNvCxnSpPr>
          <p:nvPr/>
        </p:nvCxnSpPr>
        <p:spPr>
          <a:xfrm>
            <a:off x="2502353" y="4427340"/>
            <a:ext cx="0" cy="7283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66ACDC9-430F-E6AB-9377-BE4FFC8F97ED}"/>
              </a:ext>
            </a:extLst>
          </p:cNvPr>
          <p:cNvCxnSpPr>
            <a:cxnSpLocks/>
            <a:endCxn id="60" idx="2"/>
          </p:cNvCxnSpPr>
          <p:nvPr/>
        </p:nvCxnSpPr>
        <p:spPr>
          <a:xfrm flipV="1">
            <a:off x="7823309" y="4408935"/>
            <a:ext cx="0" cy="733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BD15F2F-3472-D728-58FF-CC67C5B80F44}"/>
              </a:ext>
            </a:extLst>
          </p:cNvPr>
          <p:cNvCxnSpPr/>
          <p:nvPr/>
        </p:nvCxnSpPr>
        <p:spPr>
          <a:xfrm>
            <a:off x="2502353" y="5155695"/>
            <a:ext cx="53209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D7FA2C6-8988-843F-569E-5A2815EDAC29}"/>
              </a:ext>
            </a:extLst>
          </p:cNvPr>
          <p:cNvCxnSpPr>
            <a:stCxn id="58" idx="0"/>
            <a:endCxn id="59" idx="2"/>
          </p:cNvCxnSpPr>
          <p:nvPr/>
        </p:nvCxnSpPr>
        <p:spPr>
          <a:xfrm flipV="1">
            <a:off x="5052851" y="2511430"/>
            <a:ext cx="1113333" cy="1162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67C7507-6769-770F-2FB1-90841C4B7D69}"/>
              </a:ext>
            </a:extLst>
          </p:cNvPr>
          <p:cNvCxnSpPr>
            <a:stCxn id="60" idx="0"/>
            <a:endCxn id="59" idx="2"/>
          </p:cNvCxnSpPr>
          <p:nvPr/>
        </p:nvCxnSpPr>
        <p:spPr>
          <a:xfrm flipH="1" flipV="1">
            <a:off x="6166184" y="2511430"/>
            <a:ext cx="1657125" cy="11629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AA060247-E194-FF03-331B-13B8F73B4CA4}"/>
              </a:ext>
            </a:extLst>
          </p:cNvPr>
          <p:cNvCxnSpPr>
            <a:stCxn id="56" idx="0"/>
            <a:endCxn id="59" idx="2"/>
          </p:cNvCxnSpPr>
          <p:nvPr/>
        </p:nvCxnSpPr>
        <p:spPr>
          <a:xfrm flipV="1">
            <a:off x="2502353" y="2511430"/>
            <a:ext cx="3663831" cy="11813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E21A9C4-1209-5703-2111-AC11B326506F}"/>
              </a:ext>
            </a:extLst>
          </p:cNvPr>
          <p:cNvCxnSpPr>
            <a:stCxn id="57" idx="0"/>
            <a:endCxn id="59" idx="2"/>
          </p:cNvCxnSpPr>
          <p:nvPr/>
        </p:nvCxnSpPr>
        <p:spPr>
          <a:xfrm flipH="1" flipV="1">
            <a:off x="6166184" y="2511430"/>
            <a:ext cx="4140654" cy="11902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1629A3D1-8B1E-141D-2A4F-3FF59CD90ADB}"/>
              </a:ext>
            </a:extLst>
          </p:cNvPr>
          <p:cNvCxnSpPr>
            <a:stCxn id="57" idx="0"/>
          </p:cNvCxnSpPr>
          <p:nvPr/>
        </p:nvCxnSpPr>
        <p:spPr>
          <a:xfrm flipV="1">
            <a:off x="10306838" y="3151155"/>
            <a:ext cx="0" cy="550483"/>
          </a:xfrm>
          <a:prstGeom prst="line">
            <a:avLst/>
          </a:prstGeom>
          <a:ln w="28575">
            <a:prstDash val="sysDash"/>
          </a:ln>
        </p:spPr>
        <p:style>
          <a:lnRef idx="1">
            <a:schemeClr val="accent5"/>
          </a:lnRef>
          <a:fillRef idx="0">
            <a:schemeClr val="accent5"/>
          </a:fillRef>
          <a:effectRef idx="0">
            <a:schemeClr val="accent5"/>
          </a:effectRef>
          <a:fontRef idx="minor">
            <a:schemeClr val="tx1"/>
          </a:fontRef>
        </p:style>
      </p:cxnSp>
      <p:cxnSp>
        <p:nvCxnSpPr>
          <p:cNvPr id="72" name="直接连接符 71">
            <a:extLst>
              <a:ext uri="{FF2B5EF4-FFF2-40B4-BE49-F238E27FC236}">
                <a16:creationId xmlns:a16="http://schemas.microsoft.com/office/drawing/2014/main" id="{BEA4795F-ED73-F57F-2E60-2E56C70FAFC6}"/>
              </a:ext>
            </a:extLst>
          </p:cNvPr>
          <p:cNvCxnSpPr/>
          <p:nvPr/>
        </p:nvCxnSpPr>
        <p:spPr>
          <a:xfrm flipH="1">
            <a:off x="2502353" y="3151155"/>
            <a:ext cx="7804485" cy="0"/>
          </a:xfrm>
          <a:prstGeom prst="line">
            <a:avLst/>
          </a:prstGeom>
          <a:ln w="28575">
            <a:prstDash val="sysDash"/>
          </a:ln>
        </p:spPr>
        <p:style>
          <a:lnRef idx="1">
            <a:schemeClr val="accent5"/>
          </a:lnRef>
          <a:fillRef idx="0">
            <a:schemeClr val="accent5"/>
          </a:fillRef>
          <a:effectRef idx="0">
            <a:schemeClr val="accent5"/>
          </a:effectRef>
          <a:fontRef idx="minor">
            <a:schemeClr val="tx1"/>
          </a:fontRef>
        </p:style>
      </p:cxnSp>
      <p:cxnSp>
        <p:nvCxnSpPr>
          <p:cNvPr id="73" name="直接箭头连接符 72">
            <a:extLst>
              <a:ext uri="{FF2B5EF4-FFF2-40B4-BE49-F238E27FC236}">
                <a16:creationId xmlns:a16="http://schemas.microsoft.com/office/drawing/2014/main" id="{80F716EE-2C97-CCD8-8A6B-0F224CB4F4CE}"/>
              </a:ext>
            </a:extLst>
          </p:cNvPr>
          <p:cNvCxnSpPr>
            <a:endCxn id="56" idx="0"/>
          </p:cNvCxnSpPr>
          <p:nvPr/>
        </p:nvCxnSpPr>
        <p:spPr>
          <a:xfrm>
            <a:off x="2502353" y="3151155"/>
            <a:ext cx="0" cy="541637"/>
          </a:xfrm>
          <a:prstGeom prst="straightConnector1">
            <a:avLst/>
          </a:prstGeom>
          <a:ln w="28575">
            <a:prstDash val="sysDash"/>
            <a:tailEnd type="triangle"/>
          </a:ln>
        </p:spPr>
        <p:style>
          <a:lnRef idx="1">
            <a:schemeClr val="accent5"/>
          </a:lnRef>
          <a:fillRef idx="0">
            <a:schemeClr val="accent5"/>
          </a:fillRef>
          <a:effectRef idx="0">
            <a:schemeClr val="accent5"/>
          </a:effectRef>
          <a:fontRef idx="minor">
            <a:schemeClr val="tx1"/>
          </a:fontRef>
        </p:style>
      </p:cxnSp>
      <p:graphicFrame>
        <p:nvGraphicFramePr>
          <p:cNvPr id="74" name="对象 73">
            <a:extLst>
              <a:ext uri="{FF2B5EF4-FFF2-40B4-BE49-F238E27FC236}">
                <a16:creationId xmlns:a16="http://schemas.microsoft.com/office/drawing/2014/main" id="{EBB2C211-C01F-DD87-D6AE-8D1526565AA4}"/>
              </a:ext>
            </a:extLst>
          </p:cNvPr>
          <p:cNvGraphicFramePr>
            <a:graphicFrameLocks noChangeAspect="1"/>
          </p:cNvGraphicFramePr>
          <p:nvPr>
            <p:extLst>
              <p:ext uri="{D42A27DB-BD31-4B8C-83A1-F6EECF244321}">
                <p14:modId xmlns:p14="http://schemas.microsoft.com/office/powerpoint/2010/main" val="1559148427"/>
              </p:ext>
            </p:extLst>
          </p:nvPr>
        </p:nvGraphicFramePr>
        <p:xfrm>
          <a:off x="1751964" y="5294643"/>
          <a:ext cx="3953291" cy="647539"/>
        </p:xfrm>
        <a:graphic>
          <a:graphicData uri="http://schemas.openxmlformats.org/presentationml/2006/ole">
            <mc:AlternateContent xmlns:mc="http://schemas.openxmlformats.org/markup-compatibility/2006">
              <mc:Choice xmlns:v="urn:schemas-microsoft-com:vml" Requires="v">
                <p:oleObj name="Equation" r:id="rId3" imgW="2641600" imgH="393700" progId="Equation.DSMT4">
                  <p:embed/>
                </p:oleObj>
              </mc:Choice>
              <mc:Fallback>
                <p:oleObj name="Equation" r:id="rId3" imgW="2641600" imgH="393700" progId="Equation.DSMT4">
                  <p:embed/>
                  <p:pic>
                    <p:nvPicPr>
                      <p:cNvPr id="12" name="对象 11">
                        <a:extLst>
                          <a:ext uri="{FF2B5EF4-FFF2-40B4-BE49-F238E27FC236}">
                            <a16:creationId xmlns:a16="http://schemas.microsoft.com/office/drawing/2014/main" id="{E02079FD-1C66-A0BA-FA40-E0EF39D1D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964" y="5294643"/>
                        <a:ext cx="3953291" cy="647539"/>
                      </a:xfrm>
                      <a:prstGeom prst="rect">
                        <a:avLst/>
                      </a:prstGeom>
                      <a:noFill/>
                    </p:spPr>
                  </p:pic>
                </p:oleObj>
              </mc:Fallback>
            </mc:AlternateContent>
          </a:graphicData>
        </a:graphic>
      </p:graphicFrame>
      <p:sp>
        <p:nvSpPr>
          <p:cNvPr id="75" name="Rectangle 4">
            <a:extLst>
              <a:ext uri="{FF2B5EF4-FFF2-40B4-BE49-F238E27FC236}">
                <a16:creationId xmlns:a16="http://schemas.microsoft.com/office/drawing/2014/main" id="{36904B74-F242-7EF4-6689-386AEF367C8E}"/>
              </a:ext>
            </a:extLst>
          </p:cNvPr>
          <p:cNvSpPr>
            <a:spLocks noChangeArrowheads="1"/>
          </p:cNvSpPr>
          <p:nvPr/>
        </p:nvSpPr>
        <p:spPr bwMode="auto">
          <a:xfrm>
            <a:off x="10006551" y="11079316"/>
            <a:ext cx="17591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6" name="对象 75">
            <a:extLst>
              <a:ext uri="{FF2B5EF4-FFF2-40B4-BE49-F238E27FC236}">
                <a16:creationId xmlns:a16="http://schemas.microsoft.com/office/drawing/2014/main" id="{FB9A4345-527B-0871-4BB6-0F5C2C897E06}"/>
              </a:ext>
            </a:extLst>
          </p:cNvPr>
          <p:cNvGraphicFramePr>
            <a:graphicFrameLocks noChangeAspect="1"/>
          </p:cNvGraphicFramePr>
          <p:nvPr>
            <p:extLst>
              <p:ext uri="{D42A27DB-BD31-4B8C-83A1-F6EECF244321}">
                <p14:modId xmlns:p14="http://schemas.microsoft.com/office/powerpoint/2010/main" val="1008146252"/>
              </p:ext>
            </p:extLst>
          </p:nvPr>
        </p:nvGraphicFramePr>
        <p:xfrm>
          <a:off x="13032055" y="11263982"/>
          <a:ext cx="1385765" cy="629770"/>
        </p:xfrm>
        <a:graphic>
          <a:graphicData uri="http://schemas.openxmlformats.org/presentationml/2006/ole">
            <mc:AlternateContent xmlns:mc="http://schemas.openxmlformats.org/markup-compatibility/2006">
              <mc:Choice xmlns:v="urn:schemas-microsoft-com:vml" Requires="v">
                <p:oleObj name="Equation" r:id="rId5" imgW="965200" imgH="393700" progId="Equation.DSMT4">
                  <p:embed/>
                </p:oleObj>
              </mc:Choice>
              <mc:Fallback>
                <p:oleObj name="Equation" r:id="rId5" imgW="965200" imgH="393700" progId="Equation.DSMT4">
                  <p:embed/>
                  <p:pic>
                    <p:nvPicPr>
                      <p:cNvPr id="14" name="对象 13">
                        <a:extLst>
                          <a:ext uri="{FF2B5EF4-FFF2-40B4-BE49-F238E27FC236}">
                            <a16:creationId xmlns:a16="http://schemas.microsoft.com/office/drawing/2014/main" id="{6F20D296-8945-758B-7402-CF80286580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32055" y="11263982"/>
                        <a:ext cx="1385765" cy="629770"/>
                      </a:xfrm>
                      <a:prstGeom prst="rect">
                        <a:avLst/>
                      </a:prstGeom>
                      <a:noFill/>
                    </p:spPr>
                  </p:pic>
                </p:oleObj>
              </mc:Fallback>
            </mc:AlternateContent>
          </a:graphicData>
        </a:graphic>
      </p:graphicFrame>
      <p:sp>
        <p:nvSpPr>
          <p:cNvPr id="77" name="Rectangle 8">
            <a:extLst>
              <a:ext uri="{FF2B5EF4-FFF2-40B4-BE49-F238E27FC236}">
                <a16:creationId xmlns:a16="http://schemas.microsoft.com/office/drawing/2014/main" id="{D7DF5D25-6E45-4CCE-1F3C-11C1052CAC6A}"/>
              </a:ext>
            </a:extLst>
          </p:cNvPr>
          <p:cNvSpPr>
            <a:spLocks noChangeArrowheads="1"/>
          </p:cNvSpPr>
          <p:nvPr/>
        </p:nvSpPr>
        <p:spPr bwMode="auto">
          <a:xfrm>
            <a:off x="9849903" y="57322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 name="对象 77">
            <a:extLst>
              <a:ext uri="{FF2B5EF4-FFF2-40B4-BE49-F238E27FC236}">
                <a16:creationId xmlns:a16="http://schemas.microsoft.com/office/drawing/2014/main" id="{C8332055-0B4C-7A0F-9E3A-94EB183F545E}"/>
              </a:ext>
            </a:extLst>
          </p:cNvPr>
          <p:cNvGraphicFramePr>
            <a:graphicFrameLocks noChangeAspect="1"/>
          </p:cNvGraphicFramePr>
          <p:nvPr>
            <p:extLst>
              <p:ext uri="{D42A27DB-BD31-4B8C-83A1-F6EECF244321}">
                <p14:modId xmlns:p14="http://schemas.microsoft.com/office/powerpoint/2010/main" val="1778142719"/>
              </p:ext>
            </p:extLst>
          </p:nvPr>
        </p:nvGraphicFramePr>
        <p:xfrm>
          <a:off x="8236511" y="6013994"/>
          <a:ext cx="1618488" cy="660304"/>
        </p:xfrm>
        <a:graphic>
          <a:graphicData uri="http://schemas.openxmlformats.org/presentationml/2006/ole">
            <mc:AlternateContent xmlns:mc="http://schemas.openxmlformats.org/markup-compatibility/2006">
              <mc:Choice xmlns:v="urn:schemas-microsoft-com:vml" Requires="v">
                <p:oleObj name="Equation" r:id="rId7" imgW="1028520" imgH="393480" progId="Equation.DSMT4">
                  <p:embed/>
                </p:oleObj>
              </mc:Choice>
              <mc:Fallback>
                <p:oleObj name="Equation" r:id="rId7" imgW="1028520" imgH="393480" progId="Equation.DSMT4">
                  <p:embed/>
                  <p:pic>
                    <p:nvPicPr>
                      <p:cNvPr id="19" name="对象 18">
                        <a:extLst>
                          <a:ext uri="{FF2B5EF4-FFF2-40B4-BE49-F238E27FC236}">
                            <a16:creationId xmlns:a16="http://schemas.microsoft.com/office/drawing/2014/main" id="{655B50A1-2E48-656E-6474-98BD87FAFB65}"/>
                          </a:ext>
                        </a:extLst>
                      </p:cNvPr>
                      <p:cNvPicPr>
                        <a:picLocks noChangeAspect="1" noChangeArrowheads="1"/>
                      </p:cNvPicPr>
                      <p:nvPr/>
                    </p:nvPicPr>
                    <p:blipFill>
                      <a:blip r:embed="rId8"/>
                      <a:srcRect/>
                      <a:stretch>
                        <a:fillRect/>
                      </a:stretch>
                    </p:blipFill>
                    <p:spPr bwMode="auto">
                      <a:xfrm>
                        <a:off x="8236511" y="6013994"/>
                        <a:ext cx="1618488" cy="66030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F267455B-23A8-79C6-0B5B-6BB2A999EFD4}"/>
                  </a:ext>
                </a:extLst>
              </p:cNvPr>
              <p:cNvSpPr txBox="1"/>
              <p:nvPr/>
            </p:nvSpPr>
            <p:spPr>
              <a:xfrm>
                <a:off x="5609517" y="5269223"/>
                <a:ext cx="6265897"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𝑑𝐼</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f>
                        <m:fPr>
                          <m:type m:val="lin"/>
                          <m:ctrlPr>
                            <a:rPr lang="zh-CN" altLang="en-US" i="1">
                              <a:solidFill>
                                <a:schemeClr val="tx1"/>
                              </a:solidFill>
                              <a:latin typeface="Cambria Math" panose="02040503050406030204" pitchFamily="18" charset="0"/>
                            </a:rPr>
                          </m:ctrlPr>
                        </m:fPr>
                        <m:num>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𝑏</m:t>
                                  </m:r>
                                </m:e>
                                <m:sub>
                                  <m:r>
                                    <a:rPr lang="zh-CN" altLang="en-US" i="0">
                                      <a:solidFill>
                                        <a:schemeClr val="tx1"/>
                                      </a:solidFill>
                                      <a:latin typeface="Cambria Math" panose="02040503050406030204" pitchFamily="18" charset="0"/>
                                    </a:rPr>
                                    <m:t>2</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𝑡</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e>
                          </m:d>
                        </m:num>
                        <m:den>
                          <m:r>
                            <a:rPr lang="zh-CN" altLang="en-US" i="1">
                              <a:solidFill>
                                <a:schemeClr val="tx1"/>
                              </a:solidFill>
                              <a:latin typeface="Cambria Math" panose="02040503050406030204" pitchFamily="18" charset="0"/>
                            </a:rPr>
                            <m:t>𝑁</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79" name="文本框 78">
                <a:extLst>
                  <a:ext uri="{FF2B5EF4-FFF2-40B4-BE49-F238E27FC236}">
                    <a16:creationId xmlns:a16="http://schemas.microsoft.com/office/drawing/2014/main" id="{F267455B-23A8-79C6-0B5B-6BB2A999EFD4}"/>
                  </a:ext>
                </a:extLst>
              </p:cNvPr>
              <p:cNvSpPr txBox="1">
                <a:spLocks noRot="1" noChangeAspect="1" noMove="1" noResize="1" noEditPoints="1" noAdjustHandles="1" noChangeArrowheads="1" noChangeShapeType="1" noTextEdit="1"/>
              </p:cNvSpPr>
              <p:nvPr/>
            </p:nvSpPr>
            <p:spPr>
              <a:xfrm>
                <a:off x="5609517" y="5269223"/>
                <a:ext cx="6265897" cy="61824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D6DD059D-AD30-7E80-A6E0-185216BE8FBA}"/>
                  </a:ext>
                </a:extLst>
              </p:cNvPr>
              <p:cNvSpPr txBox="1"/>
              <p:nvPr/>
            </p:nvSpPr>
            <p:spPr>
              <a:xfrm>
                <a:off x="2576812" y="6018428"/>
                <a:ext cx="3953292"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𝑑𝐸</m:t>
                          </m:r>
                        </m:num>
                        <m:den>
                          <m:r>
                            <a:rPr lang="zh-CN" altLang="en-US" i="1">
                              <a:solidFill>
                                <a:schemeClr val="tx1"/>
                              </a:solidFill>
                              <a:latin typeface="Cambria Math" panose="02040503050406030204" pitchFamily="18" charset="0"/>
                            </a:rPr>
                            <m:t>𝑑𝑡</m:t>
                          </m:r>
                        </m:den>
                      </m:f>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𝑎</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𝑡</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𝑔</m:t>
                          </m:r>
                        </m:e>
                        <m:sub>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𝐼</m:t>
                          </m:r>
                        </m:e>
                        <m:sub>
                          <m:r>
                            <a:rPr lang="zh-CN" altLang="en-US" i="1">
                              <a:solidFill>
                                <a:schemeClr val="tx1"/>
                              </a:solidFill>
                              <a:latin typeface="Cambria Math" panose="02040503050406030204" pitchFamily="18" charset="0"/>
                            </a:rPr>
                            <m:t>𝑡</m:t>
                          </m:r>
                        </m:sub>
                      </m:sSub>
                    </m:oMath>
                  </m:oMathPara>
                </a14:m>
                <a:endParaRPr lang="zh-CN" altLang="en-US" dirty="0">
                  <a:solidFill>
                    <a:schemeClr val="tx1"/>
                  </a:solidFill>
                </a:endParaRPr>
              </a:p>
            </p:txBody>
          </p:sp>
        </mc:Choice>
        <mc:Fallback xmlns="">
          <p:sp>
            <p:nvSpPr>
              <p:cNvPr id="80" name="文本框 79">
                <a:extLst>
                  <a:ext uri="{FF2B5EF4-FFF2-40B4-BE49-F238E27FC236}">
                    <a16:creationId xmlns:a16="http://schemas.microsoft.com/office/drawing/2014/main" id="{D6DD059D-AD30-7E80-A6E0-185216BE8FBA}"/>
                  </a:ext>
                </a:extLst>
              </p:cNvPr>
              <p:cNvSpPr txBox="1">
                <a:spLocks noRot="1" noChangeAspect="1" noMove="1" noResize="1" noEditPoints="1" noAdjustHandles="1" noChangeArrowheads="1" noChangeShapeType="1" noTextEdit="1"/>
              </p:cNvSpPr>
              <p:nvPr/>
            </p:nvSpPr>
            <p:spPr>
              <a:xfrm>
                <a:off x="2576812" y="6018428"/>
                <a:ext cx="3953292" cy="618246"/>
              </a:xfrm>
              <a:prstGeom prst="rect">
                <a:avLst/>
              </a:prstGeom>
              <a:blipFill>
                <a:blip r:embed="rId10"/>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74" y="1035238"/>
            <a:ext cx="9975136" cy="5604459"/>
          </a:xfrm>
          <a:prstGeom prst="rect">
            <a:avLst/>
          </a:prstGeom>
        </p:spPr>
      </p:pic>
      <p:sp>
        <p:nvSpPr>
          <p:cNvPr id="15" name="文本框 14">
            <a:extLst>
              <a:ext uri="{FF2B5EF4-FFF2-40B4-BE49-F238E27FC236}">
                <a16:creationId xmlns:a16="http://schemas.microsoft.com/office/drawing/2014/main" id="{6DCB3BCB-AC83-EA40-AD94-F4C9AAAC3FD4}"/>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18" name="文本框 17">
            <a:extLst>
              <a:ext uri="{FF2B5EF4-FFF2-40B4-BE49-F238E27FC236}">
                <a16:creationId xmlns:a16="http://schemas.microsoft.com/office/drawing/2014/main" id="{753B8CF5-9E12-4D56-E6E9-6CE0C2F32574}"/>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结果</a:t>
            </a:r>
          </a:p>
        </p:txBody>
      </p:sp>
      <p:grpSp>
        <p:nvGrpSpPr>
          <p:cNvPr id="19" name="组合 18">
            <a:extLst>
              <a:ext uri="{FF2B5EF4-FFF2-40B4-BE49-F238E27FC236}">
                <a16:creationId xmlns:a16="http://schemas.microsoft.com/office/drawing/2014/main" id="{C27AA267-2986-B495-9B7F-FC4B83084DE5}"/>
              </a:ext>
            </a:extLst>
          </p:cNvPr>
          <p:cNvGrpSpPr/>
          <p:nvPr/>
        </p:nvGrpSpPr>
        <p:grpSpPr>
          <a:xfrm>
            <a:off x="3850602" y="939639"/>
            <a:ext cx="4490797" cy="0"/>
            <a:chOff x="3893464" y="1130139"/>
            <a:chExt cx="4490797" cy="0"/>
          </a:xfrm>
        </p:grpSpPr>
        <p:cxnSp>
          <p:nvCxnSpPr>
            <p:cNvPr id="20" name="直接箭头连接符 25">
              <a:extLst>
                <a:ext uri="{FF2B5EF4-FFF2-40B4-BE49-F238E27FC236}">
                  <a16:creationId xmlns:a16="http://schemas.microsoft.com/office/drawing/2014/main" id="{C5CED9DB-5933-E25D-1A37-A4F00D78D099}"/>
                </a:ext>
              </a:extLst>
            </p:cNvPr>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1" name="直接箭头连接符 25">
              <a:extLst>
                <a:ext uri="{FF2B5EF4-FFF2-40B4-BE49-F238E27FC236}">
                  <a16:creationId xmlns:a16="http://schemas.microsoft.com/office/drawing/2014/main" id="{1212AF09-2B33-B2F7-1919-2AA592508F50}"/>
                </a:ext>
              </a:extLst>
            </p:cNvPr>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模型预测</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3F511597-6D11-7B19-FF3C-D33DBCDD8B6D}"/>
              </a:ext>
            </a:extLst>
          </p:cNvPr>
          <p:cNvGrpSpPr/>
          <p:nvPr/>
        </p:nvGrpSpPr>
        <p:grpSpPr>
          <a:xfrm>
            <a:off x="3907611" y="2403055"/>
            <a:ext cx="3565432" cy="1513864"/>
            <a:chOff x="3830884" y="2845946"/>
            <a:chExt cx="4180558" cy="1703931"/>
          </a:xfrm>
        </p:grpSpPr>
        <p:sp>
          <p:nvSpPr>
            <p:cNvPr id="43" name="Freeform 6">
              <a:extLst>
                <a:ext uri="{FF2B5EF4-FFF2-40B4-BE49-F238E27FC236}">
                  <a16:creationId xmlns:a16="http://schemas.microsoft.com/office/drawing/2014/main" id="{BD134D8C-15B1-6FA5-D4E9-F645C60FF820}"/>
                </a:ext>
              </a:extLst>
            </p:cNvPr>
            <p:cNvSpPr>
              <a:spLocks noChangeArrowheads="1"/>
            </p:cNvSpPr>
            <p:nvPr/>
          </p:nvSpPr>
          <p:spPr bwMode="auto">
            <a:xfrm>
              <a:off x="3830884" y="2963273"/>
              <a:ext cx="4180558" cy="1586604"/>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矩形 45">
              <a:extLst>
                <a:ext uri="{FF2B5EF4-FFF2-40B4-BE49-F238E27FC236}">
                  <a16:creationId xmlns:a16="http://schemas.microsoft.com/office/drawing/2014/main" id="{0ECEC42E-25CF-8A83-C3E3-863E2B29A815}"/>
                </a:ext>
              </a:extLst>
            </p:cNvPr>
            <p:cNvSpPr/>
            <p:nvPr/>
          </p:nvSpPr>
          <p:spPr>
            <a:xfrm>
              <a:off x="4549875" y="2845946"/>
              <a:ext cx="2321529" cy="814581"/>
            </a:xfrm>
            <a:prstGeom prst="rect">
              <a:avLst/>
            </a:prstGeom>
            <a:noFill/>
          </p:spPr>
          <p:txBody>
            <a:bodyPr wrap="square" lIns="0" tIns="0" rIns="0" bIns="0" rtlCol="0">
              <a:spAutoFit/>
            </a:bodyPr>
            <a:lstStyle/>
            <a:p>
              <a:pPr hangingPunct="0">
                <a:lnSpc>
                  <a:spcPct val="150000"/>
                </a:lnSpc>
              </a:pPr>
              <a:r>
                <a:rPr lang="en-US" altLang="zh-CN" sz="4000" b="1" dirty="0">
                  <a:solidFill>
                    <a:srgbClr val="4C678E"/>
                  </a:solidFill>
                  <a:cs typeface="+mn-ea"/>
                  <a:sym typeface="+mn-lt"/>
                </a:rPr>
                <a:t>ARIMA</a:t>
              </a:r>
              <a:endParaRPr lang="zh-CN" altLang="en-US" sz="4000" b="1" dirty="0">
                <a:solidFill>
                  <a:srgbClr val="4C678E"/>
                </a:solidFill>
                <a:cs typeface="+mn-ea"/>
                <a:sym typeface="+mn-lt"/>
              </a:endParaRPr>
            </a:p>
          </p:txBody>
        </p:sp>
        <p:sp>
          <p:nvSpPr>
            <p:cNvPr id="54" name="矩形 53">
              <a:extLst>
                <a:ext uri="{FF2B5EF4-FFF2-40B4-BE49-F238E27FC236}">
                  <a16:creationId xmlns:a16="http://schemas.microsoft.com/office/drawing/2014/main" id="{F03F7E60-6A3F-289C-2271-34AC571BA9CD}"/>
                </a:ext>
              </a:extLst>
            </p:cNvPr>
            <p:cNvSpPr/>
            <p:nvPr/>
          </p:nvSpPr>
          <p:spPr>
            <a:xfrm>
              <a:off x="4120550" y="3928757"/>
              <a:ext cx="3251056" cy="366770"/>
            </a:xfrm>
            <a:prstGeom prst="rect">
              <a:avLst/>
            </a:prstGeom>
            <a:noFill/>
          </p:spPr>
          <p:txBody>
            <a:bodyPr wrap="square" lIns="0" tIns="0" rIns="0" bIns="0" rtlCol="0">
              <a:spAutoFit/>
            </a:bodyPr>
            <a:lstStyle/>
            <a:p>
              <a:pPr hangingPunct="0">
                <a:lnSpc>
                  <a:spcPct val="150000"/>
                </a:lnSpc>
              </a:pPr>
              <a:r>
                <a:rPr lang="zh-CN" altLang="en-US" sz="1600" b="1" dirty="0">
                  <a:solidFill>
                    <a:srgbClr val="4C678E"/>
                  </a:solidFill>
                  <a:cs typeface="+mn-ea"/>
                  <a:sym typeface="+mn-lt"/>
                </a:rPr>
                <a:t>基于中国前期的训练模型预测</a:t>
              </a:r>
            </a:p>
          </p:txBody>
        </p:sp>
      </p:grpSp>
      <p:grpSp>
        <p:nvGrpSpPr>
          <p:cNvPr id="12" name="组合 11">
            <a:extLst>
              <a:ext uri="{FF2B5EF4-FFF2-40B4-BE49-F238E27FC236}">
                <a16:creationId xmlns:a16="http://schemas.microsoft.com/office/drawing/2014/main" id="{8C870E18-582A-BF04-20EC-CC23EDF4E74A}"/>
              </a:ext>
            </a:extLst>
          </p:cNvPr>
          <p:cNvGrpSpPr/>
          <p:nvPr/>
        </p:nvGrpSpPr>
        <p:grpSpPr>
          <a:xfrm>
            <a:off x="755153" y="2403054"/>
            <a:ext cx="2847322" cy="1425632"/>
            <a:chOff x="1742919" y="1948983"/>
            <a:chExt cx="4180558" cy="1684462"/>
          </a:xfrm>
        </p:grpSpPr>
        <p:sp>
          <p:nvSpPr>
            <p:cNvPr id="41" name="Freeform 6">
              <a:extLst>
                <a:ext uri="{FF2B5EF4-FFF2-40B4-BE49-F238E27FC236}">
                  <a16:creationId xmlns:a16="http://schemas.microsoft.com/office/drawing/2014/main" id="{9B19072E-1778-554F-C15C-B1A8EE5AFEF8}"/>
                </a:ext>
              </a:extLst>
            </p:cNvPr>
            <p:cNvSpPr>
              <a:spLocks noChangeArrowheads="1"/>
            </p:cNvSpPr>
            <p:nvPr/>
          </p:nvSpPr>
          <p:spPr bwMode="auto">
            <a:xfrm>
              <a:off x="1742919" y="2072148"/>
              <a:ext cx="4180558" cy="1561297"/>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矩形 47">
              <a:extLst>
                <a:ext uri="{FF2B5EF4-FFF2-40B4-BE49-F238E27FC236}">
                  <a16:creationId xmlns:a16="http://schemas.microsoft.com/office/drawing/2014/main" id="{6B700265-DB1F-54A2-C795-199D7C7727B1}"/>
                </a:ext>
              </a:extLst>
            </p:cNvPr>
            <p:cNvSpPr/>
            <p:nvPr/>
          </p:nvSpPr>
          <p:spPr>
            <a:xfrm>
              <a:off x="3054271" y="1948983"/>
              <a:ext cx="1823499" cy="814582"/>
            </a:xfrm>
            <a:prstGeom prst="rect">
              <a:avLst/>
            </a:prstGeom>
            <a:noFill/>
          </p:spPr>
          <p:txBody>
            <a:bodyPr wrap="square" lIns="0" tIns="0" rIns="0" bIns="0" rtlCol="0">
              <a:spAutoFit/>
            </a:bodyPr>
            <a:lstStyle/>
            <a:p>
              <a:pPr hangingPunct="0">
                <a:lnSpc>
                  <a:spcPct val="150000"/>
                </a:lnSpc>
              </a:pPr>
              <a:r>
                <a:rPr lang="en-US" altLang="zh-CN" sz="4000" b="1" dirty="0">
                  <a:solidFill>
                    <a:schemeClr val="bg1"/>
                  </a:solidFill>
                  <a:cs typeface="+mn-ea"/>
                  <a:sym typeface="+mn-lt"/>
                </a:rPr>
                <a:t>SIR </a:t>
              </a:r>
              <a:endParaRPr lang="zh-CN" altLang="en-US" sz="4000" b="1" dirty="0">
                <a:solidFill>
                  <a:schemeClr val="bg1"/>
                </a:solidFill>
                <a:cs typeface="+mn-ea"/>
                <a:sym typeface="+mn-lt"/>
              </a:endParaRPr>
            </a:p>
          </p:txBody>
        </p:sp>
      </p:grpSp>
      <p:sp>
        <p:nvSpPr>
          <p:cNvPr id="52" name="矩形 51">
            <a:extLst>
              <a:ext uri="{FF2B5EF4-FFF2-40B4-BE49-F238E27FC236}">
                <a16:creationId xmlns:a16="http://schemas.microsoft.com/office/drawing/2014/main" id="{1CD3904F-63C0-7D52-6DA1-08389D722C75}"/>
              </a:ext>
            </a:extLst>
          </p:cNvPr>
          <p:cNvSpPr/>
          <p:nvPr/>
        </p:nvSpPr>
        <p:spPr>
          <a:xfrm>
            <a:off x="4177500" y="4912532"/>
            <a:ext cx="5499705" cy="488724"/>
          </a:xfrm>
          <a:prstGeom prst="rect">
            <a:avLst/>
          </a:prstGeom>
          <a:noFill/>
        </p:spPr>
        <p:txBody>
          <a:bodyPr wrap="square" lIns="0" tIns="0" rIns="0" bIns="0" rtlCol="0">
            <a:spAutoFit/>
          </a:bodyPr>
          <a:lstStyle/>
          <a:p>
            <a:pPr hangingPunct="0">
              <a:lnSpc>
                <a:spcPct val="150000"/>
              </a:lnSpc>
            </a:pPr>
            <a:r>
              <a:rPr lang="zh-CN" altLang="en-US" sz="2400" b="1" dirty="0">
                <a:solidFill>
                  <a:schemeClr val="accent1">
                    <a:lumMod val="75000"/>
                  </a:schemeClr>
                </a:solidFill>
                <a:cs typeface="+mn-ea"/>
                <a:sym typeface="+mn-lt"/>
              </a:rPr>
              <a:t>预测中国没有采取“动态清零”</a:t>
            </a:r>
          </a:p>
        </p:txBody>
      </p:sp>
      <p:sp>
        <p:nvSpPr>
          <p:cNvPr id="53" name="矩形 52">
            <a:extLst>
              <a:ext uri="{FF2B5EF4-FFF2-40B4-BE49-F238E27FC236}">
                <a16:creationId xmlns:a16="http://schemas.microsoft.com/office/drawing/2014/main" id="{5F52DB5C-0EE7-D2ED-A838-179E1C936E44}"/>
              </a:ext>
            </a:extLst>
          </p:cNvPr>
          <p:cNvSpPr/>
          <p:nvPr/>
        </p:nvSpPr>
        <p:spPr>
          <a:xfrm>
            <a:off x="1153439" y="3308551"/>
            <a:ext cx="2050750" cy="325858"/>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基于英国的预测模型</a:t>
            </a:r>
          </a:p>
        </p:txBody>
      </p:sp>
      <p:grpSp>
        <p:nvGrpSpPr>
          <p:cNvPr id="58" name="组合 57">
            <a:extLst>
              <a:ext uri="{FF2B5EF4-FFF2-40B4-BE49-F238E27FC236}">
                <a16:creationId xmlns:a16="http://schemas.microsoft.com/office/drawing/2014/main" id="{D6BBE519-EBBD-F2DD-0868-60D051E8F6F4}"/>
              </a:ext>
            </a:extLst>
          </p:cNvPr>
          <p:cNvGrpSpPr/>
          <p:nvPr/>
        </p:nvGrpSpPr>
        <p:grpSpPr>
          <a:xfrm>
            <a:off x="7817428" y="2391787"/>
            <a:ext cx="3929729" cy="1556501"/>
            <a:chOff x="1742919" y="2037694"/>
            <a:chExt cx="4180558" cy="1595751"/>
          </a:xfrm>
        </p:grpSpPr>
        <p:sp>
          <p:nvSpPr>
            <p:cNvPr id="59" name="Freeform 6">
              <a:extLst>
                <a:ext uri="{FF2B5EF4-FFF2-40B4-BE49-F238E27FC236}">
                  <a16:creationId xmlns:a16="http://schemas.microsoft.com/office/drawing/2014/main" id="{9D3BF374-3EA4-9A0B-C196-EB9FECA8136C}"/>
                </a:ext>
              </a:extLst>
            </p:cNvPr>
            <p:cNvSpPr>
              <a:spLocks noChangeArrowheads="1"/>
            </p:cNvSpPr>
            <p:nvPr/>
          </p:nvSpPr>
          <p:spPr bwMode="auto">
            <a:xfrm>
              <a:off x="1742919" y="2072148"/>
              <a:ext cx="4180558" cy="1561297"/>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矩形 59">
              <a:extLst>
                <a:ext uri="{FF2B5EF4-FFF2-40B4-BE49-F238E27FC236}">
                  <a16:creationId xmlns:a16="http://schemas.microsoft.com/office/drawing/2014/main" id="{42A33E2C-6ADF-E4AB-B463-4E8B756C87CA}"/>
                </a:ext>
              </a:extLst>
            </p:cNvPr>
            <p:cNvSpPr/>
            <p:nvPr/>
          </p:nvSpPr>
          <p:spPr>
            <a:xfrm>
              <a:off x="2699886" y="2037694"/>
              <a:ext cx="2266623" cy="835123"/>
            </a:xfrm>
            <a:prstGeom prst="rect">
              <a:avLst/>
            </a:prstGeom>
            <a:noFill/>
          </p:spPr>
          <p:txBody>
            <a:bodyPr wrap="square" lIns="0" tIns="0" rIns="0" bIns="0" rtlCol="0">
              <a:spAutoFit/>
            </a:bodyPr>
            <a:lstStyle/>
            <a:p>
              <a:pPr hangingPunct="0">
                <a:lnSpc>
                  <a:spcPct val="150000"/>
                </a:lnSpc>
              </a:pPr>
              <a:r>
                <a:rPr lang="en-US" altLang="zh-CN" sz="4000" b="1" dirty="0">
                  <a:solidFill>
                    <a:schemeClr val="bg1"/>
                  </a:solidFill>
                  <a:cs typeface="+mn-ea"/>
                  <a:sym typeface="+mn-lt"/>
                </a:rPr>
                <a:t>ARIMA</a:t>
              </a:r>
              <a:endParaRPr lang="zh-CN" altLang="en-US" sz="4000" b="1" dirty="0">
                <a:solidFill>
                  <a:schemeClr val="bg1"/>
                </a:solidFill>
                <a:cs typeface="+mn-ea"/>
                <a:sym typeface="+mn-lt"/>
              </a:endParaRPr>
            </a:p>
          </p:txBody>
        </p:sp>
      </p:grpSp>
      <p:sp>
        <p:nvSpPr>
          <p:cNvPr id="61" name="矩形 60">
            <a:extLst>
              <a:ext uri="{FF2B5EF4-FFF2-40B4-BE49-F238E27FC236}">
                <a16:creationId xmlns:a16="http://schemas.microsoft.com/office/drawing/2014/main" id="{D1328AEC-EC6A-A916-9EE1-64E5E0B6D726}"/>
              </a:ext>
            </a:extLst>
          </p:cNvPr>
          <p:cNvSpPr/>
          <p:nvPr/>
        </p:nvSpPr>
        <p:spPr>
          <a:xfrm>
            <a:off x="8244031" y="3273607"/>
            <a:ext cx="2567959" cy="325858"/>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基于美国的预测模型</a:t>
            </a:r>
          </a:p>
        </p:txBody>
      </p:sp>
      <p:cxnSp>
        <p:nvCxnSpPr>
          <p:cNvPr id="62" name="直接连接符 61">
            <a:extLst>
              <a:ext uri="{FF2B5EF4-FFF2-40B4-BE49-F238E27FC236}">
                <a16:creationId xmlns:a16="http://schemas.microsoft.com/office/drawing/2014/main" id="{AF0A52FE-9980-786F-1304-7C7B40871358}"/>
              </a:ext>
            </a:extLst>
          </p:cNvPr>
          <p:cNvCxnSpPr/>
          <p:nvPr/>
        </p:nvCxnSpPr>
        <p:spPr>
          <a:xfrm>
            <a:off x="0" y="1543050"/>
            <a:ext cx="51077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B4CA0AF9-0E23-691E-230F-E6AC78704F05}"/>
              </a:ext>
            </a:extLst>
          </p:cNvPr>
          <p:cNvCxnSpPr>
            <a:cxnSpLocks/>
          </p:cNvCxnSpPr>
          <p:nvPr/>
        </p:nvCxnSpPr>
        <p:spPr>
          <a:xfrm>
            <a:off x="-55663" y="1743075"/>
            <a:ext cx="1621631" cy="0"/>
          </a:xfrm>
          <a:prstGeom prst="line">
            <a:avLst/>
          </a:prstGeom>
          <a:ln>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6619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p:cTn id="24" dur="500" fill="hold"/>
                                        <p:tgtEl>
                                          <p:spTgt spid="52"/>
                                        </p:tgtEl>
                                        <p:attrNameLst>
                                          <p:attrName>ppt_w</p:attrName>
                                        </p:attrNameLst>
                                      </p:cBhvr>
                                      <p:tavLst>
                                        <p:tav tm="0">
                                          <p:val>
                                            <p:fltVal val="0"/>
                                          </p:val>
                                        </p:tav>
                                        <p:tav tm="100000">
                                          <p:val>
                                            <p:strVal val="#ppt_w"/>
                                          </p:val>
                                        </p:tav>
                                      </p:tavLst>
                                    </p:anim>
                                    <p:anim calcmode="lin" valueType="num">
                                      <p:cBhvr>
                                        <p:cTn id="25" dur="500" fill="hold"/>
                                        <p:tgtEl>
                                          <p:spTgt spid="52"/>
                                        </p:tgtEl>
                                        <p:attrNameLst>
                                          <p:attrName>ppt_h</p:attrName>
                                        </p:attrNameLst>
                                      </p:cBhvr>
                                      <p:tavLst>
                                        <p:tav tm="0">
                                          <p:val>
                                            <p:fltVal val="0"/>
                                          </p:val>
                                        </p:tav>
                                        <p:tav tm="100000">
                                          <p:val>
                                            <p:strVal val="#ppt_h"/>
                                          </p:val>
                                        </p:tav>
                                      </p:tavLst>
                                    </p:anim>
                                    <p:animEffect transition="in" filter="fade">
                                      <p:cBhvr>
                                        <p:cTn id="26" dur="500"/>
                                        <p:tgtEl>
                                          <p:spTgt spid="5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fltVal val="0"/>
                                          </p:val>
                                        </p:tav>
                                        <p:tav tm="100000">
                                          <p:val>
                                            <p:strVal val="#ppt_h"/>
                                          </p:val>
                                        </p:tav>
                                      </p:tavLst>
                                    </p:anim>
                                    <p:animEffect transition="in" filter="fade">
                                      <p:cBhvr>
                                        <p:cTn id="31" dur="500"/>
                                        <p:tgtEl>
                                          <p:spTgt spid="5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52" grpId="0"/>
      <p:bldP spid="53"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a:off x="24871" y="3832860"/>
            <a:ext cx="12193057" cy="3073696"/>
          </a:xfrm>
          <a:prstGeom prst="rect">
            <a:avLst/>
          </a:prstGeom>
        </p:spPr>
      </p:pic>
      <p:sp>
        <p:nvSpPr>
          <p:cNvPr id="17" name="文本框 16"/>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cs typeface="+mn-ea"/>
                <a:sym typeface="+mn-lt"/>
              </a:rPr>
              <a:t>目录</a:t>
            </a:r>
          </a:p>
        </p:txBody>
      </p:sp>
      <p:sp>
        <p:nvSpPr>
          <p:cNvPr id="19" name="ïşļíḋê"/>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p:cNvSpPr/>
          <p:nvPr/>
        </p:nvSpPr>
        <p:spPr>
          <a:xfrm>
            <a:off x="4575130"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p:cNvCxnSpPr/>
          <p:nvPr/>
        </p:nvCxnSpPr>
        <p:spPr>
          <a:xfrm>
            <a:off x="3684905"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435100" y="3513729"/>
            <a:ext cx="2108200" cy="368300"/>
          </a:xfrm>
          <a:prstGeom prst="rect">
            <a:avLst/>
          </a:prstGeom>
          <a:noFill/>
        </p:spPr>
        <p:txBody>
          <a:bodyPr wrap="square" rtlCol="0">
            <a:spAutoFit/>
          </a:bodyPr>
          <a:lstStyle/>
          <a:p>
            <a:pPr algn="ctr"/>
            <a:r>
              <a:rPr lang="zh-CN" altLang="en-US" b="1" dirty="0">
                <a:latin typeface="+mj-lt"/>
                <a:sym typeface="+mn-ea"/>
              </a:rPr>
              <a:t>问题重述</a:t>
            </a:r>
            <a:endParaRPr lang="zh-CN" altLang="en-US" b="1" dirty="0">
              <a:solidFill>
                <a:srgbClr val="4C678E"/>
              </a:solidFill>
              <a:latin typeface="+mj-lt"/>
              <a:cs typeface="+mn-ea"/>
              <a:sym typeface="+mn-ea"/>
            </a:endParaRPr>
          </a:p>
        </p:txBody>
      </p:sp>
      <p:sp>
        <p:nvSpPr>
          <p:cNvPr id="43" name="文本框 42"/>
          <p:cNvSpPr txBox="1"/>
          <p:nvPr/>
        </p:nvSpPr>
        <p:spPr>
          <a:xfrm>
            <a:off x="3826933" y="3513729"/>
            <a:ext cx="2108200" cy="369332"/>
          </a:xfrm>
          <a:prstGeom prst="rect">
            <a:avLst/>
          </a:prstGeom>
          <a:noFill/>
        </p:spPr>
        <p:txBody>
          <a:bodyPr wrap="square" rtlCol="0">
            <a:spAutoFit/>
          </a:bodyPr>
          <a:lstStyle/>
          <a:p>
            <a:pPr algn="ctr"/>
            <a:r>
              <a:rPr lang="zh-CN" altLang="en-US" b="1" dirty="0">
                <a:latin typeface="+mj-lt"/>
                <a:sym typeface="+mn-ea"/>
              </a:rPr>
              <a:t>模型建立</a:t>
            </a:r>
            <a:endParaRPr lang="zh-CN" altLang="en-US" sz="3200" dirty="0">
              <a:solidFill>
                <a:srgbClr val="4C678E"/>
              </a:solidFill>
              <a:cs typeface="+mn-ea"/>
              <a:sym typeface="+mn-lt"/>
            </a:endParaRPr>
          </a:p>
        </p:txBody>
      </p:sp>
      <p:sp>
        <p:nvSpPr>
          <p:cNvPr id="44" name="文本框 43"/>
          <p:cNvSpPr txBox="1"/>
          <p:nvPr/>
        </p:nvSpPr>
        <p:spPr>
          <a:xfrm>
            <a:off x="6218766" y="3513729"/>
            <a:ext cx="2108200" cy="400110"/>
          </a:xfrm>
          <a:prstGeom prst="rect">
            <a:avLst/>
          </a:prstGeom>
          <a:noFill/>
        </p:spPr>
        <p:txBody>
          <a:bodyPr wrap="square" rtlCol="0">
            <a:spAutoFit/>
          </a:bodyPr>
          <a:lstStyle/>
          <a:p>
            <a:pPr algn="ctr"/>
            <a:r>
              <a:rPr lang="zh-CN" altLang="en-US" sz="2000" b="1" dirty="0">
                <a:latin typeface="+mj-lt"/>
                <a:sym typeface="+mn-ea"/>
              </a:rPr>
              <a:t>模型求解</a:t>
            </a:r>
            <a:endParaRPr lang="zh-CN" altLang="en-US" sz="2000" b="1" dirty="0">
              <a:solidFill>
                <a:srgbClr val="4C678E"/>
              </a:solidFill>
              <a:latin typeface="+mj-lt"/>
              <a:cs typeface="+mn-ea"/>
              <a:sym typeface="+mn-lt"/>
            </a:endParaRPr>
          </a:p>
        </p:txBody>
      </p:sp>
      <p:sp>
        <p:nvSpPr>
          <p:cNvPr id="45" name="文本框 44"/>
          <p:cNvSpPr txBox="1"/>
          <p:nvPr/>
        </p:nvSpPr>
        <p:spPr>
          <a:xfrm>
            <a:off x="8610600" y="3513729"/>
            <a:ext cx="2108200" cy="369332"/>
          </a:xfrm>
          <a:prstGeom prst="rect">
            <a:avLst/>
          </a:prstGeom>
          <a:noFill/>
        </p:spPr>
        <p:txBody>
          <a:bodyPr wrap="square" rtlCol="0">
            <a:spAutoFit/>
          </a:bodyPr>
          <a:lstStyle/>
          <a:p>
            <a:pPr algn="ctr"/>
            <a:r>
              <a:rPr lang="zh-CN" altLang="en-US" b="1" dirty="0">
                <a:sym typeface="+mn-ea"/>
              </a:rPr>
              <a:t>总结评价</a:t>
            </a:r>
            <a:endParaRPr lang="zh-CN" altLang="en-US" b="1" dirty="0">
              <a:solidFill>
                <a:srgbClr val="4C678E"/>
              </a:solidFill>
              <a:cs typeface="+mn-ea"/>
              <a:sym typeface="+mn-lt"/>
            </a:endParaRPr>
          </a:p>
        </p:txBody>
      </p:sp>
      <p:sp>
        <p:nvSpPr>
          <p:cNvPr id="47" name="文本框 46"/>
          <p:cNvSpPr txBox="1"/>
          <p:nvPr/>
        </p:nvSpPr>
        <p:spPr>
          <a:xfrm>
            <a:off x="4119664" y="4119582"/>
            <a:ext cx="1495762" cy="253365"/>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cs typeface="+mn-ea"/>
                <a:sym typeface="+mn-lt"/>
              </a:rPr>
              <a:t> </a:t>
            </a: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style.rotation</p:attrName>
                                        </p:attrNameLst>
                                      </p:cBhvr>
                                      <p:tavLst>
                                        <p:tav tm="0">
                                          <p:val>
                                            <p:fltVal val="90"/>
                                          </p:val>
                                        </p:tav>
                                        <p:tav tm="100000">
                                          <p:val>
                                            <p:fltVal val="0"/>
                                          </p:val>
                                        </p:tav>
                                      </p:tavLst>
                                    </p:anim>
                                    <p:animEffect transition="in" filter="fade">
                                      <p:cBhvr>
                                        <p:cTn id="31" dur="1000"/>
                                        <p:tgtEl>
                                          <p:spTgt spid="19"/>
                                        </p:tgtEl>
                                      </p:cBhvr>
                                    </p:animEffect>
                                  </p:childTnLst>
                                </p:cTn>
                              </p:par>
                            </p:childTnLst>
                          </p:cTn>
                        </p:par>
                        <p:par>
                          <p:cTn id="32" fill="hold">
                            <p:stCondLst>
                              <p:cond delay="2000"/>
                            </p:stCondLst>
                            <p:childTnLst>
                              <p:par>
                                <p:cTn id="33" presetID="31"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0" fill="hold"/>
                                        <p:tgtEl>
                                          <p:spTgt spid="34"/>
                                        </p:tgtEl>
                                        <p:attrNameLst>
                                          <p:attrName>ppt_w</p:attrName>
                                        </p:attrNameLst>
                                      </p:cBhvr>
                                      <p:tavLst>
                                        <p:tav tm="0">
                                          <p:val>
                                            <p:fltVal val="0"/>
                                          </p:val>
                                        </p:tav>
                                        <p:tav tm="100000">
                                          <p:val>
                                            <p:strVal val="#ppt_w"/>
                                          </p:val>
                                        </p:tav>
                                      </p:tavLst>
                                    </p:anim>
                                    <p:anim calcmode="lin" valueType="num">
                                      <p:cBhvr>
                                        <p:cTn id="36" dur="1000" fill="hold"/>
                                        <p:tgtEl>
                                          <p:spTgt spid="34"/>
                                        </p:tgtEl>
                                        <p:attrNameLst>
                                          <p:attrName>ppt_h</p:attrName>
                                        </p:attrNameLst>
                                      </p:cBhvr>
                                      <p:tavLst>
                                        <p:tav tm="0">
                                          <p:val>
                                            <p:fltVal val="0"/>
                                          </p:val>
                                        </p:tav>
                                        <p:tav tm="100000">
                                          <p:val>
                                            <p:strVal val="#ppt_h"/>
                                          </p:val>
                                        </p:tav>
                                      </p:tavLst>
                                    </p:anim>
                                    <p:anim calcmode="lin" valueType="num">
                                      <p:cBhvr>
                                        <p:cTn id="37" dur="1000" fill="hold"/>
                                        <p:tgtEl>
                                          <p:spTgt spid="34"/>
                                        </p:tgtEl>
                                        <p:attrNameLst>
                                          <p:attrName>style.rotation</p:attrName>
                                        </p:attrNameLst>
                                      </p:cBhvr>
                                      <p:tavLst>
                                        <p:tav tm="0">
                                          <p:val>
                                            <p:fltVal val="90"/>
                                          </p:val>
                                        </p:tav>
                                        <p:tav tm="100000">
                                          <p:val>
                                            <p:fltVal val="0"/>
                                          </p:val>
                                        </p:tav>
                                      </p:tavLst>
                                    </p:anim>
                                    <p:animEffect transition="in" filter="fade">
                                      <p:cBhvr>
                                        <p:cTn id="38" dur="1000"/>
                                        <p:tgtEl>
                                          <p:spTgt spid="34"/>
                                        </p:tgtEl>
                                      </p:cBhvr>
                                    </p:animEffect>
                                  </p:childTnLst>
                                </p:cTn>
                              </p:par>
                            </p:childTnLst>
                          </p:cTn>
                        </p:par>
                        <p:par>
                          <p:cTn id="39" fill="hold">
                            <p:stCondLst>
                              <p:cond delay="3000"/>
                            </p:stCondLst>
                            <p:childTnLst>
                              <p:par>
                                <p:cTn id="40" presetID="31" presetClass="entr" presetSubtype="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 calcmode="lin" valueType="num">
                                      <p:cBhvr>
                                        <p:cTn id="44" dur="1000" fill="hold"/>
                                        <p:tgtEl>
                                          <p:spTgt spid="37"/>
                                        </p:tgtEl>
                                        <p:attrNameLst>
                                          <p:attrName>style.rotation</p:attrName>
                                        </p:attrNameLst>
                                      </p:cBhvr>
                                      <p:tavLst>
                                        <p:tav tm="0">
                                          <p:val>
                                            <p:fltVal val="90"/>
                                          </p:val>
                                        </p:tav>
                                        <p:tav tm="100000">
                                          <p:val>
                                            <p:fltVal val="0"/>
                                          </p:val>
                                        </p:tav>
                                      </p:tavLst>
                                    </p:anim>
                                    <p:animEffect transition="in" filter="fade">
                                      <p:cBhvr>
                                        <p:cTn id="45" dur="1000"/>
                                        <p:tgtEl>
                                          <p:spTgt spid="37"/>
                                        </p:tgtEl>
                                      </p:cBhvr>
                                    </p:animEffect>
                                  </p:childTnLst>
                                </p:cTn>
                              </p:par>
                            </p:childTnLst>
                          </p:cTn>
                        </p:par>
                        <p:par>
                          <p:cTn id="46" fill="hold">
                            <p:stCondLst>
                              <p:cond delay="4000"/>
                            </p:stCondLst>
                            <p:childTnLst>
                              <p:par>
                                <p:cTn id="47" presetID="31"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1000" fill="hold"/>
                                        <p:tgtEl>
                                          <p:spTgt spid="38"/>
                                        </p:tgtEl>
                                        <p:attrNameLst>
                                          <p:attrName>ppt_w</p:attrName>
                                        </p:attrNameLst>
                                      </p:cBhvr>
                                      <p:tavLst>
                                        <p:tav tm="0">
                                          <p:val>
                                            <p:fltVal val="0"/>
                                          </p:val>
                                        </p:tav>
                                        <p:tav tm="100000">
                                          <p:val>
                                            <p:strVal val="#ppt_w"/>
                                          </p:val>
                                        </p:tav>
                                      </p:tavLst>
                                    </p:anim>
                                    <p:anim calcmode="lin" valueType="num">
                                      <p:cBhvr>
                                        <p:cTn id="50" dur="1000" fill="hold"/>
                                        <p:tgtEl>
                                          <p:spTgt spid="38"/>
                                        </p:tgtEl>
                                        <p:attrNameLst>
                                          <p:attrName>ppt_h</p:attrName>
                                        </p:attrNameLst>
                                      </p:cBhvr>
                                      <p:tavLst>
                                        <p:tav tm="0">
                                          <p:val>
                                            <p:fltVal val="0"/>
                                          </p:val>
                                        </p:tav>
                                        <p:tav tm="100000">
                                          <p:val>
                                            <p:strVal val="#ppt_h"/>
                                          </p:val>
                                        </p:tav>
                                      </p:tavLst>
                                    </p:anim>
                                    <p:anim calcmode="lin" valueType="num">
                                      <p:cBhvr>
                                        <p:cTn id="51" dur="1000" fill="hold"/>
                                        <p:tgtEl>
                                          <p:spTgt spid="38"/>
                                        </p:tgtEl>
                                        <p:attrNameLst>
                                          <p:attrName>style.rotation</p:attrName>
                                        </p:attrNameLst>
                                      </p:cBhvr>
                                      <p:tavLst>
                                        <p:tav tm="0">
                                          <p:val>
                                            <p:fltVal val="90"/>
                                          </p:val>
                                        </p:tav>
                                        <p:tav tm="100000">
                                          <p:val>
                                            <p:fltVal val="0"/>
                                          </p:val>
                                        </p:tav>
                                      </p:tavLst>
                                    </p:anim>
                                    <p:animEffect transition="in" filter="fade">
                                      <p:cBhvr>
                                        <p:cTn id="52" dur="1000"/>
                                        <p:tgtEl>
                                          <p:spTgt spid="38"/>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5500"/>
                            </p:stCondLst>
                            <p:childTnLst>
                              <p:par>
                                <p:cTn id="58" presetID="22" presetClass="entr" presetSubtype="4"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down)">
                                      <p:cBhvr>
                                        <p:cTn id="60" dur="500"/>
                                        <p:tgtEl>
                                          <p:spTgt spid="43"/>
                                        </p:tgtEl>
                                      </p:cBhvr>
                                    </p:animEffect>
                                  </p:childTnLst>
                                </p:cTn>
                              </p:par>
                            </p:childTnLst>
                          </p:cTn>
                        </p:par>
                        <p:par>
                          <p:cTn id="61" fill="hold">
                            <p:stCondLst>
                              <p:cond delay="6000"/>
                            </p:stCondLst>
                            <p:childTnLst>
                              <p:par>
                                <p:cTn id="62" presetID="22" presetClass="entr" presetSubtype="4"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down)">
                                      <p:cBhvr>
                                        <p:cTn id="68" dur="500"/>
                                        <p:tgtEl>
                                          <p:spTgt spid="45"/>
                                        </p:tgtEl>
                                      </p:cBhvr>
                                    </p:animEffect>
                                  </p:childTnLst>
                                </p:cTn>
                              </p:par>
                            </p:childTnLst>
                          </p:cTn>
                        </p:par>
                        <p:par>
                          <p:cTn id="69" fill="hold">
                            <p:stCondLst>
                              <p:cond delay="7000"/>
                            </p:stCondLst>
                            <p:childTnLst>
                              <p:par>
                                <p:cTn id="70" presetID="22" presetClass="entr" presetSubtype="4"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down)">
                                      <p:cBhvr>
                                        <p:cTn id="77" dur="500"/>
                                        <p:tgtEl>
                                          <p:spTgt spid="39"/>
                                        </p:tgtEl>
                                      </p:cBhvr>
                                    </p:animEffect>
                                  </p:childTnLst>
                                </p:cTn>
                              </p:par>
                              <p:par>
                                <p:cTn id="78" presetID="22" presetClass="entr" presetSubtype="4" fill="hold"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down)">
                                      <p:cBhvr>
                                        <p:cTn id="80" dur="500"/>
                                        <p:tgtEl>
                                          <p:spTgt spid="40"/>
                                        </p:tgtEl>
                                      </p:cBhvr>
                                    </p:animEffect>
                                  </p:childTnLst>
                                </p:cTn>
                              </p:par>
                              <p:par>
                                <p:cTn id="81" presetID="22" presetClass="entr" presetSubtype="4"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animBg="1"/>
      <p:bldP spid="34" grpId="0" animBg="1"/>
      <p:bldP spid="37" grpId="0" animBg="1"/>
      <p:bldP spid="38" grpId="0" animBg="1"/>
      <p:bldP spid="42" grpId="0"/>
      <p:bldP spid="43" grpId="0"/>
      <p:bldP spid="44" grpId="0"/>
      <p:bldP spid="45"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en-US" altLang="zh-CN" sz="3200" spc="600" dirty="0">
                <a:solidFill>
                  <a:srgbClr val="4C678E"/>
                </a:solidFill>
                <a:cs typeface="+mn-ea"/>
                <a:sym typeface="+mn-lt"/>
              </a:rPr>
              <a:t>SIR </a:t>
            </a:r>
            <a:r>
              <a:rPr lang="zh-CN" altLang="en-US" sz="3200" spc="600" dirty="0">
                <a:solidFill>
                  <a:srgbClr val="4C678E"/>
                </a:solidFill>
                <a:cs typeface="+mn-ea"/>
                <a:sym typeface="+mn-lt"/>
              </a:rPr>
              <a:t>预测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911178" y="1427346"/>
            <a:ext cx="9701921" cy="923330"/>
          </a:xfrm>
          <a:prstGeom prst="rect">
            <a:avLst/>
          </a:prstGeom>
          <a:noFill/>
        </p:spPr>
        <p:txBody>
          <a:bodyPr wrap="square" rtlCol="0">
            <a:spAutoFit/>
          </a:bodyPr>
          <a:lstStyle/>
          <a:p>
            <a:pPr algn="l"/>
            <a:r>
              <a:rPr lang="zh-CN" altLang="en-US" dirty="0"/>
              <a:t>英国采取的防疫政策为“群体免疫”，可认为是松懈的低防备政策。</a:t>
            </a:r>
          </a:p>
          <a:p>
            <a:pPr algn="l"/>
            <a:r>
              <a:rPr lang="zh-CN" altLang="en-US" dirty="0"/>
              <a:t>在基于第二问中SIR模型情况下进行模拟计算，得到SIR模型中的日接触率和日治愈率。</a:t>
            </a:r>
            <a:endParaRPr lang="en-US" altLang="zh-CN" dirty="0"/>
          </a:p>
          <a:p>
            <a:pPr algn="l"/>
            <a:r>
              <a:rPr lang="zh-CN" altLang="en-US" dirty="0"/>
              <a:t>对中国使用SIR模型进行预测，死亡情况和治愈情况结果如下：</a:t>
            </a:r>
          </a:p>
        </p:txBody>
      </p:sp>
      <p:pic>
        <p:nvPicPr>
          <p:cNvPr id="79" name="图片 79"/>
          <p:cNvPicPr>
            <a:picLocks noChangeAspect="1" noChangeArrowheads="1"/>
          </p:cNvPicPr>
          <p:nvPr/>
        </p:nvPicPr>
        <p:blipFill rotWithShape="1">
          <a:blip r:embed="rId2">
            <a:extLst>
              <a:ext uri="{28A0092B-C50C-407E-A947-70E740481C1C}">
                <a14:useLocalDpi xmlns:a14="http://schemas.microsoft.com/office/drawing/2010/main" val="0"/>
              </a:ext>
            </a:extLst>
          </a:blip>
          <a:srcRect t="8512"/>
          <a:stretch/>
        </p:blipFill>
        <p:spPr>
          <a:xfrm>
            <a:off x="319087" y="2450307"/>
            <a:ext cx="11054863" cy="40674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en-US" altLang="zh-CN" sz="4000" spc="600" dirty="0">
                <a:solidFill>
                  <a:srgbClr val="4C678E"/>
                </a:solidFill>
                <a:cs typeface="+mn-ea"/>
                <a:sym typeface="+mn-lt"/>
              </a:rPr>
              <a:t>ARIMA</a:t>
            </a:r>
            <a:endParaRPr lang="zh-CN" altLang="en-US" sz="4000" spc="600" dirty="0">
              <a:solidFill>
                <a:srgbClr val="4C678E"/>
              </a:solidFill>
              <a:cs typeface="+mn-ea"/>
              <a:sym typeface="+mn-lt"/>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247311" y="1853962"/>
            <a:ext cx="10036175" cy="922020"/>
          </a:xfrm>
          <a:prstGeom prst="rect">
            <a:avLst/>
          </a:prstGeom>
          <a:noFill/>
        </p:spPr>
        <p:txBody>
          <a:bodyPr wrap="none" rtlCol="0">
            <a:spAutoFit/>
          </a:bodyPr>
          <a:lstStyle/>
          <a:p>
            <a:pPr algn="l"/>
            <a:r>
              <a:rPr lang="zh-CN" altLang="en-US" dirty="0"/>
              <a:t>采取疫情初期时未采取严厉管控措施，可视为是未动态清零下的一个小样本。</a:t>
            </a:r>
          </a:p>
          <a:p>
            <a:pPr algn="l"/>
            <a:r>
              <a:rPr lang="zh-CN" altLang="en-US" dirty="0"/>
              <a:t>取2020年1月24日开始后的一个月的时间内时间作为训练基础数据，得出结果后进行后续的预测，</a:t>
            </a:r>
          </a:p>
          <a:p>
            <a:pPr algn="l"/>
            <a:r>
              <a:rPr lang="zh-CN" altLang="en-US" dirty="0"/>
              <a:t>即可作为对照的一直不采取动态清零情况下中国的疫情情况走向。</a:t>
            </a:r>
          </a:p>
        </p:txBody>
      </p:sp>
      <p:pic>
        <p:nvPicPr>
          <p:cNvPr id="74" name="图片 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024255" y="2639060"/>
            <a:ext cx="9467850" cy="39458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229735" y="532765"/>
            <a:ext cx="3731895" cy="706755"/>
          </a:xfrm>
          <a:prstGeom prst="rect">
            <a:avLst/>
          </a:prstGeom>
          <a:noFill/>
        </p:spPr>
        <p:txBody>
          <a:bodyPr wrap="square" rtlCol="0">
            <a:spAutoFit/>
          </a:bodyPr>
          <a:lstStyle/>
          <a:p>
            <a:pPr algn="ctr"/>
            <a:r>
              <a:rPr lang="zh-CN" altLang="en-US" sz="4000" spc="600" dirty="0">
                <a:solidFill>
                  <a:srgbClr val="4C678E"/>
                </a:solidFill>
                <a:cs typeface="+mn-ea"/>
                <a:sym typeface="+mn-lt"/>
              </a:rPr>
              <a:t>平稳性化处理</a:t>
            </a:r>
          </a:p>
        </p:txBody>
      </p:sp>
      <p:sp>
        <p:nvSpPr>
          <p:cNvPr id="16" name="文本框 15"/>
          <p:cNvSpPr txBox="1"/>
          <p:nvPr/>
        </p:nvSpPr>
        <p:spPr>
          <a:xfrm>
            <a:off x="1255983"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85%</a:t>
            </a:r>
            <a:endParaRPr lang="zh-CN" altLang="en-US" sz="3600" b="1" dirty="0">
              <a:solidFill>
                <a:schemeClr val="bg1"/>
              </a:solidFill>
              <a:cs typeface="+mn-ea"/>
              <a:sym typeface="+mn-lt"/>
            </a:endParaRPr>
          </a:p>
        </p:txBody>
      </p:sp>
      <p:sp>
        <p:nvSpPr>
          <p:cNvPr id="20" name="文本框 19"/>
          <p:cNvSpPr txBox="1"/>
          <p:nvPr/>
        </p:nvSpPr>
        <p:spPr>
          <a:xfrm>
            <a:off x="4026688" y="2986895"/>
            <a:ext cx="1291771" cy="645160"/>
          </a:xfrm>
          <a:prstGeom prst="rect">
            <a:avLst/>
          </a:prstGeom>
          <a:noFill/>
        </p:spPr>
        <p:txBody>
          <a:bodyPr wrap="square" rtlCol="0">
            <a:spAutoFit/>
          </a:bodyPr>
          <a:lstStyle/>
          <a:p>
            <a:pPr algn="ctr"/>
            <a:r>
              <a:rPr lang="en-US" altLang="zh-CN" sz="3600" b="1" dirty="0">
                <a:solidFill>
                  <a:schemeClr val="bg1"/>
                </a:solidFill>
                <a:cs typeface="+mn-ea"/>
                <a:sym typeface="+mn-lt"/>
              </a:rPr>
              <a:t>6%</a:t>
            </a:r>
            <a:endParaRPr lang="zh-CN" altLang="en-US" sz="3600" b="1" dirty="0">
              <a:solidFill>
                <a:schemeClr val="bg1"/>
              </a:solidFill>
              <a:cs typeface="+mn-ea"/>
              <a:sym typeface="+mn-lt"/>
            </a:endParaRPr>
          </a:p>
        </p:txBody>
      </p:sp>
      <p:sp>
        <p:nvSpPr>
          <p:cNvPr id="23" name="文本框 22"/>
          <p:cNvSpPr txBox="1"/>
          <p:nvPr/>
        </p:nvSpPr>
        <p:spPr>
          <a:xfrm>
            <a:off x="6797391"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24%</a:t>
            </a:r>
            <a:endParaRPr lang="zh-CN" altLang="en-US" sz="3600" b="1" dirty="0">
              <a:solidFill>
                <a:schemeClr val="bg1"/>
              </a:solidFill>
              <a:cs typeface="+mn-ea"/>
              <a:sym typeface="+mn-lt"/>
            </a:endParaRPr>
          </a:p>
        </p:txBody>
      </p:sp>
      <p:sp>
        <p:nvSpPr>
          <p:cNvPr id="26" name="文本框 25"/>
          <p:cNvSpPr txBox="1"/>
          <p:nvPr/>
        </p:nvSpPr>
        <p:spPr>
          <a:xfrm>
            <a:off x="9568095"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17%</a:t>
            </a:r>
            <a:endParaRPr lang="zh-CN" altLang="en-US" sz="3600" b="1" dirty="0">
              <a:solidFill>
                <a:schemeClr val="bg1"/>
              </a:solidFill>
              <a:cs typeface="+mn-ea"/>
              <a:sym typeface="+mn-lt"/>
            </a:endParaRPr>
          </a:p>
        </p:txBody>
      </p:sp>
      <p:sp>
        <p:nvSpPr>
          <p:cNvPr id="29" name="矩形 28"/>
          <p:cNvSpPr/>
          <p:nvPr/>
        </p:nvSpPr>
        <p:spPr>
          <a:xfrm>
            <a:off x="4103915"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0" name="矩形 29"/>
          <p:cNvSpPr/>
          <p:nvPr/>
        </p:nvSpPr>
        <p:spPr>
          <a:xfrm>
            <a:off x="1288143"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1" name="矩形 30"/>
          <p:cNvSpPr/>
          <p:nvPr/>
        </p:nvSpPr>
        <p:spPr>
          <a:xfrm>
            <a:off x="9662886"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2" name="矩形 31"/>
          <p:cNvSpPr/>
          <p:nvPr/>
        </p:nvSpPr>
        <p:spPr>
          <a:xfrm>
            <a:off x="6847114"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7" name="TextBox 36"/>
          <p:cNvSpPr txBox="1"/>
          <p:nvPr/>
        </p:nvSpPr>
        <p:spPr>
          <a:xfrm>
            <a:off x="1022333" y="6699410"/>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pic>
        <p:nvPicPr>
          <p:cNvPr id="24" name="图片 24" descr="diff"/>
          <p:cNvPicPr>
            <a:picLocks noChangeAspect="1"/>
          </p:cNvPicPr>
          <p:nvPr/>
        </p:nvPicPr>
        <p:blipFill>
          <a:blip r:embed="rId2"/>
          <a:stretch>
            <a:fillRect/>
          </a:stretch>
        </p:blipFill>
        <p:spPr>
          <a:xfrm>
            <a:off x="184150" y="1377950"/>
            <a:ext cx="11209020" cy="3497580"/>
          </a:xfrm>
          <a:prstGeom prst="rect">
            <a:avLst/>
          </a:prstGeom>
        </p:spPr>
      </p:pic>
      <p:sp>
        <p:nvSpPr>
          <p:cNvPr id="13" name="文本框 12"/>
          <p:cNvSpPr txBox="1"/>
          <p:nvPr/>
        </p:nvSpPr>
        <p:spPr>
          <a:xfrm>
            <a:off x="1661160" y="4982210"/>
            <a:ext cx="8869680" cy="368300"/>
          </a:xfrm>
          <a:prstGeom prst="rect">
            <a:avLst/>
          </a:prstGeom>
          <a:noFill/>
        </p:spPr>
        <p:txBody>
          <a:bodyPr wrap="none" rtlCol="0">
            <a:spAutoFit/>
          </a:bodyPr>
          <a:lstStyle/>
          <a:p>
            <a:pPr algn="l"/>
            <a:r>
              <a:rPr lang="zh-CN" altLang="en-US"/>
              <a:t>通过函数进行二阶差分处理后，数据基本平稳。如上图是对差分方程模拟曲线的过程。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6" grpId="0"/>
      <p:bldP spid="20" grpId="0"/>
      <p:bldP spid="23" grpId="0"/>
      <p:bldP spid="26" grpId="0"/>
      <p:bldP spid="29" grpId="0"/>
      <p:bldP spid="3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3677920" y="548005"/>
            <a:ext cx="4975860" cy="706755"/>
          </a:xfrm>
          <a:prstGeom prst="rect">
            <a:avLst/>
          </a:prstGeom>
          <a:noFill/>
        </p:spPr>
        <p:txBody>
          <a:bodyPr wrap="square" rtlCol="0">
            <a:spAutoFit/>
          </a:bodyPr>
          <a:lstStyle/>
          <a:p>
            <a:pPr algn="ctr"/>
            <a:r>
              <a:rPr lang="zh-CN" altLang="en-US" sz="4000" spc="600" dirty="0">
                <a:solidFill>
                  <a:srgbClr val="4C678E"/>
                </a:solidFill>
                <a:cs typeface="+mn-ea"/>
                <a:sym typeface="+mn-lt"/>
              </a:rPr>
              <a:t>阶数和参数的选择</a:t>
            </a:r>
          </a:p>
        </p:txBody>
      </p:sp>
      <p:pic>
        <p:nvPicPr>
          <p:cNvPr id="61" name="图片 61" descr="8[MD4W$0BL$Q63R59VL)5JQ"/>
          <p:cNvPicPr>
            <a:picLocks noChangeAspect="1"/>
          </p:cNvPicPr>
          <p:nvPr/>
        </p:nvPicPr>
        <p:blipFill>
          <a:blip r:embed="rId2"/>
          <a:stretch>
            <a:fillRect/>
          </a:stretch>
        </p:blipFill>
        <p:spPr>
          <a:xfrm>
            <a:off x="1915160" y="1554480"/>
            <a:ext cx="8674100" cy="3415665"/>
          </a:xfrm>
          <a:prstGeom prst="rect">
            <a:avLst/>
          </a:prstGeom>
        </p:spPr>
      </p:pic>
      <p:sp>
        <p:nvSpPr>
          <p:cNvPr id="11" name="文本框 10"/>
          <p:cNvSpPr txBox="1"/>
          <p:nvPr/>
        </p:nvSpPr>
        <p:spPr>
          <a:xfrm>
            <a:off x="2540635" y="5269865"/>
            <a:ext cx="6925310" cy="645160"/>
          </a:xfrm>
          <a:prstGeom prst="rect">
            <a:avLst/>
          </a:prstGeom>
          <a:noFill/>
        </p:spPr>
        <p:txBody>
          <a:bodyPr wrap="none" rtlCol="0">
            <a:spAutoFit/>
          </a:bodyPr>
          <a:lstStyle/>
          <a:p>
            <a:pPr algn="l"/>
            <a:r>
              <a:rPr lang="zh-CN" altLang="en-US" dirty="0"/>
              <a:t>通过网络搜索的方式来寻找AR模型最佳的p,q组合，</a:t>
            </a:r>
          </a:p>
          <a:p>
            <a:pPr algn="l"/>
            <a:r>
              <a:rPr lang="zh-CN" altLang="en-US" dirty="0"/>
              <a:t>用AIC和BIC两个准则进行试验，得出p,q最优值AIC(</a:t>
            </a:r>
            <a:r>
              <a:rPr lang="en-US" altLang="zh-CN" dirty="0"/>
              <a:t>7</a:t>
            </a:r>
            <a:r>
              <a:rPr lang="zh-CN" altLang="en-US" dirty="0"/>
              <a:t>,</a:t>
            </a:r>
            <a:r>
              <a:rPr lang="en-US" altLang="zh-CN" dirty="0"/>
              <a:t>8</a:t>
            </a:r>
            <a:r>
              <a:rPr lang="zh-CN" altLang="en-US" dirty="0"/>
              <a:t>) BIC(</a:t>
            </a:r>
            <a:r>
              <a:rPr lang="en-US" altLang="zh-CN" dirty="0"/>
              <a:t>7</a:t>
            </a:r>
            <a:r>
              <a:rPr lang="zh-CN" altLang="en-US" dirty="0"/>
              <a:t>,</a:t>
            </a:r>
            <a:r>
              <a:rPr lang="en-US" altLang="zh-CN" dirty="0"/>
              <a:t>8</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模型检验</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1432560" y="5133975"/>
            <a:ext cx="8350363" cy="923330"/>
          </a:xfrm>
          <a:prstGeom prst="rect">
            <a:avLst/>
          </a:prstGeom>
          <a:noFill/>
        </p:spPr>
        <p:txBody>
          <a:bodyPr wrap="none" rtlCol="0">
            <a:spAutoFit/>
          </a:bodyPr>
          <a:lstStyle/>
          <a:p>
            <a:pPr algn="l"/>
            <a:r>
              <a:rPr lang="zh-CN" altLang="en-US" dirty="0"/>
              <a:t>参数估计的显著性（t检验），检验残差序列的随机性给，即残差之间是独立的。</a:t>
            </a:r>
          </a:p>
          <a:p>
            <a:pPr algn="l"/>
            <a:r>
              <a:rPr lang="zh-CN" altLang="en-US" dirty="0"/>
              <a:t>如上给残差序列的随机性通过相关函数法来检验，得自相关函数图。</a:t>
            </a:r>
            <a:endParaRPr lang="en-US" altLang="zh-CN" dirty="0"/>
          </a:p>
          <a:p>
            <a:pPr algn="l"/>
            <a:r>
              <a:rPr lang="zh-CN" altLang="en-US" dirty="0"/>
              <a:t>依次来看，检测合格。</a:t>
            </a:r>
          </a:p>
        </p:txBody>
      </p:sp>
      <p:pic>
        <p:nvPicPr>
          <p:cNvPr id="63" name="图片 63" descr="eval"/>
          <p:cNvPicPr>
            <a:picLocks noChangeAspect="1"/>
          </p:cNvPicPr>
          <p:nvPr/>
        </p:nvPicPr>
        <p:blipFill>
          <a:blip r:embed="rId2"/>
          <a:stretch>
            <a:fillRect/>
          </a:stretch>
        </p:blipFill>
        <p:spPr>
          <a:xfrm>
            <a:off x="2188845" y="1585595"/>
            <a:ext cx="7794625" cy="33972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模型预测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673684" y="1853962"/>
            <a:ext cx="11002645" cy="645160"/>
          </a:xfrm>
          <a:prstGeom prst="rect">
            <a:avLst/>
          </a:prstGeom>
          <a:noFill/>
        </p:spPr>
        <p:txBody>
          <a:bodyPr wrap="none" rtlCol="0">
            <a:spAutoFit/>
          </a:bodyPr>
          <a:lstStyle/>
          <a:p>
            <a:pPr algn="l"/>
            <a:r>
              <a:rPr lang="zh-CN" altLang="en-US" dirty="0"/>
              <a:t>考虑到美国不采取动态清零的情况，且基础条件和中国相似，基于美国的疫情情况进行ARIMA模型的训练，</a:t>
            </a:r>
          </a:p>
          <a:p>
            <a:pPr algn="l"/>
            <a:r>
              <a:rPr lang="zh-CN" altLang="en-US" dirty="0"/>
              <a:t>得出结果后对中国进行合理的预测，确诊预测结果如下：</a:t>
            </a:r>
          </a:p>
        </p:txBody>
      </p:sp>
      <p:pic>
        <p:nvPicPr>
          <p:cNvPr id="37" name="图片 22"/>
          <p:cNvPicPr>
            <a:picLocks noChangeAspect="1" noChangeArrowheads="1"/>
          </p:cNvPicPr>
          <p:nvPr/>
        </p:nvPicPr>
        <p:blipFill rotWithShape="1">
          <a:blip r:embed="rId2">
            <a:extLst>
              <a:ext uri="{28A0092B-C50C-407E-A947-70E740481C1C}">
                <a14:useLocalDpi xmlns:a14="http://schemas.microsoft.com/office/drawing/2010/main" val="0"/>
              </a:ext>
            </a:extLst>
          </a:blip>
          <a:srcRect l="9290" t="8660" r="9196" b="7579"/>
          <a:stretch/>
        </p:blipFill>
        <p:spPr>
          <a:xfrm>
            <a:off x="484212" y="2636108"/>
            <a:ext cx="10740327" cy="40447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结果分析</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1024890" y="1585595"/>
            <a:ext cx="4570482" cy="369332"/>
          </a:xfrm>
          <a:prstGeom prst="rect">
            <a:avLst/>
          </a:prstGeom>
          <a:noFill/>
        </p:spPr>
        <p:txBody>
          <a:bodyPr wrap="none" rtlCol="0">
            <a:spAutoFit/>
          </a:bodyPr>
          <a:lstStyle/>
          <a:p>
            <a:pPr algn="l"/>
            <a:r>
              <a:rPr lang="zh-CN" altLang="en-US" dirty="0"/>
              <a:t>同理根据模型预测，给出如下的死亡预测：</a:t>
            </a:r>
          </a:p>
        </p:txBody>
      </p:sp>
      <p:pic>
        <p:nvPicPr>
          <p:cNvPr id="27" name="图片 27"/>
          <p:cNvPicPr>
            <a:picLocks noChangeAspect="1" noChangeArrowheads="1"/>
          </p:cNvPicPr>
          <p:nvPr/>
        </p:nvPicPr>
        <p:blipFill rotWithShape="1">
          <a:blip r:embed="rId2">
            <a:extLst>
              <a:ext uri="{28A0092B-C50C-407E-A947-70E740481C1C}">
                <a14:useLocalDpi xmlns:a14="http://schemas.microsoft.com/office/drawing/2010/main" val="0"/>
              </a:ext>
            </a:extLst>
          </a:blip>
          <a:srcRect l="7328" t="10042" r="8942" b="6064"/>
          <a:stretch/>
        </p:blipFill>
        <p:spPr>
          <a:xfrm>
            <a:off x="1715533" y="2023994"/>
            <a:ext cx="8920965" cy="41790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04</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总结评价</a:t>
            </a:r>
            <a:endParaRPr lang="zh-CN" altLang="en-US" sz="4400" b="1" dirty="0">
              <a:solidFill>
                <a:schemeClr val="accent1">
                  <a:lumMod val="50000"/>
                </a:schemeClr>
              </a:solidFill>
              <a:effectLst>
                <a:outerShdw blurRad="38100" dist="38100" dir="2700000" algn="tl">
                  <a:srgbClr val="000000">
                    <a:alpha val="43137"/>
                  </a:srgbClr>
                </a:outerShdw>
              </a:effectLst>
              <a:latin typeface="+mj-lt"/>
              <a:cs typeface="+mn-ea"/>
              <a:sym typeface="+mn-ea"/>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1220719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24871" y="3832860"/>
            <a:ext cx="12193057" cy="307369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771919" y="143803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p:cNvSpPr txBox="1"/>
          <p:nvPr/>
        </p:nvSpPr>
        <p:spPr>
          <a:xfrm>
            <a:off x="2900680" y="460375"/>
            <a:ext cx="6868160" cy="923330"/>
          </a:xfrm>
          <a:prstGeom prst="rect">
            <a:avLst/>
          </a:prstGeom>
          <a:noFill/>
        </p:spPr>
        <p:txBody>
          <a:bodyPr wrap="square" rtlCol="0">
            <a:spAutoFit/>
          </a:bodyPr>
          <a:lstStyle/>
          <a:p>
            <a:pPr algn="ctr"/>
            <a:r>
              <a:rPr lang="zh-CN" altLang="en-US" sz="5400" spc="600" dirty="0">
                <a:solidFill>
                  <a:srgbClr val="4C678E"/>
                </a:solidFill>
                <a:cs typeface="+mn-ea"/>
                <a:sym typeface="+mn-ea"/>
              </a:rPr>
              <a:t>方案优点</a:t>
            </a:r>
          </a:p>
        </p:txBody>
      </p:sp>
      <p:sp>
        <p:nvSpPr>
          <p:cNvPr id="19" name="ïşļíḋê"/>
          <p:cNvSpPr/>
          <p:nvPr/>
        </p:nvSpPr>
        <p:spPr>
          <a:xfrm>
            <a:off x="525236" y="230252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cxnSp>
        <p:nvCxnSpPr>
          <p:cNvPr id="39" name="直接连接符 38"/>
          <p:cNvCxnSpPr/>
          <p:nvPr/>
        </p:nvCxnSpPr>
        <p:spPr>
          <a:xfrm>
            <a:off x="11273155" y="2613661"/>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1709377" y="2274936"/>
            <a:ext cx="8536464" cy="646331"/>
          </a:xfrm>
          <a:prstGeom prst="rect">
            <a:avLst/>
          </a:prstGeom>
          <a:noFill/>
        </p:spPr>
        <p:txBody>
          <a:bodyPr wrap="square" rtlCol="0">
            <a:spAutoFit/>
          </a:bodyPr>
          <a:lstStyle/>
          <a:p>
            <a:pPr algn="l"/>
            <a:r>
              <a:rPr lang="en-US" altLang="zh-CN" dirty="0"/>
              <a:t>       </a:t>
            </a:r>
            <a:r>
              <a:rPr lang="zh-CN" altLang="en-US" dirty="0"/>
              <a:t>分析所选取的三个分类模型，相对符合其选择的国家疫情情况。SIR模型符合传统传染病问题，求解过程严谨，数据确切可信。</a:t>
            </a:r>
          </a:p>
        </p:txBody>
      </p:sp>
      <p:sp>
        <p:nvSpPr>
          <p:cNvPr id="24" name="文本框 23">
            <a:extLst>
              <a:ext uri="{FF2B5EF4-FFF2-40B4-BE49-F238E27FC236}">
                <a16:creationId xmlns:a16="http://schemas.microsoft.com/office/drawing/2014/main" id="{4FE3949D-562C-46BB-4DB5-3A4DF9E818C2}"/>
              </a:ext>
            </a:extLst>
          </p:cNvPr>
          <p:cNvSpPr txBox="1"/>
          <p:nvPr/>
        </p:nvSpPr>
        <p:spPr>
          <a:xfrm>
            <a:off x="1709377" y="3923130"/>
            <a:ext cx="8210995" cy="646331"/>
          </a:xfrm>
          <a:prstGeom prst="rect">
            <a:avLst/>
          </a:prstGeom>
          <a:noFill/>
        </p:spPr>
        <p:txBody>
          <a:bodyPr wrap="square" rtlCol="0">
            <a:spAutoFit/>
          </a:bodyPr>
          <a:lstStyle/>
          <a:p>
            <a:pPr algn="l"/>
            <a:r>
              <a:rPr lang="zh-CN" altLang="en-US" dirty="0"/>
              <a:t>       采用的ARIMA模型，ARIMA模型基于时间序列预测，具有由内生变量所决定不受外界因素干预的优点很好地弥补了传统模型的弊端。</a:t>
            </a:r>
          </a:p>
        </p:txBody>
      </p:sp>
      <p:sp>
        <p:nvSpPr>
          <p:cNvPr id="25" name="ïşļíḋê">
            <a:extLst>
              <a:ext uri="{FF2B5EF4-FFF2-40B4-BE49-F238E27FC236}">
                <a16:creationId xmlns:a16="http://schemas.microsoft.com/office/drawing/2014/main" id="{CBC1D958-5315-0626-5F4B-2B1591AD6058}"/>
              </a:ext>
            </a:extLst>
          </p:cNvPr>
          <p:cNvSpPr/>
          <p:nvPr/>
        </p:nvSpPr>
        <p:spPr>
          <a:xfrm>
            <a:off x="525236" y="3683224"/>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style.rotation</p:attrName>
                                        </p:attrNameLst>
                                      </p:cBhvr>
                                      <p:tavLst>
                                        <p:tav tm="0">
                                          <p:val>
                                            <p:fltVal val="90"/>
                                          </p:val>
                                        </p:tav>
                                        <p:tav tm="100000">
                                          <p:val>
                                            <p:fltVal val="0"/>
                                          </p:val>
                                        </p:tav>
                                      </p:tavLst>
                                    </p:anim>
                                    <p:animEffect transition="in" filter="fade">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par>
                          <p:cTn id="37" fill="hold">
                            <p:stCondLst>
                              <p:cond delay="500"/>
                            </p:stCondLst>
                            <p:childTnLst>
                              <p:par>
                                <p:cTn id="38" presetID="3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 calcmode="lin" valueType="num">
                                      <p:cBhvr>
                                        <p:cTn id="42" dur="1000" fill="hold"/>
                                        <p:tgtEl>
                                          <p:spTgt spid="25"/>
                                        </p:tgtEl>
                                        <p:attrNameLst>
                                          <p:attrName>style.rotation</p:attrName>
                                        </p:attrNameLst>
                                      </p:cBhvr>
                                      <p:tavLst>
                                        <p:tav tm="0">
                                          <p:val>
                                            <p:fltVal val="90"/>
                                          </p:val>
                                        </p:tav>
                                        <p:tav tm="100000">
                                          <p:val>
                                            <p:fltVal val="0"/>
                                          </p:val>
                                        </p:tav>
                                      </p:tavLst>
                                    </p:anim>
                                    <p:animEffect transition="in" filter="fade">
                                      <p:cBhvr>
                                        <p:cTn id="4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bldLvl="0" animBg="1"/>
      <p:bldP spid="2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24871" y="3832860"/>
            <a:ext cx="12193057" cy="307369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771919" y="143803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p:cNvSpPr txBox="1"/>
          <p:nvPr/>
        </p:nvSpPr>
        <p:spPr>
          <a:xfrm>
            <a:off x="2900680" y="460375"/>
            <a:ext cx="6868160" cy="923330"/>
          </a:xfrm>
          <a:prstGeom prst="rect">
            <a:avLst/>
          </a:prstGeom>
          <a:noFill/>
        </p:spPr>
        <p:txBody>
          <a:bodyPr wrap="square" rtlCol="0">
            <a:spAutoFit/>
          </a:bodyPr>
          <a:lstStyle/>
          <a:p>
            <a:pPr algn="ctr"/>
            <a:r>
              <a:rPr lang="zh-CN" altLang="en-US" sz="5400" spc="600" dirty="0">
                <a:solidFill>
                  <a:srgbClr val="4C678E"/>
                </a:solidFill>
                <a:cs typeface="+mn-ea"/>
                <a:sym typeface="+mn-ea"/>
              </a:rPr>
              <a:t>模型不足</a:t>
            </a:r>
            <a:endParaRPr lang="zh-CN" altLang="en-US" sz="5400" spc="600" dirty="0">
              <a:solidFill>
                <a:srgbClr val="4C678E"/>
              </a:solidFill>
              <a:cs typeface="+mn-ea"/>
              <a:sym typeface="+mn-lt"/>
            </a:endParaRPr>
          </a:p>
        </p:txBody>
      </p:sp>
      <p:cxnSp>
        <p:nvCxnSpPr>
          <p:cNvPr id="39" name="直接连接符 38"/>
          <p:cNvCxnSpPr/>
          <p:nvPr/>
        </p:nvCxnSpPr>
        <p:spPr>
          <a:xfrm>
            <a:off x="11168380" y="2581275"/>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ïşļíḋê">
            <a:extLst>
              <a:ext uri="{FF2B5EF4-FFF2-40B4-BE49-F238E27FC236}">
                <a16:creationId xmlns:a16="http://schemas.microsoft.com/office/drawing/2014/main" id="{473161E7-40D3-4532-6472-686D2E37BD9C}"/>
              </a:ext>
            </a:extLst>
          </p:cNvPr>
          <p:cNvSpPr/>
          <p:nvPr/>
        </p:nvSpPr>
        <p:spPr>
          <a:xfrm>
            <a:off x="525236" y="230252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25" name="ïşļíḋê">
            <a:extLst>
              <a:ext uri="{FF2B5EF4-FFF2-40B4-BE49-F238E27FC236}">
                <a16:creationId xmlns:a16="http://schemas.microsoft.com/office/drawing/2014/main" id="{11AB2808-1706-5DDF-99DE-F5ECD960F9B7}"/>
              </a:ext>
            </a:extLst>
          </p:cNvPr>
          <p:cNvSpPr/>
          <p:nvPr/>
        </p:nvSpPr>
        <p:spPr>
          <a:xfrm>
            <a:off x="525236" y="3683224"/>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29" name="文本框 28">
            <a:extLst>
              <a:ext uri="{FF2B5EF4-FFF2-40B4-BE49-F238E27FC236}">
                <a16:creationId xmlns:a16="http://schemas.microsoft.com/office/drawing/2014/main" id="{EF2CFDBC-3F82-70C0-8D2D-94B74787BBA0}"/>
              </a:ext>
            </a:extLst>
          </p:cNvPr>
          <p:cNvSpPr txBox="1"/>
          <p:nvPr/>
        </p:nvSpPr>
        <p:spPr>
          <a:xfrm>
            <a:off x="1920464" y="2504938"/>
            <a:ext cx="8536464" cy="369332"/>
          </a:xfrm>
          <a:prstGeom prst="rect">
            <a:avLst/>
          </a:prstGeom>
          <a:noFill/>
        </p:spPr>
        <p:txBody>
          <a:bodyPr wrap="square" rtlCol="0">
            <a:spAutoFit/>
          </a:bodyPr>
          <a:lstStyle/>
          <a:p>
            <a:pPr algn="l"/>
            <a:r>
              <a:rPr lang="zh-CN" altLang="en-US" dirty="0"/>
              <a:t>真实数据受多种因素干扰，变化大，导致部分预测结果得不够准确。</a:t>
            </a:r>
          </a:p>
        </p:txBody>
      </p:sp>
      <p:sp>
        <p:nvSpPr>
          <p:cNvPr id="30" name="文本框 29">
            <a:extLst>
              <a:ext uri="{FF2B5EF4-FFF2-40B4-BE49-F238E27FC236}">
                <a16:creationId xmlns:a16="http://schemas.microsoft.com/office/drawing/2014/main" id="{BE04C602-4A47-686B-7C7A-A2FC9867FB47}"/>
              </a:ext>
            </a:extLst>
          </p:cNvPr>
          <p:cNvSpPr txBox="1"/>
          <p:nvPr/>
        </p:nvSpPr>
        <p:spPr>
          <a:xfrm>
            <a:off x="1776674" y="3802689"/>
            <a:ext cx="8454878" cy="646331"/>
          </a:xfrm>
          <a:prstGeom prst="rect">
            <a:avLst/>
          </a:prstGeom>
          <a:noFill/>
        </p:spPr>
        <p:txBody>
          <a:bodyPr wrap="square" rtlCol="0">
            <a:spAutoFit/>
          </a:bodyPr>
          <a:lstStyle/>
          <a:p>
            <a:r>
              <a:rPr lang="zh-CN" altLang="en-US" dirty="0"/>
              <a:t>分类模型中，给出的模型不够贴合实际，在某些特殊的情况影响下，所预测的结果不够稳定，大量数据的处理，对模型的严谨性高。</a:t>
            </a:r>
          </a:p>
        </p:txBody>
      </p:sp>
    </p:spTree>
    <p:extLst>
      <p:ext uri="{BB962C8B-B14F-4D97-AF65-F5344CB8AC3E}">
        <p14:creationId xmlns:p14="http://schemas.microsoft.com/office/powerpoint/2010/main" val="384674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500"/>
                                        <p:tgtEl>
                                          <p:spTgt spid="39"/>
                                        </p:tgtEl>
                                      </p:cBhvr>
                                    </p:animEffect>
                                  </p:childTnLst>
                                </p:cTn>
                              </p:par>
                            </p:childTnLst>
                          </p:cTn>
                        </p:par>
                        <p:par>
                          <p:cTn id="30" fill="hold">
                            <p:stCondLst>
                              <p:cond delay="500"/>
                            </p:stCondLst>
                            <p:childTnLst>
                              <p:par>
                                <p:cTn id="31" presetID="31"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1000" fill="hold"/>
                                        <p:tgtEl>
                                          <p:spTgt spid="24"/>
                                        </p:tgtEl>
                                        <p:attrNameLst>
                                          <p:attrName>ppt_w</p:attrName>
                                        </p:attrNameLst>
                                      </p:cBhvr>
                                      <p:tavLst>
                                        <p:tav tm="0">
                                          <p:val>
                                            <p:fltVal val="0"/>
                                          </p:val>
                                        </p:tav>
                                        <p:tav tm="100000">
                                          <p:val>
                                            <p:strVal val="#ppt_w"/>
                                          </p:val>
                                        </p:tav>
                                      </p:tavLst>
                                    </p:anim>
                                    <p:anim calcmode="lin" valueType="num">
                                      <p:cBhvr>
                                        <p:cTn id="34" dur="1000" fill="hold"/>
                                        <p:tgtEl>
                                          <p:spTgt spid="24"/>
                                        </p:tgtEl>
                                        <p:attrNameLst>
                                          <p:attrName>ppt_h</p:attrName>
                                        </p:attrNameLst>
                                      </p:cBhvr>
                                      <p:tavLst>
                                        <p:tav tm="0">
                                          <p:val>
                                            <p:fltVal val="0"/>
                                          </p:val>
                                        </p:tav>
                                        <p:tav tm="100000">
                                          <p:val>
                                            <p:strVal val="#ppt_h"/>
                                          </p:val>
                                        </p:tav>
                                      </p:tavLst>
                                    </p:anim>
                                    <p:anim calcmode="lin" valueType="num">
                                      <p:cBhvr>
                                        <p:cTn id="35" dur="1000" fill="hold"/>
                                        <p:tgtEl>
                                          <p:spTgt spid="24"/>
                                        </p:tgtEl>
                                        <p:attrNameLst>
                                          <p:attrName>style.rotation</p:attrName>
                                        </p:attrNameLst>
                                      </p:cBhvr>
                                      <p:tavLst>
                                        <p:tav tm="0">
                                          <p:val>
                                            <p:fltVal val="90"/>
                                          </p:val>
                                        </p:tav>
                                        <p:tav tm="100000">
                                          <p:val>
                                            <p:fltVal val="0"/>
                                          </p:val>
                                        </p:tav>
                                      </p:tavLst>
                                    </p:anim>
                                    <p:animEffect transition="in" filter="fade">
                                      <p:cBhvr>
                                        <p:cTn id="36" dur="1000"/>
                                        <p:tgtEl>
                                          <p:spTgt spid="24"/>
                                        </p:tgtEl>
                                      </p:cBhvr>
                                    </p:animEffect>
                                  </p:childTnLst>
                                </p:cTn>
                              </p:par>
                            </p:childTnLst>
                          </p:cTn>
                        </p:par>
                        <p:par>
                          <p:cTn id="37" fill="hold">
                            <p:stCondLst>
                              <p:cond delay="1500"/>
                            </p:stCondLst>
                            <p:childTnLst>
                              <p:par>
                                <p:cTn id="38" presetID="3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1000" fill="hold"/>
                                        <p:tgtEl>
                                          <p:spTgt spid="25"/>
                                        </p:tgtEl>
                                        <p:attrNameLst>
                                          <p:attrName>ppt_w</p:attrName>
                                        </p:attrNameLst>
                                      </p:cBhvr>
                                      <p:tavLst>
                                        <p:tav tm="0">
                                          <p:val>
                                            <p:fltVal val="0"/>
                                          </p:val>
                                        </p:tav>
                                        <p:tav tm="100000">
                                          <p:val>
                                            <p:strVal val="#ppt_w"/>
                                          </p:val>
                                        </p:tav>
                                      </p:tavLst>
                                    </p:anim>
                                    <p:anim calcmode="lin" valueType="num">
                                      <p:cBhvr>
                                        <p:cTn id="41" dur="1000" fill="hold"/>
                                        <p:tgtEl>
                                          <p:spTgt spid="25"/>
                                        </p:tgtEl>
                                        <p:attrNameLst>
                                          <p:attrName>ppt_h</p:attrName>
                                        </p:attrNameLst>
                                      </p:cBhvr>
                                      <p:tavLst>
                                        <p:tav tm="0">
                                          <p:val>
                                            <p:fltVal val="0"/>
                                          </p:val>
                                        </p:tav>
                                        <p:tav tm="100000">
                                          <p:val>
                                            <p:strVal val="#ppt_h"/>
                                          </p:val>
                                        </p:tav>
                                      </p:tavLst>
                                    </p:anim>
                                    <p:anim calcmode="lin" valueType="num">
                                      <p:cBhvr>
                                        <p:cTn id="42" dur="1000" fill="hold"/>
                                        <p:tgtEl>
                                          <p:spTgt spid="25"/>
                                        </p:tgtEl>
                                        <p:attrNameLst>
                                          <p:attrName>style.rotation</p:attrName>
                                        </p:attrNameLst>
                                      </p:cBhvr>
                                      <p:tavLst>
                                        <p:tav tm="0">
                                          <p:val>
                                            <p:fltVal val="90"/>
                                          </p:val>
                                        </p:tav>
                                        <p:tav tm="100000">
                                          <p:val>
                                            <p:fltVal val="0"/>
                                          </p:val>
                                        </p:tav>
                                      </p:tavLst>
                                    </p:anim>
                                    <p:animEffect transition="in" filter="fade">
                                      <p:cBhvr>
                                        <p:cTn id="4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24"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01</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问题重述</a:t>
            </a:r>
            <a:endParaRPr lang="zh-CN" altLang="en-US" sz="4400" b="1" dirty="0">
              <a:solidFill>
                <a:schemeClr val="accent1">
                  <a:lumMod val="50000"/>
                </a:schemeClr>
              </a:solidFill>
              <a:effectLst>
                <a:outerShdw blurRad="38100" dist="38100" dir="2700000" algn="tl">
                  <a:srgbClr val="000000">
                    <a:alpha val="43137"/>
                  </a:srgbClr>
                </a:outerShdw>
              </a:effectLst>
              <a:latin typeface="+mj-lt"/>
              <a:cs typeface="+mn-ea"/>
              <a:sym typeface="+mn-ea"/>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922001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p:cNvGrpSpPr/>
          <p:nvPr/>
        </p:nvGrpSpPr>
        <p:grpSpPr>
          <a:xfrm>
            <a:off x="0" y="-4677"/>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2" y="592577"/>
              <a:ext cx="9272665" cy="4209926"/>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p:cNvSpPr txBox="1"/>
          <p:nvPr/>
        </p:nvSpPr>
        <p:spPr>
          <a:xfrm>
            <a:off x="2066925" y="2726329"/>
            <a:ext cx="8058150" cy="1014730"/>
          </a:xfrm>
          <a:prstGeom prst="rect">
            <a:avLst/>
          </a:prstGeom>
          <a:noFill/>
        </p:spPr>
        <p:txBody>
          <a:bodyPr wrap="square" rtlCol="0">
            <a:spAutoFit/>
          </a:bodyPr>
          <a:lstStyle/>
          <a:p>
            <a:pPr algn="ctr"/>
            <a:r>
              <a:rPr lang="zh-CN" altLang="en-US" sz="6000" spc="600" dirty="0">
                <a:solidFill>
                  <a:srgbClr val="4C678E"/>
                </a:solidFill>
                <a:cs typeface="+mn-ea"/>
                <a:sym typeface="+mn-lt"/>
              </a:rPr>
              <a:t>谢谢老师</a:t>
            </a:r>
          </a:p>
        </p:txBody>
      </p:sp>
      <p:grpSp>
        <p:nvGrpSpPr>
          <p:cNvPr id="18" name="ísļîḓé"/>
          <p:cNvGrpSpPr/>
          <p:nvPr/>
        </p:nvGrpSpPr>
        <p:grpSpPr>
          <a:xfrm>
            <a:off x="452000" y="592577"/>
            <a:ext cx="519548" cy="519548"/>
            <a:chOff x="5683121" y="1558109"/>
            <a:chExt cx="673626" cy="673626"/>
          </a:xfrm>
        </p:grpSpPr>
        <p:sp>
          <p:nvSpPr>
            <p:cNvPr id="19"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06/27</a:t>
            </a:r>
            <a:endParaRPr lang="zh-CN" altLang="en-US" dirty="0">
              <a:solidFill>
                <a:srgbClr val="4C678E"/>
              </a:solidFill>
              <a:cs typeface="+mn-ea"/>
              <a:sym typeface="+mn-lt"/>
            </a:endParaRPr>
          </a:p>
        </p:txBody>
      </p:sp>
      <p:sp>
        <p:nvSpPr>
          <p:cNvPr id="30" name="矩形: 圆角 29"/>
          <p:cNvSpPr/>
          <p:nvPr/>
        </p:nvSpPr>
        <p:spPr>
          <a:xfrm>
            <a:off x="5133975" y="4164692"/>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THNAK YOU</a:t>
            </a:r>
            <a:endParaRPr lang="zh-CN" altLang="en-US" sz="1400" dirty="0">
              <a:solidFill>
                <a:schemeClr val="bg1"/>
              </a:solidFill>
              <a:cs typeface="+mn-ea"/>
              <a:sym typeface="+mn-lt"/>
            </a:endParaRP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grpSp>
        <p:nvGrpSpPr>
          <p:cNvPr id="31" name="组合 30">
            <a:extLst>
              <a:ext uri="{FF2B5EF4-FFF2-40B4-BE49-F238E27FC236}">
                <a16:creationId xmlns:a16="http://schemas.microsoft.com/office/drawing/2014/main" id="{683D365E-BC9A-1753-3DE9-667FFFEFEAE9}"/>
              </a:ext>
            </a:extLst>
          </p:cNvPr>
          <p:cNvGrpSpPr/>
          <p:nvPr/>
        </p:nvGrpSpPr>
        <p:grpSpPr>
          <a:xfrm>
            <a:off x="4147464" y="1866213"/>
            <a:ext cx="3897072" cy="830997"/>
            <a:chOff x="4147464" y="1866213"/>
            <a:chExt cx="3897072" cy="830997"/>
          </a:xfrm>
        </p:grpSpPr>
        <p:sp>
          <p:nvSpPr>
            <p:cNvPr id="32" name="文本框 31">
              <a:extLst>
                <a:ext uri="{FF2B5EF4-FFF2-40B4-BE49-F238E27FC236}">
                  <a16:creationId xmlns:a16="http://schemas.microsoft.com/office/drawing/2014/main" id="{086612C1-DA6E-31E5-D70A-39C361B77949}"/>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2022</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33" name="组合 32">
              <a:extLst>
                <a:ext uri="{FF2B5EF4-FFF2-40B4-BE49-F238E27FC236}">
                  <a16:creationId xmlns:a16="http://schemas.microsoft.com/office/drawing/2014/main" id="{6AFEF8D7-AB5E-6A0B-D949-62AB7FF1DCBA}"/>
                </a:ext>
              </a:extLst>
            </p:cNvPr>
            <p:cNvGrpSpPr/>
            <p:nvPr/>
          </p:nvGrpSpPr>
          <p:grpSpPr>
            <a:xfrm>
              <a:off x="4147464" y="2311239"/>
              <a:ext cx="3897072" cy="0"/>
              <a:chOff x="4257678" y="2482689"/>
              <a:chExt cx="3897072" cy="0"/>
            </a:xfrm>
          </p:grpSpPr>
          <p:cxnSp>
            <p:nvCxnSpPr>
              <p:cNvPr id="34" name="直接箭头连接符 25">
                <a:extLst>
                  <a:ext uri="{FF2B5EF4-FFF2-40B4-BE49-F238E27FC236}">
                    <a16:creationId xmlns:a16="http://schemas.microsoft.com/office/drawing/2014/main" id="{ECDE5344-1476-EE3A-CB75-2E7B0BA66105}"/>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6" name="直接箭头连接符 25">
                <a:extLst>
                  <a:ext uri="{FF2B5EF4-FFF2-40B4-BE49-F238E27FC236}">
                    <a16:creationId xmlns:a16="http://schemas.microsoft.com/office/drawing/2014/main" id="{3A05301E-F45A-56DF-C082-873B8F115147}"/>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1250950" y="194627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p:cNvSpPr/>
          <p:nvPr/>
        </p:nvSpPr>
        <p:spPr>
          <a:xfrm>
            <a:off x="4667250" y="194627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p:cNvSpPr/>
          <p:nvPr/>
        </p:nvSpPr>
        <p:spPr>
          <a:xfrm>
            <a:off x="8083550" y="1946275"/>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706755"/>
          </a:xfrm>
          <a:prstGeom prst="rect">
            <a:avLst/>
          </a:prstGeom>
          <a:noFill/>
        </p:spPr>
        <p:txBody>
          <a:bodyPr wrap="square" rtlCol="0">
            <a:spAutoFit/>
          </a:bodyPr>
          <a:lstStyle/>
          <a:p>
            <a:pPr algn="ctr"/>
            <a:r>
              <a:rPr lang="zh-CN" altLang="en-US" sz="4000" spc="600" dirty="0">
                <a:solidFill>
                  <a:srgbClr val="4C678E"/>
                </a:solidFill>
                <a:cs typeface="+mn-ea"/>
                <a:sym typeface="+mn-lt"/>
              </a:rPr>
              <a:t>问题重述</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p:cNvSpPr/>
          <p:nvPr/>
        </p:nvSpPr>
        <p:spPr>
          <a:xfrm>
            <a:off x="2298700" y="1539875"/>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20" name="椭圆 19"/>
          <p:cNvSpPr/>
          <p:nvPr/>
        </p:nvSpPr>
        <p:spPr>
          <a:xfrm>
            <a:off x="5708650" y="1539875"/>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23" name="椭圆 22"/>
          <p:cNvSpPr/>
          <p:nvPr/>
        </p:nvSpPr>
        <p:spPr>
          <a:xfrm>
            <a:off x="9118600" y="1539875"/>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28" name="矩形 27"/>
          <p:cNvSpPr/>
          <p:nvPr/>
        </p:nvSpPr>
        <p:spPr>
          <a:xfrm>
            <a:off x="1511300" y="2604283"/>
            <a:ext cx="2209800"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       根据疫情数据，进行数据分析，</a:t>
            </a:r>
            <a:r>
              <a:rPr lang="zh-CN" altLang="zh-CN" sz="1600" dirty="0">
                <a:solidFill>
                  <a:schemeClr val="tx1">
                    <a:lumMod val="75000"/>
                    <a:lumOff val="25000"/>
                  </a:schemeClr>
                </a:solidFill>
                <a:cs typeface="+mn-ea"/>
              </a:rPr>
              <a:t>对全球新冠疫情情况进行描述统计</a:t>
            </a:r>
            <a:r>
              <a:rPr lang="zh-CN" altLang="en-US" sz="1600" dirty="0">
                <a:solidFill>
                  <a:schemeClr val="tx1">
                    <a:lumMod val="75000"/>
                    <a:lumOff val="25000"/>
                  </a:schemeClr>
                </a:solidFill>
                <a:cs typeface="+mn-ea"/>
              </a:rPr>
              <a:t>。</a:t>
            </a:r>
            <a:endParaRPr lang="zh-CN" altLang="en-US" sz="1600" dirty="0">
              <a:solidFill>
                <a:schemeClr val="tx1">
                  <a:lumMod val="75000"/>
                  <a:lumOff val="25000"/>
                </a:schemeClr>
              </a:solidFill>
              <a:cs typeface="+mn-ea"/>
              <a:sym typeface="+mn-lt"/>
            </a:endParaRPr>
          </a:p>
        </p:txBody>
      </p:sp>
      <p:sp>
        <p:nvSpPr>
          <p:cNvPr id="30" name="矩形 29"/>
          <p:cNvSpPr/>
          <p:nvPr/>
        </p:nvSpPr>
        <p:spPr>
          <a:xfrm>
            <a:off x="5013326" y="2569087"/>
            <a:ext cx="2209800" cy="1064522"/>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cs typeface="+mn-ea"/>
              </a:rPr>
              <a:t>        </a:t>
            </a:r>
            <a:r>
              <a:rPr lang="zh-CN" altLang="zh-CN" sz="1600" dirty="0">
                <a:solidFill>
                  <a:schemeClr val="tx1">
                    <a:lumMod val="75000"/>
                    <a:lumOff val="25000"/>
                  </a:schemeClr>
                </a:solidFill>
                <a:cs typeface="+mn-ea"/>
              </a:rPr>
              <a:t>建立基于数据分析的分类模型，并对各类别特征进行说明</a:t>
            </a:r>
            <a:r>
              <a:rPr lang="zh-CN" altLang="en-US" sz="1600" dirty="0">
                <a:solidFill>
                  <a:schemeClr val="tx1">
                    <a:lumMod val="75000"/>
                    <a:lumOff val="25000"/>
                  </a:schemeClr>
                </a:solidFill>
                <a:cs typeface="+mn-ea"/>
              </a:rPr>
              <a:t>。</a:t>
            </a:r>
            <a:endParaRPr lang="zh-CN" altLang="en-US" sz="1600" dirty="0">
              <a:solidFill>
                <a:schemeClr val="tx1">
                  <a:lumMod val="75000"/>
                  <a:lumOff val="25000"/>
                </a:schemeClr>
              </a:solidFill>
              <a:cs typeface="+mn-ea"/>
              <a:sym typeface="+mn-lt"/>
            </a:endParaRPr>
          </a:p>
        </p:txBody>
      </p:sp>
      <p:sp>
        <p:nvSpPr>
          <p:cNvPr id="32" name="矩形 31"/>
          <p:cNvSpPr/>
          <p:nvPr/>
        </p:nvSpPr>
        <p:spPr>
          <a:xfrm>
            <a:off x="8470900" y="2604283"/>
            <a:ext cx="2209800"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        分析我国，如果不采取“动态清零的国家”模拟出对应的感染率和传染期接触情况。</a:t>
            </a:r>
          </a:p>
        </p:txBody>
      </p:sp>
      <p:grpSp>
        <p:nvGrpSpPr>
          <p:cNvPr id="41" name="组合 40"/>
          <p:cNvGrpSpPr/>
          <p:nvPr/>
        </p:nvGrpSpPr>
        <p:grpSpPr>
          <a:xfrm>
            <a:off x="4279900" y="2644775"/>
            <a:ext cx="279400" cy="1003300"/>
            <a:chOff x="863600" y="3403600"/>
            <a:chExt cx="203200" cy="1460500"/>
          </a:xfrm>
        </p:grpSpPr>
        <p:cxnSp>
          <p:nvCxnSpPr>
            <p:cNvPr id="42" name="直接连接符 41"/>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p:cNvGrpSpPr/>
          <p:nvPr/>
        </p:nvGrpSpPr>
        <p:grpSpPr>
          <a:xfrm>
            <a:off x="7708900" y="2644775"/>
            <a:ext cx="279400" cy="1003300"/>
            <a:chOff x="863600" y="3403600"/>
            <a:chExt cx="203200" cy="1460500"/>
          </a:xfrm>
        </p:grpSpPr>
        <p:cxnSp>
          <p:nvCxnSpPr>
            <p:cNvPr id="46" name="直接连接符 45"/>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15" name="矩形 14">
            <a:extLst>
              <a:ext uri="{FF2B5EF4-FFF2-40B4-BE49-F238E27FC236}">
                <a16:creationId xmlns:a16="http://schemas.microsoft.com/office/drawing/2014/main" id="{6A44D38A-AA76-A776-1FFB-A649DFA4AB8B}"/>
              </a:ext>
            </a:extLst>
          </p:cNvPr>
          <p:cNvSpPr/>
          <p:nvPr/>
        </p:nvSpPr>
        <p:spPr>
          <a:xfrm>
            <a:off x="7524730" y="5687528"/>
            <a:ext cx="3877985" cy="461665"/>
          </a:xfrm>
          <a:prstGeom prst="rect">
            <a:avLst/>
          </a:prstGeom>
          <a:noFill/>
        </p:spPr>
        <p:txBody>
          <a:bodyPr wrap="none" lIns="91440" tIns="45720" rIns="91440" bIns="45720">
            <a:spAutoFit/>
          </a:bodyPr>
          <a:lstStyle/>
          <a:p>
            <a:pPr algn="ctr"/>
            <a:r>
              <a:rPr lang="zh-CN" altLang="en-US" sz="2400" b="0" cap="none" spc="0" dirty="0">
                <a:ln w="0"/>
                <a:solidFill>
                  <a:schemeClr val="accent1"/>
                </a:solidFill>
                <a:effectLst>
                  <a:outerShdw blurRad="38100" dist="25400" dir="5400000" algn="ctr" rotWithShape="0">
                    <a:srgbClr val="6E747A">
                      <a:alpha val="43000"/>
                    </a:srgbClr>
                  </a:outerShdw>
                </a:effectLst>
              </a:rPr>
              <a:t>研究目标：疫情分析与预测</a:t>
            </a:r>
          </a:p>
        </p:txBody>
      </p:sp>
      <p:sp>
        <p:nvSpPr>
          <p:cNvPr id="35" name="矩形 34">
            <a:extLst>
              <a:ext uri="{FF2B5EF4-FFF2-40B4-BE49-F238E27FC236}">
                <a16:creationId xmlns:a16="http://schemas.microsoft.com/office/drawing/2014/main" id="{6A71AEE7-61B1-9565-F303-886E01655FE0}"/>
              </a:ext>
            </a:extLst>
          </p:cNvPr>
          <p:cNvSpPr/>
          <p:nvPr/>
        </p:nvSpPr>
        <p:spPr>
          <a:xfrm>
            <a:off x="1558726" y="5687527"/>
            <a:ext cx="4801315" cy="461665"/>
          </a:xfrm>
          <a:prstGeom prst="rect">
            <a:avLst/>
          </a:prstGeom>
          <a:noFill/>
        </p:spPr>
        <p:txBody>
          <a:bodyPr wrap="none" lIns="91440" tIns="45720" rIns="91440" bIns="45720">
            <a:spAutoFit/>
          </a:bodyPr>
          <a:lstStyle/>
          <a:p>
            <a:pPr algn="ctr"/>
            <a:r>
              <a:rPr lang="zh-CN" altLang="en-US" sz="2400" b="0" cap="none" spc="0" dirty="0">
                <a:ln w="0"/>
                <a:solidFill>
                  <a:schemeClr val="accent1"/>
                </a:solidFill>
                <a:effectLst>
                  <a:outerShdw blurRad="38100" dist="25400" dir="5400000" algn="ctr" rotWithShape="0">
                    <a:srgbClr val="6E747A">
                      <a:alpha val="43000"/>
                    </a:srgbClr>
                  </a:outerShdw>
                </a:effectLst>
              </a:rPr>
              <a:t>研究对象：不同因素对疫情的影响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Effect transition="in" filter="fade">
                                      <p:cBhvr>
                                        <p:cTn id="65" dur="500"/>
                                        <p:tgtEl>
                                          <p:spTgt spid="3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3500"/>
                            </p:stCondLst>
                            <p:childTnLst>
                              <p:par>
                                <p:cTn id="72" presetID="42" presetClass="entr" presetSubtype="0" fill="hold"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anim calcmode="lin" valueType="num">
                                      <p:cBhvr>
                                        <p:cTn id="75" dur="1000" fill="hold"/>
                                        <p:tgtEl>
                                          <p:spTgt spid="41"/>
                                        </p:tgtEl>
                                        <p:attrNameLst>
                                          <p:attrName>ppt_x</p:attrName>
                                        </p:attrNameLst>
                                      </p:cBhvr>
                                      <p:tavLst>
                                        <p:tav tm="0">
                                          <p:val>
                                            <p:strVal val="#ppt_x"/>
                                          </p:val>
                                        </p:tav>
                                        <p:tav tm="100000">
                                          <p:val>
                                            <p:strVal val="#ppt_x"/>
                                          </p:val>
                                        </p:tav>
                                      </p:tavLst>
                                    </p:anim>
                                    <p:anim calcmode="lin" valueType="num">
                                      <p:cBhvr>
                                        <p:cTn id="76" dur="1000" fill="hold"/>
                                        <p:tgtEl>
                                          <p:spTgt spid="41"/>
                                        </p:tgtEl>
                                        <p:attrNameLst>
                                          <p:attrName>ppt_y</p:attrName>
                                        </p:attrNameLst>
                                      </p:cBhvr>
                                      <p:tavLst>
                                        <p:tav tm="0">
                                          <p:val>
                                            <p:strVal val="#ppt_y+.1"/>
                                          </p:val>
                                        </p:tav>
                                        <p:tav tm="100000">
                                          <p:val>
                                            <p:strVal val="#ppt_y"/>
                                          </p:val>
                                        </p:tav>
                                      </p:tavLst>
                                    </p:anim>
                                  </p:childTnLst>
                                </p:cTn>
                              </p:par>
                            </p:childTnLst>
                          </p:cTn>
                        </p:par>
                        <p:par>
                          <p:cTn id="77" fill="hold">
                            <p:stCondLst>
                              <p:cond delay="4500"/>
                            </p:stCondLst>
                            <p:childTnLst>
                              <p:par>
                                <p:cTn id="78" presetID="42" presetClass="entr" presetSubtype="0" fill="hold" nodeType="after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1000"/>
                                        <p:tgtEl>
                                          <p:spTgt spid="45"/>
                                        </p:tgtEl>
                                      </p:cBhvr>
                                    </p:animEffect>
                                    <p:anim calcmode="lin" valueType="num">
                                      <p:cBhvr>
                                        <p:cTn id="81" dur="1000" fill="hold"/>
                                        <p:tgtEl>
                                          <p:spTgt spid="45"/>
                                        </p:tgtEl>
                                        <p:attrNameLst>
                                          <p:attrName>ppt_x</p:attrName>
                                        </p:attrNameLst>
                                      </p:cBhvr>
                                      <p:tavLst>
                                        <p:tav tm="0">
                                          <p:val>
                                            <p:strVal val="#ppt_x"/>
                                          </p:val>
                                        </p:tav>
                                        <p:tav tm="100000">
                                          <p:val>
                                            <p:strVal val="#ppt_x"/>
                                          </p:val>
                                        </p:tav>
                                      </p:tavLst>
                                    </p:anim>
                                    <p:anim calcmode="lin" valueType="num">
                                      <p:cBhvr>
                                        <p:cTn id="8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4" grpId="0" bldLvl="0" animBg="1"/>
      <p:bldP spid="25" grpId="0" bldLvl="0" animBg="1"/>
      <p:bldP spid="17" grpId="0"/>
      <p:bldP spid="33" grpId="0"/>
      <p:bldP spid="10" grpId="0" bldLvl="0" animBg="1"/>
      <p:bldP spid="20" grpId="0" bldLvl="0" animBg="1"/>
      <p:bldP spid="23" grpId="0" bldLvl="0" animBg="1"/>
      <p:bldP spid="28"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02</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模型建立</a:t>
            </a:r>
            <a:endParaRPr lang="zh-CN" altLang="en-US" sz="4400" b="1" dirty="0">
              <a:solidFill>
                <a:schemeClr val="accent1">
                  <a:lumMod val="50000"/>
                </a:schemeClr>
              </a:solidFill>
              <a:effectLst>
                <a:outerShdw blurRad="38100" dist="38100" dir="2700000" algn="tl">
                  <a:srgbClr val="000000">
                    <a:alpha val="43137"/>
                  </a:srgbClr>
                </a:outerShdw>
              </a:effectLst>
              <a:latin typeface="+mj-lt"/>
              <a:cs typeface="+mn-ea"/>
              <a:sym typeface="+mn-ea"/>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234412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a:fillRect/>
          </a:stretch>
        </p:blipFill>
        <p:spPr>
          <a:xfrm>
            <a:off x="91563" y="1645272"/>
            <a:ext cx="9223887" cy="5188436"/>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p:cNvSpPr txBox="1"/>
          <p:nvPr/>
        </p:nvSpPr>
        <p:spPr>
          <a:xfrm>
            <a:off x="3536951" y="1358574"/>
            <a:ext cx="3641772" cy="646331"/>
          </a:xfrm>
          <a:prstGeom prst="rect">
            <a:avLst/>
          </a:prstGeom>
          <a:noFill/>
        </p:spPr>
        <p:txBody>
          <a:bodyPr wrap="square" rtlCol="0">
            <a:spAutoFit/>
          </a:bodyPr>
          <a:lstStyle/>
          <a:p>
            <a:pPr algn="dist"/>
            <a:r>
              <a:rPr lang="zh-CN" altLang="en-US" sz="3600" b="1" dirty="0">
                <a:latin typeface="+mj-lt"/>
                <a:sym typeface="+mn-ea"/>
              </a:rPr>
              <a:t>问题分析</a:t>
            </a:r>
            <a:endParaRPr lang="zh-CN" altLang="en-US" sz="6600" b="1" dirty="0">
              <a:latin typeface="+mj-lt"/>
            </a:endParaRPr>
          </a:p>
        </p:txBody>
      </p:sp>
      <p:sp>
        <p:nvSpPr>
          <p:cNvPr id="57" name="文本框 56"/>
          <p:cNvSpPr txBox="1"/>
          <p:nvPr/>
        </p:nvSpPr>
        <p:spPr>
          <a:xfrm>
            <a:off x="701560" y="-133752"/>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Q</a:t>
            </a:r>
            <a:endParaRPr lang="zh-CN" altLang="en-US" sz="16600" dirty="0">
              <a:ln>
                <a:solidFill>
                  <a:schemeClr val="accent1">
                    <a:shade val="50000"/>
                  </a:schemeClr>
                </a:solidFill>
              </a:ln>
              <a:noFill/>
              <a:cs typeface="+mn-ea"/>
              <a:sym typeface="+mn-lt"/>
            </a:endParaRPr>
          </a:p>
        </p:txBody>
      </p:sp>
      <p:sp>
        <p:nvSpPr>
          <p:cNvPr id="58" name="文本框 57"/>
          <p:cNvSpPr txBox="1"/>
          <p:nvPr/>
        </p:nvSpPr>
        <p:spPr>
          <a:xfrm>
            <a:off x="3536950" y="2513126"/>
            <a:ext cx="6816491" cy="2028569"/>
          </a:xfrm>
          <a:prstGeom prst="rect">
            <a:avLst/>
          </a:prstGeom>
          <a:noFill/>
        </p:spPr>
        <p:txBody>
          <a:bodyPr wrap="square" lIns="0" tIns="0" rIns="0" bIns="0" rtlCol="0">
            <a:spAutoFit/>
          </a:bodyPr>
          <a:lstStyle/>
          <a:p>
            <a:pPr marL="285750" indent="-285750" hangingPunct="0">
              <a:lnSpc>
                <a:spcPct val="150000"/>
              </a:lnSpc>
              <a:buFont typeface="Arial" panose="020B0604020202020204" pitchFamily="34" charset="0"/>
              <a:buChar char="•"/>
            </a:pPr>
            <a:r>
              <a:rPr lang="zh-CN" altLang="en-US" dirty="0">
                <a:solidFill>
                  <a:schemeClr val="tx1"/>
                </a:solidFill>
                <a:cs typeface="+mn-ea"/>
                <a:sym typeface="+mn-lt"/>
              </a:rPr>
              <a:t>如何根据已有的数据，筛选整合出需要的数据，并进行描述统计？</a:t>
            </a:r>
          </a:p>
          <a:p>
            <a:pPr marL="285750" indent="-285750" hangingPunct="0">
              <a:lnSpc>
                <a:spcPct val="150000"/>
              </a:lnSpc>
              <a:buFont typeface="Arial" panose="020B0604020202020204" pitchFamily="34" charset="0"/>
              <a:buChar char="•"/>
            </a:pPr>
            <a:r>
              <a:rPr lang="zh-CN" altLang="en-US" dirty="0">
                <a:solidFill>
                  <a:schemeClr val="tx1"/>
                </a:solidFill>
                <a:cs typeface="+mn-ea"/>
                <a:sym typeface="+mn-lt"/>
              </a:rPr>
              <a:t>如何对得到的各项指标进行数学公式的整合，并根据国情的不同，选择合适的模型进行数学建模？</a:t>
            </a:r>
            <a:endParaRPr lang="en-US" altLang="zh-CN" dirty="0">
              <a:solidFill>
                <a:schemeClr val="tx1"/>
              </a:solidFill>
              <a:cs typeface="+mn-ea"/>
              <a:sym typeface="+mn-lt"/>
            </a:endParaRPr>
          </a:p>
          <a:p>
            <a:pPr marL="285750" indent="-285750" hangingPunct="0">
              <a:lnSpc>
                <a:spcPct val="150000"/>
              </a:lnSpc>
              <a:buFont typeface="Arial" panose="020B0604020202020204" pitchFamily="34" charset="0"/>
              <a:buChar char="•"/>
            </a:pPr>
            <a:r>
              <a:rPr lang="zh-CN" altLang="en-US" dirty="0">
                <a:solidFill>
                  <a:schemeClr val="tx1"/>
                </a:solidFill>
                <a:cs typeface="+mn-ea"/>
                <a:sym typeface="+mn-lt"/>
              </a:rPr>
              <a:t>同时对未来的疫情进行分析？</a:t>
            </a: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grpSp>
        <p:nvGrpSpPr>
          <p:cNvPr id="64" name="组合 63"/>
          <p:cNvGrpSpPr/>
          <p:nvPr/>
        </p:nvGrpSpPr>
        <p:grpSpPr>
          <a:xfrm>
            <a:off x="1436858" y="695685"/>
            <a:ext cx="4520175" cy="569635"/>
            <a:chOff x="706580" y="632385"/>
            <a:chExt cx="4520175" cy="569635"/>
          </a:xfrm>
        </p:grpSpPr>
        <p:sp>
          <p:nvSpPr>
            <p:cNvPr id="65" name="文本框 64"/>
            <p:cNvSpPr txBox="1"/>
            <p:nvPr/>
          </p:nvSpPr>
          <p:spPr>
            <a:xfrm>
              <a:off x="706580" y="632385"/>
              <a:ext cx="2834579" cy="460375"/>
            </a:xfrm>
            <a:prstGeom prst="rect">
              <a:avLst/>
            </a:prstGeom>
            <a:noFill/>
          </p:spPr>
          <p:txBody>
            <a:bodyPr wrap="square" rtlCol="0">
              <a:spAutoFit/>
            </a:bodyPr>
            <a:lstStyle/>
            <a:p>
              <a:endParaRPr lang="zh-CN" altLang="en-US" sz="2400" spc="600" dirty="0">
                <a:solidFill>
                  <a:srgbClr val="4C678E"/>
                </a:solidFill>
                <a:cs typeface="+mn-ea"/>
                <a:sym typeface="+mn-lt"/>
              </a:endParaRPr>
            </a:p>
          </p:txBody>
        </p:sp>
        <p:sp>
          <p:nvSpPr>
            <p:cNvPr id="66" name="文本框 65"/>
            <p:cNvSpPr txBox="1"/>
            <p:nvPr/>
          </p:nvSpPr>
          <p:spPr>
            <a:xfrm>
              <a:off x="744680" y="972150"/>
              <a:ext cx="4482075" cy="229870"/>
            </a:xfrm>
            <a:prstGeom prst="rect">
              <a:avLst/>
            </a:prstGeom>
            <a:noFill/>
          </p:spPr>
          <p:txBody>
            <a:bodyPr wrap="square" rtlCol="0">
              <a:spAutoFit/>
            </a:bodyPr>
            <a:lstStyle/>
            <a:p>
              <a:endParaRPr lang="zh-CN" altLang="en-US" sz="900" spc="300" dirty="0">
                <a:solidFill>
                  <a:schemeClr val="tx1">
                    <a:lumMod val="50000"/>
                    <a:lumOff val="50000"/>
                  </a:schemeClr>
                </a:solidFill>
                <a:cs typeface="+mn-ea"/>
                <a:sym typeface="+mn-lt"/>
              </a:endParaRPr>
            </a:p>
          </p:txBody>
        </p:sp>
      </p:gr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1000"/>
                                        <p:tgtEl>
                                          <p:spTgt spid="57"/>
                                        </p:tgtEl>
                                      </p:cBhvr>
                                    </p:animEffect>
                                    <p:anim calcmode="lin" valueType="num">
                                      <p:cBhvr>
                                        <p:cTn id="29" dur="1000" fill="hold"/>
                                        <p:tgtEl>
                                          <p:spTgt spid="57"/>
                                        </p:tgtEl>
                                        <p:attrNameLst>
                                          <p:attrName>ppt_x</p:attrName>
                                        </p:attrNameLst>
                                      </p:cBhvr>
                                      <p:tavLst>
                                        <p:tav tm="0">
                                          <p:val>
                                            <p:strVal val="#ppt_x"/>
                                          </p:val>
                                        </p:tav>
                                        <p:tav tm="100000">
                                          <p:val>
                                            <p:strVal val="#ppt_x"/>
                                          </p:val>
                                        </p:tav>
                                      </p:tavLst>
                                    </p:anim>
                                    <p:anim calcmode="lin" valueType="num">
                                      <p:cBhvr>
                                        <p:cTn id="3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1000"/>
                                        <p:tgtEl>
                                          <p:spTgt spid="58"/>
                                        </p:tgtEl>
                                      </p:cBhvr>
                                    </p:animEffect>
                                    <p:anim calcmode="lin" valueType="num">
                                      <p:cBhvr>
                                        <p:cTn id="49" dur="1000" fill="hold"/>
                                        <p:tgtEl>
                                          <p:spTgt spid="58"/>
                                        </p:tgtEl>
                                        <p:attrNameLst>
                                          <p:attrName>ppt_x</p:attrName>
                                        </p:attrNameLst>
                                      </p:cBhvr>
                                      <p:tavLst>
                                        <p:tav tm="0">
                                          <p:val>
                                            <p:strVal val="#ppt_x"/>
                                          </p:val>
                                        </p:tav>
                                        <p:tav tm="100000">
                                          <p:val>
                                            <p:strVal val="#ppt_x"/>
                                          </p:val>
                                        </p:tav>
                                      </p:tavLst>
                                    </p:anim>
                                    <p:anim calcmode="lin" valueType="num">
                                      <p:cBhvr>
                                        <p:cTn id="5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建立流程</a:t>
            </a: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09965" y="2267550"/>
            <a:ext cx="10803467" cy="3009907"/>
            <a:chOff x="694267" y="1788580"/>
            <a:chExt cx="10803467" cy="3009907"/>
          </a:xfrm>
        </p:grpSpPr>
        <p:sp>
          <p:nvSpPr>
            <p:cNvPr id="15" name="椭圆 14"/>
            <p:cNvSpPr/>
            <p:nvPr/>
          </p:nvSpPr>
          <p:spPr>
            <a:xfrm>
              <a:off x="4576759"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18" name="组合 17"/>
            <p:cNvGrpSpPr/>
            <p:nvPr/>
          </p:nvGrpSpPr>
          <p:grpSpPr>
            <a:xfrm>
              <a:off x="3939822" y="1989666"/>
              <a:ext cx="4312356" cy="2607734"/>
              <a:chOff x="4131733" y="2099733"/>
              <a:chExt cx="4312356" cy="2607734"/>
            </a:xfrm>
          </p:grpSpPr>
          <p:sp>
            <p:nvSpPr>
              <p:cNvPr id="19" name="椭圆 18"/>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694267" y="3462867"/>
              <a:ext cx="10803467" cy="0"/>
              <a:chOff x="767644" y="3465689"/>
              <a:chExt cx="10803467" cy="0"/>
            </a:xfrm>
          </p:grpSpPr>
          <p:cxnSp>
            <p:nvCxnSpPr>
              <p:cNvPr id="24" name="直接连接符 23"/>
              <p:cNvCxnSpPr/>
              <p:nvPr/>
            </p:nvCxnSpPr>
            <p:spPr>
              <a:xfrm>
                <a:off x="767644"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p:cNvSpPr>
            <a:spLocks noChangeAspect="1"/>
          </p:cNvSpPr>
          <p:nvPr/>
        </p:nvSpPr>
        <p:spPr bwMode="auto">
          <a:xfrm>
            <a:off x="5169350" y="2913344"/>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lstStyle/>
          <a:p>
            <a:endParaRPr lang="zh-CN" altLang="en-US">
              <a:cs typeface="+mn-ea"/>
              <a:sym typeface="+mn-lt"/>
            </a:endParaRPr>
          </a:p>
        </p:txBody>
      </p:sp>
      <p:sp>
        <p:nvSpPr>
          <p:cNvPr id="27" name="矩形 26"/>
          <p:cNvSpPr/>
          <p:nvPr/>
        </p:nvSpPr>
        <p:spPr>
          <a:xfrm>
            <a:off x="892066" y="2175601"/>
            <a:ext cx="2012119"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1.</a:t>
            </a:r>
            <a:r>
              <a:rPr lang="zh-CN" altLang="en-US" sz="2000" b="1" dirty="0">
                <a:solidFill>
                  <a:srgbClr val="4C678E"/>
                </a:solidFill>
                <a:cs typeface="+mn-ea"/>
                <a:sym typeface="+mn-lt"/>
              </a:rPr>
              <a:t>人群分类</a:t>
            </a:r>
          </a:p>
        </p:txBody>
      </p:sp>
      <p:sp>
        <p:nvSpPr>
          <p:cNvPr id="28" name="矩形 27"/>
          <p:cNvSpPr/>
          <p:nvPr/>
        </p:nvSpPr>
        <p:spPr>
          <a:xfrm>
            <a:off x="878568" y="2607876"/>
            <a:ext cx="268616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易感者、确诊者、潜伏者、治愈者等</a:t>
            </a:r>
          </a:p>
        </p:txBody>
      </p:sp>
      <p:sp>
        <p:nvSpPr>
          <p:cNvPr id="32" name="矩形 31"/>
          <p:cNvSpPr/>
          <p:nvPr/>
        </p:nvSpPr>
        <p:spPr>
          <a:xfrm>
            <a:off x="878567" y="4054199"/>
            <a:ext cx="2485571"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2.</a:t>
            </a:r>
            <a:r>
              <a:rPr lang="zh-CN" altLang="en-US" sz="2000" b="1" dirty="0">
                <a:solidFill>
                  <a:srgbClr val="4C678E"/>
                </a:solidFill>
                <a:cs typeface="+mn-ea"/>
                <a:sym typeface="+mn-lt"/>
              </a:rPr>
              <a:t>分析传染过程</a:t>
            </a:r>
          </a:p>
        </p:txBody>
      </p:sp>
      <p:sp>
        <p:nvSpPr>
          <p:cNvPr id="34" name="矩形 33"/>
          <p:cNvSpPr/>
          <p:nvPr/>
        </p:nvSpPr>
        <p:spPr>
          <a:xfrm>
            <a:off x="899935" y="4511436"/>
            <a:ext cx="2664797"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不同模型间的传染过程有所不同。</a:t>
            </a:r>
          </a:p>
        </p:txBody>
      </p:sp>
      <p:sp>
        <p:nvSpPr>
          <p:cNvPr id="35" name="矩形 34"/>
          <p:cNvSpPr/>
          <p:nvPr/>
        </p:nvSpPr>
        <p:spPr>
          <a:xfrm>
            <a:off x="8672129" y="2063904"/>
            <a:ext cx="2353051"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3.</a:t>
            </a:r>
            <a:r>
              <a:rPr lang="zh-CN" altLang="en-US" sz="2000" b="1" dirty="0">
                <a:solidFill>
                  <a:srgbClr val="4C678E"/>
                </a:solidFill>
                <a:cs typeface="+mn-ea"/>
                <a:sym typeface="+mn-lt"/>
              </a:rPr>
              <a:t>构建微分方程</a:t>
            </a:r>
          </a:p>
        </p:txBody>
      </p:sp>
      <p:sp>
        <p:nvSpPr>
          <p:cNvPr id="37" name="矩形 36"/>
          <p:cNvSpPr/>
          <p:nvPr/>
        </p:nvSpPr>
        <p:spPr>
          <a:xfrm>
            <a:off x="8672130" y="2533610"/>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依据人群分类进行各人群之间关系分析，构建人群对时间的微分方程。</a:t>
            </a:r>
          </a:p>
        </p:txBody>
      </p:sp>
      <p:sp>
        <p:nvSpPr>
          <p:cNvPr id="38" name="矩形 37"/>
          <p:cNvSpPr/>
          <p:nvPr/>
        </p:nvSpPr>
        <p:spPr>
          <a:xfrm>
            <a:off x="8672129" y="4011143"/>
            <a:ext cx="3009906"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cs typeface="+mn-ea"/>
                <a:sym typeface="+mn-lt"/>
              </a:rPr>
              <a:t>4.</a:t>
            </a:r>
            <a:r>
              <a:rPr lang="zh-CN" altLang="en-US" sz="2000" b="1" dirty="0">
                <a:solidFill>
                  <a:srgbClr val="4C678E"/>
                </a:solidFill>
                <a:cs typeface="+mn-ea"/>
                <a:sym typeface="+mn-lt"/>
              </a:rPr>
              <a:t>模拟与图表分析</a:t>
            </a:r>
          </a:p>
        </p:txBody>
      </p:sp>
      <p:sp>
        <p:nvSpPr>
          <p:cNvPr id="39" name="矩形 38"/>
          <p:cNvSpPr/>
          <p:nvPr/>
        </p:nvSpPr>
        <p:spPr>
          <a:xfrm>
            <a:off x="8672129" y="4418434"/>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根据模型进行模拟，获得图表结果结合事实进行分析其合理性。</a:t>
            </a:r>
          </a:p>
        </p:txBody>
      </p:sp>
    </p:spTree>
    <p:extLst>
      <p:ext uri="{BB962C8B-B14F-4D97-AF65-F5344CB8AC3E}">
        <p14:creationId xmlns:p14="http://schemas.microsoft.com/office/powerpoint/2010/main" val="2497746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childTnLst>
                          </p:cTn>
                        </p:par>
                        <p:par>
                          <p:cTn id="74" fill="hold">
                            <p:stCondLst>
                              <p:cond delay="7500"/>
                            </p:stCondLst>
                            <p:childTnLst>
                              <p:par>
                                <p:cTn id="75" presetID="42" presetClass="entr" presetSubtype="0"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7" grpId="0"/>
      <p:bldP spid="28" grpId="0"/>
      <p:bldP spid="32" grpId="0"/>
      <p:bldP spid="34" grpId="0"/>
      <p:bldP spid="35"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形 2" descr="毕业帽">
            <a:extLst>
              <a:ext uri="{FF2B5EF4-FFF2-40B4-BE49-F238E27FC236}">
                <a16:creationId xmlns:a16="http://schemas.microsoft.com/office/drawing/2014/main" id="{5F04052A-71CD-0912-0320-DAC3378E8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0527" y="-2658275"/>
            <a:ext cx="5358664" cy="7742464"/>
          </a:xfrm>
          <a:prstGeom prst="rect">
            <a:avLst/>
          </a:prstGeom>
        </p:spPr>
      </p:pic>
      <p:pic>
        <p:nvPicPr>
          <p:cNvPr id="22" name="图片 21"/>
          <p:cNvPicPr>
            <a:picLocks noChangeAspect="1"/>
          </p:cNvPicPr>
          <p:nvPr/>
        </p:nvPicPr>
        <p:blipFill>
          <a:blip r:embed="rId5"/>
          <a:stretch>
            <a:fillRect/>
          </a:stretch>
        </p:blipFill>
        <p:spPr>
          <a:xfrm>
            <a:off x="24871" y="3832860"/>
            <a:ext cx="12193057" cy="3073696"/>
          </a:xfrm>
          <a:prstGeom prst="rect">
            <a:avLst/>
          </a:prstGeom>
        </p:spPr>
      </p:pic>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19" name="ïşļíḋê"/>
          <p:cNvSpPr/>
          <p:nvPr/>
        </p:nvSpPr>
        <p:spPr>
          <a:xfrm>
            <a:off x="4834269" y="1500868"/>
            <a:ext cx="2108199" cy="2108199"/>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6600" b="1" dirty="0">
                <a:solidFill>
                  <a:schemeClr val="bg1"/>
                </a:solidFill>
                <a:cs typeface="+mn-ea"/>
                <a:sym typeface="+mn-lt"/>
              </a:rPr>
              <a:t>03</a:t>
            </a:r>
          </a:p>
        </p:txBody>
      </p:sp>
      <p:sp>
        <p:nvSpPr>
          <p:cNvPr id="42" name="文本框 41"/>
          <p:cNvSpPr txBox="1"/>
          <p:nvPr/>
        </p:nvSpPr>
        <p:spPr>
          <a:xfrm>
            <a:off x="3932568" y="3756477"/>
            <a:ext cx="3911600" cy="769441"/>
          </a:xfrm>
          <a:prstGeom prst="rect">
            <a:avLst/>
          </a:prstGeom>
          <a:noFill/>
        </p:spPr>
        <p:txBody>
          <a:bodyPr wrap="square" rtlCol="0">
            <a:spAutoFit/>
          </a:bodyPr>
          <a:lstStyle/>
          <a:p>
            <a:pPr algn="ctr"/>
            <a:r>
              <a:rPr lang="zh-CN" altLang="en-US" sz="4400" b="1" dirty="0">
                <a:solidFill>
                  <a:schemeClr val="accent1">
                    <a:lumMod val="50000"/>
                  </a:schemeClr>
                </a:solidFill>
                <a:effectLst>
                  <a:outerShdw blurRad="38100" dist="38100" dir="2700000" algn="tl">
                    <a:srgbClr val="000000">
                      <a:alpha val="43137"/>
                    </a:srgbClr>
                  </a:outerShdw>
                </a:effectLst>
                <a:latin typeface="+mj-lt"/>
                <a:sym typeface="+mn-ea"/>
              </a:rPr>
              <a:t>模型求解</a:t>
            </a:r>
            <a:endParaRPr lang="zh-CN" altLang="en-US" sz="4400" b="1" dirty="0">
              <a:solidFill>
                <a:schemeClr val="accent1">
                  <a:lumMod val="50000"/>
                </a:schemeClr>
              </a:solidFill>
              <a:effectLst>
                <a:outerShdw blurRad="38100" dist="38100" dir="2700000" algn="tl">
                  <a:srgbClr val="000000">
                    <a:alpha val="43137"/>
                  </a:srgbClr>
                </a:outerShdw>
              </a:effectLst>
              <a:latin typeface="+mj-lt"/>
              <a:sym typeface="+mn-lt"/>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ïşļíḋê">
            <a:extLst>
              <a:ext uri="{FF2B5EF4-FFF2-40B4-BE49-F238E27FC236}">
                <a16:creationId xmlns:a16="http://schemas.microsoft.com/office/drawing/2014/main" id="{2E5CCB9B-C8C2-8B18-F590-9F6169E7424F}"/>
              </a:ext>
            </a:extLst>
          </p:cNvPr>
          <p:cNvSpPr/>
          <p:nvPr/>
        </p:nvSpPr>
        <p:spPr>
          <a:xfrm>
            <a:off x="-1192666" y="-884464"/>
            <a:ext cx="2385332" cy="2385332"/>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chemeClr val="accent1">
              <a:lumMod val="60000"/>
              <a:lumOff val="40000"/>
            </a:schemeClr>
          </a:solidFill>
          <a:ln w="76200">
            <a:solidFill>
              <a:schemeClr val="accent3">
                <a:lumMod val="60000"/>
                <a:lumOff val="40000"/>
              </a:schemeClr>
            </a:solid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6600" b="1" dirty="0">
              <a:solidFill>
                <a:schemeClr val="bg1"/>
              </a:solidFill>
              <a:cs typeface="+mn-ea"/>
              <a:sym typeface="+mn-lt"/>
            </a:endParaRPr>
          </a:p>
        </p:txBody>
      </p:sp>
    </p:spTree>
    <p:extLst>
      <p:ext uri="{BB962C8B-B14F-4D97-AF65-F5344CB8AC3E}">
        <p14:creationId xmlns:p14="http://schemas.microsoft.com/office/powerpoint/2010/main" val="397906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1000" fill="hold"/>
                                        <p:tgtEl>
                                          <p:spTgt spid="19"/>
                                        </p:tgtEl>
                                        <p:attrNameLst>
                                          <p:attrName>ppt_w</p:attrName>
                                        </p:attrNameLst>
                                      </p:cBhvr>
                                      <p:tavLst>
                                        <p:tav tm="0">
                                          <p:val>
                                            <p:fltVal val="0"/>
                                          </p:val>
                                        </p:tav>
                                        <p:tav tm="100000">
                                          <p:val>
                                            <p:strVal val="#ppt_w"/>
                                          </p:val>
                                        </p:tav>
                                      </p:tavLst>
                                    </p:anim>
                                    <p:anim calcmode="lin" valueType="num">
                                      <p:cBhvr>
                                        <p:cTn id="19" dur="1000" fill="hold"/>
                                        <p:tgtEl>
                                          <p:spTgt spid="19"/>
                                        </p:tgtEl>
                                        <p:attrNameLst>
                                          <p:attrName>ppt_h</p:attrName>
                                        </p:attrNameLst>
                                      </p:cBhvr>
                                      <p:tavLst>
                                        <p:tav tm="0">
                                          <p:val>
                                            <p:fltVal val="0"/>
                                          </p:val>
                                        </p:tav>
                                        <p:tav tm="100000">
                                          <p:val>
                                            <p:strVal val="#ppt_h"/>
                                          </p:val>
                                        </p:tav>
                                      </p:tavLst>
                                    </p:anim>
                                    <p:anim calcmode="lin" valueType="num">
                                      <p:cBhvr>
                                        <p:cTn id="20" dur="1000" fill="hold"/>
                                        <p:tgtEl>
                                          <p:spTgt spid="19"/>
                                        </p:tgtEl>
                                        <p:attrNameLst>
                                          <p:attrName>style.rotation</p:attrName>
                                        </p:attrNameLst>
                                      </p:cBhvr>
                                      <p:tavLst>
                                        <p:tav tm="0">
                                          <p:val>
                                            <p:fltVal val="90"/>
                                          </p:val>
                                        </p:tav>
                                        <p:tav tm="100000">
                                          <p:val>
                                            <p:fltVal val="0"/>
                                          </p:val>
                                        </p:tav>
                                      </p:tavLst>
                                    </p:anim>
                                    <p:animEffect transition="in" filter="fade">
                                      <p:cBhvr>
                                        <p:cTn id="21" dur="10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par>
                          <p:cTn id="26" fill="hold">
                            <p:stCondLst>
                              <p:cond delay="2000"/>
                            </p:stCondLst>
                            <p:childTnLst>
                              <p:par>
                                <p:cTn id="27" presetID="31"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4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584775"/>
          </a:xfrm>
          <a:prstGeom prst="rect">
            <a:avLst/>
          </a:prstGeom>
          <a:noFill/>
        </p:spPr>
        <p:txBody>
          <a:bodyPr wrap="square" rtlCol="0">
            <a:spAutoFit/>
          </a:bodyPr>
          <a:lstStyle/>
          <a:p>
            <a:pPr algn="ctr"/>
            <a:r>
              <a:rPr lang="zh-CN" altLang="en-US" sz="3200" spc="600" dirty="0">
                <a:solidFill>
                  <a:srgbClr val="4C678E"/>
                </a:solidFill>
                <a:cs typeface="+mn-ea"/>
                <a:sym typeface="+mn-lt"/>
              </a:rPr>
              <a:t>数据处理</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D6FEFB46-2743-43B6-8D13-242A7558A0B9}"/>
              </a:ext>
            </a:extLst>
          </p:cNvPr>
          <p:cNvSpPr/>
          <p:nvPr/>
        </p:nvSpPr>
        <p:spPr>
          <a:xfrm>
            <a:off x="725714" y="3371822"/>
            <a:ext cx="10740572" cy="2562866"/>
          </a:xfrm>
          <a:prstGeom prst="roundRect">
            <a:avLst>
              <a:gd name="adj" fmla="val 7411"/>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a:extLst>
              <a:ext uri="{FF2B5EF4-FFF2-40B4-BE49-F238E27FC236}">
                <a16:creationId xmlns:a16="http://schemas.microsoft.com/office/drawing/2014/main" id="{5A33078E-0060-4123-8BE1-BDC833531DC3}"/>
              </a:ext>
            </a:extLst>
          </p:cNvPr>
          <p:cNvCxnSpPr/>
          <p:nvPr/>
        </p:nvCxnSpPr>
        <p:spPr>
          <a:xfrm>
            <a:off x="3563526"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1D65F1-6A1B-45D7-80E6-D51C85E56164}"/>
              </a:ext>
            </a:extLst>
          </p:cNvPr>
          <p:cNvCxnSpPr/>
          <p:nvPr/>
        </p:nvCxnSpPr>
        <p:spPr>
          <a:xfrm>
            <a:off x="6096000"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1210927-D2D7-4302-B34F-F289B1F7B01D}"/>
              </a:ext>
            </a:extLst>
          </p:cNvPr>
          <p:cNvCxnSpPr/>
          <p:nvPr/>
        </p:nvCxnSpPr>
        <p:spPr>
          <a:xfrm>
            <a:off x="8628474"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142FD1B-6A63-40AF-AA69-AA9D6F79DE16}"/>
              </a:ext>
            </a:extLst>
          </p:cNvPr>
          <p:cNvSpPr txBox="1"/>
          <p:nvPr/>
        </p:nvSpPr>
        <p:spPr>
          <a:xfrm>
            <a:off x="1173756" y="4172610"/>
            <a:ext cx="1975076" cy="961289"/>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剔除死亡数大于确诊数的地区</a:t>
            </a:r>
            <a:endParaRPr lang="en-US" altLang="zh-CN" sz="2000" b="1" dirty="0">
              <a:solidFill>
                <a:schemeClr val="lt1"/>
              </a:solidFill>
              <a:cs typeface="+mn-ea"/>
            </a:endParaRPr>
          </a:p>
        </p:txBody>
      </p:sp>
      <p:sp>
        <p:nvSpPr>
          <p:cNvPr id="28" name="文本框 27">
            <a:extLst>
              <a:ext uri="{FF2B5EF4-FFF2-40B4-BE49-F238E27FC236}">
                <a16:creationId xmlns:a16="http://schemas.microsoft.com/office/drawing/2014/main" id="{293A31DD-69C0-41A1-B595-8527B4B49DBE}"/>
              </a:ext>
            </a:extLst>
          </p:cNvPr>
          <p:cNvSpPr txBox="1"/>
          <p:nvPr/>
        </p:nvSpPr>
        <p:spPr>
          <a:xfrm>
            <a:off x="3962024" y="4172610"/>
            <a:ext cx="1727576" cy="961289"/>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填补缺失的数据进行</a:t>
            </a:r>
            <a:endParaRPr lang="en-US" altLang="zh-CN" sz="2000" b="1" dirty="0">
              <a:solidFill>
                <a:schemeClr val="lt1"/>
              </a:solidFill>
              <a:cs typeface="+mn-ea"/>
            </a:endParaRPr>
          </a:p>
        </p:txBody>
      </p:sp>
      <p:sp>
        <p:nvSpPr>
          <p:cNvPr id="29" name="文本框 28">
            <a:extLst>
              <a:ext uri="{FF2B5EF4-FFF2-40B4-BE49-F238E27FC236}">
                <a16:creationId xmlns:a16="http://schemas.microsoft.com/office/drawing/2014/main" id="{DE5B2C8F-EFA0-4583-B19D-A7322AAFFCEA}"/>
              </a:ext>
            </a:extLst>
          </p:cNvPr>
          <p:cNvSpPr txBox="1"/>
          <p:nvPr/>
        </p:nvSpPr>
        <p:spPr>
          <a:xfrm>
            <a:off x="9030923" y="4172610"/>
            <a:ext cx="1727576" cy="961289"/>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将数据进行差分处理</a:t>
            </a:r>
            <a:endParaRPr lang="en-US" altLang="zh-CN" sz="2000" b="1" dirty="0">
              <a:solidFill>
                <a:schemeClr val="lt1"/>
              </a:solidFill>
              <a:cs typeface="+mn-ea"/>
            </a:endParaRPr>
          </a:p>
        </p:txBody>
      </p:sp>
      <p:sp>
        <p:nvSpPr>
          <p:cNvPr id="30" name="文本框 29">
            <a:extLst>
              <a:ext uri="{FF2B5EF4-FFF2-40B4-BE49-F238E27FC236}">
                <a16:creationId xmlns:a16="http://schemas.microsoft.com/office/drawing/2014/main" id="{DFA95F1E-DDB7-4399-AF24-7EE4A57E042D}"/>
              </a:ext>
            </a:extLst>
          </p:cNvPr>
          <p:cNvSpPr txBox="1"/>
          <p:nvPr/>
        </p:nvSpPr>
        <p:spPr>
          <a:xfrm>
            <a:off x="6498449" y="4014671"/>
            <a:ext cx="1727576" cy="1422954"/>
          </a:xfrm>
          <a:prstGeom prst="rect">
            <a:avLst/>
          </a:prstGeom>
          <a:noFill/>
        </p:spPr>
        <p:txBody>
          <a:bodyPr wrap="square" rtlCol="0">
            <a:spAutoFit/>
          </a:bodyPr>
          <a:lstStyle/>
          <a:p>
            <a:pPr algn="ctr" hangingPunct="0">
              <a:lnSpc>
                <a:spcPct val="150000"/>
              </a:lnSpc>
            </a:pPr>
            <a:r>
              <a:rPr lang="zh-CN" altLang="en-US" sz="2000" b="1" dirty="0">
                <a:solidFill>
                  <a:schemeClr val="lt1"/>
                </a:solidFill>
                <a:cs typeface="+mn-ea"/>
              </a:rPr>
              <a:t>截断</a:t>
            </a:r>
            <a:r>
              <a:rPr lang="en-US" altLang="zh-CN" sz="2000" b="1" dirty="0">
                <a:solidFill>
                  <a:schemeClr val="lt1"/>
                </a:solidFill>
                <a:cs typeface="+mn-ea"/>
              </a:rPr>
              <a:t>2021</a:t>
            </a:r>
            <a:r>
              <a:rPr lang="zh-CN" altLang="en-US" sz="2000" b="1" dirty="0">
                <a:solidFill>
                  <a:schemeClr val="lt1"/>
                </a:solidFill>
                <a:cs typeface="+mn-ea"/>
              </a:rPr>
              <a:t>年</a:t>
            </a:r>
            <a:r>
              <a:rPr lang="en-US" altLang="zh-CN" sz="2000" b="1" dirty="0">
                <a:solidFill>
                  <a:schemeClr val="lt1"/>
                </a:solidFill>
                <a:cs typeface="+mn-ea"/>
              </a:rPr>
              <a:t>8</a:t>
            </a:r>
            <a:r>
              <a:rPr lang="zh-CN" altLang="en-US" sz="2000" b="1" dirty="0">
                <a:solidFill>
                  <a:schemeClr val="lt1"/>
                </a:solidFill>
                <a:cs typeface="+mn-ea"/>
              </a:rPr>
              <a:t>月</a:t>
            </a:r>
            <a:r>
              <a:rPr lang="en-US" altLang="zh-CN" sz="2000" b="1" dirty="0">
                <a:solidFill>
                  <a:schemeClr val="lt1"/>
                </a:solidFill>
                <a:cs typeface="+mn-ea"/>
              </a:rPr>
              <a:t>4</a:t>
            </a:r>
            <a:r>
              <a:rPr lang="zh-CN" altLang="en-US" sz="2000" b="1" dirty="0">
                <a:solidFill>
                  <a:schemeClr val="lt1"/>
                </a:solidFill>
                <a:cs typeface="+mn-ea"/>
              </a:rPr>
              <a:t>日后的治愈数据</a:t>
            </a:r>
            <a:endParaRPr lang="en-US" altLang="zh-CN" sz="2000" b="1" dirty="0">
              <a:solidFill>
                <a:schemeClr val="lt1"/>
              </a:solidFill>
              <a:cs typeface="+mn-ea"/>
            </a:endParaRPr>
          </a:p>
        </p:txBody>
      </p:sp>
      <p:sp>
        <p:nvSpPr>
          <p:cNvPr id="31" name="矩形: 圆角 30">
            <a:extLst>
              <a:ext uri="{FF2B5EF4-FFF2-40B4-BE49-F238E27FC236}">
                <a16:creationId xmlns:a16="http://schemas.microsoft.com/office/drawing/2014/main" id="{A0EA7F56-7B82-46B0-9DA4-79795B95F376}"/>
              </a:ext>
            </a:extLst>
          </p:cNvPr>
          <p:cNvSpPr/>
          <p:nvPr/>
        </p:nvSpPr>
        <p:spPr>
          <a:xfrm>
            <a:off x="5080000" y="3091544"/>
            <a:ext cx="2032000" cy="567878"/>
          </a:xfrm>
          <a:prstGeom prst="roundRect">
            <a:avLst>
              <a:gd name="adj" fmla="val 50000"/>
            </a:avLst>
          </a:prstGeom>
          <a:gradFill flip="none" rotWithShape="1">
            <a:gsLst>
              <a:gs pos="0">
                <a:srgbClr val="4C678E"/>
              </a:gs>
              <a:gs pos="100000">
                <a:srgbClr val="4C678E">
                  <a:alpha val="97000"/>
                </a:srgbClr>
              </a:gs>
            </a:gsLst>
            <a:lin ang="5400000" scaled="1"/>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数据处理</a:t>
            </a:r>
          </a:p>
        </p:txBody>
      </p:sp>
      <p:grpSp>
        <p:nvGrpSpPr>
          <p:cNvPr id="13" name="组合 12">
            <a:extLst>
              <a:ext uri="{FF2B5EF4-FFF2-40B4-BE49-F238E27FC236}">
                <a16:creationId xmlns:a16="http://schemas.microsoft.com/office/drawing/2014/main" id="{CD5F6DCA-CCD1-4B28-9342-D7EA40CAED2D}"/>
              </a:ext>
            </a:extLst>
          </p:cNvPr>
          <p:cNvGrpSpPr/>
          <p:nvPr/>
        </p:nvGrpSpPr>
        <p:grpSpPr>
          <a:xfrm>
            <a:off x="1250598" y="1942115"/>
            <a:ext cx="9627557" cy="966248"/>
            <a:chOff x="1250598" y="2107215"/>
            <a:chExt cx="9627557" cy="966248"/>
          </a:xfrm>
        </p:grpSpPr>
        <p:sp>
          <p:nvSpPr>
            <p:cNvPr id="14" name="椭圆 13">
              <a:extLst>
                <a:ext uri="{FF2B5EF4-FFF2-40B4-BE49-F238E27FC236}">
                  <a16:creationId xmlns:a16="http://schemas.microsoft.com/office/drawing/2014/main" id="{DE554287-4B32-4C00-9666-9CC7669302D1}"/>
                </a:ext>
              </a:extLst>
            </p:cNvPr>
            <p:cNvSpPr/>
            <p:nvPr/>
          </p:nvSpPr>
          <p:spPr>
            <a:xfrm rot="3190635" flipV="1">
              <a:off x="1250598"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椭圆 14">
              <a:extLst>
                <a:ext uri="{FF2B5EF4-FFF2-40B4-BE49-F238E27FC236}">
                  <a16:creationId xmlns:a16="http://schemas.microsoft.com/office/drawing/2014/main" id="{FFF00ECB-254F-4A79-9828-07B2BEEB8BDF}"/>
                </a:ext>
              </a:extLst>
            </p:cNvPr>
            <p:cNvSpPr/>
            <p:nvPr/>
          </p:nvSpPr>
          <p:spPr>
            <a:xfrm rot="3190635" flipV="1">
              <a:off x="4137701"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a:extLst>
                <a:ext uri="{FF2B5EF4-FFF2-40B4-BE49-F238E27FC236}">
                  <a16:creationId xmlns:a16="http://schemas.microsoft.com/office/drawing/2014/main" id="{36C9D1E8-D8B0-4A54-89E3-D98930DB5FB4}"/>
                </a:ext>
              </a:extLst>
            </p:cNvPr>
            <p:cNvSpPr/>
            <p:nvPr/>
          </p:nvSpPr>
          <p:spPr>
            <a:xfrm rot="3190635" flipV="1">
              <a:off x="7024804"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a:extLst>
                <a:ext uri="{FF2B5EF4-FFF2-40B4-BE49-F238E27FC236}">
                  <a16:creationId xmlns:a16="http://schemas.microsoft.com/office/drawing/2014/main" id="{9B63C3C4-A703-4ED1-B8B5-CA2C238B9FEB}"/>
                </a:ext>
              </a:extLst>
            </p:cNvPr>
            <p:cNvSpPr/>
            <p:nvPr/>
          </p:nvSpPr>
          <p:spPr>
            <a:xfrm rot="3190635" flipV="1">
              <a:off x="9911907"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book-closed-tool_59175">
              <a:extLst>
                <a:ext uri="{FF2B5EF4-FFF2-40B4-BE49-F238E27FC236}">
                  <a16:creationId xmlns:a16="http://schemas.microsoft.com/office/drawing/2014/main" id="{A81E5296-088A-492D-97AA-24BBF9E0440F}"/>
                </a:ext>
              </a:extLst>
            </p:cNvPr>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lstStyle/>
            <a:p>
              <a:endParaRPr lang="zh-CN" altLang="en-US">
                <a:cs typeface="+mn-ea"/>
                <a:sym typeface="+mn-lt"/>
              </a:endParaRPr>
            </a:p>
          </p:txBody>
        </p:sp>
        <p:sp>
          <p:nvSpPr>
            <p:cNvPr id="20" name="bar-stats_84219">
              <a:extLst>
                <a:ext uri="{FF2B5EF4-FFF2-40B4-BE49-F238E27FC236}">
                  <a16:creationId xmlns:a16="http://schemas.microsoft.com/office/drawing/2014/main" id="{FBF9F266-D903-414C-910B-D675962A5427}"/>
                </a:ext>
              </a:extLst>
            </p:cNvPr>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txBody>
            <a:bodyPr/>
            <a:lstStyle/>
            <a:p>
              <a:endParaRPr lang="zh-CN" altLang="en-US">
                <a:cs typeface="+mn-ea"/>
                <a:sym typeface="+mn-lt"/>
              </a:endParaRPr>
            </a:p>
          </p:txBody>
        </p:sp>
        <p:sp>
          <p:nvSpPr>
            <p:cNvPr id="21" name="blocked-folder_70725">
              <a:extLst>
                <a:ext uri="{FF2B5EF4-FFF2-40B4-BE49-F238E27FC236}">
                  <a16:creationId xmlns:a16="http://schemas.microsoft.com/office/drawing/2014/main" id="{9A4B7486-3744-479B-A078-D762F60600E1}"/>
                </a:ext>
              </a:extLst>
            </p:cNvPr>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txBody>
            <a:bodyPr/>
            <a:lstStyle/>
            <a:p>
              <a:endParaRPr lang="zh-CN" altLang="en-US">
                <a:cs typeface="+mn-ea"/>
                <a:sym typeface="+mn-lt"/>
              </a:endParaRPr>
            </a:p>
          </p:txBody>
        </p:sp>
        <p:sp>
          <p:nvSpPr>
            <p:cNvPr id="22" name="brightness-setting_68801">
              <a:extLst>
                <a:ext uri="{FF2B5EF4-FFF2-40B4-BE49-F238E27FC236}">
                  <a16:creationId xmlns:a16="http://schemas.microsoft.com/office/drawing/2014/main" id="{D74A8997-4ECF-47F6-B3F5-8519068AF8C9}"/>
                </a:ext>
              </a:extLst>
            </p:cNvPr>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txBody>
            <a:bodyPr/>
            <a:lstStyle/>
            <a:p>
              <a:endParaRPr lang="zh-CN" altLang="en-US">
                <a:cs typeface="+mn-ea"/>
                <a:sym typeface="+mn-lt"/>
              </a:endParaRPr>
            </a:p>
          </p:txBody>
        </p:sp>
        <p:grpSp>
          <p:nvGrpSpPr>
            <p:cNvPr id="12" name="组合 11">
              <a:extLst>
                <a:ext uri="{FF2B5EF4-FFF2-40B4-BE49-F238E27FC236}">
                  <a16:creationId xmlns:a16="http://schemas.microsoft.com/office/drawing/2014/main" id="{67BD6B19-76E7-4F16-BEAB-29F67A4530C3}"/>
                </a:ext>
              </a:extLst>
            </p:cNvPr>
            <p:cNvGrpSpPr/>
            <p:nvPr/>
          </p:nvGrpSpPr>
          <p:grpSpPr>
            <a:xfrm>
              <a:off x="2794000" y="2540000"/>
              <a:ext cx="6604000" cy="0"/>
              <a:chOff x="2612571" y="2540000"/>
              <a:chExt cx="6604000" cy="0"/>
            </a:xfrm>
          </p:grpSpPr>
          <p:cxnSp>
            <p:nvCxnSpPr>
              <p:cNvPr id="11" name="直接连接符 10">
                <a:extLst>
                  <a:ext uri="{FF2B5EF4-FFF2-40B4-BE49-F238E27FC236}">
                    <a16:creationId xmlns:a16="http://schemas.microsoft.com/office/drawing/2014/main" id="{6CA8ABF6-FF8A-4527-A602-C769DC353978}"/>
                  </a:ext>
                </a:extLst>
              </p:cNvPr>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4" name="直接连接符 33">
                <a:extLst>
                  <a:ext uri="{FF2B5EF4-FFF2-40B4-BE49-F238E27FC236}">
                    <a16:creationId xmlns:a16="http://schemas.microsoft.com/office/drawing/2014/main" id="{038D1CF6-6A56-4B8F-BF87-D339F4ADAEE0}"/>
                  </a:ext>
                </a:extLst>
              </p:cNvPr>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5" name="直接连接符 34">
                <a:extLst>
                  <a:ext uri="{FF2B5EF4-FFF2-40B4-BE49-F238E27FC236}">
                    <a16:creationId xmlns:a16="http://schemas.microsoft.com/office/drawing/2014/main" id="{28438262-CD1B-47E2-B205-1AE14394C0FE}"/>
                  </a:ext>
                </a:extLst>
              </p:cNvPr>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12078633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42"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2"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42"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1000"/>
                                        <p:tgtEl>
                                          <p:spTgt spid="30"/>
                                        </p:tgtEl>
                                      </p:cBhvr>
                                    </p:animEffect>
                                    <p:anim calcmode="lin" valueType="num">
                                      <p:cBhvr>
                                        <p:cTn id="76" dur="1000" fill="hold"/>
                                        <p:tgtEl>
                                          <p:spTgt spid="30"/>
                                        </p:tgtEl>
                                        <p:attrNameLst>
                                          <p:attrName>ppt_x</p:attrName>
                                        </p:attrNameLst>
                                      </p:cBhvr>
                                      <p:tavLst>
                                        <p:tav tm="0">
                                          <p:val>
                                            <p:strVal val="#ppt_x"/>
                                          </p:val>
                                        </p:tav>
                                        <p:tav tm="100000">
                                          <p:val>
                                            <p:strVal val="#ppt_x"/>
                                          </p:val>
                                        </p:tav>
                                      </p:tavLst>
                                    </p:anim>
                                    <p:anim calcmode="lin" valueType="num">
                                      <p:cBhvr>
                                        <p:cTn id="7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3" grpId="0" animBg="1"/>
      <p:bldP spid="27" grpId="0"/>
      <p:bldP spid="28" grpId="0"/>
      <p:bldP spid="29" grpId="0"/>
      <p:bldP spid="30" grpId="0"/>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ljY2M2MTBlOTkzMTI4MzhlYzUxZTY2ZmQyNTgzZmIifQ=="/>
  <p:tag name="KSO_WPP_MARK_KEY" val="60e685e5-2012-4b9c-a02f-3e6bc3774708"/>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njyor4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1461</Words>
  <Application>Microsoft Office PowerPoint</Application>
  <PresentationFormat>宽屏</PresentationFormat>
  <Paragraphs>224</Paragraphs>
  <Slides>30</Slides>
  <Notes>13</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39" baseType="lpstr">
      <vt:lpstr>宋体</vt:lpstr>
      <vt:lpstr>微软雅黑</vt:lpstr>
      <vt:lpstr>方正细谭黑简体</vt:lpstr>
      <vt:lpstr>Arial</vt:lpstr>
      <vt:lpstr>Calibri</vt:lpstr>
      <vt:lpstr>Cambria Math</vt:lpstr>
      <vt:lpstr>第一PPT，www.1ppt.com</vt:lpstr>
      <vt:lpstr>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BlackFriday</cp:lastModifiedBy>
  <cp:revision>212</cp:revision>
  <dcterms:created xsi:type="dcterms:W3CDTF">2018-04-18T06:17:00Z</dcterms:created>
  <dcterms:modified xsi:type="dcterms:W3CDTF">2022-06-27T01:58:42Z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470C1B314D154360B929E4FED0EA33BF</vt:lpwstr>
  </property>
  <property fmtid="{D5CDD505-2E9C-101B-9397-08002B2CF9AE}" pid="3" name="KSOProductBuildVer">
    <vt:lpwstr>2052-11.1.0.11744</vt:lpwstr>
  </property>
</Properties>
</file>