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57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AB9C4-8A66-425E-AFDB-B616E47C3344}" type="datetimeFigureOut">
              <a:rPr lang="zh-CN" altLang="en-US" smtClean="0"/>
              <a:t>2014-3-25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C27AD-9900-428C-A802-3BD3C52BFB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0AD53-2112-4CD4-811E-C2FDE7E14EA6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297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8EA027-FF2E-4FB8-8DCC-0457A86E3DB1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299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AF299-0508-45D9-AFB1-894FD29D7CF8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300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8DC-7A4A-4BB8-98D5-723A41887219}" type="datetimeFigureOut">
              <a:rPr lang="zh-CN" altLang="en-US" smtClean="0"/>
              <a:t>2014-3-25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A66F-7712-48F8-B28E-8EC0E73F1B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8DC-7A4A-4BB8-98D5-723A41887219}" type="datetimeFigureOut">
              <a:rPr lang="zh-CN" altLang="en-US" smtClean="0"/>
              <a:t>2014-3-25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A66F-7712-48F8-B28E-8EC0E73F1B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8DC-7A4A-4BB8-98D5-723A41887219}" type="datetimeFigureOut">
              <a:rPr lang="zh-CN" altLang="en-US" smtClean="0"/>
              <a:t>2014-3-25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A66F-7712-48F8-B28E-8EC0E73F1B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8DC-7A4A-4BB8-98D5-723A41887219}" type="datetimeFigureOut">
              <a:rPr lang="zh-CN" altLang="en-US" smtClean="0"/>
              <a:t>2014-3-25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A66F-7712-48F8-B28E-8EC0E73F1B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8DC-7A4A-4BB8-98D5-723A41887219}" type="datetimeFigureOut">
              <a:rPr lang="zh-CN" altLang="en-US" smtClean="0"/>
              <a:t>2014-3-25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A66F-7712-48F8-B28E-8EC0E73F1B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8DC-7A4A-4BB8-98D5-723A41887219}" type="datetimeFigureOut">
              <a:rPr lang="zh-CN" altLang="en-US" smtClean="0"/>
              <a:t>2014-3-25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A66F-7712-48F8-B28E-8EC0E73F1B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8DC-7A4A-4BB8-98D5-723A41887219}" type="datetimeFigureOut">
              <a:rPr lang="zh-CN" altLang="en-US" smtClean="0"/>
              <a:t>2014-3-25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A66F-7712-48F8-B28E-8EC0E73F1B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8DC-7A4A-4BB8-98D5-723A41887219}" type="datetimeFigureOut">
              <a:rPr lang="zh-CN" altLang="en-US" smtClean="0"/>
              <a:t>2014-3-25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A66F-7712-48F8-B28E-8EC0E73F1B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8DC-7A4A-4BB8-98D5-723A41887219}" type="datetimeFigureOut">
              <a:rPr lang="zh-CN" altLang="en-US" smtClean="0"/>
              <a:t>2014-3-25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A66F-7712-48F8-B28E-8EC0E73F1B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8DC-7A4A-4BB8-98D5-723A41887219}" type="datetimeFigureOut">
              <a:rPr lang="zh-CN" altLang="en-US" smtClean="0"/>
              <a:t>2014-3-25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A66F-7712-48F8-B28E-8EC0E73F1B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8DC-7A4A-4BB8-98D5-723A41887219}" type="datetimeFigureOut">
              <a:rPr lang="zh-CN" altLang="en-US" smtClean="0"/>
              <a:t>2014-3-25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A66F-7712-48F8-B28E-8EC0E73F1B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98DC-7A4A-4BB8-98D5-723A41887219}" type="datetimeFigureOut">
              <a:rPr lang="zh-CN" altLang="en-US" smtClean="0"/>
              <a:t>2014-3-25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A66F-7712-48F8-B28E-8EC0E73F1B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EEE33B-0970-42FA-9BA4-FF477C50DE6C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76200"/>
            <a:ext cx="7929562" cy="8255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Tower of Hanoi</a:t>
            </a:r>
            <a:r>
              <a:rPr lang="zh-CN" altLang="zh-CN" smtClean="0">
                <a:solidFill>
                  <a:srgbClr val="000000"/>
                </a:solidFill>
              </a:rPr>
              <a:t>问题</a:t>
            </a:r>
            <a:r>
              <a:rPr lang="zh-CN" altLang="en-US" smtClean="0">
                <a:solidFill>
                  <a:srgbClr val="000000"/>
                </a:solidFill>
              </a:rPr>
              <a:t>描述</a:t>
            </a:r>
          </a:p>
        </p:txBody>
      </p:sp>
      <p:sp>
        <p:nvSpPr>
          <p:cNvPr id="129028" name="Text Box 10"/>
          <p:cNvSpPr txBox="1">
            <a:spLocks noChangeArrowheads="1"/>
          </p:cNvSpPr>
          <p:nvPr/>
        </p:nvSpPr>
        <p:spPr bwMode="auto">
          <a:xfrm>
            <a:off x="161925" y="1584325"/>
            <a:ext cx="7975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3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600">
                <a:latin typeface="Arial" charset="0"/>
                <a:ea typeface="隶书" pitchFamily="49" charset="-122"/>
              </a:rPr>
              <a:t>：</a:t>
            </a:r>
            <a:r>
              <a:rPr lang="zh-CN" altLang="en-US" sz="3000">
                <a:latin typeface="Arial" charset="0"/>
                <a:ea typeface="隶书" pitchFamily="49" charset="-122"/>
              </a:rPr>
              <a:t>有</a:t>
            </a:r>
            <a:r>
              <a:rPr lang="en-US" altLang="zh-CN" sz="3000">
                <a:latin typeface="Arial" charset="0"/>
                <a:ea typeface="隶书" pitchFamily="49" charset="-122"/>
              </a:rPr>
              <a:t>A,B,C</a:t>
            </a:r>
            <a:r>
              <a:rPr lang="zh-CN" altLang="zh-CN" sz="3000">
                <a:latin typeface="Arial" charset="0"/>
                <a:ea typeface="隶书" pitchFamily="49" charset="-122"/>
              </a:rPr>
              <a:t>三个塔座，</a:t>
            </a:r>
            <a:r>
              <a:rPr lang="en-US" altLang="zh-CN" sz="3000">
                <a:latin typeface="Arial" charset="0"/>
                <a:ea typeface="隶书" pitchFamily="49" charset="-122"/>
              </a:rPr>
              <a:t>A</a:t>
            </a:r>
            <a:r>
              <a:rPr lang="zh-CN" altLang="zh-CN" sz="3000">
                <a:latin typeface="Arial" charset="0"/>
                <a:ea typeface="隶书" pitchFamily="49" charset="-122"/>
              </a:rPr>
              <a:t>上套有</a:t>
            </a:r>
            <a:r>
              <a:rPr lang="en-US" altLang="zh-CN" sz="3000">
                <a:latin typeface="Arial" charset="0"/>
                <a:ea typeface="隶书" pitchFamily="49" charset="-122"/>
              </a:rPr>
              <a:t>n</a:t>
            </a:r>
            <a:r>
              <a:rPr lang="zh-CN" altLang="zh-CN" sz="3000">
                <a:latin typeface="Arial" charset="0"/>
                <a:ea typeface="隶书" pitchFamily="49" charset="-122"/>
              </a:rPr>
              <a:t>个直径不同的圆盘，按直径从小到大叠放，形如宝塔,编号1,2,3……</a:t>
            </a:r>
            <a:r>
              <a:rPr lang="en-US" altLang="zh-CN" sz="3000">
                <a:latin typeface="Arial" charset="0"/>
                <a:ea typeface="隶书" pitchFamily="49" charset="-122"/>
              </a:rPr>
              <a:t>n</a:t>
            </a:r>
            <a:r>
              <a:rPr lang="zh-CN" altLang="en-US" sz="3000">
                <a:latin typeface="Arial" charset="0"/>
                <a:ea typeface="隶书" pitchFamily="49" charset="-122"/>
              </a:rPr>
              <a:t>。</a:t>
            </a:r>
            <a:r>
              <a:rPr lang="zh-CN" altLang="zh-CN" sz="3000">
                <a:latin typeface="Arial" charset="0"/>
                <a:ea typeface="隶书" pitchFamily="49" charset="-122"/>
              </a:rPr>
              <a:t>要求将</a:t>
            </a:r>
            <a:r>
              <a:rPr lang="en-US" altLang="zh-CN" sz="3000">
                <a:latin typeface="Arial" charset="0"/>
                <a:ea typeface="隶书" pitchFamily="49" charset="-122"/>
              </a:rPr>
              <a:t>n</a:t>
            </a:r>
            <a:r>
              <a:rPr lang="zh-CN" altLang="zh-CN" sz="3000">
                <a:latin typeface="Arial" charset="0"/>
                <a:ea typeface="隶书" pitchFamily="49" charset="-122"/>
              </a:rPr>
              <a:t>个圆盘从</a:t>
            </a:r>
            <a:r>
              <a:rPr lang="en-US" altLang="zh-CN" sz="3000">
                <a:latin typeface="Arial" charset="0"/>
                <a:ea typeface="隶书" pitchFamily="49" charset="-122"/>
              </a:rPr>
              <a:t>A</a:t>
            </a:r>
            <a:r>
              <a:rPr lang="zh-CN" altLang="zh-CN" sz="3000">
                <a:latin typeface="Arial" charset="0"/>
                <a:ea typeface="隶书" pitchFamily="49" charset="-122"/>
              </a:rPr>
              <a:t>移到</a:t>
            </a:r>
            <a:r>
              <a:rPr lang="en-US" altLang="zh-CN" sz="3000">
                <a:latin typeface="Arial" charset="0"/>
                <a:ea typeface="隶书" pitchFamily="49" charset="-122"/>
              </a:rPr>
              <a:t>C</a:t>
            </a:r>
            <a:r>
              <a:rPr lang="zh-CN" altLang="en-US" sz="3000">
                <a:latin typeface="Arial" charset="0"/>
                <a:ea typeface="隶书" pitchFamily="49" charset="-122"/>
              </a:rPr>
              <a:t>，</a:t>
            </a:r>
            <a:r>
              <a:rPr lang="zh-CN" altLang="zh-CN" sz="3000">
                <a:latin typeface="Arial" charset="0"/>
                <a:ea typeface="隶书" pitchFamily="49" charset="-122"/>
              </a:rPr>
              <a:t>叠放顺序不变，移动过程中遵循下列原则：</a:t>
            </a:r>
          </a:p>
          <a:p>
            <a:pPr lvl="4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u"/>
            </a:pPr>
            <a:r>
              <a:rPr lang="zh-CN" altLang="en-US" sz="3000">
                <a:latin typeface="Arial" charset="0"/>
                <a:ea typeface="隶书" pitchFamily="49" charset="-122"/>
              </a:rPr>
              <a:t>每次只能移一个圆盘</a:t>
            </a:r>
          </a:p>
          <a:p>
            <a:pPr lvl="4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u"/>
            </a:pPr>
            <a:r>
              <a:rPr lang="zh-CN" altLang="en-US" sz="3000">
                <a:latin typeface="Arial" charset="0"/>
                <a:ea typeface="隶书" pitchFamily="49" charset="-122"/>
              </a:rPr>
              <a:t>圆盘可在三个塔座上任意移动</a:t>
            </a:r>
          </a:p>
          <a:p>
            <a:pPr lvl="4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u"/>
            </a:pPr>
            <a:r>
              <a:rPr lang="zh-CN" altLang="en-US" sz="3000">
                <a:latin typeface="Arial" charset="0"/>
                <a:ea typeface="隶书" pitchFamily="49" charset="-122"/>
              </a:rPr>
              <a:t>任何时刻，每个塔座上不能将大盘压到小盘上</a:t>
            </a:r>
            <a:endParaRPr lang="zh-CN" altLang="en-US" sz="3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72399-EB85-4AF4-8F06-20DFE2F001BB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0"/>
            <a:ext cx="6100762" cy="8255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Tower of Hanoi</a:t>
            </a:r>
            <a:r>
              <a:rPr lang="zh-CN" altLang="zh-CN" smtClean="0">
                <a:solidFill>
                  <a:srgbClr val="000000"/>
                </a:solidFill>
              </a:rPr>
              <a:t>问题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0052" name="Text Box 3"/>
          <p:cNvSpPr txBox="1">
            <a:spLocks noChangeArrowheads="1"/>
          </p:cNvSpPr>
          <p:nvPr/>
        </p:nvSpPr>
        <p:spPr bwMode="auto">
          <a:xfrm>
            <a:off x="341313" y="728663"/>
            <a:ext cx="8802687" cy="36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解决方法：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u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n=1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时，直接把圆盘从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移到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C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u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n&gt;1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时，先把上面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个圆盘从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移到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B,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然后将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号盘从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移到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C,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再将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个盘从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移到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即把求解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个圆盘的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Hanoi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问题转化为求解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个圆盘的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Hanoi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问题，依次类推，直至转化成只有一个圆盘的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Hanoi</a:t>
            </a:r>
            <a:r>
              <a:rPr lang="zh-CN" altLang="zh-CN" sz="3200" b="1">
                <a:latin typeface="楷体_GB2312" pitchFamily="49" charset="-122"/>
                <a:ea typeface="楷体_GB2312" pitchFamily="49" charset="-122"/>
              </a:rPr>
              <a:t>问题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250825" y="4508500"/>
            <a:ext cx="8262938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/>
              <a:t>执行情况：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sz="2800" b="1"/>
              <a:t>递归工作栈保存内容：形参</a:t>
            </a:r>
            <a:r>
              <a:rPr lang="en-US" altLang="zh-CN" sz="2800" b="1"/>
              <a:t>n,x,y,z</a:t>
            </a:r>
            <a:r>
              <a:rPr lang="zh-CN" altLang="zh-CN" sz="2800" b="1"/>
              <a:t>和返回地址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zh-CN" sz="2800" b="1"/>
              <a:t>返回地址用行编号表示</a:t>
            </a:r>
            <a:endParaRPr lang="zh-CN" altLang="en-US" sz="2800" b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97313" y="6264275"/>
            <a:ext cx="2959100" cy="412750"/>
            <a:chOff x="1761" y="2900"/>
            <a:chExt cx="1864" cy="260"/>
          </a:xfrm>
        </p:grpSpPr>
        <p:sp>
          <p:nvSpPr>
            <p:cNvPr id="130055" name="Rectangle 6"/>
            <p:cNvSpPr>
              <a:spLocks noChangeArrowheads="1"/>
            </p:cNvSpPr>
            <p:nvPr/>
          </p:nvSpPr>
          <p:spPr bwMode="auto">
            <a:xfrm>
              <a:off x="1761" y="2904"/>
              <a:ext cx="186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000"/>
                <a:t>n    x     y     z     </a:t>
              </a:r>
              <a:r>
                <a:rPr lang="zh-CN" altLang="zh-CN" sz="2000"/>
                <a:t>返回地址   </a:t>
              </a:r>
              <a:endParaRPr lang="zh-CN" altLang="en-US" sz="2000"/>
            </a:p>
          </p:txBody>
        </p:sp>
        <p:sp>
          <p:nvSpPr>
            <p:cNvPr id="130056" name="Line 7"/>
            <p:cNvSpPr>
              <a:spLocks noChangeShapeType="1"/>
            </p:cNvSpPr>
            <p:nvPr/>
          </p:nvSpPr>
          <p:spPr bwMode="auto">
            <a:xfrm flipH="1">
              <a:off x="2000" y="2900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57" name="Line 8"/>
            <p:cNvSpPr>
              <a:spLocks noChangeShapeType="1"/>
            </p:cNvSpPr>
            <p:nvPr/>
          </p:nvSpPr>
          <p:spPr bwMode="auto">
            <a:xfrm>
              <a:off x="2234" y="2900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58" name="Line 9"/>
            <p:cNvSpPr>
              <a:spLocks noChangeShapeType="1"/>
            </p:cNvSpPr>
            <p:nvPr/>
          </p:nvSpPr>
          <p:spPr bwMode="auto">
            <a:xfrm>
              <a:off x="2489" y="2900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59" name="Line 10"/>
            <p:cNvSpPr>
              <a:spLocks noChangeShapeType="1"/>
            </p:cNvSpPr>
            <p:nvPr/>
          </p:nvSpPr>
          <p:spPr bwMode="auto">
            <a:xfrm>
              <a:off x="2767" y="2900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9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9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9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9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2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9BA912-0FDE-4785-8AD4-152359430C2E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smtClean="0"/>
              <a:t>void </a:t>
            </a:r>
            <a:r>
              <a:rPr lang="en-US" altLang="zh-CN" sz="2000" smtClean="0">
                <a:solidFill>
                  <a:srgbClr val="FF3300"/>
                </a:solidFill>
              </a:rPr>
              <a:t>hanoi(3,a,b,c)</a:t>
            </a:r>
          </a:p>
          <a:p>
            <a:pPr eaLnBrk="1" hangingPunct="1">
              <a:buFontTx/>
              <a:buNone/>
            </a:pPr>
            <a:r>
              <a:rPr lang="en-US" altLang="zh-CN" sz="2000" smtClean="0">
                <a:sym typeface="Symbol" pitchFamily="18" charset="2"/>
              </a:rPr>
              <a:t>{  if 3==1</a:t>
            </a:r>
          </a:p>
          <a:p>
            <a:pPr eaLnBrk="1" hangingPunct="1">
              <a:buFontTx/>
              <a:buNone/>
            </a:pPr>
            <a:r>
              <a:rPr lang="en-US" altLang="zh-CN" sz="2000" smtClean="0">
                <a:sym typeface="Symbol" pitchFamily="18" charset="2"/>
              </a:rPr>
              <a:t>         move(a,1,c) </a:t>
            </a:r>
          </a:p>
          <a:p>
            <a:pPr eaLnBrk="1" hangingPunct="1">
              <a:buFontTx/>
              <a:buNone/>
            </a:pPr>
            <a:r>
              <a:rPr lang="en-US" altLang="zh-CN" sz="2000" smtClean="0">
                <a:sym typeface="Symbol" pitchFamily="18" charset="2"/>
              </a:rPr>
              <a:t>    else</a:t>
            </a:r>
          </a:p>
          <a:p>
            <a:pPr eaLnBrk="1" hangingPunct="1">
              <a:buFontTx/>
              <a:buNone/>
            </a:pPr>
            <a:r>
              <a:rPr lang="en-US" altLang="zh-CN" sz="2000" smtClean="0">
                <a:sym typeface="Symbol" pitchFamily="18" charset="2"/>
              </a:rPr>
              <a:t>         {    hanoi(2,a,c,b);</a:t>
            </a:r>
          </a:p>
          <a:p>
            <a:pPr eaLnBrk="1" hangingPunct="1">
              <a:buFontTx/>
              <a:buNone/>
            </a:pPr>
            <a:r>
              <a:rPr lang="en-US" altLang="zh-CN" sz="2000" smtClean="0">
                <a:sym typeface="Symbol" pitchFamily="18" charset="2"/>
              </a:rPr>
              <a:t>              </a:t>
            </a:r>
            <a:r>
              <a:rPr lang="en-US" altLang="zh-CN" sz="2000" smtClean="0">
                <a:solidFill>
                  <a:schemeClr val="accent2"/>
                </a:solidFill>
                <a:sym typeface="Symbol" pitchFamily="18" charset="2"/>
              </a:rPr>
              <a:t>move(a,3,c);</a:t>
            </a:r>
            <a:r>
              <a:rPr lang="en-US" altLang="zh-CN" sz="2000" smtClean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000" smtClean="0">
                <a:sym typeface="Symbol" pitchFamily="18" charset="2"/>
              </a:rPr>
              <a:t>              hanoi(2,b,a,c); }</a:t>
            </a:r>
          </a:p>
          <a:p>
            <a:pPr eaLnBrk="1" hangingPunct="1">
              <a:buFontTx/>
              <a:buNone/>
            </a:pPr>
            <a:r>
              <a:rPr lang="en-US" altLang="zh-CN" sz="2000" smtClean="0">
                <a:sym typeface="Symbol" pitchFamily="18" charset="2"/>
              </a:rPr>
              <a:t> }</a:t>
            </a:r>
          </a:p>
          <a:p>
            <a:pPr eaLnBrk="1" hangingPunct="1">
              <a:buFontTx/>
              <a:buNone/>
            </a:pPr>
            <a:endParaRPr lang="en-US" altLang="zh-CN" sz="2000" smtClean="0"/>
          </a:p>
          <a:p>
            <a:pPr eaLnBrk="1" hangingPunct="1">
              <a:buFontTx/>
              <a:buNone/>
            </a:pPr>
            <a:endParaRPr lang="en-US" altLang="zh-CN" sz="2000" smtClean="0"/>
          </a:p>
        </p:txBody>
      </p:sp>
      <p:sp>
        <p:nvSpPr>
          <p:cNvPr id="125956" name="Text Box 3"/>
          <p:cNvSpPr txBox="1">
            <a:spLocks noChangeArrowheads="1"/>
          </p:cNvSpPr>
          <p:nvPr/>
        </p:nvSpPr>
        <p:spPr bwMode="auto">
          <a:xfrm>
            <a:off x="3429000" y="381000"/>
            <a:ext cx="2667000" cy="2540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void </a:t>
            </a:r>
            <a:r>
              <a:rPr lang="en-US" altLang="zh-CN" sz="2000">
                <a:solidFill>
                  <a:srgbClr val="FF3300"/>
                </a:solidFill>
              </a:rPr>
              <a:t>hanoi(2,a,c,b)</a:t>
            </a:r>
          </a:p>
          <a:p>
            <a:r>
              <a:rPr lang="en-US" altLang="zh-CN" sz="2000">
                <a:sym typeface="Symbol" pitchFamily="18" charset="2"/>
              </a:rPr>
              <a:t>{   if 2==1 </a:t>
            </a:r>
          </a:p>
          <a:p>
            <a:r>
              <a:rPr lang="en-US" altLang="zh-CN" sz="2000">
                <a:sym typeface="Symbol" pitchFamily="18" charset="2"/>
              </a:rPr>
              <a:t>           move(a,1,b) </a:t>
            </a:r>
          </a:p>
          <a:p>
            <a:r>
              <a:rPr lang="en-US" altLang="zh-CN" sz="2000">
                <a:sym typeface="Symbol" pitchFamily="18" charset="2"/>
              </a:rPr>
              <a:t>    else</a:t>
            </a:r>
          </a:p>
          <a:p>
            <a:r>
              <a:rPr lang="en-US" altLang="zh-CN" sz="2000">
                <a:sym typeface="Symbol" pitchFamily="18" charset="2"/>
              </a:rPr>
              <a:t>         {    hanoi(1,a,b,c);</a:t>
            </a:r>
          </a:p>
          <a:p>
            <a:r>
              <a:rPr lang="en-US" altLang="zh-CN" sz="2000">
                <a:sym typeface="Symbol" pitchFamily="18" charset="2"/>
              </a:rPr>
              <a:t>              </a:t>
            </a:r>
            <a:r>
              <a:rPr lang="en-US" altLang="zh-CN" sz="2000">
                <a:solidFill>
                  <a:schemeClr val="accent2"/>
                </a:solidFill>
                <a:sym typeface="Symbol" pitchFamily="18" charset="2"/>
              </a:rPr>
              <a:t>move(a,2,b);</a:t>
            </a:r>
            <a:r>
              <a:rPr lang="en-US" altLang="zh-CN" sz="2000">
                <a:sym typeface="Symbol" pitchFamily="18" charset="2"/>
              </a:rPr>
              <a:t> </a:t>
            </a:r>
          </a:p>
          <a:p>
            <a:r>
              <a:rPr lang="en-US" altLang="zh-CN" sz="2000">
                <a:sym typeface="Symbol" pitchFamily="18" charset="2"/>
              </a:rPr>
              <a:t>              hanoi(1,c,a,b) }</a:t>
            </a:r>
          </a:p>
          <a:p>
            <a:r>
              <a:rPr lang="en-US" altLang="zh-CN" sz="2000">
                <a:sym typeface="Symbol" pitchFamily="18" charset="2"/>
              </a:rPr>
              <a:t> }</a:t>
            </a:r>
            <a:endParaRPr lang="en-US" altLang="zh-CN" sz="2000"/>
          </a:p>
        </p:txBody>
      </p:sp>
      <p:sp>
        <p:nvSpPr>
          <p:cNvPr id="125957" name="Text Box 4"/>
          <p:cNvSpPr txBox="1">
            <a:spLocks noChangeArrowheads="1"/>
          </p:cNvSpPr>
          <p:nvPr/>
        </p:nvSpPr>
        <p:spPr bwMode="auto">
          <a:xfrm>
            <a:off x="6400800" y="228600"/>
            <a:ext cx="2514600" cy="1323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void </a:t>
            </a:r>
            <a:r>
              <a:rPr lang="en-US" altLang="zh-CN" sz="2000">
                <a:solidFill>
                  <a:srgbClr val="FF3300"/>
                </a:solidFill>
              </a:rPr>
              <a:t>hanoi(1,a,b,c)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{   if 1==1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            </a:t>
            </a:r>
            <a:r>
              <a:rPr lang="en-US" altLang="zh-CN" sz="2000">
                <a:solidFill>
                  <a:schemeClr val="accent2"/>
                </a:solidFill>
                <a:sym typeface="Symbol" pitchFamily="18" charset="2"/>
              </a:rPr>
              <a:t>move(a,1,c)</a:t>
            </a:r>
            <a:r>
              <a:rPr lang="en-US" altLang="zh-CN" sz="2000">
                <a:sym typeface="Symbol" pitchFamily="18" charset="2"/>
              </a:rPr>
              <a:t> 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    else    {……}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  <a:endParaRPr lang="en-US" altLang="zh-CN" sz="2000"/>
          </a:p>
        </p:txBody>
      </p:sp>
      <p:sp>
        <p:nvSpPr>
          <p:cNvPr id="661509" name="Line 5"/>
          <p:cNvSpPr>
            <a:spLocks noChangeShapeType="1"/>
          </p:cNvSpPr>
          <p:nvPr/>
        </p:nvSpPr>
        <p:spPr bwMode="auto">
          <a:xfrm flipV="1">
            <a:off x="3124200" y="457200"/>
            <a:ext cx="228600" cy="18288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10" name="Line 6"/>
          <p:cNvSpPr>
            <a:spLocks noChangeShapeType="1"/>
          </p:cNvSpPr>
          <p:nvPr/>
        </p:nvSpPr>
        <p:spPr bwMode="auto">
          <a:xfrm flipH="1" flipV="1">
            <a:off x="3124200" y="2438400"/>
            <a:ext cx="304800" cy="4572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11" name="Line 7"/>
          <p:cNvSpPr>
            <a:spLocks noChangeShapeType="1"/>
          </p:cNvSpPr>
          <p:nvPr/>
        </p:nvSpPr>
        <p:spPr bwMode="auto">
          <a:xfrm flipV="1">
            <a:off x="5943600" y="381000"/>
            <a:ext cx="457200" cy="14478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12" name="Line 8"/>
          <p:cNvSpPr>
            <a:spLocks noChangeShapeType="1"/>
          </p:cNvSpPr>
          <p:nvPr/>
        </p:nvSpPr>
        <p:spPr bwMode="auto">
          <a:xfrm flipH="1">
            <a:off x="6019800" y="1600200"/>
            <a:ext cx="381000" cy="3048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2" name="Text Box 9"/>
          <p:cNvSpPr txBox="1">
            <a:spLocks noChangeArrowheads="1"/>
          </p:cNvSpPr>
          <p:nvPr/>
        </p:nvSpPr>
        <p:spPr bwMode="auto">
          <a:xfrm>
            <a:off x="6400800" y="1828800"/>
            <a:ext cx="2514600" cy="1323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void </a:t>
            </a:r>
            <a:r>
              <a:rPr lang="en-US" altLang="zh-CN" sz="2000">
                <a:solidFill>
                  <a:srgbClr val="FF3300"/>
                </a:solidFill>
              </a:rPr>
              <a:t>hanoi(1,c,a,b)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{   if 1==1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            </a:t>
            </a:r>
            <a:r>
              <a:rPr lang="en-US" altLang="zh-CN" sz="2000">
                <a:solidFill>
                  <a:schemeClr val="accent2"/>
                </a:solidFill>
                <a:sym typeface="Symbol" pitchFamily="18" charset="2"/>
              </a:rPr>
              <a:t>move(c,1,b)</a:t>
            </a:r>
            <a:r>
              <a:rPr lang="en-US" altLang="zh-CN" sz="2000">
                <a:sym typeface="Symbol" pitchFamily="18" charset="2"/>
              </a:rPr>
              <a:t> 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    else   {…… }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  <a:endParaRPr lang="en-US" altLang="zh-CN" sz="2000"/>
          </a:p>
        </p:txBody>
      </p:sp>
      <p:sp>
        <p:nvSpPr>
          <p:cNvPr id="661514" name="Line 10"/>
          <p:cNvSpPr>
            <a:spLocks noChangeShapeType="1"/>
          </p:cNvSpPr>
          <p:nvPr/>
        </p:nvSpPr>
        <p:spPr bwMode="auto">
          <a:xfrm flipV="1">
            <a:off x="6019800" y="1828800"/>
            <a:ext cx="381000" cy="6096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15" name="Line 11"/>
          <p:cNvSpPr>
            <a:spLocks noChangeShapeType="1"/>
          </p:cNvSpPr>
          <p:nvPr/>
        </p:nvSpPr>
        <p:spPr bwMode="auto">
          <a:xfrm flipH="1" flipV="1">
            <a:off x="5943600" y="2667000"/>
            <a:ext cx="457200" cy="5334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5" name="Text Box 12"/>
          <p:cNvSpPr txBox="1">
            <a:spLocks noChangeArrowheads="1"/>
          </p:cNvSpPr>
          <p:nvPr/>
        </p:nvSpPr>
        <p:spPr bwMode="auto">
          <a:xfrm>
            <a:off x="3505200" y="3505200"/>
            <a:ext cx="2667000" cy="2540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void </a:t>
            </a:r>
            <a:r>
              <a:rPr lang="en-US" altLang="zh-CN" sz="2000">
                <a:solidFill>
                  <a:srgbClr val="FF3300"/>
                </a:solidFill>
              </a:rPr>
              <a:t>hanoi(2,b,a,c)</a:t>
            </a:r>
          </a:p>
          <a:p>
            <a:r>
              <a:rPr lang="en-US" altLang="zh-CN" sz="2000">
                <a:sym typeface="Symbol" pitchFamily="18" charset="2"/>
              </a:rPr>
              <a:t>{   if 2==1 </a:t>
            </a:r>
          </a:p>
          <a:p>
            <a:r>
              <a:rPr lang="en-US" altLang="zh-CN" sz="2000">
                <a:sym typeface="Symbol" pitchFamily="18" charset="2"/>
              </a:rPr>
              <a:t>          move(b,1,c) </a:t>
            </a:r>
          </a:p>
          <a:p>
            <a:r>
              <a:rPr lang="en-US" altLang="zh-CN" sz="2000">
                <a:sym typeface="Symbol" pitchFamily="18" charset="2"/>
              </a:rPr>
              <a:t>    else</a:t>
            </a:r>
          </a:p>
          <a:p>
            <a:r>
              <a:rPr lang="en-US" altLang="zh-CN" sz="2000">
                <a:sym typeface="Symbol" pitchFamily="18" charset="2"/>
              </a:rPr>
              <a:t>         {   hanoi(1,b,c,a);</a:t>
            </a:r>
          </a:p>
          <a:p>
            <a:r>
              <a:rPr lang="en-US" altLang="zh-CN" sz="2000">
                <a:sym typeface="Symbol" pitchFamily="18" charset="2"/>
              </a:rPr>
              <a:t>              </a:t>
            </a:r>
            <a:r>
              <a:rPr lang="en-US" altLang="zh-CN" sz="2000">
                <a:solidFill>
                  <a:schemeClr val="accent2"/>
                </a:solidFill>
                <a:sym typeface="Symbol" pitchFamily="18" charset="2"/>
              </a:rPr>
              <a:t>move(b,2,c);</a:t>
            </a:r>
            <a:r>
              <a:rPr lang="en-US" altLang="zh-CN" sz="2000">
                <a:sym typeface="Symbol" pitchFamily="18" charset="2"/>
              </a:rPr>
              <a:t> </a:t>
            </a:r>
          </a:p>
          <a:p>
            <a:r>
              <a:rPr lang="en-US" altLang="zh-CN" sz="2000">
                <a:sym typeface="Symbol" pitchFamily="18" charset="2"/>
              </a:rPr>
              <a:t>              hanoi(1,a,b,c); }</a:t>
            </a:r>
          </a:p>
          <a:p>
            <a:r>
              <a:rPr lang="en-US" altLang="zh-CN" sz="2000">
                <a:sym typeface="Symbol" pitchFamily="18" charset="2"/>
              </a:rPr>
              <a:t>}</a:t>
            </a:r>
            <a:endParaRPr lang="en-US" altLang="zh-CN" sz="2000"/>
          </a:p>
        </p:txBody>
      </p:sp>
      <p:sp>
        <p:nvSpPr>
          <p:cNvPr id="661517" name="Line 13"/>
          <p:cNvSpPr>
            <a:spLocks noChangeShapeType="1"/>
          </p:cNvSpPr>
          <p:nvPr/>
        </p:nvSpPr>
        <p:spPr bwMode="auto">
          <a:xfrm>
            <a:off x="3276600" y="3200400"/>
            <a:ext cx="228600" cy="3810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18" name="Line 14"/>
          <p:cNvSpPr>
            <a:spLocks noChangeShapeType="1"/>
          </p:cNvSpPr>
          <p:nvPr/>
        </p:nvSpPr>
        <p:spPr bwMode="auto">
          <a:xfrm flipH="1" flipV="1">
            <a:off x="2971800" y="3352800"/>
            <a:ext cx="533400" cy="26670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8" name="Text Box 15"/>
          <p:cNvSpPr txBox="1">
            <a:spLocks noChangeArrowheads="1"/>
          </p:cNvSpPr>
          <p:nvPr/>
        </p:nvSpPr>
        <p:spPr bwMode="auto">
          <a:xfrm>
            <a:off x="6400800" y="3352800"/>
            <a:ext cx="2514600" cy="1323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void  </a:t>
            </a:r>
            <a:r>
              <a:rPr lang="en-US" altLang="zh-CN" sz="2000">
                <a:solidFill>
                  <a:srgbClr val="FF3300"/>
                </a:solidFill>
              </a:rPr>
              <a:t>hanoi(1,b,c,a)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{  if 1==1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          </a:t>
            </a:r>
            <a:r>
              <a:rPr lang="en-US" altLang="zh-CN" sz="2000">
                <a:solidFill>
                  <a:schemeClr val="accent2"/>
                </a:solidFill>
                <a:sym typeface="Symbol" pitchFamily="18" charset="2"/>
              </a:rPr>
              <a:t>move(b,1,a)</a:t>
            </a:r>
            <a:r>
              <a:rPr lang="en-US" altLang="zh-CN" sz="2000">
                <a:sym typeface="Symbol" pitchFamily="18" charset="2"/>
              </a:rPr>
              <a:t> 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    else    {…… }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  <a:endParaRPr lang="en-US" altLang="zh-CN" sz="2000"/>
          </a:p>
        </p:txBody>
      </p:sp>
      <p:sp>
        <p:nvSpPr>
          <p:cNvPr id="661520" name="Line 16"/>
          <p:cNvSpPr>
            <a:spLocks noChangeShapeType="1"/>
          </p:cNvSpPr>
          <p:nvPr/>
        </p:nvSpPr>
        <p:spPr bwMode="auto">
          <a:xfrm flipV="1">
            <a:off x="5943600" y="3352800"/>
            <a:ext cx="457200" cy="15240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21" name="Line 17"/>
          <p:cNvSpPr>
            <a:spLocks noChangeShapeType="1"/>
          </p:cNvSpPr>
          <p:nvPr/>
        </p:nvSpPr>
        <p:spPr bwMode="auto">
          <a:xfrm flipH="1">
            <a:off x="6019800" y="4724400"/>
            <a:ext cx="304800" cy="228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1" name="Text Box 18"/>
          <p:cNvSpPr txBox="1">
            <a:spLocks noChangeArrowheads="1"/>
          </p:cNvSpPr>
          <p:nvPr/>
        </p:nvSpPr>
        <p:spPr bwMode="auto">
          <a:xfrm>
            <a:off x="6400800" y="4953000"/>
            <a:ext cx="2514600" cy="1323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void </a:t>
            </a:r>
            <a:r>
              <a:rPr lang="en-US" altLang="zh-CN" sz="2000">
                <a:solidFill>
                  <a:srgbClr val="FF3300"/>
                </a:solidFill>
              </a:rPr>
              <a:t>hanoi(1,a,b,c)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{  if 1==1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          </a:t>
            </a:r>
            <a:r>
              <a:rPr lang="en-US" altLang="zh-CN" sz="2000">
                <a:solidFill>
                  <a:schemeClr val="accent2"/>
                </a:solidFill>
                <a:sym typeface="Symbol" pitchFamily="18" charset="2"/>
              </a:rPr>
              <a:t>move(a,1,c)</a:t>
            </a:r>
            <a:r>
              <a:rPr lang="en-US" altLang="zh-CN" sz="2000">
                <a:sym typeface="Symbol" pitchFamily="18" charset="2"/>
              </a:rPr>
              <a:t> 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    else    {…… }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ym typeface="Symbol" pitchFamily="18" charset="2"/>
              </a:rPr>
              <a:t>}</a:t>
            </a:r>
            <a:endParaRPr lang="en-US" altLang="zh-CN" sz="2000"/>
          </a:p>
        </p:txBody>
      </p:sp>
      <p:sp>
        <p:nvSpPr>
          <p:cNvPr id="661523" name="Line 19"/>
          <p:cNvSpPr>
            <a:spLocks noChangeShapeType="1"/>
          </p:cNvSpPr>
          <p:nvPr/>
        </p:nvSpPr>
        <p:spPr bwMode="auto">
          <a:xfrm flipV="1">
            <a:off x="6019800" y="4953000"/>
            <a:ext cx="381000" cy="6096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24" name="Line 20"/>
          <p:cNvSpPr>
            <a:spLocks noChangeShapeType="1"/>
          </p:cNvSpPr>
          <p:nvPr/>
        </p:nvSpPr>
        <p:spPr bwMode="auto">
          <a:xfrm flipH="1" flipV="1">
            <a:off x="6096000" y="5638800"/>
            <a:ext cx="304800" cy="6858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4" name="Text Box 21"/>
          <p:cNvSpPr txBox="1">
            <a:spLocks noChangeArrowheads="1"/>
          </p:cNvSpPr>
          <p:nvPr/>
        </p:nvSpPr>
        <p:spPr bwMode="auto">
          <a:xfrm>
            <a:off x="762000" y="57912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         b           c</a:t>
            </a:r>
          </a:p>
        </p:txBody>
      </p:sp>
      <p:sp>
        <p:nvSpPr>
          <p:cNvPr id="125975" name="Line 22"/>
          <p:cNvSpPr>
            <a:spLocks noChangeShapeType="1"/>
          </p:cNvSpPr>
          <p:nvPr/>
        </p:nvSpPr>
        <p:spPr bwMode="auto">
          <a:xfrm>
            <a:off x="304800" y="5867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6" name="Line 23"/>
          <p:cNvSpPr>
            <a:spLocks noChangeShapeType="1"/>
          </p:cNvSpPr>
          <p:nvPr/>
        </p:nvSpPr>
        <p:spPr bwMode="auto">
          <a:xfrm>
            <a:off x="8382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7" name="Line 24"/>
          <p:cNvSpPr>
            <a:spLocks noChangeShapeType="1"/>
          </p:cNvSpPr>
          <p:nvPr/>
        </p:nvSpPr>
        <p:spPr bwMode="auto">
          <a:xfrm>
            <a:off x="16764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8" name="Line 25"/>
          <p:cNvSpPr>
            <a:spLocks noChangeShapeType="1"/>
          </p:cNvSpPr>
          <p:nvPr/>
        </p:nvSpPr>
        <p:spPr bwMode="auto">
          <a:xfrm>
            <a:off x="25908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9" name="Rectangle 26"/>
          <p:cNvSpPr>
            <a:spLocks noChangeArrowheads="1"/>
          </p:cNvSpPr>
          <p:nvPr/>
        </p:nvSpPr>
        <p:spPr bwMode="auto">
          <a:xfrm>
            <a:off x="381000" y="5562600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80" name="Rectangle 27"/>
          <p:cNvSpPr>
            <a:spLocks noChangeArrowheads="1"/>
          </p:cNvSpPr>
          <p:nvPr/>
        </p:nvSpPr>
        <p:spPr bwMode="auto">
          <a:xfrm>
            <a:off x="533400" y="51816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81" name="Rectangle 28"/>
          <p:cNvSpPr>
            <a:spLocks noChangeArrowheads="1"/>
          </p:cNvSpPr>
          <p:nvPr/>
        </p:nvSpPr>
        <p:spPr bwMode="auto">
          <a:xfrm>
            <a:off x="609600" y="48006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33" name="Rectangle 29"/>
          <p:cNvSpPr>
            <a:spLocks noChangeArrowheads="1"/>
          </p:cNvSpPr>
          <p:nvPr/>
        </p:nvSpPr>
        <p:spPr bwMode="auto">
          <a:xfrm>
            <a:off x="2362200" y="49530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34" name="Rectangle 30"/>
          <p:cNvSpPr>
            <a:spLocks noChangeArrowheads="1"/>
          </p:cNvSpPr>
          <p:nvPr/>
        </p:nvSpPr>
        <p:spPr bwMode="auto">
          <a:xfrm>
            <a:off x="2286000" y="52578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35" name="Rectangle 31"/>
          <p:cNvSpPr>
            <a:spLocks noChangeArrowheads="1"/>
          </p:cNvSpPr>
          <p:nvPr/>
        </p:nvSpPr>
        <p:spPr bwMode="auto">
          <a:xfrm>
            <a:off x="2141538" y="5543550"/>
            <a:ext cx="914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36" name="Rectangle 32"/>
          <p:cNvSpPr>
            <a:spLocks noChangeArrowheads="1"/>
          </p:cNvSpPr>
          <p:nvPr/>
        </p:nvSpPr>
        <p:spPr bwMode="auto">
          <a:xfrm>
            <a:off x="609600" y="4800600"/>
            <a:ext cx="4572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37" name="Rectangle 33"/>
          <p:cNvSpPr>
            <a:spLocks noChangeArrowheads="1"/>
          </p:cNvSpPr>
          <p:nvPr/>
        </p:nvSpPr>
        <p:spPr bwMode="auto">
          <a:xfrm>
            <a:off x="2362200" y="55626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38" name="Rectangle 34"/>
          <p:cNvSpPr>
            <a:spLocks noChangeArrowheads="1"/>
          </p:cNvSpPr>
          <p:nvPr/>
        </p:nvSpPr>
        <p:spPr bwMode="auto">
          <a:xfrm>
            <a:off x="533400" y="5181600"/>
            <a:ext cx="6096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39" name="Rectangle 35"/>
          <p:cNvSpPr>
            <a:spLocks noChangeArrowheads="1"/>
          </p:cNvSpPr>
          <p:nvPr/>
        </p:nvSpPr>
        <p:spPr bwMode="auto">
          <a:xfrm>
            <a:off x="1371600" y="55626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40" name="Rectangle 36"/>
          <p:cNvSpPr>
            <a:spLocks noChangeArrowheads="1"/>
          </p:cNvSpPr>
          <p:nvPr/>
        </p:nvSpPr>
        <p:spPr bwMode="auto">
          <a:xfrm>
            <a:off x="2362200" y="5562600"/>
            <a:ext cx="4572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41" name="Rectangle 37"/>
          <p:cNvSpPr>
            <a:spLocks noChangeArrowheads="1"/>
          </p:cNvSpPr>
          <p:nvPr/>
        </p:nvSpPr>
        <p:spPr bwMode="auto">
          <a:xfrm>
            <a:off x="1447800" y="51816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42" name="Rectangle 38"/>
          <p:cNvSpPr>
            <a:spLocks noChangeArrowheads="1"/>
          </p:cNvSpPr>
          <p:nvPr/>
        </p:nvSpPr>
        <p:spPr bwMode="auto">
          <a:xfrm>
            <a:off x="381000" y="5562600"/>
            <a:ext cx="9144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43" name="Rectangle 39"/>
          <p:cNvSpPr>
            <a:spLocks noChangeArrowheads="1"/>
          </p:cNvSpPr>
          <p:nvPr/>
        </p:nvSpPr>
        <p:spPr bwMode="auto">
          <a:xfrm>
            <a:off x="1447800" y="5181600"/>
            <a:ext cx="4572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44" name="Rectangle 40"/>
          <p:cNvSpPr>
            <a:spLocks noChangeArrowheads="1"/>
          </p:cNvSpPr>
          <p:nvPr/>
        </p:nvSpPr>
        <p:spPr bwMode="auto">
          <a:xfrm>
            <a:off x="609600" y="55626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45" name="Rectangle 41"/>
          <p:cNvSpPr>
            <a:spLocks noChangeArrowheads="1"/>
          </p:cNvSpPr>
          <p:nvPr/>
        </p:nvSpPr>
        <p:spPr bwMode="auto">
          <a:xfrm>
            <a:off x="1371600" y="5562600"/>
            <a:ext cx="6096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46" name="Rectangle 42"/>
          <p:cNvSpPr>
            <a:spLocks noChangeArrowheads="1"/>
          </p:cNvSpPr>
          <p:nvPr/>
        </p:nvSpPr>
        <p:spPr bwMode="auto">
          <a:xfrm>
            <a:off x="609600" y="5562600"/>
            <a:ext cx="457200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48" name="Rectangle 44"/>
          <p:cNvSpPr>
            <a:spLocks noChangeArrowheads="1"/>
          </p:cNvSpPr>
          <p:nvPr/>
        </p:nvSpPr>
        <p:spPr bwMode="auto">
          <a:xfrm>
            <a:off x="7181850" y="728663"/>
            <a:ext cx="1304925" cy="2698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49" name="Rectangle 45"/>
          <p:cNvSpPr>
            <a:spLocks noChangeArrowheads="1"/>
          </p:cNvSpPr>
          <p:nvPr/>
        </p:nvSpPr>
        <p:spPr bwMode="auto">
          <a:xfrm>
            <a:off x="4346575" y="1989138"/>
            <a:ext cx="1304925" cy="2698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50" name="Rectangle 46"/>
          <p:cNvSpPr>
            <a:spLocks noChangeArrowheads="1"/>
          </p:cNvSpPr>
          <p:nvPr/>
        </p:nvSpPr>
        <p:spPr bwMode="auto">
          <a:xfrm>
            <a:off x="7227888" y="2349500"/>
            <a:ext cx="1304925" cy="2698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51" name="Rectangle 47"/>
          <p:cNvSpPr>
            <a:spLocks noChangeArrowheads="1"/>
          </p:cNvSpPr>
          <p:nvPr/>
        </p:nvSpPr>
        <p:spPr bwMode="auto">
          <a:xfrm>
            <a:off x="1601788" y="2573338"/>
            <a:ext cx="1304925" cy="26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52" name="Rectangle 48"/>
          <p:cNvSpPr>
            <a:spLocks noChangeArrowheads="1"/>
          </p:cNvSpPr>
          <p:nvPr/>
        </p:nvSpPr>
        <p:spPr bwMode="auto">
          <a:xfrm>
            <a:off x="7092950" y="3878263"/>
            <a:ext cx="1304925" cy="2698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53" name="Rectangle 49"/>
          <p:cNvSpPr>
            <a:spLocks noChangeArrowheads="1"/>
          </p:cNvSpPr>
          <p:nvPr/>
        </p:nvSpPr>
        <p:spPr bwMode="auto">
          <a:xfrm>
            <a:off x="4437063" y="5138738"/>
            <a:ext cx="1304925" cy="2698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54" name="Rectangle 50"/>
          <p:cNvSpPr>
            <a:spLocks noChangeArrowheads="1"/>
          </p:cNvSpPr>
          <p:nvPr/>
        </p:nvSpPr>
        <p:spPr bwMode="auto">
          <a:xfrm>
            <a:off x="7046913" y="5499100"/>
            <a:ext cx="1304925" cy="2698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55" name="Text Box 51"/>
          <p:cNvSpPr txBox="1">
            <a:spLocks noChangeArrowheads="1"/>
          </p:cNvSpPr>
          <p:nvPr/>
        </p:nvSpPr>
        <p:spPr bwMode="auto">
          <a:xfrm>
            <a:off x="0" y="3833813"/>
            <a:ext cx="3375025" cy="2647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hanoi (n, x, y,z)</a:t>
            </a:r>
          </a:p>
          <a:p>
            <a:r>
              <a:rPr lang="en-US" altLang="zh-CN" b="1"/>
              <a:t>{ if </a:t>
            </a:r>
            <a:r>
              <a:rPr lang="en-US" altLang="zh-CN"/>
              <a:t>(n</a:t>
            </a:r>
            <a:r>
              <a:rPr lang="en-US" altLang="zh-CN" b="1"/>
              <a:t>==</a:t>
            </a:r>
            <a:r>
              <a:rPr lang="en-US" altLang="zh-CN"/>
              <a:t>1)</a:t>
            </a:r>
          </a:p>
          <a:p>
            <a:pPr eaLnBrk="0" hangingPunct="0"/>
            <a:r>
              <a:rPr lang="en-US" altLang="zh-CN"/>
              <a:t>    move(x, 1, z);   </a:t>
            </a:r>
          </a:p>
          <a:p>
            <a:pPr eaLnBrk="0" hangingPunct="0"/>
            <a:r>
              <a:rPr lang="en-US" altLang="zh-CN" b="1"/>
              <a:t>  else</a:t>
            </a:r>
          </a:p>
          <a:p>
            <a:pPr eaLnBrk="0" hangingPunct="0"/>
            <a:r>
              <a:rPr lang="en-US" altLang="zh-CN" b="1"/>
              <a:t>   {</a:t>
            </a:r>
            <a:r>
              <a:rPr lang="en-US" altLang="zh-CN"/>
              <a:t>  hanoi(n-1, x, z, y); </a:t>
            </a:r>
            <a:endParaRPr lang="en-US" altLang="zh-CN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r>
              <a:rPr lang="en-US" altLang="zh-CN"/>
              <a:t>      move(x, n, z);     </a:t>
            </a:r>
          </a:p>
          <a:p>
            <a:pPr eaLnBrk="0" hangingPunct="0"/>
            <a:r>
              <a:rPr lang="en-US" altLang="zh-CN"/>
              <a:t>      hanoi(n-1, y, x, z); </a:t>
            </a:r>
            <a:r>
              <a:rPr lang="en-US" altLang="zh-CN" b="1"/>
              <a:t>}}</a:t>
            </a:r>
          </a:p>
        </p:txBody>
      </p:sp>
      <p:sp>
        <p:nvSpPr>
          <p:cNvPr id="126005" name="Rectangle 52"/>
          <p:cNvSpPr>
            <a:spLocks noGrp="1" noChangeArrowheads="1"/>
          </p:cNvSpPr>
          <p:nvPr>
            <p:ph type="title"/>
          </p:nvPr>
        </p:nvSpPr>
        <p:spPr>
          <a:xfrm>
            <a:off x="206375" y="233363"/>
            <a:ext cx="3086100" cy="495300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2800" b="1" smtClean="0"/>
              <a:t>递归函数执行过程</a:t>
            </a:r>
          </a:p>
        </p:txBody>
      </p:sp>
      <p:sp>
        <p:nvSpPr>
          <p:cNvPr id="661557" name="Text Box 53"/>
          <p:cNvSpPr txBox="1">
            <a:spLocks noChangeArrowheads="1"/>
          </p:cNvSpPr>
          <p:nvPr/>
        </p:nvSpPr>
        <p:spPr bwMode="auto">
          <a:xfrm>
            <a:off x="26988" y="3833813"/>
            <a:ext cx="3375025" cy="26479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hanoi (n, x, y,z)</a:t>
            </a:r>
          </a:p>
          <a:p>
            <a:r>
              <a:rPr lang="en-US" altLang="zh-CN" b="1"/>
              <a:t>{ if </a:t>
            </a:r>
            <a:r>
              <a:rPr lang="en-US" altLang="zh-CN"/>
              <a:t>(n</a:t>
            </a:r>
            <a:r>
              <a:rPr lang="en-US" altLang="zh-CN" b="1"/>
              <a:t>==</a:t>
            </a:r>
            <a:r>
              <a:rPr lang="en-US" altLang="zh-CN"/>
              <a:t>1)</a:t>
            </a:r>
          </a:p>
          <a:p>
            <a:pPr eaLnBrk="0" hangingPunct="0"/>
            <a:r>
              <a:rPr lang="en-US" altLang="zh-CN"/>
              <a:t>    move(x, 1, z);   </a:t>
            </a:r>
          </a:p>
          <a:p>
            <a:pPr eaLnBrk="0" hangingPunct="0"/>
            <a:r>
              <a:rPr lang="en-US" altLang="zh-CN" b="1"/>
              <a:t>  else</a:t>
            </a:r>
          </a:p>
          <a:p>
            <a:pPr eaLnBrk="0" hangingPunct="0"/>
            <a:r>
              <a:rPr lang="en-US" altLang="zh-CN" b="1"/>
              <a:t>   {</a:t>
            </a:r>
            <a:r>
              <a:rPr lang="en-US" altLang="zh-CN"/>
              <a:t>  hanoi(n-1, x, z, y); </a:t>
            </a:r>
            <a:endParaRPr lang="en-US" altLang="zh-CN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r>
              <a:rPr lang="en-US" altLang="zh-CN"/>
              <a:t>      move(x, n, z);     </a:t>
            </a:r>
          </a:p>
          <a:p>
            <a:pPr eaLnBrk="0" hangingPunct="0"/>
            <a:r>
              <a:rPr lang="en-US" altLang="zh-CN"/>
              <a:t>      hanoi(n-1, y, x, z); </a:t>
            </a:r>
            <a:r>
              <a:rPr lang="en-US" altLang="zh-CN" b="1"/>
              <a:t>}}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1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1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1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61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61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61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6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6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61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61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6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6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6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6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61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61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6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6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6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66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61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61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6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6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6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6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66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animBg="1"/>
      <p:bldP spid="661510" grpId="0" animBg="1"/>
      <p:bldP spid="661511" grpId="0" animBg="1"/>
      <p:bldP spid="661512" grpId="0" animBg="1"/>
      <p:bldP spid="661514" grpId="0" animBg="1"/>
      <p:bldP spid="661515" grpId="0" animBg="1"/>
      <p:bldP spid="661517" grpId="0" animBg="1"/>
      <p:bldP spid="661518" grpId="0" animBg="1"/>
      <p:bldP spid="661520" grpId="0" animBg="1"/>
      <p:bldP spid="661521" grpId="0" animBg="1"/>
      <p:bldP spid="661523" grpId="0" animBg="1"/>
      <p:bldP spid="661524" grpId="0" animBg="1"/>
      <p:bldP spid="661533" grpId="0" animBg="1"/>
      <p:bldP spid="661534" grpId="0" animBg="1"/>
      <p:bldP spid="661535" grpId="0" animBg="1"/>
      <p:bldP spid="661536" grpId="0" animBg="1"/>
      <p:bldP spid="661537" grpId="0" animBg="1"/>
      <p:bldP spid="661538" grpId="0" animBg="1"/>
      <p:bldP spid="661539" grpId="0" animBg="1"/>
      <p:bldP spid="661540" grpId="0" animBg="1"/>
      <p:bldP spid="661541" grpId="0" animBg="1"/>
      <p:bldP spid="661542" grpId="0" animBg="1"/>
      <p:bldP spid="661543" grpId="0" animBg="1"/>
      <p:bldP spid="661544" grpId="0" animBg="1"/>
      <p:bldP spid="661545" grpId="0" animBg="1"/>
      <p:bldP spid="661546" grpId="0" animBg="1"/>
      <p:bldP spid="661548" grpId="0" animBg="1"/>
      <p:bldP spid="661549" grpId="0" animBg="1"/>
      <p:bldP spid="661550" grpId="0" animBg="1"/>
      <p:bldP spid="661551" grpId="0" animBg="1"/>
      <p:bldP spid="661552" grpId="0" animBg="1"/>
      <p:bldP spid="661553" grpId="0" animBg="1"/>
      <p:bldP spid="661554" grpId="0" animBg="1"/>
      <p:bldP spid="661555" grpId="0" animBg="1"/>
      <p:bldP spid="6615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E42B45-B2E5-41CB-8E0C-E50B681C23C7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541698" name="Rectangle 2"/>
          <p:cNvSpPr>
            <a:spLocks noChangeArrowheads="1"/>
          </p:cNvSpPr>
          <p:nvPr/>
        </p:nvSpPr>
        <p:spPr bwMode="auto">
          <a:xfrm>
            <a:off x="512763" y="3879850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512763" y="3544888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512763" y="319087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530225" y="2816225"/>
            <a:ext cx="4708525" cy="369888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512763" y="319087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512763" y="357187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512763" y="4278313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5" name="Rectangle 9"/>
          <p:cNvSpPr>
            <a:spLocks noChangeArrowheads="1"/>
          </p:cNvSpPr>
          <p:nvPr/>
        </p:nvSpPr>
        <p:spPr bwMode="auto">
          <a:xfrm>
            <a:off x="512763" y="468312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6" name="Rectangle 10"/>
          <p:cNvSpPr>
            <a:spLocks noChangeArrowheads="1"/>
          </p:cNvSpPr>
          <p:nvPr/>
        </p:nvSpPr>
        <p:spPr bwMode="auto">
          <a:xfrm>
            <a:off x="512763" y="2840038"/>
            <a:ext cx="4725987" cy="369887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7" name="Rectangle 11"/>
          <p:cNvSpPr>
            <a:spLocks noChangeArrowheads="1"/>
          </p:cNvSpPr>
          <p:nvPr/>
        </p:nvSpPr>
        <p:spPr bwMode="auto">
          <a:xfrm>
            <a:off x="512763" y="282892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512763" y="3179763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9" name="Rectangle 13"/>
          <p:cNvSpPr>
            <a:spLocks noChangeArrowheads="1"/>
          </p:cNvSpPr>
          <p:nvPr/>
        </p:nvSpPr>
        <p:spPr bwMode="auto">
          <a:xfrm>
            <a:off x="512763" y="353377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0" name="Rectangle 14"/>
          <p:cNvSpPr>
            <a:spLocks noChangeArrowheads="1"/>
          </p:cNvSpPr>
          <p:nvPr/>
        </p:nvSpPr>
        <p:spPr bwMode="auto">
          <a:xfrm>
            <a:off x="512763" y="4273550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1" name="Rectangle 15"/>
          <p:cNvSpPr>
            <a:spLocks noChangeArrowheads="1"/>
          </p:cNvSpPr>
          <p:nvPr/>
        </p:nvSpPr>
        <p:spPr bwMode="auto">
          <a:xfrm>
            <a:off x="512763" y="464502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2" name="Rectangle 16"/>
          <p:cNvSpPr>
            <a:spLocks noChangeArrowheads="1"/>
          </p:cNvSpPr>
          <p:nvPr/>
        </p:nvSpPr>
        <p:spPr bwMode="auto">
          <a:xfrm>
            <a:off x="512763" y="614363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3" name="Rectangle 17"/>
          <p:cNvSpPr>
            <a:spLocks noChangeArrowheads="1"/>
          </p:cNvSpPr>
          <p:nvPr/>
        </p:nvSpPr>
        <p:spPr bwMode="auto">
          <a:xfrm>
            <a:off x="512763" y="249238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4" name="Rectangle 18"/>
          <p:cNvSpPr>
            <a:spLocks noChangeArrowheads="1"/>
          </p:cNvSpPr>
          <p:nvPr/>
        </p:nvSpPr>
        <p:spPr bwMode="auto">
          <a:xfrm>
            <a:off x="512763" y="100012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5" name="Rectangle 19"/>
          <p:cNvSpPr>
            <a:spLocks noChangeArrowheads="1"/>
          </p:cNvSpPr>
          <p:nvPr/>
        </p:nvSpPr>
        <p:spPr bwMode="auto">
          <a:xfrm>
            <a:off x="512763" y="133667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6" name="Rectangle 20"/>
          <p:cNvSpPr>
            <a:spLocks noChangeArrowheads="1"/>
          </p:cNvSpPr>
          <p:nvPr/>
        </p:nvSpPr>
        <p:spPr bwMode="auto">
          <a:xfrm>
            <a:off x="512763" y="172402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17" name="Rectangle 21"/>
          <p:cNvSpPr>
            <a:spLocks noChangeArrowheads="1"/>
          </p:cNvSpPr>
          <p:nvPr/>
        </p:nvSpPr>
        <p:spPr bwMode="auto">
          <a:xfrm>
            <a:off x="512763" y="2076450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9" name="Text Box 22"/>
          <p:cNvSpPr txBox="1">
            <a:spLocks noChangeArrowheads="1"/>
          </p:cNvSpPr>
          <p:nvPr/>
        </p:nvSpPr>
        <p:spPr bwMode="auto">
          <a:xfrm>
            <a:off x="533400" y="193675"/>
            <a:ext cx="46990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 main()</a:t>
            </a:r>
          </a:p>
          <a:p>
            <a:pPr eaLnBrk="0" hangingPunct="0"/>
            <a:r>
              <a:rPr lang="en-US" altLang="zh-CN"/>
              <a:t>   {   int m;</a:t>
            </a:r>
          </a:p>
          <a:p>
            <a:pPr eaLnBrk="0" hangingPunct="0"/>
            <a:r>
              <a:rPr lang="en-US" altLang="zh-CN"/>
              <a:t>       printf("Input number of disks”);</a:t>
            </a:r>
          </a:p>
          <a:p>
            <a:pPr eaLnBrk="0" hangingPunct="0"/>
            <a:r>
              <a:rPr lang="en-US" altLang="zh-CN"/>
              <a:t>       scanf("%d",&amp;m);</a:t>
            </a:r>
          </a:p>
          <a:p>
            <a:pPr eaLnBrk="0" hangingPunct="0"/>
            <a:r>
              <a:rPr lang="en-US" altLang="zh-CN"/>
              <a:t>       printf(”Steps : %3d disks”,m);</a:t>
            </a:r>
          </a:p>
          <a:p>
            <a:pPr eaLnBrk="0" hangingPunct="0"/>
            <a:r>
              <a:rPr lang="en-US" altLang="zh-CN"/>
              <a:t>       hanoi(m,'A','B','C');</a:t>
            </a:r>
          </a:p>
          <a:p>
            <a:pPr eaLnBrk="0" hangingPunct="0"/>
            <a:r>
              <a:rPr lang="en-US" altLang="zh-CN"/>
              <a:t>(0) }</a:t>
            </a:r>
          </a:p>
          <a:p>
            <a:pPr eaLnBrk="0" hangingPunct="0"/>
            <a:r>
              <a:rPr lang="en-US" altLang="zh-CN"/>
              <a:t>void hanoi(int n,char x,char y,char z)</a:t>
            </a:r>
          </a:p>
          <a:p>
            <a:pPr eaLnBrk="0" hangingPunct="0"/>
            <a:r>
              <a:rPr lang="en-US" altLang="zh-CN"/>
              <a:t>(1)  {</a:t>
            </a:r>
          </a:p>
          <a:p>
            <a:pPr eaLnBrk="0" hangingPunct="0"/>
            <a:r>
              <a:rPr lang="en-US" altLang="zh-CN"/>
              <a:t>(2)     if(n==1)</a:t>
            </a:r>
          </a:p>
          <a:p>
            <a:pPr eaLnBrk="0" hangingPunct="0"/>
            <a:r>
              <a:rPr lang="en-US" altLang="zh-CN"/>
              <a:t>(3)         move(1,x,z);</a:t>
            </a:r>
          </a:p>
          <a:p>
            <a:pPr eaLnBrk="0" hangingPunct="0"/>
            <a:r>
              <a:rPr lang="en-US" altLang="zh-CN"/>
              <a:t>(4)     else{</a:t>
            </a:r>
          </a:p>
          <a:p>
            <a:pPr eaLnBrk="0" hangingPunct="0"/>
            <a:r>
              <a:rPr lang="en-US" altLang="zh-CN"/>
              <a:t>(5)            hanoi(n-1,x,z,y);</a:t>
            </a:r>
          </a:p>
          <a:p>
            <a:pPr eaLnBrk="0" hangingPunct="0"/>
            <a:r>
              <a:rPr lang="en-US" altLang="zh-CN"/>
              <a:t>(6)            move(n,x,z);</a:t>
            </a:r>
          </a:p>
          <a:p>
            <a:pPr eaLnBrk="0" hangingPunct="0"/>
            <a:r>
              <a:rPr lang="en-US" altLang="zh-CN"/>
              <a:t>(7)            hanoi(n-1,y,x,z);</a:t>
            </a:r>
          </a:p>
          <a:p>
            <a:pPr eaLnBrk="0" hangingPunct="0"/>
            <a:r>
              <a:rPr lang="en-US" altLang="zh-CN"/>
              <a:t>(8)         }</a:t>
            </a:r>
          </a:p>
          <a:p>
            <a:pPr eaLnBrk="0" hangingPunct="0"/>
            <a:r>
              <a:rPr lang="en-US" altLang="zh-CN"/>
              <a:t>(9)  }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253038" y="244475"/>
            <a:ext cx="3608387" cy="1274763"/>
            <a:chOff x="287" y="0"/>
            <a:chExt cx="3984" cy="1513"/>
          </a:xfrm>
        </p:grpSpPr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287" y="0"/>
              <a:ext cx="3984" cy="1513"/>
              <a:chOff x="720" y="0"/>
              <a:chExt cx="3984" cy="1513"/>
            </a:xfrm>
          </p:grpSpPr>
          <p:grpSp>
            <p:nvGrpSpPr>
              <p:cNvPr id="4" name="Group 25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513"/>
                <a:chOff x="720" y="0"/>
                <a:chExt cx="1248" cy="1513"/>
              </a:xfrm>
            </p:grpSpPr>
            <p:grpSp>
              <p:nvGrpSpPr>
                <p:cNvPr id="5" name="Group 26"/>
                <p:cNvGrpSpPr>
                  <a:grpSpLocks/>
                </p:cNvGrpSpPr>
                <p:nvPr/>
              </p:nvGrpSpPr>
              <p:grpSpPr bwMode="auto">
                <a:xfrm>
                  <a:off x="720" y="0"/>
                  <a:ext cx="1248" cy="1104"/>
                  <a:chOff x="720" y="0"/>
                  <a:chExt cx="1248" cy="1104"/>
                </a:xfrm>
              </p:grpSpPr>
              <p:sp>
                <p:nvSpPr>
                  <p:cNvPr id="13222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1104"/>
                    <a:ext cx="12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2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0"/>
                    <a:ext cx="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222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116" y="1042"/>
                  <a:ext cx="407" cy="4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altLang="zh-CN" sz="2000"/>
                    <a:t>A</a:t>
                  </a:r>
                </a:p>
              </p:txBody>
            </p:sp>
          </p:grpSp>
          <p:grpSp>
            <p:nvGrpSpPr>
              <p:cNvPr id="6" name="Group 30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513"/>
                <a:chOff x="2112" y="0"/>
                <a:chExt cx="1248" cy="1513"/>
              </a:xfrm>
            </p:grpSpPr>
            <p:grpSp>
              <p:nvGrpSpPr>
                <p:cNvPr id="7" name="Group 31"/>
                <p:cNvGrpSpPr>
                  <a:grpSpLocks/>
                </p:cNvGrpSpPr>
                <p:nvPr/>
              </p:nvGrpSpPr>
              <p:grpSpPr bwMode="auto">
                <a:xfrm>
                  <a:off x="2112" y="0"/>
                  <a:ext cx="1248" cy="1104"/>
                  <a:chOff x="720" y="0"/>
                  <a:chExt cx="1248" cy="1104"/>
                </a:xfrm>
              </p:grpSpPr>
              <p:sp>
                <p:nvSpPr>
                  <p:cNvPr id="13222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1104"/>
                    <a:ext cx="12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2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0"/>
                    <a:ext cx="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222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511" y="1042"/>
                  <a:ext cx="391" cy="4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altLang="zh-CN" sz="2000"/>
                    <a:t>B</a:t>
                  </a:r>
                </a:p>
              </p:txBody>
            </p:sp>
          </p:grpSp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513"/>
                <a:chOff x="3456" y="0"/>
                <a:chExt cx="1248" cy="1513"/>
              </a:xfrm>
            </p:grpSpPr>
            <p:grpSp>
              <p:nvGrpSpPr>
                <p:cNvPr id="9" name="Group 36"/>
                <p:cNvGrpSpPr>
                  <a:grpSpLocks/>
                </p:cNvGrpSpPr>
                <p:nvPr/>
              </p:nvGrpSpPr>
              <p:grpSpPr bwMode="auto">
                <a:xfrm>
                  <a:off x="3456" y="0"/>
                  <a:ext cx="1248" cy="1104"/>
                  <a:chOff x="720" y="0"/>
                  <a:chExt cx="1248" cy="1104"/>
                </a:xfrm>
              </p:grpSpPr>
              <p:sp>
                <p:nvSpPr>
                  <p:cNvPr id="13221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1104"/>
                    <a:ext cx="12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1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0"/>
                    <a:ext cx="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221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850" y="1042"/>
                  <a:ext cx="391" cy="4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altLang="zh-CN" sz="2000"/>
                    <a:t>C</a:t>
                  </a:r>
                </a:p>
              </p:txBody>
            </p:sp>
          </p:grpSp>
          <p:sp>
            <p:nvSpPr>
              <p:cNvPr id="132212" name="Rectangle 40"/>
              <p:cNvSpPr>
                <a:spLocks noChangeArrowheads="1"/>
              </p:cNvSpPr>
              <p:nvPr/>
            </p:nvSpPr>
            <p:spPr bwMode="auto">
              <a:xfrm>
                <a:off x="912" y="960"/>
                <a:ext cx="76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13" name="Rectangle 41"/>
              <p:cNvSpPr>
                <a:spLocks noChangeArrowheads="1"/>
              </p:cNvSpPr>
              <p:nvPr/>
            </p:nvSpPr>
            <p:spPr bwMode="auto">
              <a:xfrm>
                <a:off x="1056" y="816"/>
                <a:ext cx="48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214" name="Rectangle 42"/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28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2206" name="Text Box 43"/>
            <p:cNvSpPr txBox="1">
              <a:spLocks noChangeArrowheads="1"/>
            </p:cNvSpPr>
            <p:nvPr/>
          </p:nvSpPr>
          <p:spPr bwMode="auto">
            <a:xfrm>
              <a:off x="618" y="509"/>
              <a:ext cx="344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1</a:t>
              </a:r>
            </a:p>
          </p:txBody>
        </p:sp>
        <p:sp>
          <p:nvSpPr>
            <p:cNvPr id="132207" name="Text Box 44"/>
            <p:cNvSpPr txBox="1">
              <a:spLocks noChangeArrowheads="1"/>
            </p:cNvSpPr>
            <p:nvPr/>
          </p:nvSpPr>
          <p:spPr bwMode="auto">
            <a:xfrm>
              <a:off x="618" y="656"/>
              <a:ext cx="344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2</a:t>
              </a:r>
            </a:p>
          </p:txBody>
        </p:sp>
        <p:sp>
          <p:nvSpPr>
            <p:cNvPr id="132208" name="Text Box 45"/>
            <p:cNvSpPr txBox="1">
              <a:spLocks noChangeArrowheads="1"/>
            </p:cNvSpPr>
            <p:nvPr/>
          </p:nvSpPr>
          <p:spPr bwMode="auto">
            <a:xfrm>
              <a:off x="618" y="808"/>
              <a:ext cx="344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/>
                <a:t>3</a:t>
              </a: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5621338" y="1409700"/>
            <a:ext cx="2130425" cy="660400"/>
            <a:chOff x="4174" y="622"/>
            <a:chExt cx="1342" cy="416"/>
          </a:xfrm>
        </p:grpSpPr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4174" y="778"/>
              <a:ext cx="1342" cy="260"/>
              <a:chOff x="3628" y="1745"/>
              <a:chExt cx="1342" cy="260"/>
            </a:xfrm>
          </p:grpSpPr>
          <p:sp>
            <p:nvSpPr>
              <p:cNvPr id="132200" name="Rectangle 48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2201" name="Line 49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02" name="Line 50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03" name="Line 51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204" name="Line 52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2198" name="Line 53"/>
            <p:cNvSpPr>
              <a:spLocks noChangeShapeType="1"/>
            </p:cNvSpPr>
            <p:nvPr/>
          </p:nvSpPr>
          <p:spPr bwMode="auto">
            <a:xfrm flipV="1">
              <a:off x="4178" y="6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99" name="Line 54"/>
            <p:cNvSpPr>
              <a:spLocks noChangeShapeType="1"/>
            </p:cNvSpPr>
            <p:nvPr/>
          </p:nvSpPr>
          <p:spPr bwMode="auto">
            <a:xfrm flipV="1">
              <a:off x="5512" y="644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5595938" y="2024063"/>
            <a:ext cx="2132012" cy="1066800"/>
            <a:chOff x="4236" y="608"/>
            <a:chExt cx="1343" cy="672"/>
          </a:xfrm>
        </p:grpSpPr>
        <p:grpSp>
          <p:nvGrpSpPr>
            <p:cNvPr id="13" name="Group 56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132192" name="Rectangle 57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2193" name="Line 58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94" name="Line 59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95" name="Line 60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96" name="Line 61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" name="Group 62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15" name="Group 63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132187" name="Rectangle 64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/>
                    <a:t>2    </a:t>
                  </a:r>
                  <a:r>
                    <a:rPr lang="en-US" altLang="zh-CN" sz="2000"/>
                    <a:t>A    C    B     6</a:t>
                  </a:r>
                </a:p>
              </p:txBody>
            </p:sp>
            <p:sp>
              <p:nvSpPr>
                <p:cNvPr id="132188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89" name="Line 66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90" name="Line 67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91" name="Line 68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2185" name="Line 69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86" name="Line 70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71"/>
          <p:cNvGrpSpPr>
            <a:grpSpLocks/>
          </p:cNvGrpSpPr>
          <p:nvPr/>
        </p:nvGrpSpPr>
        <p:grpSpPr bwMode="auto">
          <a:xfrm>
            <a:off x="5614988" y="3097213"/>
            <a:ext cx="2141537" cy="1466850"/>
            <a:chOff x="4259" y="1385"/>
            <a:chExt cx="1349" cy="924"/>
          </a:xfrm>
        </p:grpSpPr>
        <p:grpSp>
          <p:nvGrpSpPr>
            <p:cNvPr id="17" name="Group 72"/>
            <p:cNvGrpSpPr>
              <a:grpSpLocks/>
            </p:cNvGrpSpPr>
            <p:nvPr/>
          </p:nvGrpSpPr>
          <p:grpSpPr bwMode="auto">
            <a:xfrm>
              <a:off x="4265" y="2049"/>
              <a:ext cx="1342" cy="260"/>
              <a:chOff x="3628" y="1745"/>
              <a:chExt cx="1342" cy="260"/>
            </a:xfrm>
          </p:grpSpPr>
          <p:sp>
            <p:nvSpPr>
              <p:cNvPr id="132177" name="Rectangle 73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2178" name="Line 74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79" name="Line 75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80" name="Line 76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81" name="Line 77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" name="Group 78"/>
            <p:cNvGrpSpPr>
              <a:grpSpLocks/>
            </p:cNvGrpSpPr>
            <p:nvPr/>
          </p:nvGrpSpPr>
          <p:grpSpPr bwMode="auto">
            <a:xfrm>
              <a:off x="4266" y="1793"/>
              <a:ext cx="1342" cy="260"/>
              <a:chOff x="3628" y="1745"/>
              <a:chExt cx="1342" cy="260"/>
            </a:xfrm>
          </p:grpSpPr>
          <p:sp>
            <p:nvSpPr>
              <p:cNvPr id="132172" name="Rectangle 79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2    </a:t>
                </a:r>
                <a:r>
                  <a:rPr lang="en-US" altLang="zh-CN" sz="2000"/>
                  <a:t>A    C    B     6</a:t>
                </a:r>
              </a:p>
            </p:txBody>
          </p:sp>
          <p:sp>
            <p:nvSpPr>
              <p:cNvPr id="132173" name="Line 80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74" name="Line 81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75" name="Line 82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76" name="Line 83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" name="Group 84"/>
            <p:cNvGrpSpPr>
              <a:grpSpLocks/>
            </p:cNvGrpSpPr>
            <p:nvPr/>
          </p:nvGrpSpPr>
          <p:grpSpPr bwMode="auto">
            <a:xfrm>
              <a:off x="4259" y="1385"/>
              <a:ext cx="1342" cy="416"/>
              <a:chOff x="4174" y="622"/>
              <a:chExt cx="1342" cy="416"/>
            </a:xfrm>
          </p:grpSpPr>
          <p:grpSp>
            <p:nvGrpSpPr>
              <p:cNvPr id="20" name="Group 85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132167" name="Rectangle 86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/>
                    <a:t>1    </a:t>
                  </a:r>
                  <a:r>
                    <a:rPr lang="en-US" altLang="zh-CN" sz="2000"/>
                    <a:t>A    B    C    6</a:t>
                  </a:r>
                </a:p>
              </p:txBody>
            </p:sp>
            <p:sp>
              <p:nvSpPr>
                <p:cNvPr id="132168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69" name="Line 88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70" name="Line 89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71" name="Line 90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2165" name="Line 91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66" name="Line 92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93"/>
          <p:cNvGrpSpPr>
            <a:grpSpLocks/>
          </p:cNvGrpSpPr>
          <p:nvPr/>
        </p:nvGrpSpPr>
        <p:grpSpPr bwMode="auto">
          <a:xfrm>
            <a:off x="5237163" y="4578350"/>
            <a:ext cx="3078162" cy="1150938"/>
            <a:chOff x="720" y="1440"/>
            <a:chExt cx="3984" cy="1545"/>
          </a:xfrm>
        </p:grpSpPr>
        <p:grpSp>
          <p:nvGrpSpPr>
            <p:cNvPr id="22" name="Group 94"/>
            <p:cNvGrpSpPr>
              <a:grpSpLocks/>
            </p:cNvGrpSpPr>
            <p:nvPr/>
          </p:nvGrpSpPr>
          <p:grpSpPr bwMode="auto">
            <a:xfrm>
              <a:off x="720" y="1440"/>
              <a:ext cx="1248" cy="1545"/>
              <a:chOff x="720" y="0"/>
              <a:chExt cx="1248" cy="1545"/>
            </a:xfrm>
          </p:grpSpPr>
          <p:grpSp>
            <p:nvGrpSpPr>
              <p:cNvPr id="23" name="Group 95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132159" name="Line 96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2160" name="Line 97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2158" name="Text Box 98"/>
              <p:cNvSpPr txBox="1">
                <a:spLocks noChangeArrowheads="1"/>
              </p:cNvSpPr>
              <p:nvPr/>
            </p:nvSpPr>
            <p:spPr bwMode="auto">
              <a:xfrm>
                <a:off x="1075" y="1012"/>
                <a:ext cx="477" cy="5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24" name="Group 99"/>
            <p:cNvGrpSpPr>
              <a:grpSpLocks/>
            </p:cNvGrpSpPr>
            <p:nvPr/>
          </p:nvGrpSpPr>
          <p:grpSpPr bwMode="auto">
            <a:xfrm>
              <a:off x="2112" y="1440"/>
              <a:ext cx="1248" cy="1545"/>
              <a:chOff x="2112" y="0"/>
              <a:chExt cx="1248" cy="1545"/>
            </a:xfrm>
          </p:grpSpPr>
          <p:grpSp>
            <p:nvGrpSpPr>
              <p:cNvPr id="25" name="Group 100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132155" name="Line 101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2156" name="Line 102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2154" name="Text Box 103"/>
              <p:cNvSpPr txBox="1">
                <a:spLocks noChangeArrowheads="1"/>
              </p:cNvSpPr>
              <p:nvPr/>
            </p:nvSpPr>
            <p:spPr bwMode="auto">
              <a:xfrm>
                <a:off x="2479" y="1012"/>
                <a:ext cx="458" cy="5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26" name="Group 104"/>
            <p:cNvGrpSpPr>
              <a:grpSpLocks/>
            </p:cNvGrpSpPr>
            <p:nvPr/>
          </p:nvGrpSpPr>
          <p:grpSpPr bwMode="auto">
            <a:xfrm>
              <a:off x="3456" y="1440"/>
              <a:ext cx="1248" cy="1545"/>
              <a:chOff x="3456" y="0"/>
              <a:chExt cx="1248" cy="1545"/>
            </a:xfrm>
          </p:grpSpPr>
          <p:grpSp>
            <p:nvGrpSpPr>
              <p:cNvPr id="27" name="Group 105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132151" name="Line 106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2152" name="Line 107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2150" name="Text Box 108"/>
              <p:cNvSpPr txBox="1">
                <a:spLocks noChangeArrowheads="1"/>
              </p:cNvSpPr>
              <p:nvPr/>
            </p:nvSpPr>
            <p:spPr bwMode="auto">
              <a:xfrm>
                <a:off x="3818" y="1012"/>
                <a:ext cx="459" cy="5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C</a:t>
                </a:r>
              </a:p>
            </p:txBody>
          </p:sp>
        </p:grpSp>
        <p:sp>
          <p:nvSpPr>
            <p:cNvPr id="132146" name="Rectangle 109"/>
            <p:cNvSpPr>
              <a:spLocks noChangeArrowheads="1"/>
            </p:cNvSpPr>
            <p:nvPr/>
          </p:nvSpPr>
          <p:spPr bwMode="auto">
            <a:xfrm>
              <a:off x="912" y="2400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47" name="Rectangle 110"/>
            <p:cNvSpPr>
              <a:spLocks noChangeArrowheads="1"/>
            </p:cNvSpPr>
            <p:nvPr/>
          </p:nvSpPr>
          <p:spPr bwMode="auto">
            <a:xfrm>
              <a:off x="1056" y="2256"/>
              <a:ext cx="4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48" name="Rectangle 111"/>
            <p:cNvSpPr>
              <a:spLocks noChangeArrowheads="1"/>
            </p:cNvSpPr>
            <p:nvPr/>
          </p:nvSpPr>
          <p:spPr bwMode="auto">
            <a:xfrm>
              <a:off x="3888" y="2400"/>
              <a:ext cx="28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12"/>
          <p:cNvGrpSpPr>
            <a:grpSpLocks/>
          </p:cNvGrpSpPr>
          <p:nvPr/>
        </p:nvGrpSpPr>
        <p:grpSpPr bwMode="auto">
          <a:xfrm>
            <a:off x="5570538" y="5543550"/>
            <a:ext cx="2132012" cy="1066800"/>
            <a:chOff x="4236" y="608"/>
            <a:chExt cx="1343" cy="672"/>
          </a:xfrm>
        </p:grpSpPr>
        <p:grpSp>
          <p:nvGrpSpPr>
            <p:cNvPr id="29" name="Group 113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132138" name="Rectangle 114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2139" name="Line 115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40" name="Line 116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41" name="Line 117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42" name="Line 118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0" name="Group 119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31" name="Group 120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132133" name="Rectangle 121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/>
                    <a:t>2    </a:t>
                  </a:r>
                  <a:r>
                    <a:rPr lang="en-US" altLang="zh-CN" sz="2000"/>
                    <a:t>A    C    B     6</a:t>
                  </a:r>
                </a:p>
              </p:txBody>
            </p:sp>
            <p:sp>
              <p:nvSpPr>
                <p:cNvPr id="132134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35" name="Line 123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36" name="Line 124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137" name="Line 125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2131" name="Line 126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132" name="Line 127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2127" name="Rectangle 129"/>
          <p:cNvSpPr>
            <a:spLocks noChangeArrowheads="1"/>
          </p:cNvSpPr>
          <p:nvPr/>
        </p:nvSpPr>
        <p:spPr bwMode="auto">
          <a:xfrm>
            <a:off x="0" y="593725"/>
            <a:ext cx="404813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b="1">
                <a:solidFill>
                  <a:schemeClr val="tx2"/>
                </a:solidFill>
              </a:rPr>
              <a:t>递归函数执行过程中栈的变化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animBg="1"/>
      <p:bldP spid="541699" grpId="0" animBg="1"/>
      <p:bldP spid="541700" grpId="0" animBg="1"/>
      <p:bldP spid="541701" grpId="0" animBg="1"/>
      <p:bldP spid="541702" grpId="0" animBg="1"/>
      <p:bldP spid="541703" grpId="0" animBg="1"/>
      <p:bldP spid="541704" grpId="0" animBg="1"/>
      <p:bldP spid="541705" grpId="0" animBg="1"/>
      <p:bldP spid="541706" grpId="0" animBg="1"/>
      <p:bldP spid="541707" grpId="0" animBg="1"/>
      <p:bldP spid="541708" grpId="0" animBg="1"/>
      <p:bldP spid="541709" grpId="0" animBg="1"/>
      <p:bldP spid="541710" grpId="0" animBg="1"/>
      <p:bldP spid="541711" grpId="0" animBg="1"/>
      <p:bldP spid="541712" grpId="0" animBg="1"/>
      <p:bldP spid="541713" grpId="0" animBg="1"/>
      <p:bldP spid="541714" grpId="0" animBg="1"/>
      <p:bldP spid="541715" grpId="0" animBg="1"/>
      <p:bldP spid="541716" grpId="0" animBg="1"/>
      <p:bldP spid="5417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ChangeArrowheads="1"/>
          </p:cNvSpPr>
          <p:nvPr/>
        </p:nvSpPr>
        <p:spPr bwMode="auto">
          <a:xfrm>
            <a:off x="498475" y="2809875"/>
            <a:ext cx="4725988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498475" y="3198813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498475" y="3551238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498475" y="3884613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498475" y="4997450"/>
            <a:ext cx="4725988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498475" y="4997450"/>
            <a:ext cx="4725988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28" name="Rectangle 8"/>
          <p:cNvSpPr>
            <a:spLocks noChangeArrowheads="1"/>
          </p:cNvSpPr>
          <p:nvPr/>
        </p:nvSpPr>
        <p:spPr bwMode="auto">
          <a:xfrm>
            <a:off x="498475" y="5383213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29" name="Rectangle 9"/>
          <p:cNvSpPr>
            <a:spLocks noChangeArrowheads="1"/>
          </p:cNvSpPr>
          <p:nvPr/>
        </p:nvSpPr>
        <p:spPr bwMode="auto">
          <a:xfrm>
            <a:off x="498475" y="5754688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30" name="Rectangle 10"/>
          <p:cNvSpPr>
            <a:spLocks noChangeArrowheads="1"/>
          </p:cNvSpPr>
          <p:nvPr/>
        </p:nvSpPr>
        <p:spPr bwMode="auto">
          <a:xfrm>
            <a:off x="498475" y="6116638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2" name="Text Box 11"/>
          <p:cNvSpPr txBox="1">
            <a:spLocks noChangeArrowheads="1"/>
          </p:cNvSpPr>
          <p:nvPr/>
        </p:nvSpPr>
        <p:spPr bwMode="auto">
          <a:xfrm>
            <a:off x="533400" y="193675"/>
            <a:ext cx="47498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 main()</a:t>
            </a:r>
          </a:p>
          <a:p>
            <a:pPr eaLnBrk="0" hangingPunct="0"/>
            <a:r>
              <a:rPr lang="en-US" altLang="zh-CN"/>
              <a:t>   {   int m;</a:t>
            </a:r>
          </a:p>
          <a:p>
            <a:pPr eaLnBrk="0" hangingPunct="0"/>
            <a:r>
              <a:rPr lang="en-US" altLang="zh-CN"/>
              <a:t>       printf("Input the number of disks</a:t>
            </a:r>
          </a:p>
          <a:p>
            <a:pPr eaLnBrk="0" hangingPunct="0"/>
            <a:r>
              <a:rPr lang="en-US" altLang="zh-CN"/>
              <a:t>       scanf("%d",&amp;m);</a:t>
            </a:r>
          </a:p>
          <a:p>
            <a:pPr eaLnBrk="0" hangingPunct="0"/>
            <a:r>
              <a:rPr lang="en-US" altLang="zh-CN"/>
              <a:t>       printf("The steps to moving %3d</a:t>
            </a:r>
          </a:p>
          <a:p>
            <a:pPr eaLnBrk="0" hangingPunct="0"/>
            <a:r>
              <a:rPr lang="en-US" altLang="zh-CN"/>
              <a:t>       hanoi(m,'A','B','C');</a:t>
            </a:r>
          </a:p>
          <a:p>
            <a:pPr eaLnBrk="0" hangingPunct="0"/>
            <a:r>
              <a:rPr lang="en-US" altLang="zh-CN"/>
              <a:t>(0) }</a:t>
            </a:r>
          </a:p>
          <a:p>
            <a:pPr eaLnBrk="0" hangingPunct="0"/>
            <a:r>
              <a:rPr lang="en-US" altLang="zh-CN"/>
              <a:t>void hanoi(int n,char x,char y,char z)</a:t>
            </a:r>
          </a:p>
          <a:p>
            <a:pPr eaLnBrk="0" hangingPunct="0"/>
            <a:r>
              <a:rPr lang="en-US" altLang="zh-CN"/>
              <a:t>(1)  {</a:t>
            </a:r>
          </a:p>
          <a:p>
            <a:pPr eaLnBrk="0" hangingPunct="0"/>
            <a:r>
              <a:rPr lang="en-US" altLang="zh-CN"/>
              <a:t>(2)     if(n==1)</a:t>
            </a:r>
          </a:p>
          <a:p>
            <a:pPr eaLnBrk="0" hangingPunct="0"/>
            <a:r>
              <a:rPr lang="en-US" altLang="zh-CN"/>
              <a:t>(3)         move(1,x,z);</a:t>
            </a:r>
          </a:p>
          <a:p>
            <a:pPr eaLnBrk="0" hangingPunct="0"/>
            <a:r>
              <a:rPr lang="en-US" altLang="zh-CN"/>
              <a:t>(4)     else{</a:t>
            </a:r>
          </a:p>
          <a:p>
            <a:pPr eaLnBrk="0" hangingPunct="0"/>
            <a:r>
              <a:rPr lang="en-US" altLang="zh-CN"/>
              <a:t>(5)            hanoi(n-1,x,z,y);</a:t>
            </a:r>
          </a:p>
          <a:p>
            <a:pPr eaLnBrk="0" hangingPunct="0"/>
            <a:r>
              <a:rPr lang="en-US" altLang="zh-CN"/>
              <a:t>(6)            move(n,x,z);</a:t>
            </a:r>
          </a:p>
          <a:p>
            <a:pPr eaLnBrk="0" hangingPunct="0"/>
            <a:r>
              <a:rPr lang="en-US" altLang="zh-CN"/>
              <a:t>(7)            hanoi(n-1,y,x,z);</a:t>
            </a:r>
          </a:p>
          <a:p>
            <a:pPr eaLnBrk="0" hangingPunct="0"/>
            <a:r>
              <a:rPr lang="en-US" altLang="zh-CN"/>
              <a:t>(8)         }</a:t>
            </a:r>
          </a:p>
          <a:p>
            <a:pPr eaLnBrk="0" hangingPunct="0"/>
            <a:r>
              <a:rPr lang="en-US" altLang="zh-CN"/>
              <a:t>(9)  }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748338" y="328613"/>
            <a:ext cx="3108325" cy="1090612"/>
            <a:chOff x="720" y="2918"/>
            <a:chExt cx="3984" cy="1564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20" y="2918"/>
              <a:ext cx="1248" cy="1564"/>
              <a:chOff x="720" y="0"/>
              <a:chExt cx="1248" cy="1564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133234" name="Line 15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235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233" name="Text Box 17"/>
              <p:cNvSpPr txBox="1">
                <a:spLocks noChangeArrowheads="1"/>
              </p:cNvSpPr>
              <p:nvPr/>
            </p:nvSpPr>
            <p:spPr bwMode="auto">
              <a:xfrm>
                <a:off x="1080" y="995"/>
                <a:ext cx="472" cy="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112" y="2918"/>
              <a:ext cx="1248" cy="1564"/>
              <a:chOff x="2112" y="0"/>
              <a:chExt cx="1248" cy="1564"/>
            </a:xfrm>
          </p:grpSpPr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133230" name="Line 20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231" name="Line 21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229" name="Text Box 22"/>
              <p:cNvSpPr txBox="1">
                <a:spLocks noChangeArrowheads="1"/>
              </p:cNvSpPr>
              <p:nvPr/>
            </p:nvSpPr>
            <p:spPr bwMode="auto">
              <a:xfrm>
                <a:off x="2480" y="995"/>
                <a:ext cx="454" cy="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3456" y="2918"/>
              <a:ext cx="1248" cy="1564"/>
              <a:chOff x="3456" y="0"/>
              <a:chExt cx="1248" cy="1564"/>
            </a:xfrm>
          </p:grpSpPr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133226" name="Line 25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227" name="Line 26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225" name="Text Box 27"/>
              <p:cNvSpPr txBox="1">
                <a:spLocks noChangeArrowheads="1"/>
              </p:cNvSpPr>
              <p:nvPr/>
            </p:nvSpPr>
            <p:spPr bwMode="auto">
              <a:xfrm>
                <a:off x="3823" y="995"/>
                <a:ext cx="454" cy="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C</a:t>
                </a:r>
              </a:p>
            </p:txBody>
          </p:sp>
        </p:grpSp>
        <p:sp>
          <p:nvSpPr>
            <p:cNvPr id="133221" name="Rectangle 28"/>
            <p:cNvSpPr>
              <a:spLocks noChangeArrowheads="1"/>
            </p:cNvSpPr>
            <p:nvPr/>
          </p:nvSpPr>
          <p:spPr bwMode="auto">
            <a:xfrm>
              <a:off x="912" y="3878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2" name="Rectangle 29"/>
            <p:cNvSpPr>
              <a:spLocks noChangeArrowheads="1"/>
            </p:cNvSpPr>
            <p:nvPr/>
          </p:nvSpPr>
          <p:spPr bwMode="auto">
            <a:xfrm>
              <a:off x="3888" y="3878"/>
              <a:ext cx="28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3" name="Rectangle 30"/>
            <p:cNvSpPr>
              <a:spLocks noChangeArrowheads="1"/>
            </p:cNvSpPr>
            <p:nvPr/>
          </p:nvSpPr>
          <p:spPr bwMode="auto">
            <a:xfrm>
              <a:off x="2459" y="3877"/>
              <a:ext cx="4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6091238" y="1409700"/>
            <a:ext cx="2141537" cy="1466850"/>
            <a:chOff x="4259" y="1385"/>
            <a:chExt cx="1349" cy="924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4265" y="2049"/>
              <a:ext cx="1342" cy="260"/>
              <a:chOff x="3628" y="1745"/>
              <a:chExt cx="1342" cy="260"/>
            </a:xfrm>
          </p:grpSpPr>
          <p:sp>
            <p:nvSpPr>
              <p:cNvPr id="133213" name="Rectangle 33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3214" name="Line 34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215" name="Line 35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216" name="Line 36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217" name="Line 37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4266" y="1793"/>
              <a:ext cx="1342" cy="260"/>
              <a:chOff x="3628" y="1745"/>
              <a:chExt cx="1342" cy="260"/>
            </a:xfrm>
          </p:grpSpPr>
          <p:sp>
            <p:nvSpPr>
              <p:cNvPr id="133208" name="Rectangle 39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2    </a:t>
                </a:r>
                <a:r>
                  <a:rPr lang="en-US" altLang="zh-CN" sz="2000"/>
                  <a:t>A    C    B     6</a:t>
                </a:r>
              </a:p>
            </p:txBody>
          </p:sp>
          <p:sp>
            <p:nvSpPr>
              <p:cNvPr id="133209" name="Line 40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210" name="Line 41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211" name="Line 42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212" name="Line 43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4259" y="1385"/>
              <a:ext cx="1342" cy="416"/>
              <a:chOff x="4174" y="622"/>
              <a:chExt cx="1342" cy="416"/>
            </a:xfrm>
          </p:grpSpPr>
          <p:grpSp>
            <p:nvGrpSpPr>
              <p:cNvPr id="13" name="Group 45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133203" name="Rectangle 46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/>
                    <a:t>1    </a:t>
                  </a:r>
                  <a:r>
                    <a:rPr lang="en-US" altLang="zh-CN" sz="2000"/>
                    <a:t>C    A    B    8</a:t>
                  </a:r>
                </a:p>
              </p:txBody>
            </p:sp>
            <p:sp>
              <p:nvSpPr>
                <p:cNvPr id="13320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205" name="Line 48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206" name="Line 49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207" name="Line 50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3201" name="Line 51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202" name="Line 52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5748338" y="3051175"/>
            <a:ext cx="3008312" cy="1198563"/>
            <a:chOff x="698" y="0"/>
            <a:chExt cx="3984" cy="1532"/>
          </a:xfrm>
        </p:grpSpPr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698" y="0"/>
              <a:ext cx="1248" cy="1532"/>
              <a:chOff x="720" y="0"/>
              <a:chExt cx="1248" cy="1532"/>
            </a:xfrm>
          </p:grpSpPr>
          <p:grpSp>
            <p:nvGrpSpPr>
              <p:cNvPr id="16" name="Group 55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133195" name="Line 56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96" name="Line 57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194" name="Text Box 58"/>
              <p:cNvSpPr txBox="1">
                <a:spLocks noChangeArrowheads="1"/>
              </p:cNvSpPr>
              <p:nvPr/>
            </p:nvSpPr>
            <p:spPr bwMode="auto">
              <a:xfrm>
                <a:off x="1071" y="1025"/>
                <a:ext cx="488" cy="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17" name="Group 59"/>
            <p:cNvGrpSpPr>
              <a:grpSpLocks/>
            </p:cNvGrpSpPr>
            <p:nvPr/>
          </p:nvGrpSpPr>
          <p:grpSpPr bwMode="auto">
            <a:xfrm>
              <a:off x="2090" y="0"/>
              <a:ext cx="1248" cy="1532"/>
              <a:chOff x="2112" y="0"/>
              <a:chExt cx="1248" cy="1532"/>
            </a:xfrm>
          </p:grpSpPr>
          <p:grpSp>
            <p:nvGrpSpPr>
              <p:cNvPr id="18" name="Group 60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133191" name="Line 61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92" name="Line 62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190" name="Text Box 63"/>
              <p:cNvSpPr txBox="1">
                <a:spLocks noChangeArrowheads="1"/>
              </p:cNvSpPr>
              <p:nvPr/>
            </p:nvSpPr>
            <p:spPr bwMode="auto">
              <a:xfrm>
                <a:off x="2473" y="1025"/>
                <a:ext cx="469" cy="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19" name="Group 64"/>
            <p:cNvGrpSpPr>
              <a:grpSpLocks/>
            </p:cNvGrpSpPr>
            <p:nvPr/>
          </p:nvGrpSpPr>
          <p:grpSpPr bwMode="auto">
            <a:xfrm>
              <a:off x="3434" y="0"/>
              <a:ext cx="1248" cy="1532"/>
              <a:chOff x="3456" y="0"/>
              <a:chExt cx="1248" cy="1532"/>
            </a:xfrm>
          </p:grpSpPr>
          <p:grpSp>
            <p:nvGrpSpPr>
              <p:cNvPr id="20" name="Group 65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133187" name="Line 66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188" name="Line 67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186" name="Text Box 68"/>
              <p:cNvSpPr txBox="1">
                <a:spLocks noChangeArrowheads="1"/>
              </p:cNvSpPr>
              <p:nvPr/>
            </p:nvSpPr>
            <p:spPr bwMode="auto">
              <a:xfrm>
                <a:off x="3813" y="1025"/>
                <a:ext cx="468" cy="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C</a:t>
                </a:r>
              </a:p>
            </p:txBody>
          </p:sp>
        </p:grpSp>
        <p:sp>
          <p:nvSpPr>
            <p:cNvPr id="133182" name="Rectangle 69"/>
            <p:cNvSpPr>
              <a:spLocks noChangeArrowheads="1"/>
            </p:cNvSpPr>
            <p:nvPr/>
          </p:nvSpPr>
          <p:spPr bwMode="auto">
            <a:xfrm>
              <a:off x="890" y="960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83" name="Rectangle 70"/>
            <p:cNvSpPr>
              <a:spLocks noChangeArrowheads="1"/>
            </p:cNvSpPr>
            <p:nvPr/>
          </p:nvSpPr>
          <p:spPr bwMode="auto">
            <a:xfrm>
              <a:off x="2437" y="959"/>
              <a:ext cx="4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84" name="Rectangle 71"/>
            <p:cNvSpPr>
              <a:spLocks noChangeArrowheads="1"/>
            </p:cNvSpPr>
            <p:nvPr/>
          </p:nvSpPr>
          <p:spPr bwMode="auto">
            <a:xfrm>
              <a:off x="2524" y="815"/>
              <a:ext cx="28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72"/>
          <p:cNvGrpSpPr>
            <a:grpSpLocks/>
          </p:cNvGrpSpPr>
          <p:nvPr/>
        </p:nvGrpSpPr>
        <p:grpSpPr bwMode="auto">
          <a:xfrm>
            <a:off x="6135688" y="4238625"/>
            <a:ext cx="2132012" cy="1066800"/>
            <a:chOff x="4236" y="608"/>
            <a:chExt cx="1343" cy="672"/>
          </a:xfrm>
        </p:grpSpPr>
        <p:grpSp>
          <p:nvGrpSpPr>
            <p:cNvPr id="22" name="Group 73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133174" name="Rectangle 74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3175" name="Line 75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76" name="Line 76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77" name="Line 77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78" name="Line 78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79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24" name="Group 80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133169" name="Rectangle 81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/>
                    <a:t>2    </a:t>
                  </a:r>
                  <a:r>
                    <a:rPr lang="en-US" altLang="zh-CN" sz="2000"/>
                    <a:t>A    C    B     6</a:t>
                  </a:r>
                </a:p>
              </p:txBody>
            </p:sp>
            <p:sp>
              <p:nvSpPr>
                <p:cNvPr id="133170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171" name="Line 83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172" name="Line 84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173" name="Line 85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3167" name="Line 86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68" name="Line 87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6134100" y="5592763"/>
            <a:ext cx="2130425" cy="660400"/>
            <a:chOff x="4174" y="622"/>
            <a:chExt cx="1342" cy="416"/>
          </a:xfrm>
        </p:grpSpPr>
        <p:grpSp>
          <p:nvGrpSpPr>
            <p:cNvPr id="26" name="Group 89"/>
            <p:cNvGrpSpPr>
              <a:grpSpLocks/>
            </p:cNvGrpSpPr>
            <p:nvPr/>
          </p:nvGrpSpPr>
          <p:grpSpPr bwMode="auto">
            <a:xfrm>
              <a:off x="4174" y="778"/>
              <a:ext cx="1342" cy="260"/>
              <a:chOff x="3628" y="1745"/>
              <a:chExt cx="1342" cy="260"/>
            </a:xfrm>
          </p:grpSpPr>
          <p:sp>
            <p:nvSpPr>
              <p:cNvPr id="133159" name="Rectangle 90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3160" name="Line 91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61" name="Line 92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62" name="Line 93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63" name="Line 94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3157" name="Line 95"/>
            <p:cNvSpPr>
              <a:spLocks noChangeShapeType="1"/>
            </p:cNvSpPr>
            <p:nvPr/>
          </p:nvSpPr>
          <p:spPr bwMode="auto">
            <a:xfrm flipV="1">
              <a:off x="4178" y="6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158" name="Line 96"/>
            <p:cNvSpPr>
              <a:spLocks noChangeShapeType="1"/>
            </p:cNvSpPr>
            <p:nvPr/>
          </p:nvSpPr>
          <p:spPr bwMode="auto">
            <a:xfrm flipV="1">
              <a:off x="5512" y="644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99"/>
          <p:cNvGrpSpPr>
            <a:grpSpLocks/>
          </p:cNvGrpSpPr>
          <p:nvPr/>
        </p:nvGrpSpPr>
        <p:grpSpPr bwMode="auto">
          <a:xfrm>
            <a:off x="3417888" y="0"/>
            <a:ext cx="2132012" cy="1066800"/>
            <a:chOff x="4236" y="608"/>
            <a:chExt cx="1343" cy="672"/>
          </a:xfrm>
        </p:grpSpPr>
        <p:grpSp>
          <p:nvGrpSpPr>
            <p:cNvPr id="28" name="Group 100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133151" name="Rectangle 101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3152" name="Line 102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53" name="Line 103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54" name="Line 104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55" name="Line 105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" name="Group 106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30" name="Group 107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133146" name="Rectangle 108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/>
                    <a:t>2    </a:t>
                  </a:r>
                  <a:r>
                    <a:rPr lang="en-US" altLang="zh-CN" sz="2000"/>
                    <a:t>A    C    B     6</a:t>
                  </a:r>
                </a:p>
              </p:txBody>
            </p:sp>
            <p:sp>
              <p:nvSpPr>
                <p:cNvPr id="133147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148" name="Line 110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149" name="Line 111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150" name="Line 112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3144" name="Line 113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145" name="Line 114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2" grpId="0" animBg="1"/>
      <p:bldP spid="542723" grpId="0" animBg="1"/>
      <p:bldP spid="542724" grpId="0" animBg="1"/>
      <p:bldP spid="542725" grpId="0" animBg="1"/>
      <p:bldP spid="542726" grpId="0" animBg="1"/>
      <p:bldP spid="542727" grpId="0" animBg="1"/>
      <p:bldP spid="542728" grpId="0" animBg="1"/>
      <p:bldP spid="542729" grpId="0" animBg="1"/>
      <p:bldP spid="5427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3AD07C-F875-4357-87B4-C575F3A64E45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543746" name="Rectangle 2"/>
          <p:cNvSpPr>
            <a:spLocks noChangeArrowheads="1"/>
          </p:cNvSpPr>
          <p:nvPr/>
        </p:nvSpPr>
        <p:spPr bwMode="auto">
          <a:xfrm>
            <a:off x="496888" y="5024438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7" name="Rectangle 3"/>
          <p:cNvSpPr>
            <a:spLocks noChangeArrowheads="1"/>
          </p:cNvSpPr>
          <p:nvPr/>
        </p:nvSpPr>
        <p:spPr bwMode="auto">
          <a:xfrm>
            <a:off x="496888" y="2851150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496888" y="3214688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49" name="Rectangle 5"/>
          <p:cNvSpPr>
            <a:spLocks noChangeArrowheads="1"/>
          </p:cNvSpPr>
          <p:nvPr/>
        </p:nvSpPr>
        <p:spPr bwMode="auto">
          <a:xfrm>
            <a:off x="496888" y="358457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0" name="Rectangle 6"/>
          <p:cNvSpPr>
            <a:spLocks noChangeArrowheads="1"/>
          </p:cNvSpPr>
          <p:nvPr/>
        </p:nvSpPr>
        <p:spPr bwMode="auto">
          <a:xfrm>
            <a:off x="496888" y="3937000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1" name="Rectangle 7"/>
          <p:cNvSpPr>
            <a:spLocks noChangeArrowheads="1"/>
          </p:cNvSpPr>
          <p:nvPr/>
        </p:nvSpPr>
        <p:spPr bwMode="auto">
          <a:xfrm>
            <a:off x="496888" y="2840038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2" name="Rectangle 8"/>
          <p:cNvSpPr>
            <a:spLocks noChangeArrowheads="1"/>
          </p:cNvSpPr>
          <p:nvPr/>
        </p:nvSpPr>
        <p:spPr bwMode="auto">
          <a:xfrm>
            <a:off x="496888" y="3186113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3" name="Rectangle 9"/>
          <p:cNvSpPr>
            <a:spLocks noChangeArrowheads="1"/>
          </p:cNvSpPr>
          <p:nvPr/>
        </p:nvSpPr>
        <p:spPr bwMode="auto">
          <a:xfrm>
            <a:off x="496888" y="3573463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4" name="Rectangle 10"/>
          <p:cNvSpPr>
            <a:spLocks noChangeArrowheads="1"/>
          </p:cNvSpPr>
          <p:nvPr/>
        </p:nvSpPr>
        <p:spPr bwMode="auto">
          <a:xfrm>
            <a:off x="496888" y="4279900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5" name="Rectangle 11"/>
          <p:cNvSpPr>
            <a:spLocks noChangeArrowheads="1"/>
          </p:cNvSpPr>
          <p:nvPr/>
        </p:nvSpPr>
        <p:spPr bwMode="auto">
          <a:xfrm>
            <a:off x="496888" y="463232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56" name="Rectangle 12"/>
          <p:cNvSpPr>
            <a:spLocks noChangeArrowheads="1"/>
          </p:cNvSpPr>
          <p:nvPr/>
        </p:nvSpPr>
        <p:spPr bwMode="auto">
          <a:xfrm>
            <a:off x="496888" y="5365750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8" name="Text Box 13"/>
          <p:cNvSpPr txBox="1">
            <a:spLocks noChangeArrowheads="1"/>
          </p:cNvSpPr>
          <p:nvPr/>
        </p:nvSpPr>
        <p:spPr bwMode="auto">
          <a:xfrm>
            <a:off x="527050" y="193675"/>
            <a:ext cx="47498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 main()</a:t>
            </a:r>
          </a:p>
          <a:p>
            <a:pPr eaLnBrk="0" hangingPunct="0"/>
            <a:r>
              <a:rPr lang="en-US" altLang="zh-CN"/>
              <a:t>   {   int m;</a:t>
            </a:r>
          </a:p>
          <a:p>
            <a:pPr eaLnBrk="0" hangingPunct="0"/>
            <a:r>
              <a:rPr lang="en-US" altLang="zh-CN"/>
              <a:t>       printf("Input the number of disks</a:t>
            </a:r>
          </a:p>
          <a:p>
            <a:pPr eaLnBrk="0" hangingPunct="0"/>
            <a:r>
              <a:rPr lang="en-US" altLang="zh-CN"/>
              <a:t>       scanf("%d",&amp;m);</a:t>
            </a:r>
          </a:p>
          <a:p>
            <a:pPr eaLnBrk="0" hangingPunct="0"/>
            <a:r>
              <a:rPr lang="en-US" altLang="zh-CN"/>
              <a:t>       printf("The steps to moving %3d</a:t>
            </a:r>
          </a:p>
          <a:p>
            <a:pPr eaLnBrk="0" hangingPunct="0"/>
            <a:r>
              <a:rPr lang="en-US" altLang="zh-CN"/>
              <a:t>       hanoi(m,'A','B','C');</a:t>
            </a:r>
          </a:p>
          <a:p>
            <a:pPr eaLnBrk="0" hangingPunct="0"/>
            <a:r>
              <a:rPr lang="en-US" altLang="zh-CN"/>
              <a:t>(0) }</a:t>
            </a:r>
          </a:p>
          <a:p>
            <a:pPr eaLnBrk="0" hangingPunct="0"/>
            <a:r>
              <a:rPr lang="en-US" altLang="zh-CN"/>
              <a:t>void hanoi(int n,char x,char y,char z)</a:t>
            </a:r>
          </a:p>
          <a:p>
            <a:pPr eaLnBrk="0" hangingPunct="0"/>
            <a:r>
              <a:rPr lang="en-US" altLang="zh-CN"/>
              <a:t>(1)  {</a:t>
            </a:r>
          </a:p>
          <a:p>
            <a:pPr eaLnBrk="0" hangingPunct="0"/>
            <a:r>
              <a:rPr lang="en-US" altLang="zh-CN"/>
              <a:t>(2)     if(n==1)</a:t>
            </a:r>
          </a:p>
          <a:p>
            <a:pPr eaLnBrk="0" hangingPunct="0"/>
            <a:r>
              <a:rPr lang="en-US" altLang="zh-CN"/>
              <a:t>(3)         move(1,x,z);</a:t>
            </a:r>
          </a:p>
          <a:p>
            <a:pPr eaLnBrk="0" hangingPunct="0"/>
            <a:r>
              <a:rPr lang="en-US" altLang="zh-CN"/>
              <a:t>(4)     else{</a:t>
            </a:r>
          </a:p>
          <a:p>
            <a:pPr eaLnBrk="0" hangingPunct="0"/>
            <a:r>
              <a:rPr lang="en-US" altLang="zh-CN"/>
              <a:t>(5)            hanoi(n-1,x,z,y);</a:t>
            </a:r>
          </a:p>
          <a:p>
            <a:pPr eaLnBrk="0" hangingPunct="0"/>
            <a:r>
              <a:rPr lang="en-US" altLang="zh-CN"/>
              <a:t>(6)            move(n,x,z);</a:t>
            </a:r>
          </a:p>
          <a:p>
            <a:pPr eaLnBrk="0" hangingPunct="0"/>
            <a:r>
              <a:rPr lang="en-US" altLang="zh-CN"/>
              <a:t>(7)            hanoi(n-1,y,x,z);</a:t>
            </a:r>
          </a:p>
          <a:p>
            <a:pPr eaLnBrk="0" hangingPunct="0"/>
            <a:r>
              <a:rPr lang="en-US" altLang="zh-CN"/>
              <a:t>(8)         }</a:t>
            </a:r>
          </a:p>
          <a:p>
            <a:pPr eaLnBrk="0" hangingPunct="0"/>
            <a:r>
              <a:rPr lang="en-US" altLang="zh-CN"/>
              <a:t>(9)  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476875" y="328613"/>
            <a:ext cx="3660775" cy="1374775"/>
            <a:chOff x="694" y="1385"/>
            <a:chExt cx="3984" cy="1493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694" y="1385"/>
              <a:ext cx="1248" cy="1493"/>
              <a:chOff x="720" y="0"/>
              <a:chExt cx="1248" cy="1493"/>
            </a:xfrm>
          </p:grpSpPr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134260" name="Line 17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261" name="Line 18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4259" name="Text Box 19"/>
              <p:cNvSpPr txBox="1">
                <a:spLocks noChangeArrowheads="1"/>
              </p:cNvSpPr>
              <p:nvPr/>
            </p:nvSpPr>
            <p:spPr bwMode="auto">
              <a:xfrm>
                <a:off x="1116" y="1062"/>
                <a:ext cx="400" cy="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2086" y="1385"/>
              <a:ext cx="1248" cy="1493"/>
              <a:chOff x="2112" y="0"/>
              <a:chExt cx="1248" cy="1493"/>
            </a:xfrm>
          </p:grpSpPr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134256" name="Line 22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257" name="Line 23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4255" name="Text Box 24"/>
              <p:cNvSpPr txBox="1">
                <a:spLocks noChangeArrowheads="1"/>
              </p:cNvSpPr>
              <p:nvPr/>
            </p:nvSpPr>
            <p:spPr bwMode="auto">
              <a:xfrm>
                <a:off x="2515" y="1062"/>
                <a:ext cx="385" cy="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3430" y="1385"/>
              <a:ext cx="1248" cy="1493"/>
              <a:chOff x="3456" y="0"/>
              <a:chExt cx="1248" cy="1493"/>
            </a:xfrm>
          </p:grpSpPr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134252" name="Line 27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253" name="Line 28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4251" name="Text Box 29"/>
              <p:cNvSpPr txBox="1">
                <a:spLocks noChangeArrowheads="1"/>
              </p:cNvSpPr>
              <p:nvPr/>
            </p:nvSpPr>
            <p:spPr bwMode="auto">
              <a:xfrm>
                <a:off x="3856" y="1062"/>
                <a:ext cx="385" cy="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C</a:t>
                </a:r>
              </a:p>
            </p:txBody>
          </p:sp>
        </p:grpSp>
        <p:sp>
          <p:nvSpPr>
            <p:cNvPr id="134247" name="Rectangle 30"/>
            <p:cNvSpPr>
              <a:spLocks noChangeArrowheads="1"/>
            </p:cNvSpPr>
            <p:nvPr/>
          </p:nvSpPr>
          <p:spPr bwMode="auto">
            <a:xfrm>
              <a:off x="2433" y="2343"/>
              <a:ext cx="4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48" name="Rectangle 31"/>
            <p:cNvSpPr>
              <a:spLocks noChangeArrowheads="1"/>
            </p:cNvSpPr>
            <p:nvPr/>
          </p:nvSpPr>
          <p:spPr bwMode="auto">
            <a:xfrm>
              <a:off x="2520" y="2199"/>
              <a:ext cx="28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249" name="Rectangle 32"/>
            <p:cNvSpPr>
              <a:spLocks noChangeArrowheads="1"/>
            </p:cNvSpPr>
            <p:nvPr/>
          </p:nvSpPr>
          <p:spPr bwMode="auto">
            <a:xfrm>
              <a:off x="3623" y="2349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5927725" y="1622425"/>
            <a:ext cx="2132013" cy="1066800"/>
            <a:chOff x="4236" y="608"/>
            <a:chExt cx="1343" cy="672"/>
          </a:xfrm>
        </p:grpSpPr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134239" name="Rectangle 35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4240" name="Line 36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241" name="Line 37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242" name="Line 38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243" name="Line 39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40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12" name="Group 41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134234" name="Rectangle 42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/>
                    <a:t>2    </a:t>
                  </a:r>
                  <a:r>
                    <a:rPr lang="en-US" altLang="zh-CN" sz="2000"/>
                    <a:t>B    A    C     8</a:t>
                  </a:r>
                </a:p>
              </p:txBody>
            </p:sp>
            <p:sp>
              <p:nvSpPr>
                <p:cNvPr id="13423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236" name="Line 44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237" name="Line 45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238" name="Line 46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4232" name="Line 47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233" name="Line 48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5918200" y="2708275"/>
            <a:ext cx="2141538" cy="1466850"/>
            <a:chOff x="4259" y="1385"/>
            <a:chExt cx="1349" cy="924"/>
          </a:xfrm>
        </p:grpSpPr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4265" y="2049"/>
              <a:ext cx="1342" cy="260"/>
              <a:chOff x="3628" y="1745"/>
              <a:chExt cx="1342" cy="260"/>
            </a:xfrm>
          </p:grpSpPr>
          <p:sp>
            <p:nvSpPr>
              <p:cNvPr id="134224" name="Rectangle 51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4225" name="Line 52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226" name="Line 53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227" name="Line 54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228" name="Line 55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56"/>
            <p:cNvGrpSpPr>
              <a:grpSpLocks/>
            </p:cNvGrpSpPr>
            <p:nvPr/>
          </p:nvGrpSpPr>
          <p:grpSpPr bwMode="auto">
            <a:xfrm>
              <a:off x="4266" y="1793"/>
              <a:ext cx="1342" cy="260"/>
              <a:chOff x="3628" y="1745"/>
              <a:chExt cx="1342" cy="260"/>
            </a:xfrm>
          </p:grpSpPr>
          <p:sp>
            <p:nvSpPr>
              <p:cNvPr id="134219" name="Rectangle 57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2    </a:t>
                </a:r>
                <a:r>
                  <a:rPr lang="en-US" altLang="zh-CN" sz="2000"/>
                  <a:t>B    A    C     8</a:t>
                </a:r>
              </a:p>
            </p:txBody>
          </p:sp>
          <p:sp>
            <p:nvSpPr>
              <p:cNvPr id="134220" name="Line 58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221" name="Line 59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222" name="Line 60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223" name="Line 61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62"/>
            <p:cNvGrpSpPr>
              <a:grpSpLocks/>
            </p:cNvGrpSpPr>
            <p:nvPr/>
          </p:nvGrpSpPr>
          <p:grpSpPr bwMode="auto">
            <a:xfrm>
              <a:off x="4259" y="1385"/>
              <a:ext cx="1342" cy="416"/>
              <a:chOff x="4174" y="622"/>
              <a:chExt cx="1342" cy="416"/>
            </a:xfrm>
          </p:grpSpPr>
          <p:grpSp>
            <p:nvGrpSpPr>
              <p:cNvPr id="17" name="Group 63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134214" name="Rectangle 64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/>
                    <a:t>1    </a:t>
                  </a:r>
                  <a:r>
                    <a:rPr lang="en-US" altLang="zh-CN" sz="2000"/>
                    <a:t>B    C    A    6</a:t>
                  </a:r>
                </a:p>
              </p:txBody>
            </p:sp>
            <p:sp>
              <p:nvSpPr>
                <p:cNvPr id="134215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216" name="Line 66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217" name="Line 67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218" name="Line 68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4212" name="Line 69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213" name="Line 70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71"/>
          <p:cNvGrpSpPr>
            <a:grpSpLocks/>
          </p:cNvGrpSpPr>
          <p:nvPr/>
        </p:nvGrpSpPr>
        <p:grpSpPr bwMode="auto">
          <a:xfrm>
            <a:off x="5464175" y="4314825"/>
            <a:ext cx="3395663" cy="1228725"/>
            <a:chOff x="690" y="2918"/>
            <a:chExt cx="3984" cy="1525"/>
          </a:xfrm>
        </p:grpSpPr>
        <p:grpSp>
          <p:nvGrpSpPr>
            <p:cNvPr id="19" name="Group 72"/>
            <p:cNvGrpSpPr>
              <a:grpSpLocks/>
            </p:cNvGrpSpPr>
            <p:nvPr/>
          </p:nvGrpSpPr>
          <p:grpSpPr bwMode="auto">
            <a:xfrm>
              <a:off x="690" y="2918"/>
              <a:ext cx="1248" cy="1525"/>
              <a:chOff x="720" y="0"/>
              <a:chExt cx="1248" cy="1525"/>
            </a:xfrm>
          </p:grpSpPr>
          <p:grpSp>
            <p:nvGrpSpPr>
              <p:cNvPr id="20" name="Group 73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134206" name="Line 74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207" name="Line 75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4205" name="Text Box 76"/>
              <p:cNvSpPr txBox="1">
                <a:spLocks noChangeArrowheads="1"/>
              </p:cNvSpPr>
              <p:nvPr/>
            </p:nvSpPr>
            <p:spPr bwMode="auto">
              <a:xfrm>
                <a:off x="1100" y="1032"/>
                <a:ext cx="432" cy="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21" name="Group 77"/>
            <p:cNvGrpSpPr>
              <a:grpSpLocks/>
            </p:cNvGrpSpPr>
            <p:nvPr/>
          </p:nvGrpSpPr>
          <p:grpSpPr bwMode="auto">
            <a:xfrm>
              <a:off x="2082" y="2918"/>
              <a:ext cx="1248" cy="1525"/>
              <a:chOff x="2112" y="0"/>
              <a:chExt cx="1248" cy="1525"/>
            </a:xfrm>
          </p:grpSpPr>
          <p:grpSp>
            <p:nvGrpSpPr>
              <p:cNvPr id="22" name="Group 78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134202" name="Line 79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203" name="Line 80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4201" name="Text Box 81"/>
              <p:cNvSpPr txBox="1">
                <a:spLocks noChangeArrowheads="1"/>
              </p:cNvSpPr>
              <p:nvPr/>
            </p:nvSpPr>
            <p:spPr bwMode="auto">
              <a:xfrm>
                <a:off x="2501" y="1032"/>
                <a:ext cx="415" cy="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23" name="Group 82"/>
            <p:cNvGrpSpPr>
              <a:grpSpLocks/>
            </p:cNvGrpSpPr>
            <p:nvPr/>
          </p:nvGrpSpPr>
          <p:grpSpPr bwMode="auto">
            <a:xfrm>
              <a:off x="3426" y="2918"/>
              <a:ext cx="1248" cy="1525"/>
              <a:chOff x="3456" y="0"/>
              <a:chExt cx="1248" cy="1525"/>
            </a:xfrm>
          </p:grpSpPr>
          <p:grpSp>
            <p:nvGrpSpPr>
              <p:cNvPr id="24" name="Group 83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134198" name="Line 84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199" name="Line 85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4197" name="Text Box 86"/>
              <p:cNvSpPr txBox="1">
                <a:spLocks noChangeArrowheads="1"/>
              </p:cNvSpPr>
              <p:nvPr/>
            </p:nvSpPr>
            <p:spPr bwMode="auto">
              <a:xfrm>
                <a:off x="3840" y="1033"/>
                <a:ext cx="415" cy="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C</a:t>
                </a:r>
              </a:p>
            </p:txBody>
          </p:sp>
        </p:grpSp>
        <p:sp>
          <p:nvSpPr>
            <p:cNvPr id="134193" name="Rectangle 87"/>
            <p:cNvSpPr>
              <a:spLocks noChangeArrowheads="1"/>
            </p:cNvSpPr>
            <p:nvPr/>
          </p:nvSpPr>
          <p:spPr bwMode="auto">
            <a:xfrm>
              <a:off x="2429" y="3876"/>
              <a:ext cx="4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4" name="Rectangle 88"/>
            <p:cNvSpPr>
              <a:spLocks noChangeArrowheads="1"/>
            </p:cNvSpPr>
            <p:nvPr/>
          </p:nvSpPr>
          <p:spPr bwMode="auto">
            <a:xfrm>
              <a:off x="3619" y="3882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5" name="Rectangle 89"/>
            <p:cNvSpPr>
              <a:spLocks noChangeArrowheads="1"/>
            </p:cNvSpPr>
            <p:nvPr/>
          </p:nvSpPr>
          <p:spPr bwMode="auto">
            <a:xfrm>
              <a:off x="1135" y="3882"/>
              <a:ext cx="28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90"/>
          <p:cNvGrpSpPr>
            <a:grpSpLocks/>
          </p:cNvGrpSpPr>
          <p:nvPr/>
        </p:nvGrpSpPr>
        <p:grpSpPr bwMode="auto">
          <a:xfrm>
            <a:off x="5910263" y="5451475"/>
            <a:ext cx="2132012" cy="1066800"/>
            <a:chOff x="4236" y="608"/>
            <a:chExt cx="1343" cy="672"/>
          </a:xfrm>
        </p:grpSpPr>
        <p:grpSp>
          <p:nvGrpSpPr>
            <p:cNvPr id="26" name="Group 91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134185" name="Rectangle 92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4186" name="Line 93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187" name="Line 94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188" name="Line 95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189" name="Line 96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Group 97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28" name="Group 98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134180" name="Rectangle 99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/>
                    <a:t>2    </a:t>
                  </a:r>
                  <a:r>
                    <a:rPr lang="en-US" altLang="zh-CN" sz="2000"/>
                    <a:t>B    A    C     8</a:t>
                  </a:r>
                </a:p>
              </p:txBody>
            </p:sp>
            <p:sp>
              <p:nvSpPr>
                <p:cNvPr id="134181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182" name="Line 101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183" name="Line 102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184" name="Line 103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4178" name="Line 104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179" name="Line 105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Group 108"/>
          <p:cNvGrpSpPr>
            <a:grpSpLocks/>
          </p:cNvGrpSpPr>
          <p:nvPr/>
        </p:nvGrpSpPr>
        <p:grpSpPr bwMode="auto">
          <a:xfrm>
            <a:off x="3481388" y="249238"/>
            <a:ext cx="2130425" cy="660400"/>
            <a:chOff x="4174" y="622"/>
            <a:chExt cx="1342" cy="416"/>
          </a:xfrm>
        </p:grpSpPr>
        <p:grpSp>
          <p:nvGrpSpPr>
            <p:cNvPr id="30" name="Group 109"/>
            <p:cNvGrpSpPr>
              <a:grpSpLocks/>
            </p:cNvGrpSpPr>
            <p:nvPr/>
          </p:nvGrpSpPr>
          <p:grpSpPr bwMode="auto">
            <a:xfrm>
              <a:off x="4174" y="778"/>
              <a:ext cx="1342" cy="260"/>
              <a:chOff x="3628" y="1745"/>
              <a:chExt cx="1342" cy="260"/>
            </a:xfrm>
          </p:grpSpPr>
          <p:sp>
            <p:nvSpPr>
              <p:cNvPr id="134170" name="Rectangle 110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4171" name="Line 111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172" name="Line 112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173" name="Line 113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174" name="Line 114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4168" name="Line 115"/>
            <p:cNvSpPr>
              <a:spLocks noChangeShapeType="1"/>
            </p:cNvSpPr>
            <p:nvPr/>
          </p:nvSpPr>
          <p:spPr bwMode="auto">
            <a:xfrm flipV="1">
              <a:off x="4178" y="6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169" name="Line 116"/>
            <p:cNvSpPr>
              <a:spLocks noChangeShapeType="1"/>
            </p:cNvSpPr>
            <p:nvPr/>
          </p:nvSpPr>
          <p:spPr bwMode="auto">
            <a:xfrm flipV="1">
              <a:off x="5512" y="644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 animBg="1"/>
      <p:bldP spid="543747" grpId="0" animBg="1"/>
      <p:bldP spid="543748" grpId="0" animBg="1"/>
      <p:bldP spid="543749" grpId="0" animBg="1"/>
      <p:bldP spid="543750" grpId="0" animBg="1"/>
      <p:bldP spid="543751" grpId="0" animBg="1"/>
      <p:bldP spid="543752" grpId="0" animBg="1"/>
      <p:bldP spid="543753" grpId="0" animBg="1"/>
      <p:bldP spid="543754" grpId="0" animBg="1"/>
      <p:bldP spid="543755" grpId="0" animBg="1"/>
      <p:bldP spid="5437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639B82-9D3D-4DF6-A585-57253A8862E0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488950" y="5732463"/>
            <a:ext cx="4743450" cy="369887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488950" y="6078538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488950" y="5738813"/>
            <a:ext cx="4743450" cy="369887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3" name="Rectangle 5"/>
          <p:cNvSpPr>
            <a:spLocks noChangeArrowheads="1"/>
          </p:cNvSpPr>
          <p:nvPr/>
        </p:nvSpPr>
        <p:spPr bwMode="auto">
          <a:xfrm>
            <a:off x="488950" y="6100763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488950" y="2414588"/>
            <a:ext cx="4689475" cy="38735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488950" y="2803525"/>
            <a:ext cx="4725988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6" name="Rectangle 8"/>
          <p:cNvSpPr>
            <a:spLocks noChangeArrowheads="1"/>
          </p:cNvSpPr>
          <p:nvPr/>
        </p:nvSpPr>
        <p:spPr bwMode="auto">
          <a:xfrm>
            <a:off x="488950" y="3167063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7" name="Rectangle 9"/>
          <p:cNvSpPr>
            <a:spLocks noChangeArrowheads="1"/>
          </p:cNvSpPr>
          <p:nvPr/>
        </p:nvSpPr>
        <p:spPr bwMode="auto">
          <a:xfrm>
            <a:off x="488950" y="3513138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8" name="Rectangle 10"/>
          <p:cNvSpPr>
            <a:spLocks noChangeArrowheads="1"/>
          </p:cNvSpPr>
          <p:nvPr/>
        </p:nvSpPr>
        <p:spPr bwMode="auto">
          <a:xfrm>
            <a:off x="488950" y="3883025"/>
            <a:ext cx="4725988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779" name="Rectangle 11"/>
          <p:cNvSpPr>
            <a:spLocks noChangeArrowheads="1"/>
          </p:cNvSpPr>
          <p:nvPr/>
        </p:nvSpPr>
        <p:spPr bwMode="auto">
          <a:xfrm>
            <a:off x="488950" y="5383213"/>
            <a:ext cx="4741863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1" name="Text Box 12"/>
          <p:cNvSpPr txBox="1">
            <a:spLocks noChangeArrowheads="1"/>
          </p:cNvSpPr>
          <p:nvPr/>
        </p:nvSpPr>
        <p:spPr bwMode="auto">
          <a:xfrm>
            <a:off x="527050" y="193675"/>
            <a:ext cx="47498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 main()</a:t>
            </a:r>
          </a:p>
          <a:p>
            <a:pPr eaLnBrk="0" hangingPunct="0"/>
            <a:r>
              <a:rPr lang="en-US" altLang="zh-CN"/>
              <a:t>   {   int m;</a:t>
            </a:r>
          </a:p>
          <a:p>
            <a:pPr eaLnBrk="0" hangingPunct="0"/>
            <a:r>
              <a:rPr lang="en-US" altLang="zh-CN"/>
              <a:t>       printf("Input the number of disks</a:t>
            </a:r>
          </a:p>
          <a:p>
            <a:pPr eaLnBrk="0" hangingPunct="0"/>
            <a:r>
              <a:rPr lang="en-US" altLang="zh-CN"/>
              <a:t>       scanf("%d",&amp;m);</a:t>
            </a:r>
          </a:p>
          <a:p>
            <a:pPr eaLnBrk="0" hangingPunct="0"/>
            <a:r>
              <a:rPr lang="en-US" altLang="zh-CN"/>
              <a:t>       printf("The steps to moving %3d</a:t>
            </a:r>
          </a:p>
          <a:p>
            <a:pPr eaLnBrk="0" hangingPunct="0"/>
            <a:r>
              <a:rPr lang="en-US" altLang="zh-CN"/>
              <a:t>       hanoi(m,'A','B','C');</a:t>
            </a:r>
          </a:p>
          <a:p>
            <a:pPr eaLnBrk="0" hangingPunct="0"/>
            <a:r>
              <a:rPr lang="en-US" altLang="zh-CN"/>
              <a:t>(0) }</a:t>
            </a:r>
          </a:p>
          <a:p>
            <a:pPr eaLnBrk="0" hangingPunct="0"/>
            <a:r>
              <a:rPr lang="en-US" altLang="zh-CN"/>
              <a:t>void hanoi(int n,char x,char y,char z)</a:t>
            </a:r>
          </a:p>
          <a:p>
            <a:pPr eaLnBrk="0" hangingPunct="0"/>
            <a:r>
              <a:rPr lang="en-US" altLang="zh-CN"/>
              <a:t>(1)  {</a:t>
            </a:r>
          </a:p>
          <a:p>
            <a:pPr eaLnBrk="0" hangingPunct="0"/>
            <a:r>
              <a:rPr lang="en-US" altLang="zh-CN"/>
              <a:t>(2)     if(n==1)</a:t>
            </a:r>
          </a:p>
          <a:p>
            <a:pPr eaLnBrk="0" hangingPunct="0"/>
            <a:r>
              <a:rPr lang="en-US" altLang="zh-CN"/>
              <a:t>(3)         move(1,x,z);</a:t>
            </a:r>
          </a:p>
          <a:p>
            <a:pPr eaLnBrk="0" hangingPunct="0"/>
            <a:r>
              <a:rPr lang="en-US" altLang="zh-CN"/>
              <a:t>(4)     else{</a:t>
            </a:r>
          </a:p>
          <a:p>
            <a:pPr eaLnBrk="0" hangingPunct="0"/>
            <a:r>
              <a:rPr lang="en-US" altLang="zh-CN"/>
              <a:t>(5)            hanoi(n-1,x,z,y);</a:t>
            </a:r>
          </a:p>
          <a:p>
            <a:pPr eaLnBrk="0" hangingPunct="0"/>
            <a:r>
              <a:rPr lang="en-US" altLang="zh-CN"/>
              <a:t>(6)            move(n,x,z);</a:t>
            </a:r>
          </a:p>
          <a:p>
            <a:pPr eaLnBrk="0" hangingPunct="0"/>
            <a:r>
              <a:rPr lang="en-US" altLang="zh-CN"/>
              <a:t>(7)            hanoi(n-1,y,x,z);</a:t>
            </a:r>
          </a:p>
          <a:p>
            <a:pPr eaLnBrk="0" hangingPunct="0"/>
            <a:r>
              <a:rPr lang="en-US" altLang="zh-CN"/>
              <a:t>(8)         }</a:t>
            </a:r>
          </a:p>
          <a:p>
            <a:pPr eaLnBrk="0" hangingPunct="0"/>
            <a:r>
              <a:rPr lang="en-US" altLang="zh-CN"/>
              <a:t>(9)  }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440363" y="0"/>
            <a:ext cx="3697287" cy="1274763"/>
            <a:chOff x="790" y="0"/>
            <a:chExt cx="3984" cy="1514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790" y="0"/>
              <a:ext cx="1248" cy="1514"/>
              <a:chOff x="720" y="0"/>
              <a:chExt cx="1248" cy="1514"/>
            </a:xfrm>
          </p:grpSpPr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135289" name="Line 16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290" name="Line 17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288" name="Text Box 18"/>
              <p:cNvSpPr txBox="1">
                <a:spLocks noChangeArrowheads="1"/>
              </p:cNvSpPr>
              <p:nvPr/>
            </p:nvSpPr>
            <p:spPr bwMode="auto">
              <a:xfrm>
                <a:off x="1119" y="1043"/>
                <a:ext cx="396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182" y="0"/>
              <a:ext cx="1248" cy="1514"/>
              <a:chOff x="2112" y="0"/>
              <a:chExt cx="1248" cy="1514"/>
            </a:xfrm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135285" name="Line 21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286" name="Line 22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284" name="Text Box 23"/>
              <p:cNvSpPr txBox="1">
                <a:spLocks noChangeArrowheads="1"/>
              </p:cNvSpPr>
              <p:nvPr/>
            </p:nvSpPr>
            <p:spPr bwMode="auto">
              <a:xfrm>
                <a:off x="2518" y="1043"/>
                <a:ext cx="381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526" y="0"/>
              <a:ext cx="1248" cy="1514"/>
              <a:chOff x="3456" y="0"/>
              <a:chExt cx="1248" cy="1514"/>
            </a:xfrm>
          </p:grpSpPr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135281" name="Line 26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282" name="Line 27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280" name="Text Box 28"/>
              <p:cNvSpPr txBox="1">
                <a:spLocks noChangeArrowheads="1"/>
              </p:cNvSpPr>
              <p:nvPr/>
            </p:nvSpPr>
            <p:spPr bwMode="auto">
              <a:xfrm>
                <a:off x="3856" y="1043"/>
                <a:ext cx="381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C</a:t>
                </a:r>
              </a:p>
            </p:txBody>
          </p:sp>
        </p:grpSp>
        <p:sp>
          <p:nvSpPr>
            <p:cNvPr id="135276" name="Rectangle 29"/>
            <p:cNvSpPr>
              <a:spLocks noChangeArrowheads="1"/>
            </p:cNvSpPr>
            <p:nvPr/>
          </p:nvSpPr>
          <p:spPr bwMode="auto">
            <a:xfrm>
              <a:off x="3730" y="953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77" name="Rectangle 30"/>
            <p:cNvSpPr>
              <a:spLocks noChangeArrowheads="1"/>
            </p:cNvSpPr>
            <p:nvPr/>
          </p:nvSpPr>
          <p:spPr bwMode="auto">
            <a:xfrm>
              <a:off x="1234" y="953"/>
              <a:ext cx="28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78" name="Rectangle 31"/>
            <p:cNvSpPr>
              <a:spLocks noChangeArrowheads="1"/>
            </p:cNvSpPr>
            <p:nvPr/>
          </p:nvSpPr>
          <p:spPr bwMode="auto">
            <a:xfrm>
              <a:off x="3870" y="808"/>
              <a:ext cx="4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5883275" y="1173163"/>
            <a:ext cx="2141538" cy="1466850"/>
            <a:chOff x="4259" y="1385"/>
            <a:chExt cx="1349" cy="924"/>
          </a:xfrm>
        </p:grpSpPr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4265" y="2049"/>
              <a:ext cx="1342" cy="260"/>
              <a:chOff x="3628" y="1745"/>
              <a:chExt cx="1342" cy="260"/>
            </a:xfrm>
          </p:grpSpPr>
          <p:sp>
            <p:nvSpPr>
              <p:cNvPr id="135268" name="Rectangle 34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5269" name="Line 35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70" name="Line 36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71" name="Line 37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72" name="Line 38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4266" y="1793"/>
              <a:ext cx="1342" cy="260"/>
              <a:chOff x="3628" y="1745"/>
              <a:chExt cx="1342" cy="260"/>
            </a:xfrm>
          </p:grpSpPr>
          <p:sp>
            <p:nvSpPr>
              <p:cNvPr id="135263" name="Rectangle 40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2    </a:t>
                </a:r>
                <a:r>
                  <a:rPr lang="en-US" altLang="zh-CN" sz="2000"/>
                  <a:t>B    A    C     8</a:t>
                </a:r>
              </a:p>
            </p:txBody>
          </p:sp>
          <p:sp>
            <p:nvSpPr>
              <p:cNvPr id="135264" name="Line 41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65" name="Line 42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66" name="Line 43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67" name="Line 44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4259" y="1385"/>
              <a:ext cx="1342" cy="416"/>
              <a:chOff x="4174" y="622"/>
              <a:chExt cx="1342" cy="416"/>
            </a:xfrm>
          </p:grpSpPr>
          <p:grpSp>
            <p:nvGrpSpPr>
              <p:cNvPr id="13" name="Group 46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135258" name="Rectangle 47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/>
                    <a:t>1    </a:t>
                  </a:r>
                  <a:r>
                    <a:rPr lang="en-US" altLang="zh-CN" sz="2000"/>
                    <a:t>A    B    C    8</a:t>
                  </a:r>
                </a:p>
              </p:txBody>
            </p:sp>
            <p:sp>
              <p:nvSpPr>
                <p:cNvPr id="135259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260" name="Line 49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261" name="Line 50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262" name="Line 51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5256" name="Line 52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57" name="Line 53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5530850" y="2746375"/>
            <a:ext cx="3606800" cy="1135063"/>
            <a:chOff x="786" y="1474"/>
            <a:chExt cx="3984" cy="1549"/>
          </a:xfrm>
        </p:grpSpPr>
        <p:grpSp>
          <p:nvGrpSpPr>
            <p:cNvPr id="15" name="Group 55"/>
            <p:cNvGrpSpPr>
              <a:grpSpLocks/>
            </p:cNvGrpSpPr>
            <p:nvPr/>
          </p:nvGrpSpPr>
          <p:grpSpPr bwMode="auto">
            <a:xfrm>
              <a:off x="786" y="1474"/>
              <a:ext cx="1248" cy="1549"/>
              <a:chOff x="720" y="0"/>
              <a:chExt cx="1248" cy="1549"/>
            </a:xfrm>
          </p:grpSpPr>
          <p:grpSp>
            <p:nvGrpSpPr>
              <p:cNvPr id="16" name="Group 56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135250" name="Line 57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251" name="Line 58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249" name="Text Box 59"/>
              <p:cNvSpPr txBox="1">
                <a:spLocks noChangeArrowheads="1"/>
              </p:cNvSpPr>
              <p:nvPr/>
            </p:nvSpPr>
            <p:spPr bwMode="auto">
              <a:xfrm>
                <a:off x="1113" y="1007"/>
                <a:ext cx="407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A</a:t>
                </a:r>
              </a:p>
            </p:txBody>
          </p:sp>
        </p:grpSp>
        <p:grpSp>
          <p:nvGrpSpPr>
            <p:cNvPr id="17" name="Group 60"/>
            <p:cNvGrpSpPr>
              <a:grpSpLocks/>
            </p:cNvGrpSpPr>
            <p:nvPr/>
          </p:nvGrpSpPr>
          <p:grpSpPr bwMode="auto">
            <a:xfrm>
              <a:off x="2178" y="1474"/>
              <a:ext cx="1248" cy="1549"/>
              <a:chOff x="2112" y="0"/>
              <a:chExt cx="1248" cy="1549"/>
            </a:xfrm>
          </p:grpSpPr>
          <p:grpSp>
            <p:nvGrpSpPr>
              <p:cNvPr id="18" name="Group 61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135246" name="Line 62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247" name="Line 63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245" name="Text Box 64"/>
              <p:cNvSpPr txBox="1">
                <a:spLocks noChangeArrowheads="1"/>
              </p:cNvSpPr>
              <p:nvPr/>
            </p:nvSpPr>
            <p:spPr bwMode="auto">
              <a:xfrm>
                <a:off x="2514" y="1007"/>
                <a:ext cx="391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B</a:t>
                </a:r>
              </a:p>
            </p:txBody>
          </p:sp>
        </p:grpSp>
        <p:grpSp>
          <p:nvGrpSpPr>
            <p:cNvPr id="19" name="Group 65"/>
            <p:cNvGrpSpPr>
              <a:grpSpLocks/>
            </p:cNvGrpSpPr>
            <p:nvPr/>
          </p:nvGrpSpPr>
          <p:grpSpPr bwMode="auto">
            <a:xfrm>
              <a:off x="3522" y="1474"/>
              <a:ext cx="1248" cy="1549"/>
              <a:chOff x="3456" y="0"/>
              <a:chExt cx="1248" cy="1549"/>
            </a:xfrm>
          </p:grpSpPr>
          <p:grpSp>
            <p:nvGrpSpPr>
              <p:cNvPr id="20" name="Group 66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135242" name="Line 67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243" name="Line 68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241" name="Text Box 69"/>
              <p:cNvSpPr txBox="1">
                <a:spLocks noChangeArrowheads="1"/>
              </p:cNvSpPr>
              <p:nvPr/>
            </p:nvSpPr>
            <p:spPr bwMode="auto">
              <a:xfrm>
                <a:off x="3854" y="1007"/>
                <a:ext cx="391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/>
                  <a:t>C</a:t>
                </a:r>
              </a:p>
            </p:txBody>
          </p:sp>
        </p:grpSp>
        <p:sp>
          <p:nvSpPr>
            <p:cNvPr id="135237" name="Rectangle 70"/>
            <p:cNvSpPr>
              <a:spLocks noChangeArrowheads="1"/>
            </p:cNvSpPr>
            <p:nvPr/>
          </p:nvSpPr>
          <p:spPr bwMode="auto">
            <a:xfrm>
              <a:off x="3726" y="2438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8" name="Rectangle 71"/>
            <p:cNvSpPr>
              <a:spLocks noChangeArrowheads="1"/>
            </p:cNvSpPr>
            <p:nvPr/>
          </p:nvSpPr>
          <p:spPr bwMode="auto">
            <a:xfrm>
              <a:off x="3866" y="2293"/>
              <a:ext cx="4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9" name="Rectangle 72"/>
            <p:cNvSpPr>
              <a:spLocks noChangeArrowheads="1"/>
            </p:cNvSpPr>
            <p:nvPr/>
          </p:nvSpPr>
          <p:spPr bwMode="auto">
            <a:xfrm>
              <a:off x="3969" y="2148"/>
              <a:ext cx="28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73"/>
          <p:cNvGrpSpPr>
            <a:grpSpLocks/>
          </p:cNvGrpSpPr>
          <p:nvPr/>
        </p:nvGrpSpPr>
        <p:grpSpPr bwMode="auto">
          <a:xfrm>
            <a:off x="5957888" y="3752850"/>
            <a:ext cx="2132012" cy="1066800"/>
            <a:chOff x="4236" y="608"/>
            <a:chExt cx="1343" cy="672"/>
          </a:xfrm>
        </p:grpSpPr>
        <p:grpSp>
          <p:nvGrpSpPr>
            <p:cNvPr id="22" name="Group 74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135229" name="Rectangle 75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5230" name="Line 76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31" name="Line 77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32" name="Line 78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33" name="Line 79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80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24" name="Group 81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135224" name="Rectangle 82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/>
                    <a:t>2    </a:t>
                  </a:r>
                  <a:r>
                    <a:rPr lang="en-US" altLang="zh-CN" sz="2000"/>
                    <a:t>B    A    C     8</a:t>
                  </a:r>
                </a:p>
              </p:txBody>
            </p:sp>
            <p:sp>
              <p:nvSpPr>
                <p:cNvPr id="13522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226" name="Line 84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227" name="Line 85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228" name="Line 86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5222" name="Line 87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23" name="Line 88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Group 89"/>
          <p:cNvGrpSpPr>
            <a:grpSpLocks/>
          </p:cNvGrpSpPr>
          <p:nvPr/>
        </p:nvGrpSpPr>
        <p:grpSpPr bwMode="auto">
          <a:xfrm>
            <a:off x="5969000" y="4922838"/>
            <a:ext cx="2130425" cy="660400"/>
            <a:chOff x="4174" y="622"/>
            <a:chExt cx="1342" cy="416"/>
          </a:xfrm>
        </p:grpSpPr>
        <p:grpSp>
          <p:nvGrpSpPr>
            <p:cNvPr id="26" name="Group 90"/>
            <p:cNvGrpSpPr>
              <a:grpSpLocks/>
            </p:cNvGrpSpPr>
            <p:nvPr/>
          </p:nvGrpSpPr>
          <p:grpSpPr bwMode="auto">
            <a:xfrm>
              <a:off x="4174" y="778"/>
              <a:ext cx="1342" cy="260"/>
              <a:chOff x="3628" y="1745"/>
              <a:chExt cx="1342" cy="260"/>
            </a:xfrm>
          </p:grpSpPr>
          <p:sp>
            <p:nvSpPr>
              <p:cNvPr id="135214" name="Rectangle 91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5215" name="Line 92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16" name="Line 93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17" name="Line 94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18" name="Line 95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5212" name="Line 96"/>
            <p:cNvSpPr>
              <a:spLocks noChangeShapeType="1"/>
            </p:cNvSpPr>
            <p:nvPr/>
          </p:nvSpPr>
          <p:spPr bwMode="auto">
            <a:xfrm flipV="1">
              <a:off x="4178" y="6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13" name="Line 97"/>
            <p:cNvSpPr>
              <a:spLocks noChangeShapeType="1"/>
            </p:cNvSpPr>
            <p:nvPr/>
          </p:nvSpPr>
          <p:spPr bwMode="auto">
            <a:xfrm flipV="1">
              <a:off x="5512" y="644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98"/>
          <p:cNvGrpSpPr>
            <a:grpSpLocks/>
          </p:cNvGrpSpPr>
          <p:nvPr/>
        </p:nvGrpSpPr>
        <p:grpSpPr bwMode="auto">
          <a:xfrm>
            <a:off x="5956300" y="5643563"/>
            <a:ext cx="2063750" cy="966787"/>
            <a:chOff x="4245" y="3711"/>
            <a:chExt cx="1300" cy="609"/>
          </a:xfrm>
        </p:grpSpPr>
        <p:grpSp>
          <p:nvGrpSpPr>
            <p:cNvPr id="28" name="Group 99"/>
            <p:cNvGrpSpPr>
              <a:grpSpLocks/>
            </p:cNvGrpSpPr>
            <p:nvPr/>
          </p:nvGrpSpPr>
          <p:grpSpPr bwMode="auto">
            <a:xfrm>
              <a:off x="4245" y="3711"/>
              <a:ext cx="1300" cy="311"/>
              <a:chOff x="4223" y="3744"/>
              <a:chExt cx="1300" cy="311"/>
            </a:xfrm>
          </p:grpSpPr>
          <p:sp>
            <p:nvSpPr>
              <p:cNvPr id="135208" name="Line 100"/>
              <p:cNvSpPr>
                <a:spLocks noChangeShapeType="1"/>
              </p:cNvSpPr>
              <p:nvPr/>
            </p:nvSpPr>
            <p:spPr bwMode="auto">
              <a:xfrm>
                <a:off x="4223" y="3744"/>
                <a:ext cx="0" cy="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09" name="Line 101"/>
              <p:cNvSpPr>
                <a:spLocks noChangeShapeType="1"/>
              </p:cNvSpPr>
              <p:nvPr/>
            </p:nvSpPr>
            <p:spPr bwMode="auto">
              <a:xfrm>
                <a:off x="4223" y="4055"/>
                <a:ext cx="1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10" name="Line 102"/>
              <p:cNvSpPr>
                <a:spLocks noChangeShapeType="1"/>
              </p:cNvSpPr>
              <p:nvPr/>
            </p:nvSpPr>
            <p:spPr bwMode="auto">
              <a:xfrm flipV="1">
                <a:off x="5512" y="3766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5207" name="Text Box 103"/>
            <p:cNvSpPr txBox="1">
              <a:spLocks noChangeArrowheads="1"/>
            </p:cNvSpPr>
            <p:nvPr/>
          </p:nvSpPr>
          <p:spPr bwMode="auto">
            <a:xfrm>
              <a:off x="4615" y="40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/>
                <a:t>栈空</a:t>
              </a:r>
            </a:p>
          </p:txBody>
        </p:sp>
      </p:grpSp>
      <p:sp>
        <p:nvSpPr>
          <p:cNvPr id="135188" name="AutoShape 1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05775" y="6296025"/>
            <a:ext cx="390525" cy="334963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9" name="AutoShape 10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78838" y="6296025"/>
            <a:ext cx="423862" cy="334963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106"/>
          <p:cNvGrpSpPr>
            <a:grpSpLocks/>
          </p:cNvGrpSpPr>
          <p:nvPr/>
        </p:nvGrpSpPr>
        <p:grpSpPr bwMode="auto">
          <a:xfrm>
            <a:off x="3194050" y="0"/>
            <a:ext cx="2132013" cy="1066800"/>
            <a:chOff x="4236" y="608"/>
            <a:chExt cx="1343" cy="672"/>
          </a:xfrm>
        </p:grpSpPr>
        <p:grpSp>
          <p:nvGrpSpPr>
            <p:cNvPr id="30" name="Group 107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135201" name="Rectangle 108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zh-CN" sz="2000"/>
                  <a:t>3    </a:t>
                </a:r>
                <a:r>
                  <a:rPr lang="en-US" altLang="zh-CN" sz="2000"/>
                  <a:t>A    B    C     0</a:t>
                </a:r>
              </a:p>
            </p:txBody>
          </p:sp>
          <p:sp>
            <p:nvSpPr>
              <p:cNvPr id="135202" name="Line 109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03" name="Line 110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04" name="Line 111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205" name="Line 112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" name="Group 113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544768" name="Group 114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135196" name="Rectangle 115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/>
                    <a:t>2    </a:t>
                  </a:r>
                  <a:r>
                    <a:rPr lang="en-US" altLang="zh-CN" sz="2000"/>
                    <a:t>B    A    C     8</a:t>
                  </a:r>
                </a:p>
              </p:txBody>
            </p:sp>
            <p:sp>
              <p:nvSpPr>
                <p:cNvPr id="135197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198" name="Line 117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199" name="Line 118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200" name="Line 119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5194" name="Line 120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5195" name="Line 121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  <p:bldP spid="544771" grpId="0" animBg="1"/>
      <p:bldP spid="544772" grpId="0" animBg="1"/>
      <p:bldP spid="544773" grpId="0" animBg="1"/>
      <p:bldP spid="544774" grpId="0" animBg="1"/>
      <p:bldP spid="544775" grpId="0" animBg="1"/>
      <p:bldP spid="544776" grpId="0" animBg="1"/>
      <p:bldP spid="544777" grpId="0" animBg="1"/>
      <p:bldP spid="544778" grpId="0" animBg="1"/>
      <p:bldP spid="54477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1052</Words>
  <Application>Microsoft Office PowerPoint</Application>
  <PresentationFormat>全屏显示(4:3)</PresentationFormat>
  <Paragraphs>211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Tower of Hanoi问题描述</vt:lpstr>
      <vt:lpstr>Tower of Hanoi问题</vt:lpstr>
      <vt:lpstr>递归函数执行过程</vt:lpstr>
      <vt:lpstr>幻灯片 4</vt:lpstr>
      <vt:lpstr>幻灯片 5</vt:lpstr>
      <vt:lpstr>幻灯片 6</vt:lpstr>
      <vt:lpstr>幻灯片 7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of Hanoi问题描述</dc:title>
  <dc:creator>*</dc:creator>
  <cp:lastModifiedBy>*</cp:lastModifiedBy>
  <cp:revision>1</cp:revision>
  <dcterms:created xsi:type="dcterms:W3CDTF">2014-03-25T13:10:11Z</dcterms:created>
  <dcterms:modified xsi:type="dcterms:W3CDTF">2014-03-25T13:13:03Z</dcterms:modified>
</cp:coreProperties>
</file>