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20" r:id="rId2"/>
    <p:sldId id="91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>
          <p15:clr>
            <a:srgbClr val="A4A3A4"/>
          </p15:clr>
        </p15:guide>
        <p15:guide id="2" pos="9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xn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AFAC"/>
    <a:srgbClr val="DF8589"/>
    <a:srgbClr val="005CCF"/>
    <a:srgbClr val="D10000"/>
    <a:srgbClr val="D1061A"/>
    <a:srgbClr val="DC6664"/>
    <a:srgbClr val="DDB7AB"/>
    <a:srgbClr val="DDA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2383" autoAdjust="0"/>
  </p:normalViewPr>
  <p:slideViewPr>
    <p:cSldViewPr showGuides="1">
      <p:cViewPr varScale="1">
        <p:scale>
          <a:sx n="55" d="100"/>
          <a:sy n="55" d="100"/>
        </p:scale>
        <p:origin x="236" y="40"/>
      </p:cViewPr>
      <p:guideLst>
        <p:guide orient="horz" pos="2228"/>
        <p:guide pos="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A0D22-C85F-493D-BF51-E77AD01309ED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DEFC8-6084-41F3-AD2D-A174372C40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80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投资类别：</a:t>
            </a:r>
            <a:r>
              <a:rPr lang="en-US" altLang="zh-CN" dirty="0"/>
              <a:t>GARP</a:t>
            </a:r>
            <a:r>
              <a:rPr lang="zh-CN" altLang="en-US" dirty="0"/>
              <a:t>、成长、事件、交易、价值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DEFC8-6084-41F3-AD2D-A174372C40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9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21最新母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 userDrawn="1"/>
        </p:nvGrpSpPr>
        <p:grpSpPr>
          <a:xfrm>
            <a:off x="110755" y="73124"/>
            <a:ext cx="12081245" cy="612459"/>
            <a:chOff x="148854" y="130006"/>
            <a:chExt cx="9042096" cy="458388"/>
          </a:xfrm>
        </p:grpSpPr>
        <p:cxnSp>
          <p:nvCxnSpPr>
            <p:cNvPr id="23" name="直接连接符 22"/>
            <p:cNvCxnSpPr>
              <a:stCxn id="25" idx="2"/>
            </p:cNvCxnSpPr>
            <p:nvPr/>
          </p:nvCxnSpPr>
          <p:spPr>
            <a:xfrm>
              <a:off x="515157" y="588393"/>
              <a:ext cx="8675793" cy="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rgbClr val="BE0000"/>
            </a:solidFill>
            <a:ln>
              <a:solidFill>
                <a:srgbClr val="B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endParaRPr lang="zh-CN" altLang="en-US" sz="1595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"/>
          <p:cNvSpPr/>
          <p:nvPr userDrawn="1"/>
        </p:nvSpPr>
        <p:spPr>
          <a:xfrm flipH="1">
            <a:off x="4382095" y="6670834"/>
            <a:ext cx="7821960" cy="201681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7" name="矩形 2"/>
          <p:cNvSpPr/>
          <p:nvPr userDrawn="1"/>
        </p:nvSpPr>
        <p:spPr>
          <a:xfrm>
            <a:off x="0" y="6507480"/>
            <a:ext cx="7821960" cy="350520"/>
          </a:xfrm>
          <a:custGeom>
            <a:avLst/>
            <a:gdLst>
              <a:gd name="connsiteX0" fmla="*/ 0 w 7821960"/>
              <a:gd name="connsiteY0" fmla="*/ 0 h 350520"/>
              <a:gd name="connsiteX1" fmla="*/ 7821960 w 7821960"/>
              <a:gd name="connsiteY1" fmla="*/ 0 h 350520"/>
              <a:gd name="connsiteX2" fmla="*/ 7821960 w 7821960"/>
              <a:gd name="connsiteY2" fmla="*/ 350520 h 350520"/>
              <a:gd name="connsiteX3" fmla="*/ 0 w 7821960"/>
              <a:gd name="connsiteY3" fmla="*/ 350520 h 350520"/>
              <a:gd name="connsiteX4" fmla="*/ 0 w 7821960"/>
              <a:gd name="connsiteY4" fmla="*/ 0 h 350520"/>
              <a:gd name="connsiteX0-1" fmla="*/ 0 w 7821960"/>
              <a:gd name="connsiteY0-2" fmla="*/ 0 h 350520"/>
              <a:gd name="connsiteX1-3" fmla="*/ 7456200 w 7821960"/>
              <a:gd name="connsiteY1-4" fmla="*/ 15240 h 350520"/>
              <a:gd name="connsiteX2-5" fmla="*/ 7821960 w 7821960"/>
              <a:gd name="connsiteY2-6" fmla="*/ 350520 h 350520"/>
              <a:gd name="connsiteX3-7" fmla="*/ 0 w 7821960"/>
              <a:gd name="connsiteY3-8" fmla="*/ 350520 h 350520"/>
              <a:gd name="connsiteX4-9" fmla="*/ 0 w 7821960"/>
              <a:gd name="connsiteY4-10" fmla="*/ 0 h 350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821960" h="350520">
                <a:moveTo>
                  <a:pt x="0" y="0"/>
                </a:moveTo>
                <a:lnTo>
                  <a:pt x="7456200" y="15240"/>
                </a:lnTo>
                <a:lnTo>
                  <a:pt x="7821960" y="350520"/>
                </a:lnTo>
                <a:lnTo>
                  <a:pt x="0" y="350520"/>
                </a:lnTo>
                <a:lnTo>
                  <a:pt x="0" y="0"/>
                </a:lnTo>
                <a:close/>
              </a:path>
            </a:pathLst>
          </a:custGeom>
          <a:solidFill>
            <a:srgbClr val="BE0000"/>
          </a:solidFill>
          <a:ln>
            <a:solidFill>
              <a:srgbClr val="B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11596561" y="6486285"/>
            <a:ext cx="3209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fld id="{B5B5BF9F-75C6-42BD-8363-2F606FE0B601}" type="slidenum">
              <a:rPr lang="zh-CN" altLang="en-US" sz="800" smtClean="0">
                <a:solidFill>
                  <a:prstClr val="black">
                    <a:lumMod val="50000"/>
                    <a:lumOff val="50000"/>
                  </a:prstClr>
                </a:solidFill>
                <a:latin typeface="+mn-ea"/>
                <a:ea typeface="+mn-ea"/>
              </a:rPr>
              <a:t>‹#›</a:t>
            </a:fld>
            <a:endParaRPr lang="zh-CN" altLang="en-US" sz="1200" dirty="0"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</a:endParaRPr>
          </a:p>
        </p:txBody>
      </p:sp>
      <p:sp>
        <p:nvSpPr>
          <p:cNvPr id="29" name="标题 2"/>
          <p:cNvSpPr txBox="1"/>
          <p:nvPr userDrawn="1"/>
        </p:nvSpPr>
        <p:spPr>
          <a:xfrm>
            <a:off x="794283" y="296047"/>
            <a:ext cx="1094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913037" y="290602"/>
            <a:ext cx="10972800" cy="365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0" i="0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31" name="图片 30" descr="/Users/apple/Desktop/1-18.png1-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78521" y="6518443"/>
            <a:ext cx="3214370" cy="3416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27B0-DC43-4B35-944A-8FAAFD6F1BA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AE26-B5AC-471C-8EC7-34A552286C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" y="0"/>
            <a:ext cx="3280054" cy="6857624"/>
          </a:xfrm>
          <a:prstGeom prst="rect">
            <a:avLst/>
          </a:prstGeom>
          <a:solidFill>
            <a:srgbClr val="B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2981" y="2418857"/>
            <a:ext cx="2897074" cy="612457"/>
            <a:chOff x="148854" y="130006"/>
            <a:chExt cx="2168288" cy="458387"/>
          </a:xfrm>
        </p:grpSpPr>
        <p:cxnSp>
          <p:nvCxnSpPr>
            <p:cNvPr id="6" name="直接连接符 5"/>
            <p:cNvCxnSpPr>
              <a:stCxn id="8" idx="2"/>
            </p:cNvCxnSpPr>
            <p:nvPr/>
          </p:nvCxnSpPr>
          <p:spPr>
            <a:xfrm flipV="1">
              <a:off x="515157" y="587306"/>
              <a:ext cx="1801985" cy="108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148854" y="130006"/>
              <a:ext cx="390686" cy="3906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7174" y="332426"/>
              <a:ext cx="255967" cy="255967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" name="TextBox 27"/>
          <p:cNvSpPr txBox="1"/>
          <p:nvPr/>
        </p:nvSpPr>
        <p:spPr>
          <a:xfrm>
            <a:off x="904981" y="2260420"/>
            <a:ext cx="202205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400" b="1" kern="2300">
                <a:gradFill flip="none" rotWithShape="1">
                  <a:gsLst>
                    <a:gs pos="6000">
                      <a:srgbClr val="00B0F0">
                        <a:lumMod val="30000"/>
                        <a:lumOff val="70000"/>
                      </a:srgbClr>
                    </a:gs>
                    <a:gs pos="36000">
                      <a:schemeClr val="bg1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schemeClr val="tx1">
                      <a:lumMod val="95000"/>
                      <a:lumOff val="5000"/>
                      <a:alpha val="96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23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</a:p>
        </p:txBody>
      </p:sp>
      <p:sp>
        <p:nvSpPr>
          <p:cNvPr id="27" name="矩形 26"/>
          <p:cNvSpPr/>
          <p:nvPr/>
        </p:nvSpPr>
        <p:spPr>
          <a:xfrm>
            <a:off x="7988278" y="3551015"/>
            <a:ext cx="4618821" cy="4618821"/>
          </a:xfrm>
          <a:prstGeom prst="rect">
            <a:avLst/>
          </a:pr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_GB231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728000" y="1557000"/>
            <a:ext cx="7002458" cy="430887"/>
            <a:chOff x="4998198" y="2905392"/>
            <a:chExt cx="7002458" cy="430887"/>
          </a:xfrm>
        </p:grpSpPr>
        <p:sp>
          <p:nvSpPr>
            <p:cNvPr id="23" name="文本框 22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34" name="圆角矩形 33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4716391" y="2224239"/>
            <a:ext cx="7002458" cy="430887"/>
            <a:chOff x="4998198" y="2905392"/>
            <a:chExt cx="7002458" cy="430887"/>
          </a:xfrm>
        </p:grpSpPr>
        <p:sp>
          <p:nvSpPr>
            <p:cNvPr id="15" name="文本框 14"/>
            <p:cNvSpPr txBox="1"/>
            <p:nvPr/>
          </p:nvSpPr>
          <p:spPr>
            <a:xfrm>
              <a:off x="5617658" y="2936169"/>
              <a:ext cx="63829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20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998198" y="2905392"/>
              <a:ext cx="438463" cy="430887"/>
              <a:chOff x="4369704" y="2091276"/>
              <a:chExt cx="438463" cy="430887"/>
            </a:xfrm>
            <a:solidFill>
              <a:srgbClr val="C00000"/>
            </a:solidFill>
          </p:grpSpPr>
          <p:sp>
            <p:nvSpPr>
              <p:cNvPr id="17" name="圆角矩形 16"/>
              <p:cNvSpPr/>
              <p:nvPr/>
            </p:nvSpPr>
            <p:spPr>
              <a:xfrm>
                <a:off x="4397265" y="2091276"/>
                <a:ext cx="393028" cy="393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4369704" y="2091276"/>
                <a:ext cx="438463" cy="430887"/>
              </a:xfrm>
              <a:prstGeom prst="rect">
                <a:avLst/>
              </a:prstGeom>
              <a:solidFill>
                <a:srgbClr val="BE0000"/>
              </a:solidFill>
              <a:ln>
                <a:solidFill>
                  <a:srgbClr val="BE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4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海思科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1163" y="1778003"/>
            <a:ext cx="115846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5435" indent="-285750" fontAlgn="auto">
              <a:lnSpc>
                <a:spcPct val="125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"/>
            </a:pPr>
            <a:r>
              <a:rPr lang="zh-CN" altLang="en-US" sz="1400" b="1" u="sng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建议：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24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年整体业绩</a:t>
            </a:r>
            <a:r>
              <a:rPr lang="en-US" altLang="zh-CN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；创新药放量正常，受仿制药下滑和费用端影响。</a:t>
            </a:r>
            <a:endParaRPr lang="en-US" altLang="zh-TW" sz="1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39" lvl="1" indent="-285750">
              <a:lnSpc>
                <a:spcPct val="125000"/>
              </a:lnSpc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业绩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miss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，短期利润端指导意义不大。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收入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37.21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0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54</Words>
  <Application>Microsoft Office PowerPoint</Application>
  <PresentationFormat>宽屏</PresentationFormat>
  <Paragraphs>10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海思科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cxn</dc:creator>
  <cp:lastModifiedBy>pyamc</cp:lastModifiedBy>
  <cp:revision>2977</cp:revision>
  <dcterms:created xsi:type="dcterms:W3CDTF">2021-08-10T02:57:03Z</dcterms:created>
  <dcterms:modified xsi:type="dcterms:W3CDTF">2025-04-14T01:10:30Z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2052-2.8.1.4731</vt:lpwstr>
  </property>
</Properties>
</file>