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DE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3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3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2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9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11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2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4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55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8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0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3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6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1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F3E11C-8820-4154-AD2F-A5D961D5578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A242ED-D552-4D3B-B117-90EE820E6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86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8B045-D999-420F-8D8B-2134B780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1771" y="1261536"/>
            <a:ext cx="7197726" cy="2421464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프로그래밍</a:t>
            </a:r>
            <a:br>
              <a:rPr lang="en-US" altLang="ko-KR" dirty="0"/>
            </a:br>
            <a:r>
              <a:rPr lang="ko-KR" altLang="en-US" dirty="0"/>
              <a:t>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5E82A-367C-4608-9CA4-F6B6B77A6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endParaRPr lang="en-US" altLang="ko-KR" dirty="0"/>
          </a:p>
          <a:p>
            <a:r>
              <a:rPr lang="en-US" altLang="ko-KR" dirty="0"/>
              <a:t>2013180001</a:t>
            </a:r>
          </a:p>
          <a:p>
            <a:r>
              <a:rPr lang="ko-KR" altLang="en-US" dirty="0"/>
              <a:t>강현웅</a:t>
            </a:r>
          </a:p>
        </p:txBody>
      </p:sp>
    </p:spTree>
    <p:extLst>
      <p:ext uri="{BB962C8B-B14F-4D97-AF65-F5344CB8AC3E}">
        <p14:creationId xmlns:p14="http://schemas.microsoft.com/office/powerpoint/2010/main" val="274094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2599-98FF-4D38-B2F4-3057C2DD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개발일정</a:t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sz="1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222188-B710-483F-8E44-7F77B6E28723}"/>
              </a:ext>
            </a:extLst>
          </p:cNvPr>
          <p:cNvSpPr txBox="1">
            <a:spLocks/>
          </p:cNvSpPr>
          <p:nvPr/>
        </p:nvSpPr>
        <p:spPr>
          <a:xfrm>
            <a:off x="5274130" y="901095"/>
            <a:ext cx="458832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6FF80-306C-4F0B-8A9B-8130A238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390E2E-8AE3-49E8-A15E-D3B098AE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42943"/>
              </p:ext>
            </p:extLst>
          </p:nvPr>
        </p:nvGraphicFramePr>
        <p:xfrm>
          <a:off x="1687513" y="1337733"/>
          <a:ext cx="81279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62">
                  <a:extLst>
                    <a:ext uri="{9D8B030D-6E8A-4147-A177-3AD203B41FA5}">
                      <a16:colId xmlns:a16="http://schemas.microsoft.com/office/drawing/2014/main" val="2863767796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1270642809"/>
                    </a:ext>
                  </a:extLst>
                </a:gridCol>
                <a:gridCol w="5730041">
                  <a:extLst>
                    <a:ext uri="{9D8B030D-6E8A-4147-A177-3AD203B41FA5}">
                      <a16:colId xmlns:a16="http://schemas.microsoft.com/office/drawing/2014/main" val="1091586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1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환경구현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메인메뉴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난이도 설정메뉴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 게임화면구현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플레이어의 움직임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애니메이션 직접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6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일반 몬스터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스프라이트</a:t>
                      </a:r>
                      <a:r>
                        <a:rPr lang="ko-KR" altLang="en-US" sz="1100" dirty="0"/>
                        <a:t> 교체로 이용가능한 베이스 몬스터의 구현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몬스터 이동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몬스터 생성 구현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48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탄막 구현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단순한 탄막의 생성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발사를 구현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직선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회전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플레이어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몬스터에 탄막 추가 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충돌체크까지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탄막을 </a:t>
                      </a:r>
                      <a:r>
                        <a:rPr lang="en-US" altLang="ko-KR" sz="1100" dirty="0"/>
                        <a:t>Pool</a:t>
                      </a:r>
                      <a:r>
                        <a:rPr lang="ko-KR" altLang="en-US" sz="1100" dirty="0"/>
                        <a:t>을 만들어서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17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노멀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종 희귀 </a:t>
                      </a:r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종 유니크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종 전설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종의 아이템 구현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59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배경의 이동을 구현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스테이지 진행 시 몬스터의 생성을 설정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34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 패턴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탄막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탄막함수를 이용한 보스 몬스터의 패턴의 구현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보스몬스터의</a:t>
                      </a:r>
                      <a:r>
                        <a:rPr lang="ko-KR" altLang="en-US" sz="1100" dirty="0"/>
                        <a:t> 등장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이동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일반 상태에 따라서 애니메이션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91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효과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만들어 두었던 아이템의 효과를 직접 구현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중요★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57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보충 구간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1~7</a:t>
                      </a:r>
                      <a:r>
                        <a:rPr lang="ko-KR" altLang="en-US" sz="1100" dirty="0"/>
                        <a:t>주간 완료되지 않았던 내용을 마무리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사운드를 추가시킴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13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빌드 파일을 에러가 발생시키도록 유도하며 테스트를 하고 디버깅함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사운드가 </a:t>
                      </a:r>
                      <a:r>
                        <a:rPr lang="ko-KR" altLang="en-US" sz="1100" dirty="0" err="1"/>
                        <a:t>씽크에</a:t>
                      </a:r>
                      <a:r>
                        <a:rPr lang="ko-KR" altLang="en-US" sz="1100" dirty="0"/>
                        <a:t> 잘 맞는지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24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패키징 및 최종 발표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7887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1FD2EB-F0D2-487A-9AA5-1BC2FE473996}"/>
              </a:ext>
            </a:extLst>
          </p:cNvPr>
          <p:cNvSpPr txBox="1"/>
          <p:nvPr/>
        </p:nvSpPr>
        <p:spPr>
          <a:xfrm>
            <a:off x="8580329" y="1753644"/>
            <a:ext cx="1064712" cy="30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741108-2DFD-4C32-96E6-CC57FD9411B7}"/>
              </a:ext>
            </a:extLst>
          </p:cNvPr>
          <p:cNvSpPr/>
          <p:nvPr/>
        </p:nvSpPr>
        <p:spPr>
          <a:xfrm>
            <a:off x="8166970" y="1791222"/>
            <a:ext cx="1515649" cy="2505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리소스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수집 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및 적용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7C50B0-9D5B-4A1C-A049-7F471B4CCAFC}"/>
              </a:ext>
            </a:extLst>
          </p:cNvPr>
          <p:cNvSpPr/>
          <p:nvPr/>
        </p:nvSpPr>
        <p:spPr>
          <a:xfrm>
            <a:off x="8164915" y="4422773"/>
            <a:ext cx="1480125" cy="13299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사운드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수집 및 적용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2599-98FF-4D38-B2F4-3057C2DD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96B28-E1E7-4839-BFCC-B6321E28F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672" y="2065867"/>
            <a:ext cx="4588328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/>
              <a:t>세부설정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		1-1. </a:t>
            </a:r>
            <a:r>
              <a:rPr lang="ko-KR" altLang="en-US" sz="1300" dirty="0"/>
              <a:t>장르 및 컨셉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		1-2. </a:t>
            </a:r>
            <a:r>
              <a:rPr lang="ko-KR" altLang="en-US" sz="1300" dirty="0"/>
              <a:t>플레이어 설정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		1-3. </a:t>
            </a:r>
            <a:r>
              <a:rPr lang="ko-KR" altLang="en-US" sz="1300" dirty="0"/>
              <a:t>스테이지 설정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		1-4. </a:t>
            </a:r>
            <a:r>
              <a:rPr lang="ko-KR" altLang="en-US" sz="1300" dirty="0"/>
              <a:t>아이템 설정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예상 흐름도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		1-1. </a:t>
            </a:r>
            <a:r>
              <a:rPr lang="ko-KR" altLang="en-US" sz="1300" dirty="0"/>
              <a:t>메인 화면 구성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		1-2 .</a:t>
            </a:r>
            <a:r>
              <a:rPr lang="ko-KR" altLang="en-US" sz="1300" dirty="0"/>
              <a:t>게임 흐름도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dirty="0"/>
              <a:t>	3. </a:t>
            </a:r>
            <a:r>
              <a:rPr lang="ko-KR" altLang="en-US" dirty="0"/>
              <a:t>개발 범위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4. </a:t>
            </a:r>
            <a:r>
              <a:rPr lang="ko-KR" altLang="en-US" dirty="0"/>
              <a:t>개발 일정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222188-B710-483F-8E44-7F77B6E28723}"/>
              </a:ext>
            </a:extLst>
          </p:cNvPr>
          <p:cNvSpPr txBox="1">
            <a:spLocks/>
          </p:cNvSpPr>
          <p:nvPr/>
        </p:nvSpPr>
        <p:spPr>
          <a:xfrm>
            <a:off x="5274130" y="901095"/>
            <a:ext cx="458832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3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2599-98FF-4D38-B2F4-3057C2DD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세부설정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1800" dirty="0"/>
              <a:t>1-1 </a:t>
            </a:r>
            <a:r>
              <a:rPr lang="ko-KR" altLang="en-US" sz="1800" dirty="0"/>
              <a:t>장르 및 컨셉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222188-B710-483F-8E44-7F77B6E28723}"/>
              </a:ext>
            </a:extLst>
          </p:cNvPr>
          <p:cNvSpPr txBox="1">
            <a:spLocks/>
          </p:cNvSpPr>
          <p:nvPr/>
        </p:nvSpPr>
        <p:spPr>
          <a:xfrm>
            <a:off x="5274130" y="901095"/>
            <a:ext cx="458832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6FF80-306C-4F0B-8A9B-8130A238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ko-KR" altLang="en-US" dirty="0" err="1"/>
              <a:t>로그라이크</a:t>
            </a:r>
            <a:r>
              <a:rPr lang="ko-KR" altLang="en-US" dirty="0"/>
              <a:t> 향이 첨가된 슈팅게임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컨셉</a:t>
            </a:r>
            <a:r>
              <a:rPr lang="en-US" altLang="ko-KR" dirty="0"/>
              <a:t>: (</a:t>
            </a:r>
            <a:r>
              <a:rPr lang="ko-KR" altLang="en-US" dirty="0"/>
              <a:t>마녀와 요정</a:t>
            </a:r>
            <a:r>
              <a:rPr lang="en-US" altLang="ko-KR" dirty="0"/>
              <a:t>)</a:t>
            </a:r>
            <a:r>
              <a:rPr lang="ko-KR" altLang="en-US" dirty="0"/>
              <a:t>판타지 풍의 슈팅게임</a:t>
            </a:r>
          </a:p>
        </p:txBody>
      </p:sp>
    </p:spTree>
    <p:extLst>
      <p:ext uri="{BB962C8B-B14F-4D97-AF65-F5344CB8AC3E}">
        <p14:creationId xmlns:p14="http://schemas.microsoft.com/office/powerpoint/2010/main" val="131092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2599-98FF-4D38-B2F4-3057C2DD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세부설정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1800" dirty="0"/>
              <a:t>1-2 </a:t>
            </a:r>
            <a:r>
              <a:rPr lang="ko-KR" altLang="en-US" sz="1800" dirty="0"/>
              <a:t>플레이어 설정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222188-B710-483F-8E44-7F77B6E28723}"/>
              </a:ext>
            </a:extLst>
          </p:cNvPr>
          <p:cNvSpPr txBox="1">
            <a:spLocks/>
          </p:cNvSpPr>
          <p:nvPr/>
        </p:nvSpPr>
        <p:spPr>
          <a:xfrm>
            <a:off x="5274130" y="901095"/>
            <a:ext cx="458832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6FF80-306C-4F0B-8A9B-8130A238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플레이어는 조종하는 캐릭터의 </a:t>
            </a:r>
            <a:r>
              <a:rPr lang="ko-KR" altLang="en-US" dirty="0" err="1"/>
              <a:t>뒷</a:t>
            </a:r>
            <a:r>
              <a:rPr lang="ko-KR" altLang="en-US" dirty="0"/>
              <a:t> 부분만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플레이어의 체력은 최대 </a:t>
            </a:r>
            <a:r>
              <a:rPr lang="en-US" altLang="ko-KR" dirty="0"/>
              <a:t>5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까지 증가가 가능하다</a:t>
            </a:r>
            <a:r>
              <a:rPr lang="en-US" altLang="ko-KR" dirty="0"/>
              <a:t>.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몬스터와 직접 충돌 시</a:t>
            </a:r>
            <a:r>
              <a:rPr lang="en-US" altLang="ko-KR" sz="1400" dirty="0"/>
              <a:t>		</a:t>
            </a:r>
            <a:r>
              <a:rPr lang="ko-KR" altLang="en-US" sz="1400" dirty="0"/>
              <a:t>체력 </a:t>
            </a:r>
            <a:r>
              <a:rPr lang="en-US" altLang="ko-KR" sz="1400" dirty="0"/>
              <a:t>-2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탄막과 충돌 할 시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		</a:t>
            </a:r>
            <a:r>
              <a:rPr lang="ko-KR" altLang="en-US" sz="1400" dirty="0"/>
              <a:t>체력 </a:t>
            </a:r>
            <a:r>
              <a:rPr lang="en-US" altLang="ko-KR" sz="1400" dirty="0"/>
              <a:t>-1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플레이어의 기본 공격력은 </a:t>
            </a:r>
            <a:r>
              <a:rPr lang="en-US" altLang="ko-KR" dirty="0"/>
              <a:t>2</a:t>
            </a:r>
            <a:r>
              <a:rPr lang="ko-KR" altLang="en-US" dirty="0"/>
              <a:t>이며 최대 </a:t>
            </a:r>
            <a:r>
              <a:rPr lang="en-US" altLang="ko-KR" dirty="0"/>
              <a:t>100</a:t>
            </a:r>
            <a:r>
              <a:rPr lang="ko-KR" altLang="en-US" dirty="0"/>
              <a:t>까지 증가 시킬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 시작 전에 플레이어의 공격패턴을 선택 할 수 있음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2DBD3AC3-9F04-42AA-A678-E864B6FB5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86654" b="31718"/>
          <a:stretch/>
        </p:blipFill>
        <p:spPr>
          <a:xfrm>
            <a:off x="9155274" y="1694242"/>
            <a:ext cx="879427" cy="36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5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2599-98FF-4D38-B2F4-3057C2DD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세부설정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1800" dirty="0"/>
              <a:t>1-3 </a:t>
            </a:r>
            <a:r>
              <a:rPr lang="ko-KR" altLang="en-US" sz="1800" dirty="0"/>
              <a:t>스테이지 설정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222188-B710-483F-8E44-7F77B6E28723}"/>
              </a:ext>
            </a:extLst>
          </p:cNvPr>
          <p:cNvSpPr txBox="1">
            <a:spLocks/>
          </p:cNvSpPr>
          <p:nvPr/>
        </p:nvSpPr>
        <p:spPr>
          <a:xfrm>
            <a:off x="5274130" y="901095"/>
            <a:ext cx="458832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6FF80-306C-4F0B-8A9B-8130A238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스테이지의 난이도는 총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 (</a:t>
            </a:r>
            <a:r>
              <a:rPr lang="ko-KR" altLang="en-US" dirty="0"/>
              <a:t>하</a:t>
            </a:r>
            <a:r>
              <a:rPr lang="en-US" altLang="ko-KR" dirty="0"/>
              <a:t>. </a:t>
            </a:r>
            <a:r>
              <a:rPr lang="ko-KR" altLang="en-US" dirty="0"/>
              <a:t>중</a:t>
            </a:r>
            <a:r>
              <a:rPr lang="en-US" altLang="ko-KR" dirty="0"/>
              <a:t>. </a:t>
            </a:r>
            <a:r>
              <a:rPr lang="ko-KR" altLang="en-US" dirty="0"/>
              <a:t>상</a:t>
            </a:r>
            <a:r>
              <a:rPr lang="en-US" altLang="ko-KR" dirty="0"/>
              <a:t>)</a:t>
            </a:r>
            <a:r>
              <a:rPr lang="ko-KR" altLang="en-US" dirty="0"/>
              <a:t>으로 구성되어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sz="1400" dirty="0"/>
              <a:t>스테이지는 어떤 난이도를 클리어해도 다음 스테이지로 이동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클리어한 스테이지를 재도전 할 수는 없음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dirty="0"/>
              <a:t>죽으면 </a:t>
            </a:r>
            <a:r>
              <a:rPr lang="ko-KR" altLang="en-US" dirty="0" err="1"/>
              <a:t>메인메뉴</a:t>
            </a:r>
            <a:r>
              <a:rPr lang="en-US" altLang="ko-KR" dirty="0"/>
              <a:t>(</a:t>
            </a:r>
            <a:r>
              <a:rPr lang="ko-KR" altLang="en-US" dirty="0"/>
              <a:t>시작화면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400" dirty="0">
                <a:latin typeface="+mj-ea"/>
                <a:ea typeface="+mj-ea"/>
              </a:rPr>
              <a:t>High </a:t>
            </a:r>
            <a:r>
              <a:rPr lang="en-US" altLang="ko-KR" sz="1400" dirty="0" err="1">
                <a:latin typeface="+mj-ea"/>
                <a:ea typeface="+mj-ea"/>
              </a:rPr>
              <a:t>Lisk</a:t>
            </a:r>
            <a:r>
              <a:rPr lang="en-US" altLang="ko-KR" sz="1400" dirty="0">
                <a:latin typeface="+mj-ea"/>
                <a:ea typeface="+mj-ea"/>
              </a:rPr>
              <a:t> High Return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60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2599-98FF-4D38-B2F4-3057C2DD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세부설정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1800" dirty="0"/>
              <a:t>1-4 </a:t>
            </a:r>
            <a:r>
              <a:rPr lang="ko-KR" altLang="en-US" sz="1800" dirty="0"/>
              <a:t>아이템 설정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222188-B710-483F-8E44-7F77B6E28723}"/>
              </a:ext>
            </a:extLst>
          </p:cNvPr>
          <p:cNvSpPr txBox="1">
            <a:spLocks/>
          </p:cNvSpPr>
          <p:nvPr/>
        </p:nvSpPr>
        <p:spPr>
          <a:xfrm>
            <a:off x="5274130" y="901095"/>
            <a:ext cx="458832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6FF80-306C-4F0B-8A9B-8130A238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dirty="0"/>
              <a:t>아이템은 난이도 선택 시</a:t>
            </a:r>
            <a:r>
              <a:rPr lang="en-US" altLang="ko-KR" dirty="0"/>
              <a:t>, </a:t>
            </a:r>
            <a:r>
              <a:rPr lang="ko-KR" altLang="en-US" dirty="0"/>
              <a:t>특수 몬스터</a:t>
            </a:r>
            <a:r>
              <a:rPr lang="en-US" altLang="ko-KR" dirty="0"/>
              <a:t>, </a:t>
            </a:r>
            <a:r>
              <a:rPr lang="ko-KR" altLang="en-US" dirty="0"/>
              <a:t>보스 </a:t>
            </a:r>
            <a:r>
              <a:rPr lang="ko-KR" altLang="en-US" dirty="0" err="1"/>
              <a:t>격파등으로</a:t>
            </a:r>
            <a:r>
              <a:rPr lang="ko-KR" altLang="en-US" dirty="0"/>
              <a:t> 얻을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sz="1400" dirty="0"/>
              <a:t>아이템은 내가 소유하지 않은 아이템 목록 중에 랜덤하게 나옴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ko-KR" altLang="en-US" sz="1400" dirty="0"/>
              <a:t>먹어버린 아이템은 일반적으로 제거할 수 없음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144F59-FB0A-4003-AA77-A2B1A8FC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4893"/>
              </p:ext>
            </p:extLst>
          </p:nvPr>
        </p:nvGraphicFramePr>
        <p:xfrm>
          <a:off x="1584964" y="3808548"/>
          <a:ext cx="73783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722">
                  <a:extLst>
                    <a:ext uri="{9D8B030D-6E8A-4147-A177-3AD203B41FA5}">
                      <a16:colId xmlns:a16="http://schemas.microsoft.com/office/drawing/2014/main" val="419933151"/>
                    </a:ext>
                  </a:extLst>
                </a:gridCol>
                <a:gridCol w="1229722">
                  <a:extLst>
                    <a:ext uri="{9D8B030D-6E8A-4147-A177-3AD203B41FA5}">
                      <a16:colId xmlns:a16="http://schemas.microsoft.com/office/drawing/2014/main" val="3733558663"/>
                    </a:ext>
                  </a:extLst>
                </a:gridCol>
                <a:gridCol w="1229722">
                  <a:extLst>
                    <a:ext uri="{9D8B030D-6E8A-4147-A177-3AD203B41FA5}">
                      <a16:colId xmlns:a16="http://schemas.microsoft.com/office/drawing/2014/main" val="3509470824"/>
                    </a:ext>
                  </a:extLst>
                </a:gridCol>
                <a:gridCol w="1229722">
                  <a:extLst>
                    <a:ext uri="{9D8B030D-6E8A-4147-A177-3AD203B41FA5}">
                      <a16:colId xmlns:a16="http://schemas.microsoft.com/office/drawing/2014/main" val="204249725"/>
                    </a:ext>
                  </a:extLst>
                </a:gridCol>
                <a:gridCol w="1229722">
                  <a:extLst>
                    <a:ext uri="{9D8B030D-6E8A-4147-A177-3AD203B41FA5}">
                      <a16:colId xmlns:a16="http://schemas.microsoft.com/office/drawing/2014/main" val="1224003303"/>
                    </a:ext>
                  </a:extLst>
                </a:gridCol>
                <a:gridCol w="1229722">
                  <a:extLst>
                    <a:ext uri="{9D8B030D-6E8A-4147-A177-3AD203B41FA5}">
                      <a16:colId xmlns:a16="http://schemas.microsoft.com/office/drawing/2014/main" val="4001961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노말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92D050"/>
                          </a:solidFill>
                        </a:rPr>
                        <a:t>희귀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C000"/>
                          </a:solidFill>
                        </a:rPr>
                        <a:t>유니크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FF00"/>
                          </a:solidFill>
                        </a:rPr>
                        <a:t>전설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7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91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8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45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2599-98FF-4D38-B2F4-3057C2DD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예상 흐름도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1800" dirty="0"/>
              <a:t>2-1 </a:t>
            </a:r>
            <a:r>
              <a:rPr lang="ko-KR" altLang="en-US" sz="1800" dirty="0"/>
              <a:t>메인 화면 구성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222188-B710-483F-8E44-7F77B6E28723}"/>
              </a:ext>
            </a:extLst>
          </p:cNvPr>
          <p:cNvSpPr txBox="1">
            <a:spLocks/>
          </p:cNvSpPr>
          <p:nvPr/>
        </p:nvSpPr>
        <p:spPr>
          <a:xfrm>
            <a:off x="5274130" y="901095"/>
            <a:ext cx="458832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0" name="Picture 4" descr="ëë°©íë¡ì í¸ ê²ìì ëí ì´ë¯¸ì§ ê²ìê²°ê³¼">
            <a:extLst>
              <a:ext uri="{FF2B5EF4-FFF2-40B4-BE49-F238E27FC236}">
                <a16:creationId xmlns:a16="http://schemas.microsoft.com/office/drawing/2014/main" id="{362D2803-A70B-4B73-97BF-9C4DF04BB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" t="5049" r="2328" b="3872"/>
          <a:stretch/>
        </p:blipFill>
        <p:spPr bwMode="auto">
          <a:xfrm>
            <a:off x="3147934" y="1888761"/>
            <a:ext cx="6250899" cy="449704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8131BE-ABF7-4CF0-8F67-D884E30A070C}"/>
              </a:ext>
            </a:extLst>
          </p:cNvPr>
          <p:cNvSpPr/>
          <p:nvPr/>
        </p:nvSpPr>
        <p:spPr>
          <a:xfrm>
            <a:off x="7236879" y="1984917"/>
            <a:ext cx="2074390" cy="4400892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solidFill>
              <a:srgbClr val="04D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679FB-C9D9-49F4-B8A3-9BE583FF177D}"/>
              </a:ext>
            </a:extLst>
          </p:cNvPr>
          <p:cNvSpPr txBox="1"/>
          <p:nvPr/>
        </p:nvSpPr>
        <p:spPr>
          <a:xfrm>
            <a:off x="7461214" y="2644196"/>
            <a:ext cx="802886" cy="369332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점 수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9A971-A542-4DE1-AEE1-2236554B7270}"/>
              </a:ext>
            </a:extLst>
          </p:cNvPr>
          <p:cNvSpPr txBox="1"/>
          <p:nvPr/>
        </p:nvSpPr>
        <p:spPr>
          <a:xfrm>
            <a:off x="7461214" y="3173188"/>
            <a:ext cx="802886" cy="369332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체력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817BE-9A0F-47A6-A3A1-0903C09559BC}"/>
              </a:ext>
            </a:extLst>
          </p:cNvPr>
          <p:cNvSpPr txBox="1"/>
          <p:nvPr/>
        </p:nvSpPr>
        <p:spPr>
          <a:xfrm>
            <a:off x="7461214" y="3733540"/>
            <a:ext cx="1672812" cy="2308324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 목록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458ADB-BA91-4984-A7EC-6439C69821DD}"/>
              </a:ext>
            </a:extLst>
          </p:cNvPr>
          <p:cNvSpPr txBox="1"/>
          <p:nvPr/>
        </p:nvSpPr>
        <p:spPr>
          <a:xfrm>
            <a:off x="10288299" y="2090741"/>
            <a:ext cx="1057853" cy="430887"/>
          </a:xfrm>
          <a:prstGeom prst="rect">
            <a:avLst/>
          </a:prstGeom>
          <a:noFill/>
          <a:ln w="38100"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FF00"/>
                </a:solidFill>
              </a:rPr>
              <a:t>UI</a:t>
            </a:r>
            <a:r>
              <a:rPr lang="ko-KR" altLang="en-US" sz="2200" dirty="0">
                <a:solidFill>
                  <a:srgbClr val="FFFF00"/>
                </a:solidFill>
              </a:rPr>
              <a:t> 영역</a:t>
            </a:r>
            <a:endParaRPr lang="en-US" altLang="ko-KR" sz="2200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3C288-B980-4FE0-8DA5-A71CCEE8DEBD}"/>
              </a:ext>
            </a:extLst>
          </p:cNvPr>
          <p:cNvSpPr txBox="1"/>
          <p:nvPr/>
        </p:nvSpPr>
        <p:spPr>
          <a:xfrm>
            <a:off x="3067040" y="1863887"/>
            <a:ext cx="706672" cy="861774"/>
          </a:xfrm>
          <a:prstGeom prst="rect">
            <a:avLst/>
          </a:prstGeom>
          <a:solidFill>
            <a:srgbClr val="92D050"/>
          </a:solidFill>
          <a:ln w="38100"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FF0000"/>
                </a:solidFill>
              </a:rPr>
              <a:t>↑</a:t>
            </a:r>
            <a:endParaRPr lang="en-US" altLang="ko-KR" sz="5000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41755F-A3C5-42C3-8D39-712DB5BAE75D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>
            <a:off x="2084836" y="2294774"/>
            <a:ext cx="982204" cy="0"/>
          </a:xfrm>
          <a:prstGeom prst="line">
            <a:avLst/>
          </a:prstGeom>
          <a:ln w="38100">
            <a:solidFill>
              <a:srgbClr val="04D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C2267C-2197-41ED-AC92-0C16CC109C9F}"/>
              </a:ext>
            </a:extLst>
          </p:cNvPr>
          <p:cNvSpPr txBox="1"/>
          <p:nvPr/>
        </p:nvSpPr>
        <p:spPr>
          <a:xfrm>
            <a:off x="770209" y="2079330"/>
            <a:ext cx="1314627" cy="430887"/>
          </a:xfrm>
          <a:prstGeom prst="rect">
            <a:avLst/>
          </a:prstGeom>
          <a:noFill/>
          <a:ln w="38100"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FFF00"/>
                </a:solidFill>
              </a:rPr>
              <a:t>진행방향</a:t>
            </a:r>
            <a:endParaRPr lang="en-US" altLang="ko-KR" sz="2200" dirty="0">
              <a:solidFill>
                <a:srgbClr val="FFFF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56709C-5851-4E9D-982F-04BCBEC93C0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364221" y="2306185"/>
            <a:ext cx="924078" cy="0"/>
          </a:xfrm>
          <a:prstGeom prst="line">
            <a:avLst/>
          </a:prstGeom>
          <a:ln w="38100">
            <a:solidFill>
              <a:srgbClr val="04D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D0C865-206F-4A7C-B999-64CEE8075A9E}"/>
              </a:ext>
            </a:extLst>
          </p:cNvPr>
          <p:cNvSpPr txBox="1"/>
          <p:nvPr/>
        </p:nvSpPr>
        <p:spPr>
          <a:xfrm>
            <a:off x="1261311" y="6170365"/>
            <a:ext cx="1314627" cy="430887"/>
          </a:xfrm>
          <a:prstGeom prst="rect">
            <a:avLst/>
          </a:prstGeom>
          <a:noFill/>
          <a:ln w="38100"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FFF00"/>
                </a:solidFill>
              </a:rPr>
              <a:t>플레이어</a:t>
            </a:r>
            <a:endParaRPr lang="en-US" altLang="ko-KR" sz="2200" dirty="0">
              <a:solidFill>
                <a:srgbClr val="FFFF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7EAA33F-A3E4-408A-98DF-3614E900EA99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2575938" y="6248400"/>
            <a:ext cx="2530923" cy="137409"/>
          </a:xfrm>
          <a:prstGeom prst="line">
            <a:avLst/>
          </a:prstGeom>
          <a:ln w="38100">
            <a:solidFill>
              <a:srgbClr val="04D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3BDE40-EEE3-4123-BEE6-B397EA634D49}"/>
              </a:ext>
            </a:extLst>
          </p:cNvPr>
          <p:cNvSpPr txBox="1"/>
          <p:nvPr/>
        </p:nvSpPr>
        <p:spPr>
          <a:xfrm>
            <a:off x="7292962" y="2067125"/>
            <a:ext cx="1962223" cy="369332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</a:t>
            </a:r>
            <a:r>
              <a:rPr lang="en-US" altLang="ko-KR" dirty="0"/>
              <a:t>, </a:t>
            </a:r>
            <a:r>
              <a:rPr lang="ko-KR" altLang="en-US" dirty="0"/>
              <a:t>난이도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77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890C5219-1FAA-432D-A55C-A4CB7CAD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예상 흐름도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1800" dirty="0"/>
              <a:t>2-2 </a:t>
            </a:r>
            <a:r>
              <a:rPr lang="ko-KR" altLang="en-US" sz="1800" dirty="0"/>
              <a:t>게임 흐름도</a:t>
            </a:r>
          </a:p>
        </p:txBody>
      </p:sp>
      <p:pic>
        <p:nvPicPr>
          <p:cNvPr id="2052" name="Picture 4" descr="ë²ë ê³µì£¼ ë©ì¸ì ëí ì´ë¯¸ì§ ê²ìê²°ê³¼">
            <a:extLst>
              <a:ext uri="{FF2B5EF4-FFF2-40B4-BE49-F238E27FC236}">
                <a16:creationId xmlns:a16="http://schemas.microsoft.com/office/drawing/2014/main" id="{D121D476-AF5C-4B4C-BE1F-5729533F6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589582"/>
            <a:ext cx="1584960" cy="26986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ëë°©íë¡ì í¸ ê²ìì ëí ì´ë¯¸ì§ ê²ìê²°ê³¼">
            <a:extLst>
              <a:ext uri="{FF2B5EF4-FFF2-40B4-BE49-F238E27FC236}">
                <a16:creationId xmlns:a16="http://schemas.microsoft.com/office/drawing/2014/main" id="{AF7C3A0F-CE3C-45CA-BF45-F96898A8E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" t="5049" r="34969" b="3872"/>
          <a:stretch/>
        </p:blipFill>
        <p:spPr bwMode="auto">
          <a:xfrm>
            <a:off x="9232266" y="2589582"/>
            <a:ext cx="1584960" cy="27098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ëë°© ëì´ëì ëí ì´ë¯¸ì§ ê²ìê²°ê³¼">
            <a:extLst>
              <a:ext uri="{FF2B5EF4-FFF2-40B4-BE49-F238E27FC236}">
                <a16:creationId xmlns:a16="http://schemas.microsoft.com/office/drawing/2014/main" id="{5FA4FCAF-181D-4492-8C95-F4579CF0B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0" t="43109" r="30374" b="2732"/>
          <a:stretch/>
        </p:blipFill>
        <p:spPr bwMode="auto">
          <a:xfrm>
            <a:off x="5392421" y="2570108"/>
            <a:ext cx="1584960" cy="27293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295DCF-ED7B-48DB-883D-A8B419FC0884}"/>
              </a:ext>
            </a:extLst>
          </p:cNvPr>
          <p:cNvSpPr txBox="1"/>
          <p:nvPr/>
        </p:nvSpPr>
        <p:spPr>
          <a:xfrm>
            <a:off x="1606858" y="1935176"/>
            <a:ext cx="1377631" cy="430887"/>
          </a:xfrm>
          <a:prstGeom prst="rect">
            <a:avLst/>
          </a:prstGeom>
          <a:noFill/>
          <a:ln w="38100"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FFF00"/>
                </a:solidFill>
              </a:rPr>
              <a:t>메인 화면</a:t>
            </a:r>
            <a:endParaRPr lang="en-US" altLang="ko-KR" sz="2200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00552-362A-4878-B0B0-0A6E2D6FE64A}"/>
              </a:ext>
            </a:extLst>
          </p:cNvPr>
          <p:cNvSpPr txBox="1"/>
          <p:nvPr/>
        </p:nvSpPr>
        <p:spPr>
          <a:xfrm>
            <a:off x="5326282" y="1935176"/>
            <a:ext cx="1675854" cy="430887"/>
          </a:xfrm>
          <a:prstGeom prst="rect">
            <a:avLst/>
          </a:prstGeom>
          <a:noFill/>
          <a:ln w="38100"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>
                <a:solidFill>
                  <a:srgbClr val="FFFF00"/>
                </a:solidFill>
              </a:rPr>
              <a:t>난이도 설정</a:t>
            </a:r>
            <a:endParaRPr lang="en-US" altLang="ko-KR" sz="2200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16D92-00E9-4877-8ECC-FED52E7F1E73}"/>
              </a:ext>
            </a:extLst>
          </p:cNvPr>
          <p:cNvSpPr txBox="1"/>
          <p:nvPr/>
        </p:nvSpPr>
        <p:spPr>
          <a:xfrm>
            <a:off x="9538056" y="1935175"/>
            <a:ext cx="1115421" cy="430887"/>
          </a:xfrm>
          <a:prstGeom prst="rect">
            <a:avLst/>
          </a:prstGeom>
          <a:noFill/>
          <a:ln w="38100"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FFF00"/>
                </a:solidFill>
              </a:rPr>
              <a:t>인 게임</a:t>
            </a:r>
            <a:endParaRPr lang="en-US" altLang="ko-KR" sz="2200" dirty="0">
              <a:solidFill>
                <a:srgbClr val="FFFF00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01FDC13-C9D1-4B23-BDA9-ABA18BBD636A}"/>
              </a:ext>
            </a:extLst>
          </p:cNvPr>
          <p:cNvSpPr/>
          <p:nvPr/>
        </p:nvSpPr>
        <p:spPr>
          <a:xfrm>
            <a:off x="3730703" y="3684327"/>
            <a:ext cx="1003769" cy="2504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689662A-ADF3-4C88-81B8-8920DC9AEE9E}"/>
              </a:ext>
            </a:extLst>
          </p:cNvPr>
          <p:cNvSpPr/>
          <p:nvPr/>
        </p:nvSpPr>
        <p:spPr>
          <a:xfrm>
            <a:off x="7635330" y="3685358"/>
            <a:ext cx="1003769" cy="2504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5547F74-5696-4FF2-BF0B-2F8C0C601D8B}"/>
              </a:ext>
            </a:extLst>
          </p:cNvPr>
          <p:cNvSpPr/>
          <p:nvPr/>
        </p:nvSpPr>
        <p:spPr>
          <a:xfrm rot="10800000">
            <a:off x="3009994" y="5811995"/>
            <a:ext cx="6308429" cy="2504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10C0-BB3C-488B-8829-FC86CB29396B}"/>
              </a:ext>
            </a:extLst>
          </p:cNvPr>
          <p:cNvSpPr txBox="1"/>
          <p:nvPr/>
        </p:nvSpPr>
        <p:spPr>
          <a:xfrm>
            <a:off x="5086974" y="6034808"/>
            <a:ext cx="219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죽은 경우 처음으로 이동</a:t>
            </a:r>
          </a:p>
        </p:txBody>
      </p:sp>
      <p:pic>
        <p:nvPicPr>
          <p:cNvPr id="32" name="Picture 4" descr="ë²ë ê³µì£¼ ë©ì¸ì ëí ì´ë¯¸ì§ ê²ìê²°ê³¼">
            <a:extLst>
              <a:ext uri="{FF2B5EF4-FFF2-40B4-BE49-F238E27FC236}">
                <a16:creationId xmlns:a16="http://schemas.microsoft.com/office/drawing/2014/main" id="{C1AB4C8D-35F3-4BF1-BA5D-77047104D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0" t="70008" r="10033" b="21118"/>
          <a:stretch/>
        </p:blipFill>
        <p:spPr bwMode="auto">
          <a:xfrm>
            <a:off x="9186818" y="4801972"/>
            <a:ext cx="1675855" cy="43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ë²ë ê³µì£¼ ë©ì¸ì ëí ì´ë¯¸ì§ ê²ìê²°ê³¼">
            <a:extLst>
              <a:ext uri="{FF2B5EF4-FFF2-40B4-BE49-F238E27FC236}">
                <a16:creationId xmlns:a16="http://schemas.microsoft.com/office/drawing/2014/main" id="{F1980880-E851-4256-8702-BEE6E9227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0" t="70008" r="52164" b="21515"/>
          <a:stretch/>
        </p:blipFill>
        <p:spPr bwMode="auto">
          <a:xfrm>
            <a:off x="6388028" y="2705228"/>
            <a:ext cx="474411" cy="411600"/>
          </a:xfrm>
          <a:prstGeom prst="rect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ë²ë ê³µì£¼ ë©ì¸ì ëí ì´ë¯¸ì§ ê²ìê²°ê³¼">
            <a:extLst>
              <a:ext uri="{FF2B5EF4-FFF2-40B4-BE49-F238E27FC236}">
                <a16:creationId xmlns:a16="http://schemas.microsoft.com/office/drawing/2014/main" id="{3001C809-5829-446D-BDB4-7041090EF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0" t="70008" r="52164" b="21515"/>
          <a:stretch/>
        </p:blipFill>
        <p:spPr bwMode="auto">
          <a:xfrm>
            <a:off x="6388028" y="4596172"/>
            <a:ext cx="474411" cy="411600"/>
          </a:xfrm>
          <a:prstGeom prst="rect">
            <a:avLst/>
          </a:prstGeom>
          <a:ln w="38100"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ë²ë ê³µì£¼ ë©ì¸ì ëí ì´ë¯¸ì§ ê²ìê²°ê³¼">
            <a:extLst>
              <a:ext uri="{FF2B5EF4-FFF2-40B4-BE49-F238E27FC236}">
                <a16:creationId xmlns:a16="http://schemas.microsoft.com/office/drawing/2014/main" id="{37285EF9-C4F0-421B-A53E-08BF4B46C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0" t="70008" r="52164" b="21515"/>
          <a:stretch/>
        </p:blipFill>
        <p:spPr bwMode="auto">
          <a:xfrm>
            <a:off x="6388028" y="3663548"/>
            <a:ext cx="474411" cy="411600"/>
          </a:xfrm>
          <a:prstGeom prst="rect">
            <a:avLst/>
          </a:prstGeom>
          <a:ln w="3810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536392-FC2B-4A6D-8740-51D89CB0D623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989357" y="1136624"/>
            <a:ext cx="645973" cy="1556292"/>
          </a:xfrm>
          <a:prstGeom prst="line">
            <a:avLst/>
          </a:prstGeom>
          <a:ln>
            <a:solidFill>
              <a:srgbClr val="04D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87A919-596B-4D41-87D1-45939DD2665C}"/>
              </a:ext>
            </a:extLst>
          </p:cNvPr>
          <p:cNvSpPr txBox="1"/>
          <p:nvPr/>
        </p:nvSpPr>
        <p:spPr>
          <a:xfrm>
            <a:off x="7635330" y="875014"/>
            <a:ext cx="2145221" cy="523220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난이도에 따른 보상 목록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000" dirty="0"/>
              <a:t>색으로 등급을 알려준다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FEF8A-1345-458C-89B7-691FB4FF1B79}"/>
              </a:ext>
            </a:extLst>
          </p:cNvPr>
          <p:cNvSpPr/>
          <p:nvPr/>
        </p:nvSpPr>
        <p:spPr>
          <a:xfrm>
            <a:off x="1492798" y="4270142"/>
            <a:ext cx="1503324" cy="531830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DE8773-E611-47D6-ACBF-AF9E3993D4DE}"/>
              </a:ext>
            </a:extLst>
          </p:cNvPr>
          <p:cNvSpPr txBox="1"/>
          <p:nvPr/>
        </p:nvSpPr>
        <p:spPr>
          <a:xfrm>
            <a:off x="9780551" y="5754668"/>
            <a:ext cx="2295722" cy="307777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보스 격파에 따른 보상목록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1826FC-1544-448E-9B9C-380BC5E15C18}"/>
              </a:ext>
            </a:extLst>
          </p:cNvPr>
          <p:cNvSpPr/>
          <p:nvPr/>
        </p:nvSpPr>
        <p:spPr>
          <a:xfrm>
            <a:off x="9117324" y="4792133"/>
            <a:ext cx="1811088" cy="488639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DA2804-6062-4E85-A6B8-508772E6C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9538056" y="5299445"/>
            <a:ext cx="242495" cy="609112"/>
          </a:xfrm>
          <a:prstGeom prst="line">
            <a:avLst/>
          </a:prstGeom>
          <a:ln>
            <a:solidFill>
              <a:srgbClr val="04D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8BB901-2130-46EC-B27F-FA1187BD0670}"/>
              </a:ext>
            </a:extLst>
          </p:cNvPr>
          <p:cNvSpPr/>
          <p:nvPr/>
        </p:nvSpPr>
        <p:spPr>
          <a:xfrm>
            <a:off x="6280969" y="2645002"/>
            <a:ext cx="718728" cy="2587858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517721-671C-45A3-95C3-04A0839FC2E5}"/>
              </a:ext>
            </a:extLst>
          </p:cNvPr>
          <p:cNvSpPr txBox="1"/>
          <p:nvPr/>
        </p:nvSpPr>
        <p:spPr>
          <a:xfrm>
            <a:off x="443883" y="5725180"/>
            <a:ext cx="2235586" cy="307777"/>
          </a:xfrm>
          <a:prstGeom prst="rect">
            <a:avLst/>
          </a:prstGeom>
          <a:noFill/>
          <a:ln>
            <a:solidFill>
              <a:srgbClr val="04DEF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캐릭터 공격패턴 </a:t>
            </a:r>
            <a:r>
              <a:rPr lang="ko-KR" altLang="en-US" sz="1400" dirty="0"/>
              <a:t>선택목록</a:t>
            </a:r>
            <a:endParaRPr lang="ko-KR" altLang="en-US" sz="10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00391DF-9052-4B69-B346-8266A2E4B8B7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679469" y="4712557"/>
            <a:ext cx="285077" cy="1166512"/>
          </a:xfrm>
          <a:prstGeom prst="line">
            <a:avLst/>
          </a:prstGeom>
          <a:ln>
            <a:solidFill>
              <a:srgbClr val="04D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2599-98FF-4D38-B2F4-3057C2DD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개발범위</a:t>
            </a:r>
            <a:br>
              <a:rPr lang="en-US" altLang="ko-KR" dirty="0"/>
            </a:br>
            <a:r>
              <a:rPr lang="en-US" altLang="ko-KR" dirty="0"/>
              <a:t>	</a:t>
            </a:r>
            <a:endParaRPr lang="ko-KR" altLang="en-US" sz="1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222188-B710-483F-8E44-7F77B6E28723}"/>
              </a:ext>
            </a:extLst>
          </p:cNvPr>
          <p:cNvSpPr txBox="1">
            <a:spLocks/>
          </p:cNvSpPr>
          <p:nvPr/>
        </p:nvSpPr>
        <p:spPr>
          <a:xfrm>
            <a:off x="5274130" y="901095"/>
            <a:ext cx="458832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6FF80-306C-4F0B-8A9B-8130A238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65867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1B273D-6B09-4948-9BBA-A764B51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1328"/>
              </p:ext>
            </p:extLst>
          </p:nvPr>
        </p:nvGraphicFramePr>
        <p:xfrm>
          <a:off x="1374774" y="1747278"/>
          <a:ext cx="9442452" cy="420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763">
                  <a:extLst>
                    <a:ext uri="{9D8B030D-6E8A-4147-A177-3AD203B41FA5}">
                      <a16:colId xmlns:a16="http://schemas.microsoft.com/office/drawing/2014/main" val="2899767866"/>
                    </a:ext>
                  </a:extLst>
                </a:gridCol>
                <a:gridCol w="1186036">
                  <a:extLst>
                    <a:ext uri="{9D8B030D-6E8A-4147-A177-3AD203B41FA5}">
                      <a16:colId xmlns:a16="http://schemas.microsoft.com/office/drawing/2014/main" val="301755534"/>
                    </a:ext>
                  </a:extLst>
                </a:gridCol>
                <a:gridCol w="3317257">
                  <a:extLst>
                    <a:ext uri="{9D8B030D-6E8A-4147-A177-3AD203B41FA5}">
                      <a16:colId xmlns:a16="http://schemas.microsoft.com/office/drawing/2014/main" val="1006759919"/>
                    </a:ext>
                  </a:extLst>
                </a:gridCol>
                <a:gridCol w="3535396">
                  <a:extLst>
                    <a:ext uri="{9D8B030D-6E8A-4147-A177-3AD203B41FA5}">
                      <a16:colId xmlns:a16="http://schemas.microsoft.com/office/drawing/2014/main" val="1764269480"/>
                    </a:ext>
                  </a:extLst>
                </a:gridCol>
              </a:tblGrid>
              <a:tr h="4959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45723"/>
                  </a:ext>
                </a:extLst>
              </a:tr>
              <a:tr h="4959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방향의 캐릭터 컨트롤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정밀 이동모드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가속 이동모드의 구현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901600"/>
                  </a:ext>
                </a:extLst>
              </a:tr>
              <a:tr h="4959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사용자가 선택한 공격패턴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아이템 습득 시 유동적으로 공격패턴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395138"/>
                  </a:ext>
                </a:extLst>
              </a:tr>
              <a:tr h="4959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충돌 시에 데미지를 입는다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충돌 시에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한편에 캐릭터의 표정을 그려준다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1986"/>
                  </a:ext>
                </a:extLst>
              </a:tr>
              <a:tr h="3170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난이도 설정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 게임</a:t>
                      </a:r>
                      <a:r>
                        <a:rPr lang="en-US" altLang="ko-KR" sz="1000" dirty="0"/>
                        <a:t>(UI)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캐릭터 얼굴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보스와의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 err="1"/>
                        <a:t>대화창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906819"/>
                  </a:ext>
                </a:extLst>
              </a:tr>
              <a:tr h="247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 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가지 난이도 구현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난이도에 따른 몬스터 패턴의 다양화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594808"/>
                  </a:ext>
                </a:extLst>
              </a:tr>
              <a:tr h="247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진행에 따른 배경화면의 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배경화면 위에 보일 수 있는 자잘한 애니메이션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반딧불이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937634"/>
                  </a:ext>
                </a:extLst>
              </a:tr>
              <a:tr h="3389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죽었을 경우 재시작이 가능하게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 게임에서 </a:t>
                      </a:r>
                      <a:r>
                        <a:rPr lang="en-US" altLang="ko-KR" sz="1000" dirty="0"/>
                        <a:t>ESC </a:t>
                      </a:r>
                      <a:r>
                        <a:rPr lang="ko-KR" altLang="en-US" sz="1000" dirty="0"/>
                        <a:t>키로 서브메뉴 호출 시에 정지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795848"/>
                  </a:ext>
                </a:extLst>
              </a:tr>
              <a:tr h="247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 공격 패턴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가지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스킬 공격 패턴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가지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단순한 공격 패턴이 아닌 탄막으로 그림을 그림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0006"/>
                  </a:ext>
                </a:extLst>
              </a:tr>
              <a:tr h="2479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난이도에 따른 기본 공격 패턴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가지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난이도에 따른 이동 알고리즘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18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41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117</TotalTime>
  <Words>418</Words>
  <Application>Microsoft Office PowerPoint</Application>
  <PresentationFormat>와이드스크린</PresentationFormat>
  <Paragraphs>183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천체</vt:lpstr>
      <vt:lpstr>2d 프로그래밍 제안서</vt:lpstr>
      <vt:lpstr>목차</vt:lpstr>
      <vt:lpstr>1. 세부설정  1-1 장르 및 컨셉</vt:lpstr>
      <vt:lpstr>1. 세부설정  1-2 플레이어 설정</vt:lpstr>
      <vt:lpstr>1. 세부설정  1-3 스테이지 설정</vt:lpstr>
      <vt:lpstr>1. 세부설정  1-4 아이템 설정</vt:lpstr>
      <vt:lpstr>2. 예상 흐름도  2-1 메인 화면 구성</vt:lpstr>
      <vt:lpstr>2. 예상 흐름도  2-2 게임 흐름도</vt:lpstr>
      <vt:lpstr>3. 개발범위  </vt:lpstr>
      <vt:lpstr>4. 개발일정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제안서</dc:title>
  <dc:creator>kang hyunwoon</dc:creator>
  <cp:lastModifiedBy>kang hyunwoon</cp:lastModifiedBy>
  <cp:revision>12</cp:revision>
  <dcterms:created xsi:type="dcterms:W3CDTF">2018-09-29T23:04:47Z</dcterms:created>
  <dcterms:modified xsi:type="dcterms:W3CDTF">2018-09-30T01:06:33Z</dcterms:modified>
</cp:coreProperties>
</file>