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5"/>
  </p:notesMasterIdLst>
  <p:sldIdLst>
    <p:sldId id="256" r:id="rId2"/>
    <p:sldId id="371" r:id="rId3"/>
    <p:sldId id="372" r:id="rId4"/>
    <p:sldId id="373" r:id="rId5"/>
    <p:sldId id="374" r:id="rId6"/>
    <p:sldId id="375" r:id="rId7"/>
    <p:sldId id="376" r:id="rId8"/>
    <p:sldId id="377"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 id="403" r:id="rId35"/>
    <p:sldId id="404" r:id="rId36"/>
    <p:sldId id="405" r:id="rId37"/>
    <p:sldId id="308" r:id="rId38"/>
    <p:sldId id="305" r:id="rId39"/>
    <p:sldId id="306" r:id="rId40"/>
    <p:sldId id="307" r:id="rId41"/>
    <p:sldId id="310" r:id="rId42"/>
    <p:sldId id="311" r:id="rId43"/>
    <p:sldId id="312" r:id="rId44"/>
    <p:sldId id="313" r:id="rId45"/>
    <p:sldId id="314" r:id="rId46"/>
    <p:sldId id="316" r:id="rId47"/>
    <p:sldId id="317" r:id="rId48"/>
    <p:sldId id="320" r:id="rId49"/>
    <p:sldId id="321" r:id="rId50"/>
    <p:sldId id="318" r:id="rId51"/>
    <p:sldId id="323" r:id="rId52"/>
    <p:sldId id="326" r:id="rId53"/>
    <p:sldId id="324" r:id="rId54"/>
    <p:sldId id="325" r:id="rId55"/>
    <p:sldId id="327" r:id="rId56"/>
    <p:sldId id="328" r:id="rId57"/>
    <p:sldId id="344" r:id="rId58"/>
    <p:sldId id="330" r:id="rId59"/>
    <p:sldId id="319" r:id="rId60"/>
    <p:sldId id="293" r:id="rId61"/>
    <p:sldId id="294" r:id="rId62"/>
    <p:sldId id="331" r:id="rId63"/>
    <p:sldId id="345" r:id="rId64"/>
    <p:sldId id="347" r:id="rId65"/>
    <p:sldId id="333" r:id="rId66"/>
    <p:sldId id="366" r:id="rId67"/>
    <p:sldId id="346" r:id="rId68"/>
    <p:sldId id="348" r:id="rId69"/>
    <p:sldId id="258" r:id="rId70"/>
    <p:sldId id="257" r:id="rId71"/>
    <p:sldId id="259" r:id="rId72"/>
    <p:sldId id="260" r:id="rId73"/>
    <p:sldId id="263" r:id="rId74"/>
    <p:sldId id="261" r:id="rId75"/>
    <p:sldId id="262" r:id="rId76"/>
    <p:sldId id="264" r:id="rId77"/>
    <p:sldId id="271" r:id="rId78"/>
    <p:sldId id="273" r:id="rId79"/>
    <p:sldId id="272" r:id="rId80"/>
    <p:sldId id="265" r:id="rId81"/>
    <p:sldId id="267" r:id="rId82"/>
    <p:sldId id="266" r:id="rId83"/>
    <p:sldId id="268" r:id="rId84"/>
    <p:sldId id="269" r:id="rId85"/>
    <p:sldId id="295" r:id="rId86"/>
    <p:sldId id="296" r:id="rId87"/>
    <p:sldId id="297" r:id="rId88"/>
    <p:sldId id="349" r:id="rId89"/>
    <p:sldId id="298" r:id="rId90"/>
    <p:sldId id="322" r:id="rId91"/>
    <p:sldId id="406" r:id="rId92"/>
    <p:sldId id="408" r:id="rId93"/>
    <p:sldId id="360" r:id="rId94"/>
    <p:sldId id="354" r:id="rId95"/>
    <p:sldId id="355" r:id="rId96"/>
    <p:sldId id="359" r:id="rId97"/>
    <p:sldId id="358" r:id="rId98"/>
    <p:sldId id="369" r:id="rId99"/>
    <p:sldId id="409" r:id="rId100"/>
    <p:sldId id="410" r:id="rId101"/>
    <p:sldId id="350" r:id="rId102"/>
    <p:sldId id="407" r:id="rId103"/>
    <p:sldId id="274" r:id="rId10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5C2"/>
    <a:srgbClr val="CB13BE"/>
    <a:srgbClr val="D536C8"/>
    <a:srgbClr val="00B158"/>
    <a:srgbClr val="5BB6B7"/>
    <a:srgbClr val="A0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8" d="100"/>
          <a:sy n="88" d="100"/>
        </p:scale>
        <p:origin x="-1584" y="-112"/>
      </p:cViewPr>
      <p:guideLst>
        <p:guide orient="horz" pos="2160"/>
        <p:guide pos="286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notesMaster" Target="notesMasters/notesMaster1.xml"/><Relationship Id="rId106" Type="http://schemas.openxmlformats.org/officeDocument/2006/relationships/printerSettings" Target="printerSettings/printerSettings1.bin"/><Relationship Id="rId107"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8" Type="http://schemas.openxmlformats.org/officeDocument/2006/relationships/viewProps" Target="viewProps.xml"/><Relationship Id="rId109"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110" Type="http://schemas.openxmlformats.org/officeDocument/2006/relationships/tableStyles" Target="tableStyles.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100" Type="http://schemas.openxmlformats.org/officeDocument/2006/relationships/slide" Target="slides/slide99.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891D5B-3442-0646-847C-26CBA6745B34}" type="datetimeFigureOut">
              <a:rPr lang="en-US" smtClean="0"/>
              <a:pPr/>
              <a:t>30/07/2013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DE96F4-7F16-8045-9CD7-18F1B353FF60}" type="slidenum">
              <a:rPr lang="en-US" smtClean="0"/>
              <a:pPr/>
              <a:t>‹#›</a:t>
            </a:fld>
            <a:endParaRPr lang="en-US"/>
          </a:p>
        </p:txBody>
      </p:sp>
    </p:spTree>
    <p:extLst>
      <p:ext uri="{BB962C8B-B14F-4D97-AF65-F5344CB8AC3E}">
        <p14:creationId xmlns:p14="http://schemas.microsoft.com/office/powerpoint/2010/main" val="3015855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interested in philosophical debates about</a:t>
            </a:r>
            <a:r>
              <a:rPr lang="en-US" baseline="0" dirty="0" smtClean="0"/>
              <a:t> this – want to keep it practical.</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 interested in philosophical debates about</a:t>
            </a:r>
            <a:r>
              <a:rPr lang="en-US" baseline="0" dirty="0" smtClean="0"/>
              <a:t> this – want to keep it practical.</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Emphasise</a:t>
            </a:r>
            <a:r>
              <a:rPr lang="en-US" baseline="0" dirty="0" smtClean="0"/>
              <a:t> that relationships are part of the definition.  In this case, not all detail is </a:t>
            </a:r>
            <a:r>
              <a:rPr lang="en-US" baseline="0" dirty="0" err="1" smtClean="0"/>
              <a:t>formalised</a:t>
            </a:r>
            <a:r>
              <a:rPr lang="en-US" baseline="0" dirty="0" smtClean="0"/>
              <a:t>: ventral and paired are ignored.</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graph of hierarchy</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 screen cap for object</a:t>
            </a:r>
            <a:r>
              <a:rPr lang="en-US" baseline="0" dirty="0" smtClean="0"/>
              <a:t> properties in </a:t>
            </a:r>
            <a:r>
              <a:rPr lang="en-US" baseline="0" dirty="0" err="1" smtClean="0"/>
              <a:t>Protege</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14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Make screen shot for this</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point is not to read all the text,</a:t>
            </a:r>
            <a:r>
              <a:rPr lang="en-US" baseline="0" dirty="0" smtClean="0"/>
              <a:t> just to note that it is complicated.  Note that this approach differs from Simon’s, as I understand it, of making formal </a:t>
            </a:r>
            <a:r>
              <a:rPr lang="en-US" baseline="0" dirty="0" err="1" smtClean="0"/>
              <a:t>defs</a:t>
            </a:r>
            <a:r>
              <a:rPr lang="en-US" baseline="0" dirty="0" smtClean="0"/>
              <a:t> primary and aiming for complete Rector demoralization.</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Slightly </a:t>
            </a:r>
            <a:r>
              <a:rPr lang="en-US" dirty="0" err="1" smtClean="0"/>
              <a:t>patronising</a:t>
            </a:r>
            <a:r>
              <a:rPr lang="en-US" dirty="0" smtClean="0"/>
              <a:t> slide,</a:t>
            </a:r>
            <a:r>
              <a:rPr lang="en-US" baseline="0" dirty="0" smtClean="0"/>
              <a:t> but made this because I think non-coders often think having lots of error messages is a chore.  I know I used to.</a:t>
            </a:r>
            <a:endParaRPr lang="en-US" dirty="0"/>
          </a:p>
        </p:txBody>
      </p:sp>
      <p:sp>
        <p:nvSpPr>
          <p:cNvPr id="4" name="Slide Number Placeholder 3"/>
          <p:cNvSpPr>
            <a:spLocks noGrp="1"/>
          </p:cNvSpPr>
          <p:nvPr>
            <p:ph type="sldNum" sz="quarter" idx="10"/>
          </p:nvPr>
        </p:nvSpPr>
        <p:spPr/>
        <p:txBody>
          <a:bodyPr/>
          <a:lstStyle/>
          <a:p>
            <a:fld id="{AEDE96F4-7F16-8045-9CD7-18F1B353FF60}" type="slidenum">
              <a:rPr lang="en-US" smtClean="0"/>
              <a:pPr/>
              <a:t>27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Last point will be dealt</a:t>
            </a:r>
            <a:r>
              <a:rPr lang="en-US" baseline="0" dirty="0" smtClean="0"/>
              <a:t> with later </a:t>
            </a:r>
            <a:r>
              <a:rPr lang="en-US" baseline="0" smtClean="0"/>
              <a:t>by Chris.</a:t>
            </a:r>
            <a:endParaRPr lang="en-US"/>
          </a:p>
        </p:txBody>
      </p:sp>
      <p:sp>
        <p:nvSpPr>
          <p:cNvPr id="4" name="Slide Number Placeholder 3"/>
          <p:cNvSpPr>
            <a:spLocks noGrp="1"/>
          </p:cNvSpPr>
          <p:nvPr>
            <p:ph type="sldNum" sz="quarter" idx="10"/>
          </p:nvPr>
        </p:nvSpPr>
        <p:spPr/>
        <p:txBody>
          <a:bodyPr/>
          <a:lstStyle/>
          <a:p>
            <a:fld id="{AEDE96F4-7F16-8045-9CD7-18F1B353FF60}" type="slidenum">
              <a:rPr lang="en-US" smtClean="0"/>
              <a:pPr/>
              <a:t>36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FFB4253A-06D4-BE4F-A464-031908D4BFA1}" type="datetimeFigureOut">
              <a:rPr lang="en-US" smtClean="0"/>
              <a:pPr/>
              <a:t>30/07/2013</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30/07/2013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Date Placeholder 2"/>
          <p:cNvSpPr>
            <a:spLocks noGrp="1"/>
          </p:cNvSpPr>
          <p:nvPr>
            <p:ph type="dt" sz="half" idx="10"/>
          </p:nvPr>
        </p:nvSpPr>
        <p:spPr/>
        <p:txBody>
          <a:bodyPr/>
          <a:lstStyle/>
          <a:p>
            <a:fld id="{FFB4253A-06D4-BE4F-A464-031908D4BFA1}" type="datetimeFigureOut">
              <a:rPr lang="en-US" smtClean="0"/>
              <a:pPr/>
              <a:t>30/07/2013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FFB4253A-06D4-BE4F-A464-031908D4BFA1}" type="datetimeFigureOut">
              <a:rPr lang="en-US" smtClean="0"/>
              <a:pPr/>
              <a:t>30/07/2013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30/07/2013</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30/07/2013</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FFB4253A-06D4-BE4F-A464-031908D4BFA1}" type="datetimeFigureOut">
              <a:rPr lang="en-US" smtClean="0"/>
              <a:pPr/>
              <a:t>30/07/2013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FFB4253A-06D4-BE4F-A464-031908D4BFA1}" type="datetimeFigureOut">
              <a:rPr lang="en-US" smtClean="0"/>
              <a:pPr/>
              <a:t>30/07/2013</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GB" smtClean="0"/>
              <a:t>Click icon to add picture</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GB"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FFB4253A-06D4-BE4F-A464-031908D4BFA1}" type="datetimeFigureOut">
              <a:rPr lang="en-US" smtClean="0"/>
              <a:pPr/>
              <a:t>30/07/2013</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GB" smtClean="0"/>
              <a:t>Click icon to add picture</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GB" smtClean="0"/>
              <a:t>Click icon to add picture</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GB"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FFB4253A-06D4-BE4F-A464-031908D4BFA1}" type="datetimeFigureOut">
              <a:rPr lang="en-US" smtClean="0"/>
              <a:pPr/>
              <a:t>30/07/2013</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GB" smtClean="0"/>
              <a:t>Click icon to add picture</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GB" smtClean="0"/>
              <a:t>Click icon to add picture</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30/07/2013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30/07/2013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GB"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30/07/2013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GB" smtClean="0"/>
              <a:t>Click to edit Master title style</a:t>
            </a:r>
            <a:endParaRPr/>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10"/>
          </p:nvPr>
        </p:nvSpPr>
        <p:spPr/>
        <p:txBody>
          <a:bodyPr/>
          <a:lstStyle/>
          <a:p>
            <a:fld id="{FFB4253A-06D4-BE4F-A464-031908D4BFA1}" type="datetimeFigureOut">
              <a:rPr lang="en-US" smtClean="0"/>
              <a:pPr/>
              <a:t>30/07/2013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7114A1-C687-774F-A8EA-25E0AE8417B3}" type="slidenum">
              <a:rPr lang="en-US" smtClean="0"/>
              <a:pPr/>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GB"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GB"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FFB4253A-06D4-BE4F-A464-031908D4BFA1}" type="datetimeFigureOut">
              <a:rPr lang="en-US" smtClean="0"/>
              <a:pPr/>
              <a:t>30/07/2013</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GB" smtClean="0"/>
              <a:t>Click icon to add picture</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GB" smtClean="0"/>
              <a:t>Click icon to add picture</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GB"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GB"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FFB4253A-06D4-BE4F-A464-031908D4BFA1}" type="datetimeFigureOut">
              <a:rPr lang="en-US" smtClean="0"/>
              <a:pPr/>
              <a:t>30/07/2013</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EE7114A1-C687-774F-A8EA-25E0AE8417B3}" type="slidenum">
              <a:rPr lang="en-US" smtClean="0"/>
              <a:pPr/>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30/07/2013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GB"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7" name="Date Placeholder 6"/>
          <p:cNvSpPr>
            <a:spLocks noGrp="1"/>
          </p:cNvSpPr>
          <p:nvPr>
            <p:ph type="dt" sz="half" idx="10"/>
          </p:nvPr>
        </p:nvSpPr>
        <p:spPr/>
        <p:txBody>
          <a:bodyPr/>
          <a:lstStyle/>
          <a:p>
            <a:fld id="{FFB4253A-06D4-BE4F-A464-031908D4BFA1}" type="datetimeFigureOut">
              <a:rPr lang="en-US" smtClean="0"/>
              <a:pPr/>
              <a:t>30/07/2013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7114A1-C687-774F-A8EA-25E0AE8417B3}" type="slidenum">
              <a:rPr lang="en-US" smtClean="0"/>
              <a:pPr/>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30/07/2013</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EE7114A1-C687-774F-A8EA-25E0AE8417B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GB"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5" name="Date Placeholder 4"/>
          <p:cNvSpPr>
            <a:spLocks noGrp="1"/>
          </p:cNvSpPr>
          <p:nvPr>
            <p:ph type="dt" sz="half" idx="10"/>
          </p:nvPr>
        </p:nvSpPr>
        <p:spPr/>
        <p:txBody>
          <a:bodyPr/>
          <a:lstStyle/>
          <a:p>
            <a:fld id="{FFB4253A-06D4-BE4F-A464-031908D4BFA1}" type="datetimeFigureOut">
              <a:rPr lang="en-US" smtClean="0"/>
              <a:pPr/>
              <a:t>30/07/2013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7114A1-C687-774F-A8EA-25E0AE8417B3}" type="slidenum">
              <a:rPr lang="en-US" smtClean="0"/>
              <a:pPr/>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GB"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FFB4253A-06D4-BE4F-A464-031908D4BFA1}" type="datetimeFigureOut">
              <a:rPr lang="en-US" smtClean="0"/>
              <a:pPr/>
              <a:t>30/07/2013</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EE7114A1-C687-774F-A8EA-25E0AE8417B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 Id="rId3" Type="http://schemas.openxmlformats.org/officeDocument/2006/relationships/image" Target="../media/image3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 Id="rId3"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 Id="rId3" Type="http://schemas.openxmlformats.org/officeDocument/2006/relationships/image" Target="../media/image4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 Id="rId3" Type="http://schemas.openxmlformats.org/officeDocument/2006/relationships/image" Target="../media/image4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4.png"/><Relationship Id="rId3" Type="http://schemas.openxmlformats.org/officeDocument/2006/relationships/image" Target="../media/image45.png"/></Relationships>
</file>

<file path=ppt/slides/_rels/slide57.xml.rels><?xml version="1.0" encoding="UTF-8" standalone="yes"?>
<Relationships xmlns="http://schemas.openxmlformats.org/package/2006/relationships"><Relationship Id="rId3" Type="http://schemas.openxmlformats.org/officeDocument/2006/relationships/image" Target="../media/image47.png"/><Relationship Id="rId4"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 Id="rId3" Type="http://schemas.openxmlformats.org/officeDocument/2006/relationships/image" Target="../media/image50.png"/></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51.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14.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3.png"/><Relationship Id="rId3" Type="http://schemas.openxmlformats.org/officeDocument/2006/relationships/image" Target="../media/image5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5.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7.png"/><Relationship Id="rId3" Type="http://schemas.openxmlformats.org/officeDocument/2006/relationships/image" Target="../media/image58.png"/></Relationships>
</file>

<file path=ppt/slides/_rels/slide68.xml.rels><?xml version="1.0" encoding="UTF-8" standalone="yes"?>
<Relationships xmlns="http://schemas.openxmlformats.org/package/2006/relationships"><Relationship Id="rId3" Type="http://schemas.openxmlformats.org/officeDocument/2006/relationships/image" Target="../media/image60.png"/><Relationship Id="rId4" Type="http://schemas.openxmlformats.org/officeDocument/2006/relationships/image" Target="../media/image61.png"/><Relationship Id="rId5" Type="http://schemas.openxmlformats.org/officeDocument/2006/relationships/image" Target="../media/image62.png"/><Relationship Id="rId6" Type="http://schemas.openxmlformats.org/officeDocument/2006/relationships/image" Target="../media/image63.png"/><Relationship Id="rId7" Type="http://schemas.openxmlformats.org/officeDocument/2006/relationships/image" Target="../media/image64.png"/><Relationship Id="rId8" Type="http://schemas.openxmlformats.org/officeDocument/2006/relationships/image" Target="../media/image65.png"/><Relationship Id="rId1" Type="http://schemas.openxmlformats.org/officeDocument/2006/relationships/slideLayout" Target="../slideLayouts/slideLayout2.xml"/><Relationship Id="rId2" Type="http://schemas.openxmlformats.org/officeDocument/2006/relationships/image" Target="../media/image5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6.png"/><Relationship Id="rId3" Type="http://schemas.openxmlformats.org/officeDocument/2006/relationships/image" Target="../media/image6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69.png"/><Relationship Id="rId4" Type="http://schemas.openxmlformats.org/officeDocument/2006/relationships/image" Target="../media/image70.png"/><Relationship Id="rId5" Type="http://schemas.openxmlformats.org/officeDocument/2006/relationships/image" Target="../media/image71.png"/><Relationship Id="rId1" Type="http://schemas.openxmlformats.org/officeDocument/2006/relationships/slideLayout" Target="../slideLayouts/slideLayout2.xml"/><Relationship Id="rId2" Type="http://schemas.openxmlformats.org/officeDocument/2006/relationships/image" Target="../media/image6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2.png"/><Relationship Id="rId3" Type="http://schemas.openxmlformats.org/officeDocument/2006/relationships/image" Target="../media/image7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4.png"/><Relationship Id="rId3" Type="http://schemas.openxmlformats.org/officeDocument/2006/relationships/image" Target="../media/image75.png"/></Relationships>
</file>

<file path=ppt/slides/_rels/slide73.xml.rels><?xml version="1.0" encoding="UTF-8" standalone="yes"?>
<Relationships xmlns="http://schemas.openxmlformats.org/package/2006/relationships"><Relationship Id="rId3" Type="http://schemas.openxmlformats.org/officeDocument/2006/relationships/image" Target="../media/image77.png"/><Relationship Id="rId4" Type="http://schemas.openxmlformats.org/officeDocument/2006/relationships/image" Target="../media/image78.png"/><Relationship Id="rId5" Type="http://schemas.openxmlformats.org/officeDocument/2006/relationships/image" Target="../media/image79.png"/><Relationship Id="rId6" Type="http://schemas.openxmlformats.org/officeDocument/2006/relationships/image" Target="../media/image80.png"/><Relationship Id="rId7" Type="http://schemas.openxmlformats.org/officeDocument/2006/relationships/image" Target="../media/image81.png"/><Relationship Id="rId1" Type="http://schemas.openxmlformats.org/officeDocument/2006/relationships/slideLayout" Target="../slideLayouts/slideLayout2.xml"/><Relationship Id="rId2" Type="http://schemas.openxmlformats.org/officeDocument/2006/relationships/image" Target="../media/image7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2.png"/></Relationships>
</file>

<file path=ppt/slides/_rels/slide75.xml.rels><?xml version="1.0" encoding="UTF-8" standalone="yes"?>
<Relationships xmlns="http://schemas.openxmlformats.org/package/2006/relationships"><Relationship Id="rId3" Type="http://schemas.openxmlformats.org/officeDocument/2006/relationships/image" Target="../media/image84.png"/><Relationship Id="rId4" Type="http://schemas.openxmlformats.org/officeDocument/2006/relationships/image" Target="../media/image74.png"/><Relationship Id="rId5" Type="http://schemas.openxmlformats.org/officeDocument/2006/relationships/image" Target="../media/image85.png"/><Relationship Id="rId1" Type="http://schemas.openxmlformats.org/officeDocument/2006/relationships/slideLayout" Target="../slideLayouts/slideLayout2.xml"/><Relationship Id="rId2" Type="http://schemas.openxmlformats.org/officeDocument/2006/relationships/image" Target="../media/image8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9.png"/><Relationship Id="rId3" Type="http://schemas.openxmlformats.org/officeDocument/2006/relationships/image" Target="../media/image8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1.png"/><Relationship Id="rId4" Type="http://schemas.openxmlformats.org/officeDocument/2006/relationships/image" Target="../media/image92.png"/><Relationship Id="rId1" Type="http://schemas.openxmlformats.org/officeDocument/2006/relationships/slideLayout" Target="../slideLayouts/slideLayout2.xml"/><Relationship Id="rId2" Type="http://schemas.openxmlformats.org/officeDocument/2006/relationships/image" Target="../media/image9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4.png"/></Relationships>
</file>

<file path=ppt/slides/_rels/slide83.xml.rels><?xml version="1.0" encoding="UTF-8" standalone="yes"?>
<Relationships xmlns="http://schemas.openxmlformats.org/package/2006/relationships"><Relationship Id="rId3" Type="http://schemas.openxmlformats.org/officeDocument/2006/relationships/image" Target="../media/image55.jpeg"/><Relationship Id="rId4" Type="http://schemas.openxmlformats.org/officeDocument/2006/relationships/image" Target="../media/image96.png"/><Relationship Id="rId5" Type="http://schemas.openxmlformats.org/officeDocument/2006/relationships/image" Target="../media/image97.png"/><Relationship Id="rId6" Type="http://schemas.openxmlformats.org/officeDocument/2006/relationships/image" Target="../media/image98.png"/><Relationship Id="rId1" Type="http://schemas.openxmlformats.org/officeDocument/2006/relationships/slideLayout" Target="../slideLayouts/slideLayout2.xml"/><Relationship Id="rId2" Type="http://schemas.openxmlformats.org/officeDocument/2006/relationships/image" Target="../media/image9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0.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1.png"/></Relationships>
</file>

<file path=ppt/slides/_rels/slide87.xml.rels><?xml version="1.0" encoding="UTF-8" standalone="yes"?>
<Relationships xmlns="http://schemas.openxmlformats.org/package/2006/relationships"><Relationship Id="rId3" Type="http://schemas.openxmlformats.org/officeDocument/2006/relationships/image" Target="../media/image103.png"/><Relationship Id="rId4" Type="http://schemas.openxmlformats.org/officeDocument/2006/relationships/image" Target="../media/image104.png"/><Relationship Id="rId1" Type="http://schemas.openxmlformats.org/officeDocument/2006/relationships/slideLayout" Target="../slideLayouts/slideLayout2.xml"/><Relationship Id="rId2" Type="http://schemas.openxmlformats.org/officeDocument/2006/relationships/image" Target="../media/image10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06.png"/><Relationship Id="rId4" Type="http://schemas.openxmlformats.org/officeDocument/2006/relationships/image" Target="../media/image107.png"/><Relationship Id="rId5" Type="http://schemas.openxmlformats.org/officeDocument/2006/relationships/image" Target="../media/image108.png"/><Relationship Id="rId6" Type="http://schemas.openxmlformats.org/officeDocument/2006/relationships/image" Target="../media/image109.png"/><Relationship Id="rId7" Type="http://schemas.openxmlformats.org/officeDocument/2006/relationships/image" Target="../media/image110.png"/><Relationship Id="rId8" Type="http://schemas.openxmlformats.org/officeDocument/2006/relationships/image" Target="../media/image111.png"/><Relationship Id="rId1" Type="http://schemas.openxmlformats.org/officeDocument/2006/relationships/slideLayout" Target="../slideLayouts/slideLayout2.xml"/><Relationship Id="rId2" Type="http://schemas.openxmlformats.org/officeDocument/2006/relationships/image" Target="../media/image10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15.png"/><Relationship Id="rId4" Type="http://schemas.openxmlformats.org/officeDocument/2006/relationships/image" Target="../media/image116.png"/><Relationship Id="rId5" Type="http://schemas.openxmlformats.org/officeDocument/2006/relationships/image" Target="../media/image117.png"/><Relationship Id="rId6" Type="http://schemas.openxmlformats.org/officeDocument/2006/relationships/image" Target="../media/image118.png"/><Relationship Id="rId7" Type="http://schemas.openxmlformats.org/officeDocument/2006/relationships/image" Target="../media/image119.png"/><Relationship Id="rId1" Type="http://schemas.openxmlformats.org/officeDocument/2006/relationships/slideLayout" Target="../slideLayouts/slideLayout2.xml"/><Relationship Id="rId2" Type="http://schemas.openxmlformats.org/officeDocument/2006/relationships/image" Target="../media/image114.png"/></Relationships>
</file>

<file path=ppt/slides/_rels/slide94.xml.rels><?xml version="1.0" encoding="UTF-8" standalone="yes"?>
<Relationships xmlns="http://schemas.openxmlformats.org/package/2006/relationships"><Relationship Id="rId3" Type="http://schemas.openxmlformats.org/officeDocument/2006/relationships/image" Target="../media/image121.png"/><Relationship Id="rId4" Type="http://schemas.openxmlformats.org/officeDocument/2006/relationships/image" Target="../media/image122.png"/><Relationship Id="rId1" Type="http://schemas.openxmlformats.org/officeDocument/2006/relationships/slideLayout" Target="../slideLayouts/slideLayout2.xml"/><Relationship Id="rId2" Type="http://schemas.openxmlformats.org/officeDocument/2006/relationships/image" Target="../media/image12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25.png"/><Relationship Id="rId4" Type="http://schemas.openxmlformats.org/officeDocument/2006/relationships/image" Target="../media/image126.png"/><Relationship Id="rId1" Type="http://schemas.openxmlformats.org/officeDocument/2006/relationships/slideLayout" Target="../slideLayouts/slideLayout2.xml"/><Relationship Id="rId2" Type="http://schemas.openxmlformats.org/officeDocument/2006/relationships/image" Target="../media/image12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7.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From OBO to OWL and back again – a tutorial</a:t>
            </a:r>
            <a:endParaRPr lang="en-US" dirty="0"/>
          </a:p>
        </p:txBody>
      </p:sp>
      <p:sp>
        <p:nvSpPr>
          <p:cNvPr id="3" name="Subtitle 2"/>
          <p:cNvSpPr>
            <a:spLocks noGrp="1"/>
          </p:cNvSpPr>
          <p:nvPr>
            <p:ph type="subTitle" idx="1"/>
          </p:nvPr>
        </p:nvSpPr>
        <p:spPr/>
        <p:txBody>
          <a:bodyPr>
            <a:normAutofit lnSpcReduction="10000"/>
          </a:bodyPr>
          <a:lstStyle/>
          <a:p>
            <a:r>
              <a:rPr lang="en-US" dirty="0" smtClean="0"/>
              <a:t>David </a:t>
            </a:r>
            <a:r>
              <a:rPr lang="en-US" dirty="0" err="1" smtClean="0"/>
              <a:t>Osumi</a:t>
            </a:r>
            <a:r>
              <a:rPr lang="en-US" dirty="0" smtClean="0"/>
              <a:t>-Sutherland, Virtual Fly Brain/FlyBase</a:t>
            </a:r>
          </a:p>
          <a:p>
            <a:r>
              <a:rPr lang="en-US" dirty="0" smtClean="0"/>
              <a:t>Chris </a:t>
            </a:r>
            <a:r>
              <a:rPr lang="en-US" dirty="0" err="1" smtClean="0"/>
              <a:t>Mungall</a:t>
            </a:r>
            <a:r>
              <a:rPr lang="en-US" dirty="0" smtClean="0"/>
              <a:t> – GO/LBL…</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466522" y="3831531"/>
            <a:ext cx="4024020" cy="3026469"/>
          </a:xfrm>
          <a:prstGeom prst="rect">
            <a:avLst/>
          </a:prstGeom>
        </p:spPr>
      </p:pic>
      <p:sp>
        <p:nvSpPr>
          <p:cNvPr id="2" name="Title 1"/>
          <p:cNvSpPr>
            <a:spLocks noGrp="1"/>
          </p:cNvSpPr>
          <p:nvPr>
            <p:ph type="title"/>
          </p:nvPr>
        </p:nvSpPr>
        <p:spPr/>
        <p:txBody>
          <a:bodyPr/>
          <a:lstStyle/>
          <a:p>
            <a:r>
              <a:rPr lang="en-US" dirty="0" smtClean="0"/>
              <a:t>What is an ontology ?</a:t>
            </a:r>
            <a:endParaRPr lang="en-US" dirty="0"/>
          </a:p>
        </p:txBody>
      </p:sp>
      <p:sp>
        <p:nvSpPr>
          <p:cNvPr id="4" name="Content Placeholder 2"/>
          <p:cNvSpPr>
            <a:spLocks noGrp="1"/>
          </p:cNvSpPr>
          <p:nvPr>
            <p:ph idx="1"/>
          </p:nvPr>
        </p:nvSpPr>
        <p:spPr>
          <a:xfrm>
            <a:off x="472556" y="1009354"/>
            <a:ext cx="7556313" cy="558560"/>
          </a:xfrm>
        </p:spPr>
        <p:txBody>
          <a:bodyPr rtlCol="0">
            <a:normAutofit/>
          </a:bodyPr>
          <a:lstStyle/>
          <a:p>
            <a:pPr fontAlgn="auto">
              <a:spcAft>
                <a:spcPts val="0"/>
              </a:spcAft>
              <a:buNone/>
              <a:defRPr/>
            </a:pPr>
            <a:r>
              <a:rPr lang="en-US" sz="2400" dirty="0" smtClean="0">
                <a:solidFill>
                  <a:schemeClr val="tx1">
                    <a:lumMod val="65000"/>
                    <a:lumOff val="35000"/>
                  </a:schemeClr>
                </a:solidFill>
                <a:ea typeface="+mn-ea"/>
                <a:cs typeface="+mn-cs"/>
              </a:rPr>
              <a:t> A classification</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
        <p:nvSpPr>
          <p:cNvPr id="5" name="Oval 4"/>
          <p:cNvSpPr/>
          <p:nvPr/>
        </p:nvSpPr>
        <p:spPr>
          <a:xfrm>
            <a:off x="5875158" y="3014491"/>
            <a:ext cx="2086355" cy="222376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p:txBody>
      </p:sp>
      <p:sp>
        <p:nvSpPr>
          <p:cNvPr id="6" name="Oval 5"/>
          <p:cNvSpPr/>
          <p:nvPr/>
        </p:nvSpPr>
        <p:spPr>
          <a:xfrm>
            <a:off x="4294195" y="2037643"/>
            <a:ext cx="3745070" cy="365414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5040044" y="2275730"/>
            <a:ext cx="3289081" cy="369332"/>
          </a:xfrm>
          <a:prstGeom prst="rect">
            <a:avLst/>
          </a:prstGeom>
          <a:noFill/>
        </p:spPr>
        <p:txBody>
          <a:bodyPr wrap="square" rtlCol="0">
            <a:spAutoFit/>
          </a:bodyPr>
          <a:lstStyle/>
          <a:p>
            <a:r>
              <a:rPr lang="en-US" dirty="0" smtClean="0"/>
              <a:t>appendage</a:t>
            </a:r>
            <a:endParaRPr lang="en-US" dirty="0"/>
          </a:p>
        </p:txBody>
      </p:sp>
      <p:sp>
        <p:nvSpPr>
          <p:cNvPr id="9" name="Oval 8"/>
          <p:cNvSpPr/>
          <p:nvPr/>
        </p:nvSpPr>
        <p:spPr>
          <a:xfrm>
            <a:off x="4320642" y="3074280"/>
            <a:ext cx="1463806" cy="138650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antenna</a:t>
            </a:r>
            <a:endParaRPr lang="en-US" dirty="0">
              <a:solidFill>
                <a:schemeClr val="tx1"/>
              </a:solidFill>
            </a:endParaRPr>
          </a:p>
        </p:txBody>
      </p:sp>
      <p:sp>
        <p:nvSpPr>
          <p:cNvPr id="10" name="Oval 9"/>
          <p:cNvSpPr/>
          <p:nvPr/>
        </p:nvSpPr>
        <p:spPr>
          <a:xfrm>
            <a:off x="5901466" y="3426049"/>
            <a:ext cx="1079493" cy="1059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forewing</a:t>
            </a:r>
          </a:p>
        </p:txBody>
      </p:sp>
      <p:sp>
        <p:nvSpPr>
          <p:cNvPr id="11" name="TextBox 10"/>
          <p:cNvSpPr txBox="1"/>
          <p:nvPr/>
        </p:nvSpPr>
        <p:spPr>
          <a:xfrm>
            <a:off x="6667394" y="3126111"/>
            <a:ext cx="869104" cy="380415"/>
          </a:xfrm>
          <a:prstGeom prst="rect">
            <a:avLst/>
          </a:prstGeom>
          <a:noFill/>
        </p:spPr>
        <p:txBody>
          <a:bodyPr wrap="square" rtlCol="0">
            <a:spAutoFit/>
          </a:bodyPr>
          <a:lstStyle/>
          <a:p>
            <a:r>
              <a:rPr lang="en-US" dirty="0" smtClean="0"/>
              <a:t>wing</a:t>
            </a:r>
            <a:endParaRPr lang="en-US" dirty="0"/>
          </a:p>
        </p:txBody>
      </p:sp>
      <p:sp>
        <p:nvSpPr>
          <p:cNvPr id="12" name="Oval 11"/>
          <p:cNvSpPr/>
          <p:nvPr/>
        </p:nvSpPr>
        <p:spPr>
          <a:xfrm>
            <a:off x="6886279" y="3902399"/>
            <a:ext cx="1023399" cy="90824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hindwing</a:t>
            </a:r>
            <a:endParaRPr lang="en-US" dirty="0" smtClean="0">
              <a:solidFill>
                <a:srgbClr val="000000"/>
              </a:solidFill>
            </a:endParaRPr>
          </a:p>
        </p:txBody>
      </p:sp>
      <p:pic>
        <p:nvPicPr>
          <p:cNvPr id="14" name="Picture 13"/>
          <p:cNvPicPr>
            <a:picLocks noChangeAspect="1"/>
          </p:cNvPicPr>
          <p:nvPr/>
        </p:nvPicPr>
        <p:blipFill>
          <a:blip r:embed="rId4"/>
          <a:stretch>
            <a:fillRect/>
          </a:stretch>
        </p:blipFill>
        <p:spPr>
          <a:xfrm>
            <a:off x="452891" y="1620858"/>
            <a:ext cx="2293204" cy="2111034"/>
          </a:xfrm>
          <a:prstGeom prst="rect">
            <a:avLst/>
          </a:prstGeom>
        </p:spPr>
      </p:pic>
    </p:spTree>
    <p:extLst>
      <p:ext uri="{BB962C8B-B14F-4D97-AF65-F5344CB8AC3E}">
        <p14:creationId xmlns:p14="http://schemas.microsoft.com/office/powerpoint/2010/main" val="27155216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lstStyle/>
          <a:p>
            <a:r>
              <a:rPr lang="en-US" dirty="0" smtClean="0"/>
              <a:t>Try adding a few more individuals</a:t>
            </a:r>
            <a:r>
              <a:rPr lang="en-US" dirty="0"/>
              <a:t> </a:t>
            </a:r>
            <a:r>
              <a:rPr lang="en-US" dirty="0" smtClean="0"/>
              <a:t>– aiming to get them </a:t>
            </a:r>
            <a:r>
              <a:rPr lang="en-US" dirty="0" err="1" smtClean="0"/>
              <a:t>autoclassified</a:t>
            </a:r>
            <a:r>
              <a:rPr lang="en-US" dirty="0" smtClean="0"/>
              <a:t>.</a:t>
            </a:r>
          </a:p>
        </p:txBody>
      </p:sp>
    </p:spTree>
    <p:extLst>
      <p:ext uri="{BB962C8B-B14F-4D97-AF65-F5344CB8AC3E}">
        <p14:creationId xmlns:p14="http://schemas.microsoft.com/office/powerpoint/2010/main" val="83843524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final exercise 1</a:t>
            </a:r>
            <a:endParaRPr lang="en-US" dirty="0"/>
          </a:p>
        </p:txBody>
      </p:sp>
      <p:sp>
        <p:nvSpPr>
          <p:cNvPr id="3" name="Content Placeholder 2"/>
          <p:cNvSpPr>
            <a:spLocks noGrp="1"/>
          </p:cNvSpPr>
          <p:nvPr>
            <p:ph idx="1"/>
          </p:nvPr>
        </p:nvSpPr>
        <p:spPr>
          <a:xfrm>
            <a:off x="485515" y="1929368"/>
            <a:ext cx="7556313" cy="4144963"/>
          </a:xfrm>
        </p:spPr>
        <p:txBody>
          <a:bodyPr>
            <a:normAutofit/>
          </a:bodyPr>
          <a:lstStyle/>
          <a:p>
            <a:r>
              <a:rPr lang="en-US" dirty="0" smtClean="0"/>
              <a:t>“olfactory </a:t>
            </a:r>
            <a:r>
              <a:rPr lang="en-US" dirty="0" smtClean="0"/>
              <a:t>peg” </a:t>
            </a:r>
            <a:r>
              <a:rPr lang="en-US" dirty="0" smtClean="0"/>
              <a:t>and “tarsal taste bristle” have asserted classifications</a:t>
            </a:r>
          </a:p>
          <a:p>
            <a:pPr lvl="1"/>
            <a:r>
              <a:rPr lang="en-US" dirty="0" smtClean="0"/>
              <a:t>‘olfactory </a:t>
            </a:r>
            <a:r>
              <a:rPr lang="en-US" dirty="0" smtClean="0"/>
              <a:t>peg’ </a:t>
            </a:r>
            <a:r>
              <a:rPr lang="en-US" dirty="0" err="1" smtClean="0">
                <a:solidFill>
                  <a:srgbClr val="0000FF"/>
                </a:solidFill>
              </a:rPr>
              <a:t>SubClassOf</a:t>
            </a:r>
            <a:r>
              <a:rPr lang="en-US" dirty="0" smtClean="0">
                <a:solidFill>
                  <a:srgbClr val="0000FF"/>
                </a:solidFill>
              </a:rPr>
              <a:t> </a:t>
            </a:r>
            <a:r>
              <a:rPr lang="en-US" dirty="0" smtClean="0"/>
              <a:t>(</a:t>
            </a:r>
            <a:r>
              <a:rPr lang="en-US" dirty="0" err="1" smtClean="0"/>
              <a:t>is_a</a:t>
            </a:r>
            <a:r>
              <a:rPr lang="en-US" dirty="0" smtClean="0"/>
              <a:t>) ‘peg </a:t>
            </a:r>
            <a:r>
              <a:rPr lang="en-US" dirty="0" err="1" smtClean="0"/>
              <a:t>sensillum</a:t>
            </a:r>
            <a:r>
              <a:rPr lang="en-US" dirty="0" smtClean="0"/>
              <a:t>’</a:t>
            </a:r>
          </a:p>
          <a:p>
            <a:pPr lvl="1"/>
            <a:r>
              <a:rPr lang="en-US" dirty="0" smtClean="0"/>
              <a:t>‘tarsal taste bristle’ </a:t>
            </a:r>
            <a:r>
              <a:rPr lang="en-US" dirty="0" err="1" smtClean="0">
                <a:solidFill>
                  <a:srgbClr val="0000FF"/>
                </a:solidFill>
              </a:rPr>
              <a:t>SubClassOf</a:t>
            </a:r>
            <a:r>
              <a:rPr lang="en-US" dirty="0" smtClean="0">
                <a:solidFill>
                  <a:srgbClr val="0000FF"/>
                </a:solidFill>
              </a:rPr>
              <a:t> </a:t>
            </a:r>
            <a:r>
              <a:rPr lang="en-US" dirty="0" smtClean="0"/>
              <a:t>(</a:t>
            </a:r>
            <a:r>
              <a:rPr lang="en-US" dirty="0" err="1" smtClean="0"/>
              <a:t>is_a</a:t>
            </a:r>
            <a:r>
              <a:rPr lang="en-US" dirty="0" smtClean="0"/>
              <a:t>) ‘sensory bristle’</a:t>
            </a:r>
          </a:p>
          <a:p>
            <a:r>
              <a:rPr lang="en-US" dirty="0" smtClean="0"/>
              <a:t>Look at the definitions of ‘peg </a:t>
            </a:r>
            <a:r>
              <a:rPr lang="en-US" dirty="0" err="1" smtClean="0"/>
              <a:t>sensillum</a:t>
            </a:r>
            <a:r>
              <a:rPr lang="en-US" dirty="0" smtClean="0"/>
              <a:t>’ and ‘sensory bristle’</a:t>
            </a:r>
          </a:p>
          <a:p>
            <a:r>
              <a:rPr lang="en-US" dirty="0" smtClean="0"/>
              <a:t>Given that the following classes also exist:</a:t>
            </a:r>
          </a:p>
          <a:p>
            <a:r>
              <a:rPr lang="en-US" dirty="0" smtClean="0"/>
              <a:t> </a:t>
            </a:r>
            <a:r>
              <a:rPr lang="en-US" dirty="0" err="1" smtClean="0"/>
              <a:t>cuticular</a:t>
            </a:r>
            <a:r>
              <a:rPr lang="en-US" dirty="0" smtClean="0"/>
              <a:t> bristle; </a:t>
            </a:r>
            <a:r>
              <a:rPr lang="en-US" dirty="0" err="1" smtClean="0"/>
              <a:t>cuticular</a:t>
            </a:r>
            <a:r>
              <a:rPr lang="en-US" dirty="0" smtClean="0"/>
              <a:t> peg</a:t>
            </a:r>
          </a:p>
          <a:p>
            <a:r>
              <a:rPr lang="en-US" dirty="0" smtClean="0"/>
              <a:t> how would you automate this asserted classification ?</a:t>
            </a:r>
          </a:p>
          <a:p>
            <a:pPr lvl="1"/>
            <a:endParaRPr lang="en-US" dirty="0" smtClean="0"/>
          </a:p>
        </p:txBody>
      </p:sp>
      <p:sp>
        <p:nvSpPr>
          <p:cNvPr id="4" name="TextBox 3"/>
          <p:cNvSpPr txBox="1"/>
          <p:nvPr/>
        </p:nvSpPr>
        <p:spPr>
          <a:xfrm>
            <a:off x="634978" y="6362358"/>
            <a:ext cx="5121414" cy="369332"/>
          </a:xfrm>
          <a:prstGeom prst="rect">
            <a:avLst/>
          </a:prstGeom>
          <a:noFill/>
        </p:spPr>
        <p:txBody>
          <a:bodyPr wrap="none" rtlCol="0">
            <a:spAutoFit/>
          </a:bodyPr>
          <a:lstStyle/>
          <a:p>
            <a:r>
              <a:rPr lang="en-US" dirty="0" smtClean="0"/>
              <a:t>* answer on final slide, after acknowledgments.</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2409225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Complete </a:t>
            </a:r>
            <a:r>
              <a:rPr lang="en-US" dirty="0" err="1" smtClean="0"/>
              <a:t>autoclassification</a:t>
            </a:r>
            <a:endParaRPr lang="en-US" dirty="0"/>
          </a:p>
        </p:txBody>
      </p:sp>
      <p:sp>
        <p:nvSpPr>
          <p:cNvPr id="3" name="Content Placeholder 2"/>
          <p:cNvSpPr>
            <a:spLocks noGrp="1"/>
          </p:cNvSpPr>
          <p:nvPr>
            <p:ph idx="1"/>
          </p:nvPr>
        </p:nvSpPr>
        <p:spPr/>
        <p:txBody>
          <a:bodyPr>
            <a:normAutofit/>
          </a:bodyPr>
          <a:lstStyle/>
          <a:p>
            <a:r>
              <a:rPr lang="en-US" dirty="0" smtClean="0"/>
              <a:t>name: </a:t>
            </a:r>
            <a:r>
              <a:rPr lang="en-US" dirty="0" err="1" smtClean="0"/>
              <a:t>cuticular</a:t>
            </a:r>
            <a:r>
              <a:rPr lang="en-US" dirty="0" smtClean="0"/>
              <a:t> peg</a:t>
            </a:r>
          </a:p>
          <a:p>
            <a:pPr lvl="1"/>
            <a:r>
              <a:rPr lang="en-US" dirty="0" smtClean="0"/>
              <a:t>def: “A peg shaped protrusion from the of the cuticle.”</a:t>
            </a:r>
          </a:p>
          <a:p>
            <a:pPr lvl="1"/>
            <a:endParaRPr lang="en-US" dirty="0" smtClean="0"/>
          </a:p>
          <a:p>
            <a:pPr lvl="1">
              <a:buNone/>
            </a:pPr>
            <a:endParaRPr lang="en-US" dirty="0" smtClean="0"/>
          </a:p>
          <a:p>
            <a:pPr lvl="1"/>
            <a:endParaRPr lang="en-US" dirty="0" smtClean="0"/>
          </a:p>
          <a:p>
            <a:r>
              <a:rPr lang="en-US" dirty="0" smtClean="0"/>
              <a:t>name: olfactory </a:t>
            </a:r>
            <a:r>
              <a:rPr lang="en-US" dirty="0" smtClean="0"/>
              <a:t>peg</a:t>
            </a:r>
            <a:endParaRPr lang="en-US" dirty="0" smtClean="0"/>
          </a:p>
          <a:p>
            <a:pPr lvl="1"/>
            <a:r>
              <a:rPr lang="en-US" dirty="0" err="1" smtClean="0"/>
              <a:t>EquivalentTo</a:t>
            </a:r>
            <a:r>
              <a:rPr lang="en-US" dirty="0" smtClean="0"/>
              <a:t>: ‘cell cluster organ’ </a:t>
            </a:r>
            <a:r>
              <a:rPr lang="en-US" dirty="0" smtClean="0">
                <a:solidFill>
                  <a:srgbClr val="0000FF"/>
                </a:solidFill>
              </a:rPr>
              <a:t>that </a:t>
            </a:r>
            <a:r>
              <a:rPr lang="en-US" b="1" dirty="0" err="1" smtClean="0"/>
              <a:t>has_part</a:t>
            </a:r>
            <a:r>
              <a:rPr lang="en-US" dirty="0" smtClean="0"/>
              <a:t> </a:t>
            </a:r>
            <a:r>
              <a:rPr lang="en-US" dirty="0" smtClean="0">
                <a:solidFill>
                  <a:srgbClr val="B050D7"/>
                </a:solidFill>
              </a:rPr>
              <a:t>some </a:t>
            </a:r>
            <a:r>
              <a:rPr lang="en-US" dirty="0" smtClean="0"/>
              <a:t>‘</a:t>
            </a:r>
            <a:r>
              <a:rPr lang="en-US" dirty="0" err="1" smtClean="0"/>
              <a:t>cuticular</a:t>
            </a:r>
            <a:r>
              <a:rPr lang="en-US" dirty="0" smtClean="0"/>
              <a:t> peg’ </a:t>
            </a:r>
            <a:r>
              <a:rPr lang="en-US" dirty="0" smtClean="0">
                <a:solidFill>
                  <a:srgbClr val="0000FF"/>
                </a:solidFill>
              </a:rPr>
              <a:t>and </a:t>
            </a:r>
            <a:r>
              <a:rPr lang="en-US" b="1" dirty="0" err="1" smtClean="0"/>
              <a:t>capable_of</a:t>
            </a:r>
            <a:r>
              <a:rPr lang="en-US" dirty="0" smtClean="0"/>
              <a:t> </a:t>
            </a:r>
            <a:r>
              <a:rPr lang="en-US" dirty="0" smtClean="0">
                <a:solidFill>
                  <a:srgbClr val="B050D7"/>
                </a:solidFill>
              </a:rPr>
              <a:t>some </a:t>
            </a:r>
            <a:r>
              <a:rPr lang="en-US" dirty="0" smtClean="0"/>
              <a:t>‘detection of chemical stimulus involved in sensory perception of smell’</a:t>
            </a:r>
          </a:p>
          <a:p>
            <a:pPr lvl="2"/>
            <a:endParaRPr lang="en-US" dirty="0" smtClean="0"/>
          </a:p>
          <a:p>
            <a:pPr lvl="1"/>
            <a:endParaRPr lang="en-US" dirty="0" smtClean="0"/>
          </a:p>
          <a:p>
            <a:pPr lvl="1"/>
            <a:endParaRPr lang="en-US"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  classification</a:t>
            </a:r>
            <a:endParaRPr lang="en-US" dirty="0"/>
          </a:p>
        </p:txBody>
      </p:sp>
      <p:sp>
        <p:nvSpPr>
          <p:cNvPr id="3" name="Content Placeholder 2"/>
          <p:cNvSpPr>
            <a:spLocks noGrp="1"/>
          </p:cNvSpPr>
          <p:nvPr>
            <p:ph idx="1"/>
          </p:nvPr>
        </p:nvSpPr>
        <p:spPr>
          <a:xfrm>
            <a:off x="498474" y="1981200"/>
            <a:ext cx="3713653" cy="4144963"/>
          </a:xfrm>
        </p:spPr>
        <p:txBody>
          <a:bodyPr/>
          <a:lstStyle/>
          <a:p>
            <a:r>
              <a:rPr lang="en-US" sz="2400" dirty="0" smtClean="0"/>
              <a:t>OWL </a:t>
            </a:r>
            <a:r>
              <a:rPr lang="en-US" dirty="0" smtClean="0"/>
              <a:t>Manchester Syntax </a:t>
            </a:r>
          </a:p>
          <a:p>
            <a:pPr lvl="1"/>
            <a:r>
              <a:rPr lang="en-US" dirty="0" smtClean="0"/>
              <a:t>antenna </a:t>
            </a:r>
            <a:r>
              <a:rPr lang="en-US" dirty="0" smtClean="0">
                <a:solidFill>
                  <a:srgbClr val="3366FF"/>
                </a:solidFill>
              </a:rPr>
              <a:t>SubClassOf </a:t>
            </a:r>
            <a:r>
              <a:rPr lang="en-US" dirty="0" smtClean="0"/>
              <a:t>appendage</a:t>
            </a:r>
          </a:p>
          <a:p>
            <a:pPr lvl="1"/>
            <a:endParaRPr lang="en-US" dirty="0" smtClean="0"/>
          </a:p>
          <a:p>
            <a:pPr lvl="1"/>
            <a:endParaRPr lang="en-US" dirty="0" smtClean="0"/>
          </a:p>
          <a:p>
            <a:pPr lvl="1">
              <a:buNone/>
            </a:pPr>
            <a:endParaRPr lang="en-US" dirty="0" smtClean="0"/>
          </a:p>
          <a:p>
            <a:r>
              <a:rPr lang="en-US" sz="2400" dirty="0" smtClean="0"/>
              <a:t>OBO format :</a:t>
            </a:r>
          </a:p>
          <a:p>
            <a:pPr lvl="1"/>
            <a:r>
              <a:rPr lang="en-US" dirty="0" smtClean="0"/>
              <a:t>name: antenna</a:t>
            </a:r>
          </a:p>
          <a:p>
            <a:pPr lvl="1"/>
            <a:r>
              <a:rPr lang="en-US" dirty="0" err="1" smtClean="0"/>
              <a:t>is_a</a:t>
            </a:r>
            <a:r>
              <a:rPr lang="en-US" dirty="0" smtClean="0"/>
              <a:t>: appendage </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4786538" y="3364210"/>
            <a:ext cx="1749546" cy="640078"/>
          </a:xfrm>
          <a:prstGeom prst="rect">
            <a:avLst/>
          </a:prstGeom>
        </p:spPr>
      </p:pic>
      <p:pic>
        <p:nvPicPr>
          <p:cNvPr id="5" name="Picture 4"/>
          <p:cNvPicPr>
            <a:picLocks noChangeAspect="1"/>
          </p:cNvPicPr>
          <p:nvPr/>
        </p:nvPicPr>
        <p:blipFill>
          <a:blip r:embed="rId3"/>
          <a:stretch>
            <a:fillRect/>
          </a:stretch>
        </p:blipFill>
        <p:spPr>
          <a:xfrm>
            <a:off x="4572000" y="4876485"/>
            <a:ext cx="2362200" cy="609600"/>
          </a:xfrm>
          <a:prstGeom prst="rect">
            <a:avLst/>
          </a:prstGeom>
        </p:spPr>
      </p:pic>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0" name="Picture 9"/>
          <p:cNvPicPr>
            <a:picLocks noChangeAspect="1"/>
          </p:cNvPicPr>
          <p:nvPr/>
        </p:nvPicPr>
        <p:blipFill>
          <a:blip r:embed="rId4"/>
          <a:stretch>
            <a:fillRect/>
          </a:stretch>
        </p:blipFill>
        <p:spPr>
          <a:xfrm>
            <a:off x="4767800" y="2447350"/>
            <a:ext cx="1428372" cy="877854"/>
          </a:xfrm>
          <a:prstGeom prst="rect">
            <a:avLst/>
          </a:prstGeom>
        </p:spPr>
      </p:pic>
      <p:pic>
        <p:nvPicPr>
          <p:cNvPr id="12" name="Picture 11"/>
          <p:cNvPicPr>
            <a:picLocks noChangeAspect="1"/>
          </p:cNvPicPr>
          <p:nvPr/>
        </p:nvPicPr>
        <p:blipFill>
          <a:blip r:embed="rId5"/>
          <a:stretch>
            <a:fillRect/>
          </a:stretch>
        </p:blipFill>
        <p:spPr>
          <a:xfrm>
            <a:off x="6329544" y="2488586"/>
            <a:ext cx="2326884" cy="1015963"/>
          </a:xfrm>
          <a:prstGeom prst="rect">
            <a:avLst/>
          </a:prstGeom>
        </p:spPr>
      </p:pic>
    </p:spTree>
    <p:extLst>
      <p:ext uri="{BB962C8B-B14F-4D97-AF65-F5344CB8AC3E}">
        <p14:creationId xmlns:p14="http://schemas.microsoft.com/office/powerpoint/2010/main" val="207716348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lvl="1">
              <a:defRPr/>
            </a:pPr>
            <a:r>
              <a:rPr lang="en-US" sz="2200" dirty="0" smtClean="0"/>
              <a:t>There are lots of scientifically useful ways to classify a bit of anatomy.</a:t>
            </a:r>
          </a:p>
          <a:p>
            <a:pPr lvl="2"/>
            <a:r>
              <a:rPr lang="en-US" dirty="0" smtClean="0"/>
              <a:t>its parts and their arrangement</a:t>
            </a:r>
          </a:p>
          <a:p>
            <a:pPr lvl="2"/>
            <a:r>
              <a:rPr lang="en-US" dirty="0" smtClean="0"/>
              <a:t>its relation to other structures</a:t>
            </a:r>
          </a:p>
          <a:p>
            <a:pPr lvl="3"/>
            <a:r>
              <a:rPr lang="en-US" dirty="0" smtClean="0"/>
              <a:t>what is it: part of; connected to; adjacent to, overlapping?</a:t>
            </a:r>
          </a:p>
          <a:p>
            <a:pPr lvl="2"/>
            <a:r>
              <a:rPr lang="en-US" dirty="0" smtClean="0"/>
              <a:t>its shape</a:t>
            </a:r>
          </a:p>
          <a:p>
            <a:pPr lvl="2"/>
            <a:r>
              <a:rPr lang="en-US" dirty="0" smtClean="0"/>
              <a:t>its function</a:t>
            </a:r>
          </a:p>
          <a:p>
            <a:pPr lvl="2"/>
            <a:r>
              <a:rPr lang="en-US" dirty="0" smtClean="0"/>
              <a:t>its developmental origins</a:t>
            </a:r>
          </a:p>
          <a:p>
            <a:pPr lvl="2"/>
            <a:r>
              <a:rPr lang="en-US" dirty="0" smtClean="0"/>
              <a:t>its species or </a:t>
            </a:r>
            <a:r>
              <a:rPr lang="en-US" dirty="0" err="1" smtClean="0"/>
              <a:t>clade</a:t>
            </a:r>
            <a:r>
              <a:rPr lang="en-US" dirty="0" smtClean="0"/>
              <a:t> </a:t>
            </a:r>
          </a:p>
          <a:p>
            <a:pPr lvl="2"/>
            <a:r>
              <a:rPr lang="en-US" dirty="0" smtClean="0">
                <a:solidFill>
                  <a:srgbClr val="3366FF"/>
                </a:solidFill>
              </a:rPr>
              <a:t>its evolutionary history?</a:t>
            </a:r>
          </a:p>
          <a:p>
            <a:pPr lvl="1">
              <a:defRPr/>
            </a:pPr>
            <a:endParaRPr lang="en-US" sz="2200" dirty="0" smtClean="0"/>
          </a:p>
          <a:p>
            <a:pPr lvl="2">
              <a:defRPr/>
            </a:pPr>
            <a:endParaRPr lang="en-US" sz="22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extLst>
      <p:ext uri="{BB962C8B-B14F-4D97-AF65-F5344CB8AC3E}">
        <p14:creationId xmlns:p14="http://schemas.microsoft.com/office/powerpoint/2010/main" val="38779469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320092" y="1989452"/>
            <a:ext cx="7052256" cy="3324090"/>
          </a:xfrm>
          <a:prstGeom prst="rect">
            <a:avLst/>
          </a:prstGeom>
        </p:spPr>
      </p:pic>
      <p:grpSp>
        <p:nvGrpSpPr>
          <p:cNvPr id="2" name="Group 3"/>
          <p:cNvGrpSpPr>
            <a:grpSpLocks/>
          </p:cNvGrpSpPr>
          <p:nvPr/>
        </p:nvGrpSpPr>
        <p:grpSpPr bwMode="auto">
          <a:xfrm>
            <a:off x="544513" y="120701"/>
            <a:ext cx="8398143" cy="6671483"/>
            <a:chOff x="2273558" y="20665754"/>
            <a:chExt cx="11223161" cy="7645355"/>
          </a:xfrm>
        </p:grpSpPr>
        <p:sp>
          <p:nvSpPr>
            <p:cNvPr id="69637" name="TextBox 6"/>
            <p:cNvSpPr txBox="1">
              <a:spLocks noChangeArrowheads="1"/>
            </p:cNvSpPr>
            <p:nvPr/>
          </p:nvSpPr>
          <p:spPr bwMode="auto">
            <a:xfrm>
              <a:off x="7644329" y="25383663"/>
              <a:ext cx="5852390" cy="2927446"/>
            </a:xfrm>
            <a:prstGeom prst="rect">
              <a:avLst/>
            </a:prstGeom>
            <a:noFill/>
            <a:ln w="9525">
              <a:noFill/>
              <a:miter lim="800000"/>
              <a:headEnd/>
              <a:tailEnd/>
            </a:ln>
          </p:spPr>
          <p:txBody>
            <a:bodyPr wrap="square">
              <a:prstTxWarp prst="textNoShape">
                <a:avLst/>
              </a:prstTxWarp>
              <a:spAutoFit/>
            </a:bodyPr>
            <a:lstStyle/>
            <a:p>
              <a:pPr>
                <a:buClr>
                  <a:schemeClr val="accent1"/>
                </a:buClr>
                <a:buFont typeface="Arial"/>
                <a:buChar char="•"/>
                <a:defRPr/>
              </a:pPr>
              <a:r>
                <a:rPr lang="en-US" sz="2000" b="1" dirty="0">
                  <a:solidFill>
                    <a:schemeClr val="tx1">
                      <a:lumMod val="65000"/>
                      <a:lumOff val="35000"/>
                    </a:schemeClr>
                  </a:solidFill>
                  <a:latin typeface="+mn-lt"/>
                </a:rPr>
                <a:t> It is difficult to keep track of </a:t>
              </a:r>
              <a:r>
                <a:rPr lang="en-US" sz="2000" b="1" dirty="0" smtClean="0">
                  <a:solidFill>
                    <a:schemeClr val="tx1">
                      <a:lumMod val="65000"/>
                      <a:lumOff val="35000"/>
                    </a:schemeClr>
                  </a:solidFill>
                  <a:latin typeface="+mn-lt"/>
                </a:rPr>
                <a:t>multiple classification </a:t>
              </a:r>
              <a:r>
                <a:rPr lang="en-US" sz="2000" b="1" dirty="0">
                  <a:solidFill>
                    <a:schemeClr val="tx1">
                      <a:lumMod val="65000"/>
                      <a:lumOff val="35000"/>
                    </a:schemeClr>
                  </a:solidFill>
                  <a:latin typeface="+mn-lt"/>
                </a:rPr>
                <a:t>chains to:</a:t>
              </a:r>
              <a:r>
                <a:rPr lang="en-US" sz="2000" b="1" dirty="0" smtClean="0">
                  <a:solidFill>
                    <a:schemeClr val="tx1">
                      <a:lumMod val="65000"/>
                      <a:lumOff val="35000"/>
                    </a:schemeClr>
                  </a:solidFill>
                  <a:latin typeface="+mn-lt"/>
                </a:rPr>
                <a:t> </a:t>
              </a:r>
            </a:p>
            <a:p>
              <a:pPr lvl="1">
                <a:buClr>
                  <a:schemeClr val="bg2"/>
                </a:buClr>
                <a:buFont typeface="Arial"/>
                <a:buChar char="•"/>
                <a:defRPr/>
              </a:pPr>
              <a:r>
                <a:rPr lang="en-US" sz="2000" dirty="0">
                  <a:solidFill>
                    <a:schemeClr val="tx1">
                      <a:lumMod val="65000"/>
                      <a:lumOff val="35000"/>
                    </a:schemeClr>
                  </a:solidFill>
                  <a:latin typeface="+mn-lt"/>
                </a:rPr>
                <a:t> </a:t>
              </a:r>
              <a:r>
                <a:rPr lang="en-US" sz="2000" b="1" dirty="0">
                  <a:solidFill>
                    <a:schemeClr val="tx1">
                      <a:lumMod val="65000"/>
                      <a:lumOff val="35000"/>
                    </a:schemeClr>
                  </a:solidFill>
                  <a:latin typeface="+mn-lt"/>
                </a:rPr>
                <a:t>ensure completeness;</a:t>
              </a:r>
            </a:p>
            <a:p>
              <a:pPr lvl="1">
                <a:buClr>
                  <a:schemeClr val="bg2"/>
                </a:buClr>
                <a:buFont typeface="Arial"/>
                <a:buChar char="•"/>
                <a:defRPr/>
              </a:pPr>
              <a:r>
                <a:rPr lang="en-US" sz="2000" b="1" dirty="0">
                  <a:solidFill>
                    <a:schemeClr val="tx1">
                      <a:lumMod val="65000"/>
                      <a:lumOff val="35000"/>
                    </a:schemeClr>
                  </a:solidFill>
                  <a:latin typeface="+mn-lt"/>
                </a:rPr>
                <a:t> avoid redundancy;</a:t>
              </a:r>
            </a:p>
            <a:p>
              <a:pPr lvl="1">
                <a:buClr>
                  <a:schemeClr val="bg2"/>
                </a:buClr>
                <a:buFont typeface="Arial"/>
                <a:buChar char="•"/>
                <a:defRPr/>
              </a:pPr>
              <a:r>
                <a:rPr lang="en-US" sz="2000" b="1" dirty="0">
                  <a:solidFill>
                    <a:schemeClr val="tx1">
                      <a:lumMod val="65000"/>
                      <a:lumOff val="35000"/>
                    </a:schemeClr>
                  </a:solidFill>
                  <a:latin typeface="+mn-lt"/>
                </a:rPr>
                <a:t> avoid introducing error </a:t>
              </a:r>
              <a:r>
                <a:rPr lang="en-US" sz="2000" dirty="0">
                  <a:solidFill>
                    <a:schemeClr val="tx1">
                      <a:lumMod val="65000"/>
                      <a:lumOff val="35000"/>
                    </a:schemeClr>
                  </a:solidFill>
                  <a:latin typeface="+mn-lt"/>
                </a:rPr>
                <a:t>due to inheritance of classification criteria from a distant ancestor </a:t>
              </a:r>
            </a:p>
            <a:p>
              <a:pPr>
                <a:defRPr/>
              </a:pPr>
              <a:endParaRPr lang="en-US" sz="2000" dirty="0">
                <a:solidFill>
                  <a:schemeClr val="tx1">
                    <a:lumMod val="65000"/>
                    <a:lumOff val="35000"/>
                  </a:schemeClr>
                </a:solidFill>
                <a:latin typeface="+mn-lt"/>
              </a:endParaRPr>
            </a:p>
          </p:txBody>
        </p:sp>
        <p:sp>
          <p:nvSpPr>
            <p:cNvPr id="69638" name="TextBox 7"/>
            <p:cNvSpPr txBox="1">
              <a:spLocks noChangeArrowheads="1"/>
            </p:cNvSpPr>
            <p:nvPr/>
          </p:nvSpPr>
          <p:spPr bwMode="auto">
            <a:xfrm>
              <a:off x="2273558" y="20665754"/>
              <a:ext cx="9124623" cy="1798792"/>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Manually maintaining an ontology with multiple classification schemes is hard</a:t>
              </a:r>
              <a:endParaRPr lang="en-US" sz="3200" dirty="0">
                <a:solidFill>
                  <a:srgbClr val="75367A"/>
                </a:solidFill>
                <a:latin typeface="+mj-lt"/>
              </a:endParaRPr>
            </a:p>
          </p:txBody>
        </p:sp>
      </p:grpSp>
    </p:spTree>
    <p:extLst>
      <p:ext uri="{BB962C8B-B14F-4D97-AF65-F5344CB8AC3E}">
        <p14:creationId xmlns:p14="http://schemas.microsoft.com/office/powerpoint/2010/main" val="99763139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 – OBO </a:t>
            </a:r>
            <a:r>
              <a:rPr lang="en-US" dirty="0" err="1" smtClean="0"/>
              <a:t>vs</a:t>
            </a:r>
            <a:r>
              <a:rPr lang="en-US" dirty="0" smtClean="0"/>
              <a:t> OWL</a:t>
            </a:r>
            <a:endParaRPr lang="en-US" dirty="0"/>
          </a:p>
        </p:txBody>
      </p:sp>
      <p:sp>
        <p:nvSpPr>
          <p:cNvPr id="3" name="Content Placeholder 2"/>
          <p:cNvSpPr>
            <a:spLocks noGrp="1"/>
          </p:cNvSpPr>
          <p:nvPr>
            <p:ph idx="1"/>
          </p:nvPr>
        </p:nvSpPr>
        <p:spPr/>
        <p:txBody>
          <a:bodyPr/>
          <a:lstStyle/>
          <a:p>
            <a:r>
              <a:rPr lang="en-US" dirty="0" smtClean="0"/>
              <a:t>OBO: relation</a:t>
            </a:r>
          </a:p>
          <a:p>
            <a:endParaRPr lang="en-US" dirty="0" smtClean="0"/>
          </a:p>
          <a:p>
            <a:endParaRPr lang="en-US" dirty="0" smtClean="0"/>
          </a:p>
          <a:p>
            <a:endParaRPr lang="en-US" dirty="0" smtClean="0"/>
          </a:p>
          <a:p>
            <a:r>
              <a:rPr lang="en-US" dirty="0" smtClean="0"/>
              <a:t>OWL: object  property</a:t>
            </a:r>
            <a:endParaRPr lang="en-US" dirty="0"/>
          </a:p>
        </p:txBody>
      </p:sp>
      <p:pic>
        <p:nvPicPr>
          <p:cNvPr id="6" name="Picture 5"/>
          <p:cNvPicPr>
            <a:picLocks noChangeAspect="1"/>
          </p:cNvPicPr>
          <p:nvPr/>
        </p:nvPicPr>
        <p:blipFill>
          <a:blip r:embed="rId3"/>
          <a:stretch>
            <a:fillRect/>
          </a:stretch>
        </p:blipFill>
        <p:spPr>
          <a:xfrm>
            <a:off x="3505608" y="4251323"/>
            <a:ext cx="3883645" cy="2185937"/>
          </a:xfrm>
          <a:prstGeom prst="rect">
            <a:avLst/>
          </a:prstGeom>
        </p:spPr>
      </p:pic>
      <p:pic>
        <p:nvPicPr>
          <p:cNvPr id="7" name="Picture 6"/>
          <p:cNvPicPr>
            <a:picLocks noChangeAspect="1"/>
          </p:cNvPicPr>
          <p:nvPr/>
        </p:nvPicPr>
        <p:blipFill>
          <a:blip r:embed="rId4"/>
          <a:stretch>
            <a:fillRect/>
          </a:stretch>
        </p:blipFill>
        <p:spPr>
          <a:xfrm>
            <a:off x="2644775" y="2157353"/>
            <a:ext cx="4102100" cy="1739900"/>
          </a:xfrm>
          <a:prstGeom prst="rect">
            <a:avLst/>
          </a:prstGeom>
        </p:spPr>
      </p:pic>
      <p:sp>
        <p:nvSpPr>
          <p:cNvPr id="4" name="Octagon 3"/>
          <p:cNvSpPr/>
          <p:nvPr/>
        </p:nvSpPr>
        <p:spPr>
          <a:xfrm>
            <a:off x="5703356" y="2092823"/>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err="1" smtClean="0">
                <a:solidFill>
                  <a:srgbClr val="000000"/>
                </a:solidFill>
              </a:rPr>
              <a:t>part_of</a:t>
            </a:r>
            <a:endParaRPr lang="en-US" b="1" dirty="0">
              <a:solidFill>
                <a:srgbClr val="000000"/>
              </a:solidFill>
            </a:endParaRPr>
          </a:p>
        </p:txBody>
      </p:sp>
    </p:spTree>
    <p:extLst>
      <p:ext uri="{BB962C8B-B14F-4D97-AF65-F5344CB8AC3E}">
        <p14:creationId xmlns:p14="http://schemas.microsoft.com/office/powerpoint/2010/main" val="79479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5" y="484094"/>
            <a:ext cx="6827568" cy="1116106"/>
          </a:xfrm>
        </p:spPr>
        <p:txBody>
          <a:bodyPr wrap="none">
            <a:noAutofit/>
          </a:bodyPr>
          <a:lstStyle/>
          <a:p>
            <a:r>
              <a:rPr lang="en-US" b="1" dirty="0" smtClean="0"/>
              <a:t>class – class relationships are </a:t>
            </a:r>
            <a:br>
              <a:rPr lang="en-US" b="1" dirty="0" smtClean="0"/>
            </a:br>
            <a:r>
              <a:rPr lang="en-US" b="1" dirty="0" smtClean="0"/>
              <a:t>quantified</a:t>
            </a:r>
            <a:endParaRPr lang="en-US" b="1" dirty="0"/>
          </a:p>
        </p:txBody>
      </p:sp>
      <p:sp>
        <p:nvSpPr>
          <p:cNvPr id="3" name="Content Placeholder 2"/>
          <p:cNvSpPr>
            <a:spLocks noGrp="1"/>
          </p:cNvSpPr>
          <p:nvPr>
            <p:ph idx="1"/>
          </p:nvPr>
        </p:nvSpPr>
        <p:spPr/>
        <p:txBody>
          <a:bodyPr>
            <a:normAutofit/>
          </a:bodyPr>
          <a:lstStyle/>
          <a:p>
            <a:r>
              <a:rPr lang="en-US" sz="2400" dirty="0" err="1" smtClean="0"/>
              <a:t>Class:Class</a:t>
            </a:r>
            <a:r>
              <a:rPr lang="en-US" sz="2400" dirty="0" smtClean="0"/>
              <a:t> relationships are many to many</a:t>
            </a:r>
          </a:p>
          <a:p>
            <a:pPr lvl="1"/>
            <a:r>
              <a:rPr lang="en-US" sz="2400" dirty="0" smtClean="0"/>
              <a:t>Does the relation apply to all or just some of the class ?</a:t>
            </a:r>
          </a:p>
          <a:p>
            <a:pPr lvl="2"/>
            <a:r>
              <a:rPr lang="en-US" sz="2400" dirty="0" smtClean="0"/>
              <a:t>we specify this with quantifiers:</a:t>
            </a:r>
          </a:p>
          <a:p>
            <a:pPr lvl="3">
              <a:lnSpc>
                <a:spcPct val="90000"/>
              </a:lnSpc>
              <a:spcBef>
                <a:spcPts val="1000"/>
              </a:spcBef>
              <a:defRPr/>
            </a:pPr>
            <a:r>
              <a:rPr lang="en-US" sz="2400" dirty="0" smtClean="0">
                <a:solidFill>
                  <a:schemeClr val="tx1"/>
                </a:solidFill>
              </a:rPr>
              <a:t>∀: for </a:t>
            </a:r>
            <a:r>
              <a:rPr lang="en-US" sz="2400" dirty="0" smtClean="0">
                <a:solidFill>
                  <a:schemeClr val="tx1"/>
                </a:solidFill>
                <a:cs typeface="ＭＳ Ｐゴシック" charset="-128"/>
              </a:rPr>
              <a:t>all</a:t>
            </a:r>
            <a:r>
              <a:rPr lang="en-US" sz="2400" dirty="0" smtClean="0">
                <a:solidFill>
                  <a:schemeClr val="accent2">
                    <a:lumMod val="75000"/>
                    <a:lumOff val="25000"/>
                  </a:schemeClr>
                </a:solidFill>
                <a:cs typeface="ＭＳ Ｐゴシック" charset="-128"/>
              </a:rPr>
              <a:t>, </a:t>
            </a:r>
            <a:r>
              <a:rPr lang="en-US" sz="2400" i="1" dirty="0" smtClean="0">
                <a:solidFill>
                  <a:schemeClr val="accent2">
                    <a:lumMod val="75000"/>
                    <a:lumOff val="25000"/>
                  </a:schemeClr>
                </a:solidFill>
                <a:cs typeface="ＭＳ Ｐゴシック" charset="-128"/>
              </a:rPr>
              <a:t>all, only, every</a:t>
            </a:r>
          </a:p>
          <a:p>
            <a:pPr lvl="3">
              <a:lnSpc>
                <a:spcPct val="90000"/>
              </a:lnSpc>
              <a:spcBef>
                <a:spcPts val="1000"/>
              </a:spcBef>
              <a:defRPr/>
            </a:pPr>
            <a:r>
              <a:rPr lang="en-US" sz="2400" b="1" dirty="0" smtClean="0">
                <a:solidFill>
                  <a:srgbClr val="000000"/>
                </a:solidFill>
              </a:rPr>
              <a:t>∃: there exists</a:t>
            </a:r>
            <a:r>
              <a:rPr lang="en-US" sz="2400" b="1" dirty="0" smtClean="0"/>
              <a:t>, </a:t>
            </a:r>
            <a:r>
              <a:rPr lang="en-US" sz="2400" b="1" i="1" dirty="0" smtClean="0">
                <a:solidFill>
                  <a:schemeClr val="accent2">
                    <a:lumMod val="75000"/>
                    <a:lumOff val="25000"/>
                  </a:schemeClr>
                </a:solidFill>
              </a:rPr>
              <a:t>some</a:t>
            </a:r>
            <a:endParaRPr lang="en-US" sz="2400" b="1" dirty="0" smtClean="0">
              <a:solidFill>
                <a:schemeClr val="accent2">
                  <a:lumMod val="75000"/>
                  <a:lumOff val="25000"/>
                </a:schemeClr>
              </a:solidFill>
            </a:endParaRPr>
          </a:p>
        </p:txBody>
      </p:sp>
    </p:spTree>
    <p:extLst>
      <p:ext uri="{BB962C8B-B14F-4D97-AF65-F5344CB8AC3E}">
        <p14:creationId xmlns:p14="http://schemas.microsoft.com/office/powerpoint/2010/main" val="155962791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relationships between classes use quantifiers</a:t>
            </a:r>
            <a:endParaRPr lang="en-US" dirty="0"/>
          </a:p>
        </p:txBody>
      </p:sp>
      <p:sp>
        <p:nvSpPr>
          <p:cNvPr id="3" name="Content Placeholder 2"/>
          <p:cNvSpPr>
            <a:spLocks noGrp="1"/>
          </p:cNvSpPr>
          <p:nvPr>
            <p:ph idx="1"/>
          </p:nvPr>
        </p:nvSpPr>
        <p:spPr>
          <a:xfrm>
            <a:off x="282941" y="2058948"/>
            <a:ext cx="4412884" cy="4144963"/>
          </a:xfrm>
        </p:spPr>
        <p:txBody>
          <a:bodyPr>
            <a:normAutofit/>
          </a:bodyPr>
          <a:lstStyle/>
          <a:p>
            <a:pPr lvl="1"/>
            <a:r>
              <a:rPr lang="en-US" sz="2400" dirty="0" smtClean="0"/>
              <a:t>OBO (</a:t>
            </a:r>
            <a:r>
              <a:rPr lang="en-US" sz="2400" b="1" dirty="0" smtClean="0">
                <a:solidFill>
                  <a:srgbClr val="FF0000"/>
                </a:solidFill>
              </a:rPr>
              <a:t>quantifiers hidden</a:t>
            </a:r>
            <a:r>
              <a:rPr lang="en-US" sz="2400" dirty="0" smtClean="0"/>
              <a:t>)</a:t>
            </a:r>
          </a:p>
          <a:p>
            <a:pPr lvl="2"/>
            <a:r>
              <a:rPr lang="en-US" sz="2400" b="1" dirty="0" smtClean="0"/>
              <a:t>name</a:t>
            </a:r>
            <a:r>
              <a:rPr lang="en-US" sz="2400" dirty="0" smtClean="0"/>
              <a:t>: leg</a:t>
            </a:r>
          </a:p>
          <a:p>
            <a:pPr lvl="2"/>
            <a:r>
              <a:rPr lang="en-US" sz="2400" b="1" dirty="0" smtClean="0"/>
              <a:t>relationship</a:t>
            </a:r>
            <a:r>
              <a:rPr lang="en-US" sz="2400" dirty="0" smtClean="0"/>
              <a:t>: </a:t>
            </a:r>
            <a:r>
              <a:rPr lang="en-US" sz="2400" b="1" dirty="0" err="1" smtClean="0"/>
              <a:t>part_of</a:t>
            </a:r>
            <a:r>
              <a:rPr lang="en-US" sz="2400" b="1" dirty="0" smtClean="0"/>
              <a:t> </a:t>
            </a:r>
            <a:r>
              <a:rPr lang="en-US" sz="2400" dirty="0" smtClean="0"/>
              <a:t>thoracic segment</a:t>
            </a:r>
          </a:p>
          <a:p>
            <a:pPr lvl="1"/>
            <a:endParaRPr lang="en-US" sz="2400" dirty="0" smtClean="0"/>
          </a:p>
          <a:p>
            <a:pPr lvl="1"/>
            <a:r>
              <a:rPr lang="en-US" sz="2400" dirty="0" smtClean="0"/>
              <a:t>OWL (MS):</a:t>
            </a:r>
          </a:p>
          <a:p>
            <a:pPr lvl="2"/>
            <a:r>
              <a:rPr lang="en-US" sz="2400" dirty="0" smtClean="0"/>
              <a:t>leg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 ‘</a:t>
            </a:r>
            <a:r>
              <a:rPr lang="en-US" sz="2400" dirty="0" smtClean="0"/>
              <a:t>thoracic segment’</a:t>
            </a:r>
          </a:p>
          <a:p>
            <a:pPr lvl="1">
              <a:buNone/>
            </a:pPr>
            <a:endParaRPr lang="en-US" dirty="0" smtClean="0"/>
          </a:p>
          <a:p>
            <a:endParaRPr lang="en-US" dirty="0" smtClean="0"/>
          </a:p>
          <a:p>
            <a:endParaRPr lang="en-US" dirty="0"/>
          </a:p>
        </p:txBody>
      </p:sp>
      <p:pic>
        <p:nvPicPr>
          <p:cNvPr id="4" name="Picture 3"/>
          <p:cNvPicPr>
            <a:picLocks noChangeAspect="1"/>
          </p:cNvPicPr>
          <p:nvPr/>
        </p:nvPicPr>
        <p:blipFill>
          <a:blip r:embed="rId2"/>
          <a:stretch>
            <a:fillRect/>
          </a:stretch>
        </p:blipFill>
        <p:spPr>
          <a:xfrm>
            <a:off x="4860462" y="2478329"/>
            <a:ext cx="3902538" cy="2935102"/>
          </a:xfrm>
          <a:prstGeom prst="rect">
            <a:avLst/>
          </a:prstGeom>
        </p:spPr>
      </p:pic>
    </p:spTree>
    <p:extLst>
      <p:ext uri="{BB962C8B-B14F-4D97-AF65-F5344CB8AC3E}">
        <p14:creationId xmlns:p14="http://schemas.microsoft.com/office/powerpoint/2010/main" val="2510458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 record necessary conditions for class membership</a:t>
            </a:r>
            <a:endParaRPr lang="en-US" dirty="0"/>
          </a:p>
        </p:txBody>
      </p:sp>
      <p:sp>
        <p:nvSpPr>
          <p:cNvPr id="16" name="Oval 15"/>
          <p:cNvSpPr/>
          <p:nvPr/>
        </p:nvSpPr>
        <p:spPr>
          <a:xfrm>
            <a:off x="2776805" y="4574303"/>
            <a:ext cx="1279280"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leg</a:t>
            </a:r>
            <a:endParaRPr lang="en-US" dirty="0">
              <a:solidFill>
                <a:schemeClr val="tx1"/>
              </a:solidFill>
            </a:endParaRPr>
          </a:p>
        </p:txBody>
      </p:sp>
      <p:sp>
        <p:nvSpPr>
          <p:cNvPr id="17" name="Oval 16"/>
          <p:cNvSpPr/>
          <p:nvPr/>
        </p:nvSpPr>
        <p:spPr>
          <a:xfrm>
            <a:off x="1348235" y="3698449"/>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1749433" y="3900345"/>
            <a:ext cx="2436240" cy="646331"/>
          </a:xfrm>
          <a:prstGeom prst="rect">
            <a:avLst/>
          </a:prstGeom>
          <a:noFill/>
        </p:spPr>
        <p:txBody>
          <a:bodyPr wrap="square" rtlCol="0">
            <a:spAutoFit/>
          </a:bodyPr>
          <a:lstStyle/>
          <a:p>
            <a:r>
              <a:rPr lang="en-US" b="1" dirty="0" err="1" smtClean="0"/>
              <a:t>part_of</a:t>
            </a:r>
            <a:r>
              <a:rPr lang="en-US" b="1" dirty="0" smtClean="0"/>
              <a:t> </a:t>
            </a:r>
            <a:r>
              <a:rPr lang="en-US" i="1" dirty="0" smtClean="0">
                <a:solidFill>
                  <a:srgbClr val="75367A"/>
                </a:solidFill>
              </a:rPr>
              <a:t>some </a:t>
            </a:r>
            <a:r>
              <a:rPr lang="en-US" i="1" dirty="0" smtClean="0"/>
              <a:t>‘</a:t>
            </a:r>
            <a:r>
              <a:rPr lang="en-US" dirty="0" smtClean="0"/>
              <a:t>thoracic segment</a:t>
            </a:r>
            <a:endParaRPr lang="en-US" dirty="0"/>
          </a:p>
        </p:txBody>
      </p:sp>
      <p:pic>
        <p:nvPicPr>
          <p:cNvPr id="19" name="Picture 18"/>
          <p:cNvPicPr>
            <a:picLocks noChangeAspect="1"/>
          </p:cNvPicPr>
          <p:nvPr/>
        </p:nvPicPr>
        <p:blipFill>
          <a:blip r:embed="rId2"/>
          <a:stretch>
            <a:fillRect/>
          </a:stretch>
        </p:blipFill>
        <p:spPr>
          <a:xfrm>
            <a:off x="4671289" y="3480832"/>
            <a:ext cx="3902538" cy="2935102"/>
          </a:xfrm>
          <a:prstGeom prst="rect">
            <a:avLst/>
          </a:prstGeom>
        </p:spPr>
      </p:pic>
      <p:sp>
        <p:nvSpPr>
          <p:cNvPr id="20" name="Oval 19"/>
          <p:cNvSpPr/>
          <p:nvPr/>
        </p:nvSpPr>
        <p:spPr>
          <a:xfrm>
            <a:off x="1568536" y="4700787"/>
            <a:ext cx="1191673"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wing</a:t>
            </a:r>
            <a:endParaRPr lang="en-US" dirty="0">
              <a:solidFill>
                <a:schemeClr val="tx1"/>
              </a:solidFill>
            </a:endParaRPr>
          </a:p>
        </p:txBody>
      </p:sp>
      <p:sp>
        <p:nvSpPr>
          <p:cNvPr id="21" name="Rectangle 20"/>
          <p:cNvSpPr/>
          <p:nvPr/>
        </p:nvSpPr>
        <p:spPr>
          <a:xfrm>
            <a:off x="523614" y="2872592"/>
            <a:ext cx="7433044" cy="461665"/>
          </a:xfrm>
          <a:prstGeom prst="rect">
            <a:avLst/>
          </a:prstGeom>
        </p:spPr>
        <p:txBody>
          <a:bodyPr wrap="square">
            <a:spAutoFit/>
          </a:bodyPr>
          <a:lstStyle/>
          <a:p>
            <a:r>
              <a:rPr lang="en-US" sz="2400" dirty="0" smtClean="0"/>
              <a:t>‘leg’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 </a:t>
            </a:r>
            <a:r>
              <a:rPr lang="en-US" sz="2400" dirty="0" smtClean="0"/>
              <a:t>thoracic segment</a:t>
            </a:r>
            <a:endParaRPr lang="en-US" sz="2400" dirty="0"/>
          </a:p>
        </p:txBody>
      </p:sp>
      <p:sp>
        <p:nvSpPr>
          <p:cNvPr id="23" name="Rectangle 22"/>
          <p:cNvSpPr/>
          <p:nvPr/>
        </p:nvSpPr>
        <p:spPr>
          <a:xfrm>
            <a:off x="523612" y="2138025"/>
            <a:ext cx="7951393" cy="646331"/>
          </a:xfrm>
          <a:prstGeom prst="rect">
            <a:avLst/>
          </a:prstGeom>
        </p:spPr>
        <p:txBody>
          <a:bodyPr wrap="square">
            <a:spAutoFit/>
          </a:bodyPr>
          <a:lstStyle/>
          <a:p>
            <a:r>
              <a:rPr lang="en-US" dirty="0" smtClean="0"/>
              <a:t>Being part of a thoracic segment is a necessary condition of being in the class leg</a:t>
            </a:r>
          </a:p>
        </p:txBody>
      </p:sp>
    </p:spTree>
    <p:extLst>
      <p:ext uri="{BB962C8B-B14F-4D97-AF65-F5344CB8AC3E}">
        <p14:creationId xmlns:p14="http://schemas.microsoft.com/office/powerpoint/2010/main" val="2967915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Directionality and quantifiers</a:t>
            </a:r>
            <a:endParaRPr lang="en-US" dirty="0"/>
          </a:p>
        </p:txBody>
      </p:sp>
      <p:sp>
        <p:nvSpPr>
          <p:cNvPr id="17" name="Oval 16"/>
          <p:cNvSpPr/>
          <p:nvPr/>
        </p:nvSpPr>
        <p:spPr>
          <a:xfrm>
            <a:off x="1127932" y="3698449"/>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8" name="TextBox 17"/>
          <p:cNvSpPr txBox="1"/>
          <p:nvPr/>
        </p:nvSpPr>
        <p:spPr>
          <a:xfrm>
            <a:off x="1529130" y="3900345"/>
            <a:ext cx="2436240" cy="646331"/>
          </a:xfrm>
          <a:prstGeom prst="rect">
            <a:avLst/>
          </a:prstGeom>
          <a:noFill/>
        </p:spPr>
        <p:txBody>
          <a:bodyPr wrap="square" rtlCol="0">
            <a:spAutoFit/>
          </a:bodyPr>
          <a:lstStyle/>
          <a:p>
            <a:r>
              <a:rPr lang="en-US" b="1" dirty="0" err="1" smtClean="0"/>
              <a:t>has_part</a:t>
            </a:r>
            <a:r>
              <a:rPr lang="en-US" b="1" dirty="0" smtClean="0"/>
              <a:t> </a:t>
            </a:r>
            <a:r>
              <a:rPr lang="en-US" i="1" dirty="0" smtClean="0">
                <a:solidFill>
                  <a:srgbClr val="75367A"/>
                </a:solidFill>
              </a:rPr>
              <a:t>some </a:t>
            </a:r>
          </a:p>
          <a:p>
            <a:r>
              <a:rPr lang="en-US" dirty="0" smtClean="0"/>
              <a:t>wing</a:t>
            </a:r>
            <a:endParaRPr lang="en-US" dirty="0"/>
          </a:p>
        </p:txBody>
      </p:sp>
      <p:pic>
        <p:nvPicPr>
          <p:cNvPr id="19" name="Picture 18"/>
          <p:cNvPicPr>
            <a:picLocks noChangeAspect="1"/>
          </p:cNvPicPr>
          <p:nvPr/>
        </p:nvPicPr>
        <p:blipFill>
          <a:blip r:embed="rId2"/>
          <a:stretch>
            <a:fillRect/>
          </a:stretch>
        </p:blipFill>
        <p:spPr>
          <a:xfrm>
            <a:off x="4695825" y="3390126"/>
            <a:ext cx="3902538" cy="2935102"/>
          </a:xfrm>
          <a:prstGeom prst="rect">
            <a:avLst/>
          </a:prstGeom>
        </p:spPr>
      </p:pic>
      <p:sp>
        <p:nvSpPr>
          <p:cNvPr id="20" name="Oval 19"/>
          <p:cNvSpPr/>
          <p:nvPr/>
        </p:nvSpPr>
        <p:spPr>
          <a:xfrm>
            <a:off x="1892499" y="4370247"/>
            <a:ext cx="1735939" cy="168112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thoracic segment</a:t>
            </a:r>
            <a:endParaRPr lang="en-US" dirty="0">
              <a:solidFill>
                <a:schemeClr val="tx1"/>
              </a:solidFill>
            </a:endParaRPr>
          </a:p>
        </p:txBody>
      </p:sp>
      <p:sp>
        <p:nvSpPr>
          <p:cNvPr id="21" name="Rectangle 20"/>
          <p:cNvSpPr/>
          <p:nvPr/>
        </p:nvSpPr>
        <p:spPr>
          <a:xfrm>
            <a:off x="523614" y="2095115"/>
            <a:ext cx="7433044" cy="461665"/>
          </a:xfrm>
          <a:prstGeom prst="rect">
            <a:avLst/>
          </a:prstGeom>
        </p:spPr>
        <p:txBody>
          <a:bodyPr wrap="square">
            <a:spAutoFit/>
          </a:bodyPr>
          <a:lstStyle/>
          <a:p>
            <a:r>
              <a:rPr lang="en-US" sz="2400" dirty="0" smtClean="0"/>
              <a:t>‘wing’ </a:t>
            </a:r>
            <a:r>
              <a:rPr lang="en-US" sz="2400" i="1" dirty="0" err="1" smtClean="0">
                <a:solidFill>
                  <a:srgbClr val="3366FF"/>
                </a:solidFill>
              </a:rPr>
              <a:t>SubClassOf</a:t>
            </a:r>
            <a:r>
              <a:rPr lang="en-US" sz="2400" i="1" dirty="0" smtClean="0">
                <a:solidFill>
                  <a:srgbClr val="3366FF"/>
                </a:solidFill>
              </a:rPr>
              <a:t> </a:t>
            </a:r>
            <a:r>
              <a:rPr lang="en-US" sz="2400" b="1" dirty="0" err="1" smtClean="0"/>
              <a:t>part_of</a:t>
            </a:r>
            <a:r>
              <a:rPr lang="en-US" sz="2400" dirty="0" smtClean="0"/>
              <a:t> </a:t>
            </a:r>
            <a:r>
              <a:rPr lang="en-US" sz="2400" i="1" dirty="0" smtClean="0">
                <a:solidFill>
                  <a:schemeClr val="accent2">
                    <a:lumMod val="75000"/>
                    <a:lumOff val="25000"/>
                  </a:schemeClr>
                </a:solidFill>
              </a:rPr>
              <a:t>some </a:t>
            </a:r>
            <a:r>
              <a:rPr lang="en-US" sz="2400" dirty="0" smtClean="0"/>
              <a:t>thoracic segment</a:t>
            </a:r>
            <a:endParaRPr lang="en-US" sz="2400" dirty="0"/>
          </a:p>
        </p:txBody>
      </p:sp>
      <p:sp>
        <p:nvSpPr>
          <p:cNvPr id="10" name="Rectangle 9"/>
          <p:cNvSpPr/>
          <p:nvPr/>
        </p:nvSpPr>
        <p:spPr>
          <a:xfrm>
            <a:off x="520509" y="2714001"/>
            <a:ext cx="7721240" cy="461665"/>
          </a:xfrm>
          <a:prstGeom prst="rect">
            <a:avLst/>
          </a:prstGeom>
        </p:spPr>
        <p:txBody>
          <a:bodyPr wrap="square">
            <a:spAutoFit/>
          </a:bodyPr>
          <a:lstStyle/>
          <a:p>
            <a:r>
              <a:rPr lang="en-US" sz="2400" dirty="0" smtClean="0"/>
              <a:t>‘thoracic segment’ </a:t>
            </a:r>
            <a:r>
              <a:rPr lang="en-US" sz="2400" i="1" dirty="0" err="1" smtClean="0">
                <a:solidFill>
                  <a:srgbClr val="3366FF"/>
                </a:solidFill>
              </a:rPr>
              <a:t>SubClassOf</a:t>
            </a:r>
            <a:r>
              <a:rPr lang="en-US" sz="2400" i="1" dirty="0" smtClean="0">
                <a:solidFill>
                  <a:srgbClr val="3366FF"/>
                </a:solidFill>
              </a:rPr>
              <a:t> </a:t>
            </a:r>
            <a:r>
              <a:rPr lang="en-US" sz="2400" b="1" dirty="0" err="1" smtClean="0"/>
              <a:t>has_part</a:t>
            </a:r>
            <a:r>
              <a:rPr lang="en-US" sz="2400" dirty="0" smtClean="0"/>
              <a:t> </a:t>
            </a:r>
            <a:r>
              <a:rPr lang="en-US" sz="2400" i="1" dirty="0" smtClean="0">
                <a:solidFill>
                  <a:schemeClr val="accent2">
                    <a:lumMod val="75000"/>
                    <a:lumOff val="25000"/>
                  </a:schemeClr>
                </a:solidFill>
              </a:rPr>
              <a:t>some </a:t>
            </a:r>
            <a:r>
              <a:rPr lang="en-US" sz="2400" dirty="0" smtClean="0"/>
              <a:t>‘wing’</a:t>
            </a:r>
            <a:endParaRPr lang="en-US" sz="2400" dirty="0"/>
          </a:p>
        </p:txBody>
      </p:sp>
      <p:sp>
        <p:nvSpPr>
          <p:cNvPr id="11" name="Rectangle 10"/>
          <p:cNvSpPr/>
          <p:nvPr/>
        </p:nvSpPr>
        <p:spPr>
          <a:xfrm>
            <a:off x="7969849" y="2617508"/>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
        <p:nvSpPr>
          <p:cNvPr id="12" name="Rectangle 11"/>
          <p:cNvSpPr/>
          <p:nvPr/>
        </p:nvSpPr>
        <p:spPr>
          <a:xfrm>
            <a:off x="7551961" y="2008483"/>
            <a:ext cx="389850" cy="1077218"/>
          </a:xfrm>
          <a:prstGeom prst="rect">
            <a:avLst/>
          </a:prstGeom>
        </p:spPr>
        <p:txBody>
          <a:bodyPr wrap="square">
            <a:spAutoFit/>
          </a:bodyPr>
          <a:lstStyle/>
          <a:p>
            <a:r>
              <a:rPr lang="en-US" sz="3200" dirty="0" smtClean="0">
                <a:solidFill>
                  <a:srgbClr val="008000"/>
                </a:solidFill>
                <a:latin typeface="Zapf Dingbats"/>
                <a:ea typeface="Zapf Dingbats"/>
                <a:cs typeface="Zapf Dingbats"/>
              </a:rPr>
              <a:t>✔</a:t>
            </a:r>
            <a:endParaRPr lang="en-US" sz="3200" dirty="0"/>
          </a:p>
        </p:txBody>
      </p:sp>
      <p:sp>
        <p:nvSpPr>
          <p:cNvPr id="13" name="Rectangle 12"/>
          <p:cNvSpPr/>
          <p:nvPr/>
        </p:nvSpPr>
        <p:spPr>
          <a:xfrm>
            <a:off x="3814861" y="5516996"/>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Tree>
    <p:extLst>
      <p:ext uri="{BB962C8B-B14F-4D97-AF65-F5344CB8AC3E}">
        <p14:creationId xmlns:p14="http://schemas.microsoft.com/office/powerpoint/2010/main" val="3658506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Directionality and quantifiers</a:t>
            </a:r>
            <a:endParaRPr lang="en-US" dirty="0"/>
          </a:p>
        </p:txBody>
      </p:sp>
      <p:sp>
        <p:nvSpPr>
          <p:cNvPr id="3" name="Content Placeholder 2"/>
          <p:cNvSpPr>
            <a:spLocks noGrp="1"/>
          </p:cNvSpPr>
          <p:nvPr>
            <p:ph idx="1"/>
          </p:nvPr>
        </p:nvSpPr>
        <p:spPr>
          <a:xfrm>
            <a:off x="459599" y="1190764"/>
            <a:ext cx="7289718" cy="4144963"/>
          </a:xfrm>
        </p:spPr>
        <p:txBody>
          <a:bodyPr>
            <a:normAutofit/>
          </a:bodyPr>
          <a:lstStyle/>
          <a:p>
            <a:endParaRPr lang="en-US" dirty="0" smtClean="0"/>
          </a:p>
          <a:p>
            <a:r>
              <a:rPr lang="en-US" dirty="0" smtClean="0"/>
              <a:t>‘claw’ </a:t>
            </a:r>
            <a:r>
              <a:rPr lang="en-US" i="1" dirty="0" err="1" smtClean="0">
                <a:solidFill>
                  <a:srgbClr val="0000FF"/>
                </a:solidFill>
              </a:rPr>
              <a:t>SubClassOf</a:t>
            </a:r>
            <a:r>
              <a:rPr lang="en-US" dirty="0" smtClean="0"/>
              <a:t> </a:t>
            </a:r>
            <a:r>
              <a:rPr lang="en-US" b="1" dirty="0" err="1" smtClean="0"/>
              <a:t>connected_to</a:t>
            </a:r>
            <a:r>
              <a:rPr lang="en-US" dirty="0" smtClean="0"/>
              <a:t> </a:t>
            </a:r>
            <a:r>
              <a:rPr lang="en-US" i="1" dirty="0" smtClean="0">
                <a:solidFill>
                  <a:srgbClr val="663366"/>
                </a:solidFill>
              </a:rPr>
              <a:t>some ‘</a:t>
            </a:r>
            <a:r>
              <a:rPr lang="en-US" dirty="0" smtClean="0"/>
              <a:t>tarsal segment’</a:t>
            </a:r>
          </a:p>
          <a:p>
            <a:r>
              <a:rPr lang="en-US" dirty="0" smtClean="0"/>
              <a:t>‘tarsal segment’ </a:t>
            </a:r>
            <a:r>
              <a:rPr lang="en-US" i="1" dirty="0" err="1" smtClean="0">
                <a:solidFill>
                  <a:srgbClr val="0000FF"/>
                </a:solidFill>
              </a:rPr>
              <a:t>SubClassOf</a:t>
            </a:r>
            <a:r>
              <a:rPr lang="en-US" dirty="0" smtClean="0"/>
              <a:t>  </a:t>
            </a:r>
            <a:r>
              <a:rPr lang="en-US" b="1" dirty="0" err="1" smtClean="0"/>
              <a:t>connected_to</a:t>
            </a:r>
            <a:r>
              <a:rPr lang="en-US" dirty="0" smtClean="0"/>
              <a:t> </a:t>
            </a:r>
            <a:r>
              <a:rPr lang="en-US" i="1" dirty="0" smtClean="0">
                <a:solidFill>
                  <a:schemeClr val="accent1"/>
                </a:solidFill>
              </a:rPr>
              <a:t>some </a:t>
            </a:r>
            <a:r>
              <a:rPr lang="en-US" dirty="0" smtClean="0"/>
              <a:t>claw</a:t>
            </a:r>
            <a:endParaRPr lang="en-US" dirty="0"/>
          </a:p>
        </p:txBody>
      </p:sp>
      <p:pic>
        <p:nvPicPr>
          <p:cNvPr id="5" name="Picture 4"/>
          <p:cNvPicPr>
            <a:picLocks noChangeAspect="1"/>
          </p:cNvPicPr>
          <p:nvPr/>
        </p:nvPicPr>
        <p:blipFill>
          <a:blip r:embed="rId2"/>
          <a:stretch>
            <a:fillRect/>
          </a:stretch>
        </p:blipFill>
        <p:spPr>
          <a:xfrm>
            <a:off x="4903169" y="4023861"/>
            <a:ext cx="2331832" cy="1165916"/>
          </a:xfrm>
          <a:prstGeom prst="rect">
            <a:avLst/>
          </a:prstGeom>
        </p:spPr>
      </p:pic>
      <p:sp>
        <p:nvSpPr>
          <p:cNvPr id="6" name="TextBox 5"/>
          <p:cNvSpPr txBox="1"/>
          <p:nvPr/>
        </p:nvSpPr>
        <p:spPr>
          <a:xfrm>
            <a:off x="4545365" y="4062435"/>
            <a:ext cx="671979" cy="369332"/>
          </a:xfrm>
          <a:prstGeom prst="rect">
            <a:avLst/>
          </a:prstGeom>
          <a:noFill/>
        </p:spPr>
        <p:txBody>
          <a:bodyPr wrap="none" rtlCol="0">
            <a:spAutoFit/>
          </a:bodyPr>
          <a:lstStyle/>
          <a:p>
            <a:r>
              <a:rPr lang="en-US" dirty="0" smtClean="0"/>
              <a:t>claw</a:t>
            </a:r>
            <a:endParaRPr lang="en-US" dirty="0"/>
          </a:p>
        </p:txBody>
      </p:sp>
      <p:sp>
        <p:nvSpPr>
          <p:cNvPr id="7" name="TextBox 6"/>
          <p:cNvSpPr txBox="1"/>
          <p:nvPr/>
        </p:nvSpPr>
        <p:spPr>
          <a:xfrm>
            <a:off x="5970824" y="5423103"/>
            <a:ext cx="1848508" cy="369332"/>
          </a:xfrm>
          <a:prstGeom prst="rect">
            <a:avLst/>
          </a:prstGeom>
          <a:noFill/>
        </p:spPr>
        <p:txBody>
          <a:bodyPr wrap="none" rtlCol="0">
            <a:spAutoFit/>
          </a:bodyPr>
          <a:lstStyle/>
          <a:p>
            <a:r>
              <a:rPr lang="en-US" dirty="0" smtClean="0"/>
              <a:t>tarsal segments</a:t>
            </a:r>
            <a:endParaRPr lang="en-US" dirty="0"/>
          </a:p>
        </p:txBody>
      </p:sp>
      <p:cxnSp>
        <p:nvCxnSpPr>
          <p:cNvPr id="9" name="Straight Connector 8"/>
          <p:cNvCxnSpPr/>
          <p:nvPr/>
        </p:nvCxnSpPr>
        <p:spPr>
          <a:xfrm rot="16200000" flipV="1">
            <a:off x="5860688" y="5105541"/>
            <a:ext cx="401697" cy="336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rot="16200000" flipV="1">
            <a:off x="6048592" y="5112021"/>
            <a:ext cx="518318" cy="285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16200000" flipV="1">
            <a:off x="6249455" y="5105549"/>
            <a:ext cx="544234" cy="90709"/>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5089631" y="4593711"/>
            <a:ext cx="298051" cy="272117"/>
          </a:xfrm>
          <a:prstGeom prst="line">
            <a:avLst/>
          </a:prstGeom>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7163199" y="1645660"/>
            <a:ext cx="389850" cy="1077218"/>
          </a:xfrm>
          <a:prstGeom prst="rect">
            <a:avLst/>
          </a:prstGeom>
        </p:spPr>
        <p:txBody>
          <a:bodyPr wrap="square">
            <a:spAutoFit/>
          </a:bodyPr>
          <a:lstStyle/>
          <a:p>
            <a:r>
              <a:rPr lang="en-US" sz="3200" dirty="0" smtClean="0">
                <a:solidFill>
                  <a:srgbClr val="008000"/>
                </a:solidFill>
                <a:latin typeface="Zapf Dingbats"/>
                <a:ea typeface="Zapf Dingbats"/>
                <a:cs typeface="Zapf Dingbats"/>
              </a:rPr>
              <a:t>✔</a:t>
            </a:r>
            <a:endParaRPr lang="en-US" sz="3200" dirty="0"/>
          </a:p>
        </p:txBody>
      </p:sp>
      <p:sp>
        <p:nvSpPr>
          <p:cNvPr id="18" name="Rectangle 17"/>
          <p:cNvSpPr/>
          <p:nvPr/>
        </p:nvSpPr>
        <p:spPr>
          <a:xfrm>
            <a:off x="7093423" y="2233692"/>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
        <p:nvSpPr>
          <p:cNvPr id="19" name="Oval 18"/>
          <p:cNvSpPr/>
          <p:nvPr/>
        </p:nvSpPr>
        <p:spPr>
          <a:xfrm>
            <a:off x="1127932" y="3698448"/>
            <a:ext cx="3096612" cy="284532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p:cNvSpPr txBox="1"/>
          <p:nvPr/>
        </p:nvSpPr>
        <p:spPr>
          <a:xfrm>
            <a:off x="1529130" y="3900345"/>
            <a:ext cx="2436240" cy="646331"/>
          </a:xfrm>
          <a:prstGeom prst="rect">
            <a:avLst/>
          </a:prstGeom>
          <a:noFill/>
        </p:spPr>
        <p:txBody>
          <a:bodyPr wrap="square" rtlCol="0">
            <a:spAutoFit/>
          </a:bodyPr>
          <a:lstStyle/>
          <a:p>
            <a:r>
              <a:rPr lang="en-US" b="1" dirty="0" err="1" smtClean="0"/>
              <a:t>connected_to</a:t>
            </a:r>
            <a:r>
              <a:rPr lang="en-US" b="1" dirty="0" smtClean="0"/>
              <a:t> </a:t>
            </a:r>
            <a:r>
              <a:rPr lang="en-US" i="1" dirty="0" smtClean="0">
                <a:solidFill>
                  <a:srgbClr val="75367A"/>
                </a:solidFill>
              </a:rPr>
              <a:t>some </a:t>
            </a:r>
          </a:p>
          <a:p>
            <a:r>
              <a:rPr lang="en-US" dirty="0" smtClean="0"/>
              <a:t>‘claw’</a:t>
            </a:r>
            <a:endParaRPr lang="en-US" dirty="0"/>
          </a:p>
        </p:txBody>
      </p:sp>
      <p:sp>
        <p:nvSpPr>
          <p:cNvPr id="21" name="Oval 20"/>
          <p:cNvSpPr/>
          <p:nvPr/>
        </p:nvSpPr>
        <p:spPr>
          <a:xfrm>
            <a:off x="1840665" y="4619625"/>
            <a:ext cx="1567480" cy="145765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tarsal segment</a:t>
            </a:r>
            <a:endParaRPr lang="en-US" dirty="0">
              <a:solidFill>
                <a:schemeClr val="tx1"/>
              </a:solidFill>
            </a:endParaRPr>
          </a:p>
        </p:txBody>
      </p:sp>
      <p:sp>
        <p:nvSpPr>
          <p:cNvPr id="22" name="Rectangle 21"/>
          <p:cNvSpPr/>
          <p:nvPr/>
        </p:nvSpPr>
        <p:spPr>
          <a:xfrm>
            <a:off x="4035164" y="5724323"/>
            <a:ext cx="660661" cy="584776"/>
          </a:xfrm>
          <a:prstGeom prst="rect">
            <a:avLst/>
          </a:prstGeom>
        </p:spPr>
        <p:txBody>
          <a:bodyPr wrap="square">
            <a:spAutoFit/>
          </a:bodyPr>
          <a:lstStyle/>
          <a:p>
            <a:r>
              <a:rPr lang="en-US" sz="3200" dirty="0" smtClean="0">
                <a:solidFill>
                  <a:srgbClr val="FF0000"/>
                </a:solidFill>
                <a:latin typeface="Zapf Dingbats"/>
                <a:ea typeface="Zapf Dingbats"/>
                <a:cs typeface="Zapf Dingbats"/>
              </a:rPr>
              <a:t>✗</a:t>
            </a:r>
            <a:endParaRPr lang="en-US" sz="3200" dirty="0"/>
          </a:p>
        </p:txBody>
      </p:sp>
    </p:spTree>
    <p:extLst>
      <p:ext uri="{BB962C8B-B14F-4D97-AF65-F5344CB8AC3E}">
        <p14:creationId xmlns:p14="http://schemas.microsoft.com/office/powerpoint/2010/main" val="280224561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 use OBO, why should I care about OWL?</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OWL 2 is a W3C standard with a large and growing ecosystem of developers.</a:t>
            </a:r>
          </a:p>
          <a:p>
            <a:r>
              <a:rPr lang="en-US" dirty="0" smtClean="0"/>
              <a:t>Using OWL ontologies in Protégé 4 you can use </a:t>
            </a:r>
            <a:r>
              <a:rPr lang="en-US" b="1" dirty="0" smtClean="0"/>
              <a:t>fast </a:t>
            </a:r>
            <a:r>
              <a:rPr lang="en-US" dirty="0" smtClean="0"/>
              <a:t>reasoners to:</a:t>
            </a:r>
          </a:p>
          <a:p>
            <a:pPr lvl="1"/>
            <a:r>
              <a:rPr lang="en-US" dirty="0" smtClean="0"/>
              <a:t>Query your ontology</a:t>
            </a:r>
          </a:p>
          <a:p>
            <a:pPr lvl="2"/>
            <a:r>
              <a:rPr lang="en-US" dirty="0" smtClean="0"/>
              <a:t>This could be the basis for </a:t>
            </a:r>
            <a:r>
              <a:rPr lang="en-US" b="1" dirty="0" smtClean="0"/>
              <a:t>sophisticated queries on your website</a:t>
            </a:r>
          </a:p>
          <a:p>
            <a:pPr lvl="1"/>
            <a:r>
              <a:rPr lang="en-US" b="1" dirty="0" smtClean="0"/>
              <a:t>Quickly find mistakes</a:t>
            </a:r>
          </a:p>
          <a:p>
            <a:pPr lvl="1"/>
            <a:r>
              <a:rPr lang="en-US" b="1" dirty="0" smtClean="0"/>
              <a:t>Automate classification</a:t>
            </a:r>
          </a:p>
          <a:p>
            <a:r>
              <a:rPr lang="en-US" dirty="0" smtClean="0"/>
              <a:t>Non-</a:t>
            </a:r>
            <a:r>
              <a:rPr lang="en-US" dirty="0" err="1" smtClean="0"/>
              <a:t>lossy</a:t>
            </a:r>
            <a:r>
              <a:rPr lang="en-US" dirty="0" smtClean="0"/>
              <a:t> round tripping from OBO to OWL and back is now easy</a:t>
            </a:r>
          </a:p>
          <a:p>
            <a:pPr lvl="1"/>
            <a:r>
              <a:rPr lang="en-US" b="1" dirty="0" smtClean="0"/>
              <a:t>continue developing in OBO </a:t>
            </a:r>
            <a:r>
              <a:rPr lang="en-US" dirty="0" smtClean="0"/>
              <a:t>while taking advantage of OWL and Protégé for reasoning</a:t>
            </a:r>
          </a:p>
          <a:p>
            <a:pPr lvl="1"/>
            <a:r>
              <a:rPr lang="en-US" dirty="0" smtClean="0"/>
              <a:t>This may be a first step to developing in OWL/Protégé </a:t>
            </a:r>
          </a:p>
          <a:p>
            <a:pPr lvl="1"/>
            <a:endParaRPr lang="en-US" dirty="0" smtClean="0"/>
          </a:p>
          <a:p>
            <a:pPr lvl="1">
              <a:buNone/>
            </a:pPr>
            <a:endParaRPr lang="en-US" dirty="0" smtClean="0"/>
          </a:p>
          <a:p>
            <a:endParaRPr lang="en-US" dirty="0"/>
          </a:p>
        </p:txBody>
      </p:sp>
    </p:spTree>
    <p:extLst>
      <p:ext uri="{BB962C8B-B14F-4D97-AF65-F5344CB8AC3E}">
        <p14:creationId xmlns:p14="http://schemas.microsoft.com/office/powerpoint/2010/main" val="291196256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 store knowledge in query-able form</a:t>
            </a:r>
            <a:endParaRPr lang="en-US" dirty="0"/>
          </a:p>
        </p:txBody>
      </p:sp>
      <p:sp>
        <p:nvSpPr>
          <p:cNvPr id="4" name="Oval 3"/>
          <p:cNvSpPr/>
          <p:nvPr/>
        </p:nvSpPr>
        <p:spPr>
          <a:xfrm>
            <a:off x="7390113" y="3460773"/>
            <a:ext cx="1175606" cy="126888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leg</a:t>
            </a:r>
            <a:endParaRPr lang="en-US" dirty="0">
              <a:solidFill>
                <a:schemeClr val="tx1"/>
              </a:solidFill>
            </a:endParaRPr>
          </a:p>
        </p:txBody>
      </p:sp>
      <p:sp>
        <p:nvSpPr>
          <p:cNvPr id="5" name="Oval 4"/>
          <p:cNvSpPr/>
          <p:nvPr/>
        </p:nvSpPr>
        <p:spPr>
          <a:xfrm>
            <a:off x="5287685" y="2485954"/>
            <a:ext cx="3459454" cy="360428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5935097" y="2791514"/>
            <a:ext cx="2436240" cy="646331"/>
          </a:xfrm>
          <a:prstGeom prst="rect">
            <a:avLst/>
          </a:prstGeom>
          <a:noFill/>
        </p:spPr>
        <p:txBody>
          <a:bodyPr wrap="square" rtlCol="0">
            <a:spAutoFit/>
          </a:bodyPr>
          <a:lstStyle/>
          <a:p>
            <a:r>
              <a:rPr lang="en-US" b="1" dirty="0" err="1" smtClean="0"/>
              <a:t>part_of</a:t>
            </a:r>
            <a:r>
              <a:rPr lang="en-US" b="1" dirty="0" smtClean="0"/>
              <a:t> </a:t>
            </a:r>
            <a:r>
              <a:rPr lang="en-US" i="1" dirty="0" smtClean="0">
                <a:solidFill>
                  <a:srgbClr val="75367A"/>
                </a:solidFill>
              </a:rPr>
              <a:t>some </a:t>
            </a:r>
            <a:r>
              <a:rPr lang="en-US" i="1" dirty="0" smtClean="0"/>
              <a:t>‘</a:t>
            </a:r>
            <a:r>
              <a:rPr lang="en-US" dirty="0" smtClean="0"/>
              <a:t>insect thorax’</a:t>
            </a:r>
            <a:endParaRPr lang="en-US" dirty="0"/>
          </a:p>
        </p:txBody>
      </p:sp>
      <p:sp>
        <p:nvSpPr>
          <p:cNvPr id="9" name="Oval 8"/>
          <p:cNvSpPr/>
          <p:nvPr/>
        </p:nvSpPr>
        <p:spPr>
          <a:xfrm>
            <a:off x="5343761" y="3402757"/>
            <a:ext cx="2086355" cy="222376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solidFill>
                <a:schemeClr val="tx1"/>
              </a:solidFill>
            </a:endParaRPr>
          </a:p>
        </p:txBody>
      </p:sp>
      <p:sp>
        <p:nvSpPr>
          <p:cNvPr id="10" name="Oval 9"/>
          <p:cNvSpPr/>
          <p:nvPr/>
        </p:nvSpPr>
        <p:spPr>
          <a:xfrm>
            <a:off x="6238306" y="3668579"/>
            <a:ext cx="1079493" cy="1059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forewing</a:t>
            </a:r>
          </a:p>
        </p:txBody>
      </p:sp>
      <p:sp>
        <p:nvSpPr>
          <p:cNvPr id="11" name="TextBox 10"/>
          <p:cNvSpPr txBox="1"/>
          <p:nvPr/>
        </p:nvSpPr>
        <p:spPr>
          <a:xfrm>
            <a:off x="5617648" y="3592125"/>
            <a:ext cx="869104" cy="380415"/>
          </a:xfrm>
          <a:prstGeom prst="rect">
            <a:avLst/>
          </a:prstGeom>
          <a:noFill/>
        </p:spPr>
        <p:txBody>
          <a:bodyPr wrap="square" rtlCol="0">
            <a:spAutoFit/>
          </a:bodyPr>
          <a:lstStyle/>
          <a:p>
            <a:r>
              <a:rPr lang="en-US" dirty="0" smtClean="0"/>
              <a:t>wing</a:t>
            </a:r>
            <a:endParaRPr lang="en-US" dirty="0"/>
          </a:p>
        </p:txBody>
      </p:sp>
      <p:sp>
        <p:nvSpPr>
          <p:cNvPr id="12" name="Oval 11"/>
          <p:cNvSpPr/>
          <p:nvPr/>
        </p:nvSpPr>
        <p:spPr>
          <a:xfrm>
            <a:off x="5706941" y="4653488"/>
            <a:ext cx="1023399" cy="908247"/>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hindwing</a:t>
            </a:r>
            <a:endParaRPr lang="en-US" dirty="0" smtClean="0">
              <a:solidFill>
                <a:srgbClr val="000000"/>
              </a:solidFill>
            </a:endParaRPr>
          </a:p>
        </p:txBody>
      </p:sp>
      <p:pic>
        <p:nvPicPr>
          <p:cNvPr id="14" name="Picture 13"/>
          <p:cNvPicPr>
            <a:picLocks noChangeAspect="1"/>
          </p:cNvPicPr>
          <p:nvPr/>
        </p:nvPicPr>
        <p:blipFill>
          <a:blip r:embed="rId3"/>
          <a:stretch>
            <a:fillRect/>
          </a:stretch>
        </p:blipFill>
        <p:spPr>
          <a:xfrm>
            <a:off x="416514" y="2210831"/>
            <a:ext cx="4611472" cy="3367684"/>
          </a:xfrm>
          <a:prstGeom prst="rect">
            <a:avLst/>
          </a:prstGeom>
        </p:spPr>
      </p:pic>
    </p:spTree>
    <p:extLst>
      <p:ext uri="{BB962C8B-B14F-4D97-AF65-F5344CB8AC3E}">
        <p14:creationId xmlns:p14="http://schemas.microsoft.com/office/powerpoint/2010/main" val="2975105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a:t>
            </a:r>
            <a:br>
              <a:rPr lang="en-US" dirty="0" smtClean="0"/>
            </a:br>
            <a:r>
              <a:rPr lang="en-US" dirty="0" smtClean="0"/>
              <a:t> </a:t>
            </a:r>
            <a:r>
              <a:rPr lang="en-US" sz="2400" dirty="0" smtClean="0"/>
              <a:t>necessary conditions for class membership</a:t>
            </a:r>
            <a:endParaRPr lang="en-US" sz="2400" dirty="0"/>
          </a:p>
        </p:txBody>
      </p:sp>
      <p:sp>
        <p:nvSpPr>
          <p:cNvPr id="3" name="Content Placeholder 2"/>
          <p:cNvSpPr>
            <a:spLocks noGrp="1"/>
          </p:cNvSpPr>
          <p:nvPr>
            <p:ph idx="1"/>
          </p:nvPr>
        </p:nvSpPr>
        <p:spPr>
          <a:xfrm>
            <a:off x="498474" y="1981200"/>
            <a:ext cx="3713653" cy="4144963"/>
          </a:xfrm>
        </p:spPr>
        <p:txBody>
          <a:bodyPr/>
          <a:lstStyle/>
          <a:p>
            <a:r>
              <a:rPr lang="en-US" sz="2400" dirty="0" smtClean="0"/>
              <a:t>OWL </a:t>
            </a:r>
            <a:r>
              <a:rPr lang="en-US" dirty="0" smtClean="0"/>
              <a:t>Manchester Syntax </a:t>
            </a:r>
          </a:p>
          <a:p>
            <a:pPr lvl="1"/>
            <a:r>
              <a:rPr lang="en-US" dirty="0" smtClean="0"/>
              <a:t>antenna </a:t>
            </a:r>
            <a:r>
              <a:rPr lang="en-US" dirty="0" smtClean="0">
                <a:solidFill>
                  <a:srgbClr val="3366FF"/>
                </a:solidFill>
              </a:rPr>
              <a:t>SubClassOf </a:t>
            </a:r>
            <a:r>
              <a:rPr lang="en-US" b="1" dirty="0" smtClean="0"/>
              <a:t>part_of</a:t>
            </a:r>
            <a:r>
              <a:rPr lang="en-US" dirty="0" smtClean="0"/>
              <a:t> </a:t>
            </a:r>
            <a:r>
              <a:rPr lang="en-US" dirty="0" smtClean="0">
                <a:solidFill>
                  <a:schemeClr val="accent2">
                    <a:lumMod val="50000"/>
                    <a:lumOff val="50000"/>
                  </a:schemeClr>
                </a:solidFill>
              </a:rPr>
              <a:t>some </a:t>
            </a:r>
            <a:r>
              <a:rPr lang="en-US" dirty="0" smtClean="0"/>
              <a:t>head</a:t>
            </a:r>
          </a:p>
          <a:p>
            <a:pPr lvl="1"/>
            <a:endParaRPr lang="en-US" dirty="0" smtClean="0"/>
          </a:p>
          <a:p>
            <a:pPr lvl="1"/>
            <a:endParaRPr lang="en-US" dirty="0" smtClean="0"/>
          </a:p>
          <a:p>
            <a:pPr lvl="1">
              <a:buNone/>
            </a:pPr>
            <a:endParaRPr lang="en-US" dirty="0" smtClean="0"/>
          </a:p>
          <a:p>
            <a:r>
              <a:rPr lang="en-US" sz="2400" dirty="0" smtClean="0"/>
              <a:t>OBO format :</a:t>
            </a:r>
          </a:p>
          <a:p>
            <a:pPr lvl="1"/>
            <a:r>
              <a:rPr lang="en-US" b="1" dirty="0" smtClean="0"/>
              <a:t>name</a:t>
            </a:r>
            <a:r>
              <a:rPr lang="en-US" dirty="0" smtClean="0"/>
              <a:t>: antenna</a:t>
            </a:r>
          </a:p>
          <a:p>
            <a:pPr lvl="1"/>
            <a:r>
              <a:rPr lang="en-US" b="1" dirty="0" smtClean="0"/>
              <a:t>relationship</a:t>
            </a:r>
            <a:r>
              <a:rPr lang="en-US" dirty="0" smtClean="0"/>
              <a:t>:  </a:t>
            </a:r>
            <a:r>
              <a:rPr lang="en-US" dirty="0" err="1" smtClean="0"/>
              <a:t>part_of</a:t>
            </a:r>
            <a:r>
              <a:rPr lang="en-US" dirty="0" smtClean="0"/>
              <a:t> head</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0" name="Picture 9"/>
          <p:cNvPicPr>
            <a:picLocks noChangeAspect="1"/>
          </p:cNvPicPr>
          <p:nvPr/>
        </p:nvPicPr>
        <p:blipFill>
          <a:blip r:embed="rId2"/>
          <a:stretch>
            <a:fillRect/>
          </a:stretch>
        </p:blipFill>
        <p:spPr>
          <a:xfrm>
            <a:off x="4786472" y="4863720"/>
            <a:ext cx="2260600" cy="571500"/>
          </a:xfrm>
          <a:prstGeom prst="rect">
            <a:avLst/>
          </a:prstGeom>
        </p:spPr>
      </p:pic>
      <p:pic>
        <p:nvPicPr>
          <p:cNvPr id="13" name="Picture 12"/>
          <p:cNvPicPr>
            <a:picLocks noChangeAspect="1"/>
          </p:cNvPicPr>
          <p:nvPr/>
        </p:nvPicPr>
        <p:blipFill>
          <a:blip r:embed="rId3"/>
          <a:stretch>
            <a:fillRect/>
          </a:stretch>
        </p:blipFill>
        <p:spPr>
          <a:xfrm>
            <a:off x="6196172" y="3371850"/>
            <a:ext cx="2082800" cy="914400"/>
          </a:xfrm>
          <a:prstGeom prst="rect">
            <a:avLst/>
          </a:prstGeom>
        </p:spPr>
      </p:pic>
      <p:pic>
        <p:nvPicPr>
          <p:cNvPr id="14" name="Picture 13"/>
          <p:cNvPicPr>
            <a:picLocks noChangeAspect="1"/>
          </p:cNvPicPr>
          <p:nvPr/>
        </p:nvPicPr>
        <p:blipFill>
          <a:blip r:embed="rId4"/>
          <a:stretch>
            <a:fillRect/>
          </a:stretch>
        </p:blipFill>
        <p:spPr>
          <a:xfrm>
            <a:off x="4774138" y="2507410"/>
            <a:ext cx="1406546" cy="864440"/>
          </a:xfrm>
          <a:prstGeom prst="rect">
            <a:avLst/>
          </a:prstGeom>
        </p:spPr>
      </p:pic>
    </p:spTree>
    <p:extLst>
      <p:ext uri="{BB962C8B-B14F-4D97-AF65-F5344CB8AC3E}">
        <p14:creationId xmlns:p14="http://schemas.microsoft.com/office/powerpoint/2010/main" val="370375170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00610" y="1878239"/>
            <a:ext cx="6457390" cy="9591237"/>
            <a:chOff x="5576920" y="25202540"/>
            <a:chExt cx="11495041" cy="14602450"/>
          </a:xfrm>
        </p:grpSpPr>
        <p:pic>
          <p:nvPicPr>
            <p:cNvPr id="8" name="Picture 7" descr="tmp1.png"/>
            <p:cNvPicPr>
              <a:picLocks noChangeAspect="1"/>
            </p:cNvPicPr>
            <p:nvPr/>
          </p:nvPicPr>
          <p:blipFill>
            <a:blip r:embed="rId2"/>
            <a:stretch>
              <a:fillRect/>
            </a:stretch>
          </p:blipFill>
          <p:spPr>
            <a:xfrm>
              <a:off x="5576920" y="25202540"/>
              <a:ext cx="11495041" cy="5371361"/>
            </a:xfrm>
            <a:prstGeom prst="rect">
              <a:avLst/>
            </a:prstGeom>
          </p:spPr>
        </p:pic>
        <p:sp>
          <p:nvSpPr>
            <p:cNvPr id="9" name="TextBox 8"/>
            <p:cNvSpPr txBox="1"/>
            <p:nvPr/>
          </p:nvSpPr>
          <p:spPr>
            <a:xfrm>
              <a:off x="7194550" y="38164949"/>
              <a:ext cx="7480990" cy="1640041"/>
            </a:xfrm>
            <a:prstGeom prst="rect">
              <a:avLst/>
            </a:prstGeom>
            <a:noFill/>
          </p:spPr>
          <p:txBody>
            <a:bodyPr wrap="square" rtlCol="0">
              <a:spAutoFit/>
            </a:bodyPr>
            <a:lstStyle/>
            <a:p>
              <a:r>
                <a:rPr lang="en-US" sz="3200" dirty="0" smtClean="0"/>
                <a:t> </a:t>
              </a:r>
              <a:endParaRPr lang="en-US" sz="3200" b="1" dirty="0" smtClean="0">
                <a:latin typeface="+mj-lt"/>
              </a:endParaRPr>
            </a:p>
            <a:p>
              <a:endParaRPr lang="en-US" sz="3200" dirty="0">
                <a:latin typeface="+mn-lt"/>
              </a:endParaRPr>
            </a:p>
          </p:txBody>
        </p:sp>
      </p:grpSp>
      <p:grpSp>
        <p:nvGrpSpPr>
          <p:cNvPr id="2" name="Group 3"/>
          <p:cNvGrpSpPr>
            <a:grpSpLocks/>
          </p:cNvGrpSpPr>
          <p:nvPr/>
        </p:nvGrpSpPr>
        <p:grpSpPr bwMode="auto">
          <a:xfrm>
            <a:off x="544513" y="120700"/>
            <a:ext cx="7940943" cy="6191894"/>
            <a:chOff x="2273558" y="20665754"/>
            <a:chExt cx="10612165" cy="7095758"/>
          </a:xfrm>
        </p:grpSpPr>
        <p:sp>
          <p:nvSpPr>
            <p:cNvPr id="69637" name="TextBox 6"/>
            <p:cNvSpPr txBox="1">
              <a:spLocks noChangeArrowheads="1"/>
            </p:cNvSpPr>
            <p:nvPr/>
          </p:nvSpPr>
          <p:spPr bwMode="auto">
            <a:xfrm>
              <a:off x="7033333" y="26174342"/>
              <a:ext cx="5852390" cy="1587170"/>
            </a:xfrm>
            <a:prstGeom prst="rect">
              <a:avLst/>
            </a:prstGeom>
            <a:noFill/>
            <a:ln w="9525">
              <a:noFill/>
              <a:miter lim="800000"/>
              <a:headEnd/>
              <a:tailEnd/>
            </a:ln>
          </p:spPr>
          <p:txBody>
            <a:bodyPr wrap="square">
              <a:prstTxWarp prst="textNoShape">
                <a:avLst/>
              </a:prstTxWarp>
              <a:spAutoFit/>
            </a:bodyPr>
            <a:lstStyle/>
            <a:p>
              <a:pPr>
                <a:buClr>
                  <a:schemeClr val="accent1"/>
                </a:buClr>
                <a:defRPr/>
              </a:pPr>
              <a:r>
                <a:rPr lang="en-US" sz="3200" dirty="0" smtClean="0">
                  <a:solidFill>
                    <a:schemeClr val="tx1">
                      <a:lumMod val="65000"/>
                      <a:lumOff val="35000"/>
                    </a:schemeClr>
                  </a:solidFill>
                </a:rPr>
                <a:t>So automate what you can.</a:t>
              </a:r>
              <a:endParaRPr lang="en-US" sz="3200" dirty="0" smtClean="0">
                <a:solidFill>
                  <a:schemeClr val="tx1">
                    <a:lumMod val="65000"/>
                    <a:lumOff val="35000"/>
                  </a:schemeClr>
                </a:solidFill>
                <a:latin typeface="+mn-lt"/>
              </a:endParaRPr>
            </a:p>
            <a:p>
              <a:pPr>
                <a:defRPr/>
              </a:pPr>
              <a:endParaRPr lang="en-US" sz="2000" dirty="0">
                <a:solidFill>
                  <a:schemeClr val="tx1">
                    <a:lumMod val="65000"/>
                    <a:lumOff val="35000"/>
                  </a:schemeClr>
                </a:solidFill>
                <a:latin typeface="+mn-lt"/>
              </a:endParaRPr>
            </a:p>
          </p:txBody>
        </p:sp>
        <p:sp>
          <p:nvSpPr>
            <p:cNvPr id="69638" name="TextBox 7"/>
            <p:cNvSpPr txBox="1">
              <a:spLocks noChangeArrowheads="1"/>
            </p:cNvSpPr>
            <p:nvPr/>
          </p:nvSpPr>
          <p:spPr bwMode="auto">
            <a:xfrm>
              <a:off x="2273558" y="20665754"/>
              <a:ext cx="9124623" cy="1798792"/>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Manually maintaining an ontology with multiple classification schemes is hard</a:t>
              </a:r>
              <a:endParaRPr lang="en-US" sz="3200" dirty="0">
                <a:solidFill>
                  <a:srgbClr val="75367A"/>
                </a:solidFill>
                <a:latin typeface="+mj-lt"/>
              </a:endParaRPr>
            </a:p>
          </p:txBody>
        </p:sp>
      </p:grpSp>
    </p:spTree>
    <p:extLst>
      <p:ext uri="{BB962C8B-B14F-4D97-AF65-F5344CB8AC3E}">
        <p14:creationId xmlns:p14="http://schemas.microsoft.com/office/powerpoint/2010/main" val="286157210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3861350" y="3040235"/>
            <a:ext cx="3343351" cy="285251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Oval 4"/>
          <p:cNvSpPr/>
          <p:nvPr/>
        </p:nvSpPr>
        <p:spPr>
          <a:xfrm>
            <a:off x="5538310" y="3101929"/>
            <a:ext cx="3493572" cy="272603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939103" y="4242229"/>
            <a:ext cx="1468108" cy="369332"/>
          </a:xfrm>
          <a:prstGeom prst="rect">
            <a:avLst/>
          </a:prstGeom>
          <a:noFill/>
        </p:spPr>
        <p:txBody>
          <a:bodyPr wrap="none" rtlCol="0">
            <a:spAutoFit/>
          </a:bodyPr>
          <a:lstStyle/>
          <a:p>
            <a:r>
              <a:rPr lang="en-US" dirty="0" smtClean="0"/>
              <a:t>sense organ</a:t>
            </a:r>
            <a:endParaRPr lang="en-US" dirty="0"/>
          </a:p>
        </p:txBody>
      </p:sp>
      <p:sp>
        <p:nvSpPr>
          <p:cNvPr id="7" name="TextBox 6"/>
          <p:cNvSpPr txBox="1"/>
          <p:nvPr/>
        </p:nvSpPr>
        <p:spPr>
          <a:xfrm>
            <a:off x="7364973" y="3949057"/>
            <a:ext cx="1727191" cy="1200329"/>
          </a:xfrm>
          <a:prstGeom prst="rect">
            <a:avLst/>
          </a:prstGeom>
          <a:noFill/>
        </p:spPr>
        <p:txBody>
          <a:bodyPr wrap="square" rtlCol="0">
            <a:spAutoFit/>
          </a:bodyPr>
          <a:lstStyle/>
          <a:p>
            <a:r>
              <a:rPr lang="en-US" dirty="0" err="1" smtClean="0"/>
              <a:t>capable_of</a:t>
            </a:r>
            <a:r>
              <a:rPr lang="en-US" dirty="0" smtClean="0"/>
              <a:t> </a:t>
            </a:r>
            <a:r>
              <a:rPr lang="en-US" i="1" dirty="0" smtClean="0">
                <a:solidFill>
                  <a:srgbClr val="75367A"/>
                </a:solidFill>
              </a:rPr>
              <a:t>some</a:t>
            </a:r>
            <a:r>
              <a:rPr lang="en-US" dirty="0" smtClean="0"/>
              <a:t> detection of smell</a:t>
            </a:r>
            <a:endParaRPr lang="en-US" dirty="0"/>
          </a:p>
        </p:txBody>
      </p:sp>
      <p:sp>
        <p:nvSpPr>
          <p:cNvPr id="8" name="TextBox 7"/>
          <p:cNvSpPr txBox="1"/>
          <p:nvPr/>
        </p:nvSpPr>
        <p:spPr>
          <a:xfrm>
            <a:off x="5934753" y="3957153"/>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9" name="Content Placeholder 2"/>
          <p:cNvSpPr>
            <a:spLocks noGrp="1"/>
          </p:cNvSpPr>
          <p:nvPr>
            <p:ph idx="1"/>
          </p:nvPr>
        </p:nvSpPr>
        <p:spPr>
          <a:xfrm>
            <a:off x="0" y="1870971"/>
            <a:ext cx="9350158" cy="4747375"/>
          </a:xfrm>
        </p:spPr>
        <p:txBody>
          <a:bodyPr>
            <a:normAutofit fontScale="92500" lnSpcReduction="20000"/>
          </a:bodyPr>
          <a:lstStyle/>
          <a:p>
            <a:pPr marL="228600" lvl="2">
              <a:spcBef>
                <a:spcPts val="2000"/>
              </a:spcBef>
            </a:pPr>
            <a:r>
              <a:rPr lang="en-US" sz="2400" dirty="0" smtClean="0"/>
              <a:t>English: </a:t>
            </a:r>
            <a:r>
              <a:rPr lang="en-US" sz="1838" dirty="0" smtClean="0"/>
              <a:t>Any sense organ that functions in the detection of smell is an olfactory sense organ</a:t>
            </a:r>
          </a:p>
          <a:p>
            <a:pPr marL="228600" lvl="2">
              <a:spcBef>
                <a:spcPts val="2000"/>
              </a:spcBef>
            </a:pPr>
            <a:endParaRPr lang="en-US" sz="1765" dirty="0" smtClean="0"/>
          </a:p>
          <a:p>
            <a:r>
              <a:rPr lang="en-US" sz="2400" dirty="0" smtClean="0"/>
              <a:t>OWL Manchester Syntax </a:t>
            </a:r>
          </a:p>
          <a:p>
            <a:pPr lvl="1"/>
            <a:r>
              <a:rPr lang="en-US" dirty="0" smtClean="0"/>
              <a:t>olfactory sense organ</a:t>
            </a:r>
          </a:p>
          <a:p>
            <a:pPr lvl="1">
              <a:buNone/>
            </a:pPr>
            <a:r>
              <a:rPr lang="en-US" dirty="0" smtClean="0"/>
              <a:t> </a:t>
            </a:r>
            <a:r>
              <a:rPr lang="en-US" dirty="0" err="1" smtClean="0">
                <a:solidFill>
                  <a:srgbClr val="3366FF"/>
                </a:solidFill>
              </a:rPr>
              <a:t>EquivalentTo</a:t>
            </a:r>
            <a:r>
              <a:rPr lang="en-US" dirty="0" smtClean="0">
                <a:solidFill>
                  <a:srgbClr val="3366FF"/>
                </a:solidFill>
              </a:rPr>
              <a:t> </a:t>
            </a:r>
            <a:r>
              <a:rPr lang="en-US" dirty="0" smtClean="0">
                <a:solidFill>
                  <a:schemeClr val="tx1"/>
                </a:solidFill>
              </a:rPr>
              <a:t>‘sense organ’ </a:t>
            </a:r>
          </a:p>
          <a:p>
            <a:pPr lvl="1">
              <a:buNone/>
            </a:pPr>
            <a:r>
              <a:rPr lang="en-US" i="1" dirty="0" smtClean="0">
                <a:solidFill>
                  <a:srgbClr val="5BB6B7"/>
                </a:solidFill>
              </a:rPr>
              <a:t>and </a:t>
            </a:r>
            <a:r>
              <a:rPr lang="en-US" b="1" dirty="0" err="1" smtClean="0"/>
              <a:t>capable_of</a:t>
            </a:r>
            <a:r>
              <a:rPr lang="en-US" dirty="0" smtClean="0"/>
              <a:t> </a:t>
            </a:r>
            <a:r>
              <a:rPr lang="en-US" i="1" dirty="0" smtClean="0">
                <a:solidFill>
                  <a:schemeClr val="accent2">
                    <a:lumMod val="50000"/>
                    <a:lumOff val="50000"/>
                  </a:schemeClr>
                </a:solidFill>
              </a:rPr>
              <a:t>some </a:t>
            </a:r>
            <a:r>
              <a:rPr lang="en-US" dirty="0" smtClean="0"/>
              <a:t>‘detection</a:t>
            </a:r>
          </a:p>
          <a:p>
            <a:pPr lvl="1">
              <a:buNone/>
            </a:pPr>
            <a:r>
              <a:rPr lang="en-US" dirty="0" smtClean="0"/>
              <a:t>of smell’</a:t>
            </a:r>
          </a:p>
          <a:p>
            <a:pPr lvl="1">
              <a:buNone/>
            </a:pPr>
            <a:endParaRPr lang="en-US" dirty="0" smtClean="0"/>
          </a:p>
          <a:p>
            <a:r>
              <a:rPr lang="en-US" sz="2400" dirty="0" smtClean="0"/>
              <a:t>OBO format :</a:t>
            </a:r>
          </a:p>
          <a:p>
            <a:pPr lvl="1"/>
            <a:r>
              <a:rPr lang="en-US" b="1" dirty="0" smtClean="0"/>
              <a:t>name</a:t>
            </a:r>
            <a:r>
              <a:rPr lang="en-US" dirty="0" smtClean="0"/>
              <a:t>: olfactory sense organ</a:t>
            </a:r>
          </a:p>
          <a:p>
            <a:pPr lvl="1"/>
            <a:r>
              <a:rPr lang="en-US" b="1" dirty="0" err="1" smtClean="0"/>
              <a:t>intersection_of</a:t>
            </a:r>
            <a:r>
              <a:rPr lang="en-US" dirty="0" smtClean="0"/>
              <a:t>:  sense organ</a:t>
            </a:r>
          </a:p>
          <a:p>
            <a:pPr lvl="1"/>
            <a:r>
              <a:rPr lang="en-US" b="1" dirty="0" err="1" smtClean="0"/>
              <a:t>intersection_of</a:t>
            </a:r>
            <a:r>
              <a:rPr lang="en-US" dirty="0" smtClean="0"/>
              <a:t>: </a:t>
            </a:r>
            <a:r>
              <a:rPr lang="en-US" dirty="0" err="1" smtClean="0"/>
              <a:t>capable_of</a:t>
            </a:r>
            <a:r>
              <a:rPr lang="en-US" dirty="0" smtClean="0"/>
              <a:t> detection</a:t>
            </a:r>
          </a:p>
          <a:p>
            <a:pPr lvl="1">
              <a:buNone/>
            </a:pPr>
            <a:r>
              <a:rPr lang="en-US" dirty="0" smtClean="0"/>
              <a:t>of smell</a:t>
            </a:r>
          </a:p>
          <a:p>
            <a:pPr lvl="1">
              <a:buNone/>
            </a:pPr>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10" name="TextBox 7"/>
          <p:cNvSpPr txBox="1">
            <a:spLocks noChangeArrowheads="1"/>
          </p:cNvSpPr>
          <p:nvPr/>
        </p:nvSpPr>
        <p:spPr bwMode="auto">
          <a:xfrm>
            <a:off x="544513" y="120701"/>
            <a:ext cx="6827835" cy="1569660"/>
          </a:xfrm>
          <a:prstGeom prst="rect">
            <a:avLst/>
          </a:prstGeom>
          <a:noFill/>
          <a:ln w="9525">
            <a:noFill/>
            <a:miter lim="800000"/>
            <a:headEnd/>
            <a:tailEnd/>
          </a:ln>
        </p:spPr>
        <p:txBody>
          <a:bodyPr>
            <a:prstTxWarp prst="textNoShape">
              <a:avLst/>
            </a:prstTxWarp>
            <a:spAutoFit/>
          </a:bodyPr>
          <a:lstStyle/>
          <a:p>
            <a:pPr algn="ctr">
              <a:defRPr/>
            </a:pPr>
            <a:r>
              <a:rPr lang="en-US" sz="3200" dirty="0" smtClean="0">
                <a:solidFill>
                  <a:srgbClr val="75367A"/>
                </a:solidFill>
                <a:latin typeface="+mj-lt"/>
              </a:rPr>
              <a:t>The knowledge an ontology contains can be used to automate classification</a:t>
            </a:r>
            <a:endParaRPr lang="en-US" sz="3200" dirty="0">
              <a:solidFill>
                <a:srgbClr val="75367A"/>
              </a:solidFill>
              <a:latin typeface="+mj-lt"/>
            </a:endParaRPr>
          </a:p>
        </p:txBody>
      </p:sp>
    </p:spTree>
    <p:extLst>
      <p:ext uri="{BB962C8B-B14F-4D97-AF65-F5344CB8AC3E}">
        <p14:creationId xmlns:p14="http://schemas.microsoft.com/office/powerpoint/2010/main" val="2102832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766687" y="3622675"/>
            <a:ext cx="3343351" cy="285251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443647" y="3684369"/>
            <a:ext cx="3493572" cy="272603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844440" y="4824669"/>
            <a:ext cx="1468108" cy="369332"/>
          </a:xfrm>
          <a:prstGeom prst="rect">
            <a:avLst/>
          </a:prstGeom>
          <a:noFill/>
        </p:spPr>
        <p:txBody>
          <a:bodyPr wrap="none" rtlCol="0">
            <a:spAutoFit/>
          </a:bodyPr>
          <a:lstStyle/>
          <a:p>
            <a:r>
              <a:rPr lang="en-US" dirty="0" smtClean="0"/>
              <a:t>sense organ</a:t>
            </a:r>
            <a:endParaRPr lang="en-US" dirty="0"/>
          </a:p>
        </p:txBody>
      </p:sp>
      <p:sp>
        <p:nvSpPr>
          <p:cNvPr id="11" name="TextBox 10"/>
          <p:cNvSpPr txBox="1"/>
          <p:nvPr/>
        </p:nvSpPr>
        <p:spPr>
          <a:xfrm>
            <a:off x="4270310" y="4531497"/>
            <a:ext cx="1727191" cy="1200329"/>
          </a:xfrm>
          <a:prstGeom prst="rect">
            <a:avLst/>
          </a:prstGeom>
          <a:noFill/>
        </p:spPr>
        <p:txBody>
          <a:bodyPr wrap="square" rtlCol="0">
            <a:spAutoFit/>
          </a:bodyPr>
          <a:lstStyle/>
          <a:p>
            <a:r>
              <a:rPr lang="en-US" dirty="0" err="1" smtClean="0"/>
              <a:t>capable_of</a:t>
            </a:r>
            <a:r>
              <a:rPr lang="en-US" dirty="0" smtClean="0"/>
              <a:t> </a:t>
            </a:r>
            <a:r>
              <a:rPr lang="en-US" i="1" dirty="0" smtClean="0">
                <a:solidFill>
                  <a:srgbClr val="75367A"/>
                </a:solidFill>
              </a:rPr>
              <a:t>some</a:t>
            </a:r>
            <a:r>
              <a:rPr lang="en-US" dirty="0" smtClean="0"/>
              <a:t> detection of smell</a:t>
            </a:r>
            <a:endParaRPr lang="en-US" dirty="0"/>
          </a:p>
        </p:txBody>
      </p:sp>
      <p:sp>
        <p:nvSpPr>
          <p:cNvPr id="14" name="TextBox 13"/>
          <p:cNvSpPr txBox="1"/>
          <p:nvPr/>
        </p:nvSpPr>
        <p:spPr>
          <a:xfrm>
            <a:off x="2840090" y="4539593"/>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15" name="Oval 14"/>
          <p:cNvSpPr/>
          <p:nvPr/>
        </p:nvSpPr>
        <p:spPr>
          <a:xfrm>
            <a:off x="654684" y="1446430"/>
            <a:ext cx="1172498" cy="119699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16" name="Oval 15"/>
          <p:cNvSpPr/>
          <p:nvPr/>
        </p:nvSpPr>
        <p:spPr>
          <a:xfrm>
            <a:off x="534942" y="853462"/>
            <a:ext cx="1888339" cy="195841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819190" y="1039558"/>
            <a:ext cx="1468108" cy="369332"/>
          </a:xfrm>
          <a:prstGeom prst="rect">
            <a:avLst/>
          </a:prstGeom>
          <a:noFill/>
        </p:spPr>
        <p:txBody>
          <a:bodyPr wrap="none" rtlCol="0">
            <a:spAutoFit/>
          </a:bodyPr>
          <a:lstStyle/>
          <a:p>
            <a:pPr algn="r"/>
            <a:r>
              <a:rPr lang="en-US" dirty="0" smtClean="0"/>
              <a:t>sense organ</a:t>
            </a:r>
            <a:endParaRPr lang="en-US" dirty="0"/>
          </a:p>
        </p:txBody>
      </p:sp>
      <p:sp>
        <p:nvSpPr>
          <p:cNvPr id="21" name="Oval 20"/>
          <p:cNvSpPr/>
          <p:nvPr/>
        </p:nvSpPr>
        <p:spPr>
          <a:xfrm>
            <a:off x="3961674" y="1677244"/>
            <a:ext cx="1172498" cy="119699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22" name="Oval 21"/>
          <p:cNvSpPr/>
          <p:nvPr/>
        </p:nvSpPr>
        <p:spPr>
          <a:xfrm>
            <a:off x="3335418" y="539374"/>
            <a:ext cx="2461628" cy="23243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3580789" y="945754"/>
            <a:ext cx="2072916" cy="646331"/>
          </a:xfrm>
          <a:prstGeom prst="rect">
            <a:avLst/>
          </a:prstGeom>
          <a:noFill/>
        </p:spPr>
        <p:txBody>
          <a:bodyPr wrap="none" rtlCol="0">
            <a:spAutoFit/>
          </a:bodyPr>
          <a:lstStyle/>
          <a:p>
            <a:r>
              <a:rPr lang="en-US" dirty="0" err="1" smtClean="0"/>
              <a:t>capable_of</a:t>
            </a:r>
            <a:r>
              <a:rPr lang="en-US" dirty="0" smtClean="0"/>
              <a:t> </a:t>
            </a:r>
            <a:r>
              <a:rPr lang="en-US" i="1" dirty="0" smtClean="0">
                <a:solidFill>
                  <a:srgbClr val="75367A"/>
                </a:solidFill>
              </a:rPr>
              <a:t>some</a:t>
            </a:r>
            <a:r>
              <a:rPr lang="en-US" dirty="0" smtClean="0"/>
              <a:t> </a:t>
            </a:r>
          </a:p>
          <a:p>
            <a:r>
              <a:rPr lang="en-US" dirty="0" smtClean="0"/>
              <a:t>detection of smell</a:t>
            </a:r>
            <a:endParaRPr lang="en-US" dirty="0"/>
          </a:p>
        </p:txBody>
      </p:sp>
      <p:sp>
        <p:nvSpPr>
          <p:cNvPr id="25" name="Oval 24"/>
          <p:cNvSpPr/>
          <p:nvPr/>
        </p:nvSpPr>
        <p:spPr>
          <a:xfrm>
            <a:off x="6500949" y="2629654"/>
            <a:ext cx="2461628" cy="23243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7126315" y="2699345"/>
            <a:ext cx="1132003" cy="923330"/>
          </a:xfrm>
          <a:prstGeom prst="rect">
            <a:avLst/>
          </a:prstGeom>
          <a:noFill/>
        </p:spPr>
        <p:txBody>
          <a:bodyPr wrap="none" rtlCol="0">
            <a:spAutoFit/>
          </a:bodyPr>
          <a:lstStyle/>
          <a:p>
            <a:r>
              <a:rPr lang="en-US" dirty="0" smtClean="0"/>
              <a:t>olfactory</a:t>
            </a:r>
          </a:p>
          <a:p>
            <a:r>
              <a:rPr lang="en-US" dirty="0" smtClean="0"/>
              <a:t> sense</a:t>
            </a:r>
          </a:p>
          <a:p>
            <a:r>
              <a:rPr lang="en-US" dirty="0" smtClean="0"/>
              <a:t> organ</a:t>
            </a:r>
            <a:endParaRPr lang="en-US" dirty="0"/>
          </a:p>
        </p:txBody>
      </p:sp>
      <p:sp>
        <p:nvSpPr>
          <p:cNvPr id="27" name="Oval 26"/>
          <p:cNvSpPr/>
          <p:nvPr/>
        </p:nvSpPr>
        <p:spPr>
          <a:xfrm>
            <a:off x="7133457" y="3622675"/>
            <a:ext cx="1172498" cy="1196993"/>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29" name="Down Arrow 28"/>
          <p:cNvSpPr/>
          <p:nvPr/>
        </p:nvSpPr>
        <p:spPr>
          <a:xfrm rot="16200000">
            <a:off x="5675921" y="2891155"/>
            <a:ext cx="484632" cy="978408"/>
          </a:xfrm>
          <a:prstGeom prst="downArrow">
            <a:avLst/>
          </a:prstGeom>
          <a:solidFill>
            <a:schemeClr val="accent1">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Plus 29"/>
          <p:cNvSpPr/>
          <p:nvPr/>
        </p:nvSpPr>
        <p:spPr>
          <a:xfrm>
            <a:off x="2549756" y="1538900"/>
            <a:ext cx="612175" cy="586207"/>
          </a:xfrm>
          <a:prstGeom prst="mathPlus">
            <a:avLst/>
          </a:prstGeom>
          <a:solidFill>
            <a:schemeClr val="accent1">
              <a:lumMod val="75000"/>
            </a:schemeClr>
          </a:solidFill>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Plus 30"/>
          <p:cNvSpPr/>
          <p:nvPr/>
        </p:nvSpPr>
        <p:spPr>
          <a:xfrm>
            <a:off x="175204" y="3622675"/>
            <a:ext cx="612175" cy="586207"/>
          </a:xfrm>
          <a:prstGeom prst="mathPlus">
            <a:avLst/>
          </a:prstGeom>
          <a:solidFill>
            <a:schemeClr val="accent1">
              <a:lumMod val="75000"/>
            </a:schemeClr>
          </a:solidFill>
          <a:effectLst>
            <a:softEdge rad="127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94220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much classification to automate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Aim to automate classification </a:t>
            </a:r>
            <a:r>
              <a:rPr lang="en-US" i="1" dirty="0" smtClean="0"/>
              <a:t>at least </a:t>
            </a:r>
            <a:r>
              <a:rPr lang="en-US" dirty="0" smtClean="0"/>
              <a:t>enough that only a single </a:t>
            </a:r>
            <a:r>
              <a:rPr lang="en-US" dirty="0" err="1" smtClean="0"/>
              <a:t>is_a</a:t>
            </a:r>
            <a:r>
              <a:rPr lang="en-US" dirty="0" smtClean="0"/>
              <a:t> hierarchy is maintained by hand.</a:t>
            </a:r>
          </a:p>
          <a:p>
            <a:r>
              <a:rPr lang="en-US" dirty="0" smtClean="0"/>
              <a:t>Only add equivalent class definitions when you are confident you can </a:t>
            </a:r>
            <a:r>
              <a:rPr lang="en-US" b="1" dirty="0" smtClean="0"/>
              <a:t>completely</a:t>
            </a:r>
            <a:r>
              <a:rPr lang="en-US" dirty="0" smtClean="0"/>
              <a:t> </a:t>
            </a:r>
            <a:r>
              <a:rPr lang="en-US" dirty="0" err="1" smtClean="0"/>
              <a:t>formalise</a:t>
            </a:r>
            <a:r>
              <a:rPr lang="en-US" dirty="0" smtClean="0"/>
              <a:t> a definition.</a:t>
            </a:r>
          </a:p>
          <a:p>
            <a:r>
              <a:rPr lang="en-US" dirty="0" smtClean="0"/>
              <a:t>Automating  classification is often hard. How would you define this using an equivalent class statement?</a:t>
            </a:r>
          </a:p>
          <a:p>
            <a:pPr lvl="1"/>
            <a:r>
              <a:rPr lang="en-US" b="1" dirty="0" smtClean="0"/>
              <a:t>name</a:t>
            </a:r>
            <a:r>
              <a:rPr lang="en-US" dirty="0" smtClean="0"/>
              <a:t>: arthropod paired, </a:t>
            </a:r>
            <a:r>
              <a:rPr lang="en-US" dirty="0" err="1" smtClean="0"/>
              <a:t>metameric</a:t>
            </a:r>
            <a:r>
              <a:rPr lang="en-US" dirty="0" smtClean="0"/>
              <a:t>, segmental appendage</a:t>
            </a:r>
            <a:br>
              <a:rPr lang="en-US" dirty="0" smtClean="0"/>
            </a:br>
            <a:r>
              <a:rPr lang="en-US" b="1" dirty="0" smtClean="0"/>
              <a:t>def</a:t>
            </a:r>
            <a:r>
              <a:rPr lang="en-US" dirty="0" smtClean="0"/>
              <a:t>: “An organism subdivision that is </a:t>
            </a:r>
            <a:r>
              <a:rPr lang="en-US" dirty="0" err="1" smtClean="0"/>
              <a:t>metameric</a:t>
            </a:r>
            <a:r>
              <a:rPr lang="en-US" dirty="0" smtClean="0"/>
              <a:t> (divided into segments sharing some structural features with each other), protrudes from the head or body to which it is attached by an articulation and which contains parts of multiple anatomical systems including somatic musculature.  Each instance is part of a bilateral pair within a single segment. Adjacent segments (</a:t>
            </a:r>
            <a:r>
              <a:rPr lang="en-US" dirty="0" err="1" smtClean="0"/>
              <a:t>podomeres</a:t>
            </a:r>
            <a:r>
              <a:rPr lang="en-US" dirty="0" smtClean="0"/>
              <a:t>) are connected by a joint and contain muscle attachment sites.”</a:t>
            </a:r>
            <a:endParaRPr lang="en-US" dirty="0"/>
          </a:p>
        </p:txBody>
      </p:sp>
    </p:spTree>
    <p:extLst>
      <p:ext uri="{BB962C8B-B14F-4D97-AF65-F5344CB8AC3E}">
        <p14:creationId xmlns:p14="http://schemas.microsoft.com/office/powerpoint/2010/main" val="1964832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a:t>
            </a:r>
            <a:br>
              <a:rPr lang="en-US" dirty="0" smtClean="0"/>
            </a:br>
            <a:r>
              <a:rPr lang="en-US" sz="2200" dirty="0" smtClean="0"/>
              <a:t>necessary and sufficient conditions for class membership</a:t>
            </a:r>
            <a:endParaRPr lang="en-US" sz="2200" dirty="0"/>
          </a:p>
        </p:txBody>
      </p:sp>
      <p:sp>
        <p:nvSpPr>
          <p:cNvPr id="3" name="Content Placeholder 2"/>
          <p:cNvSpPr>
            <a:spLocks noGrp="1"/>
          </p:cNvSpPr>
          <p:nvPr>
            <p:ph idx="1"/>
          </p:nvPr>
        </p:nvSpPr>
        <p:spPr>
          <a:xfrm>
            <a:off x="498474" y="1981200"/>
            <a:ext cx="3713653" cy="4144963"/>
          </a:xfrm>
        </p:spPr>
        <p:txBody>
          <a:bodyPr>
            <a:normAutofit fontScale="92500"/>
          </a:bodyPr>
          <a:lstStyle/>
          <a:p>
            <a:r>
              <a:rPr lang="en-US" sz="2400" dirty="0" smtClean="0"/>
              <a:t>OWL Manchester Syntax </a:t>
            </a:r>
          </a:p>
          <a:p>
            <a:pPr lvl="1"/>
            <a:r>
              <a:rPr lang="en-US" dirty="0" smtClean="0"/>
              <a:t>antennal sense organ </a:t>
            </a:r>
            <a:r>
              <a:rPr lang="en-US" dirty="0" err="1" smtClean="0">
                <a:solidFill>
                  <a:srgbClr val="3366FF"/>
                </a:solidFill>
              </a:rPr>
              <a:t>EquivalentTo</a:t>
            </a:r>
            <a:r>
              <a:rPr lang="en-US" dirty="0" smtClean="0">
                <a:solidFill>
                  <a:srgbClr val="3366FF"/>
                </a:solidFill>
              </a:rPr>
              <a:t> </a:t>
            </a:r>
            <a:r>
              <a:rPr lang="en-US" dirty="0" smtClean="0">
                <a:solidFill>
                  <a:schemeClr val="tx1"/>
                </a:solidFill>
              </a:rPr>
              <a:t>‘sense organ’ </a:t>
            </a:r>
            <a:r>
              <a:rPr lang="en-US" dirty="0" smtClean="0">
                <a:solidFill>
                  <a:srgbClr val="5BB6B7"/>
                </a:solidFill>
              </a:rPr>
              <a:t>that </a:t>
            </a:r>
            <a:r>
              <a:rPr lang="en-US" b="1" dirty="0" err="1" smtClean="0"/>
              <a:t>part_of</a:t>
            </a:r>
            <a:r>
              <a:rPr lang="en-US" dirty="0" smtClean="0"/>
              <a:t> </a:t>
            </a:r>
            <a:r>
              <a:rPr lang="en-US" dirty="0" smtClean="0">
                <a:solidFill>
                  <a:schemeClr val="accent2">
                    <a:lumMod val="50000"/>
                    <a:lumOff val="50000"/>
                  </a:schemeClr>
                </a:solidFill>
              </a:rPr>
              <a:t>some </a:t>
            </a:r>
            <a:r>
              <a:rPr lang="en-US" dirty="0" smtClean="0"/>
              <a:t>antenna</a:t>
            </a:r>
          </a:p>
          <a:p>
            <a:pPr lvl="1"/>
            <a:endParaRPr lang="en-US" dirty="0" smtClean="0"/>
          </a:p>
          <a:p>
            <a:pPr lvl="1"/>
            <a:r>
              <a:rPr lang="en-US" dirty="0" smtClean="0"/>
              <a:t>(</a:t>
            </a:r>
            <a:r>
              <a:rPr lang="en-US" dirty="0" smtClean="0">
                <a:solidFill>
                  <a:srgbClr val="5BB6B7"/>
                </a:solidFill>
              </a:rPr>
              <a:t>that / and </a:t>
            </a:r>
            <a:r>
              <a:rPr lang="en-US" dirty="0" smtClean="0"/>
              <a:t>are </a:t>
            </a:r>
            <a:r>
              <a:rPr lang="en-US" dirty="0" err="1" smtClean="0"/>
              <a:t>interchangable</a:t>
            </a:r>
            <a:r>
              <a:rPr lang="en-US" dirty="0" smtClean="0"/>
              <a:t> in MS)</a:t>
            </a:r>
          </a:p>
          <a:p>
            <a:r>
              <a:rPr lang="en-US" sz="2400" dirty="0" smtClean="0"/>
              <a:t>OBO format :</a:t>
            </a:r>
          </a:p>
          <a:p>
            <a:pPr lvl="1"/>
            <a:r>
              <a:rPr lang="en-US" b="1" dirty="0" smtClean="0"/>
              <a:t>name</a:t>
            </a:r>
            <a:r>
              <a:rPr lang="en-US" dirty="0" smtClean="0"/>
              <a:t>: antennal sense organ</a:t>
            </a:r>
          </a:p>
          <a:p>
            <a:pPr lvl="1"/>
            <a:r>
              <a:rPr lang="en-US" b="1" dirty="0" err="1" smtClean="0"/>
              <a:t>intersection_of</a:t>
            </a:r>
            <a:r>
              <a:rPr lang="en-US" dirty="0" smtClean="0"/>
              <a:t>:  sense organ</a:t>
            </a:r>
          </a:p>
          <a:p>
            <a:pPr lvl="1"/>
            <a:r>
              <a:rPr lang="en-US" b="1" dirty="0" err="1" smtClean="0"/>
              <a:t>intersection_of</a:t>
            </a:r>
            <a:r>
              <a:rPr lang="en-US" dirty="0" smtClean="0"/>
              <a:t>: </a:t>
            </a:r>
            <a:r>
              <a:rPr lang="en-US" dirty="0" err="1" smtClean="0"/>
              <a:t>part_of</a:t>
            </a:r>
            <a:r>
              <a:rPr lang="en-US" dirty="0" smtClean="0"/>
              <a:t> antenna</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4" name="Picture 13"/>
          <p:cNvPicPr>
            <a:picLocks noChangeAspect="1"/>
          </p:cNvPicPr>
          <p:nvPr/>
        </p:nvPicPr>
        <p:blipFill>
          <a:blip r:embed="rId2"/>
          <a:stretch>
            <a:fillRect/>
          </a:stretch>
        </p:blipFill>
        <p:spPr>
          <a:xfrm>
            <a:off x="4572000" y="2564560"/>
            <a:ext cx="1406546" cy="864440"/>
          </a:xfrm>
          <a:prstGeom prst="rect">
            <a:avLst/>
          </a:prstGeom>
        </p:spPr>
      </p:pic>
      <p:pic>
        <p:nvPicPr>
          <p:cNvPr id="9" name="Picture 8"/>
          <p:cNvPicPr>
            <a:picLocks noChangeAspect="1"/>
          </p:cNvPicPr>
          <p:nvPr/>
        </p:nvPicPr>
        <p:blipFill>
          <a:blip r:embed="rId3"/>
          <a:stretch>
            <a:fillRect/>
          </a:stretch>
        </p:blipFill>
        <p:spPr>
          <a:xfrm>
            <a:off x="4572000" y="3429000"/>
            <a:ext cx="4051300" cy="622300"/>
          </a:xfrm>
          <a:prstGeom prst="rect">
            <a:avLst/>
          </a:prstGeom>
        </p:spPr>
      </p:pic>
      <p:pic>
        <p:nvPicPr>
          <p:cNvPr id="11" name="Picture 10"/>
          <p:cNvPicPr>
            <a:picLocks noChangeAspect="1"/>
          </p:cNvPicPr>
          <p:nvPr/>
        </p:nvPicPr>
        <p:blipFill>
          <a:blip r:embed="rId4"/>
          <a:stretch>
            <a:fillRect/>
          </a:stretch>
        </p:blipFill>
        <p:spPr>
          <a:xfrm>
            <a:off x="4572000" y="4860729"/>
            <a:ext cx="4380330" cy="1724997"/>
          </a:xfrm>
          <a:prstGeom prst="rect">
            <a:avLst/>
          </a:prstGeom>
        </p:spPr>
      </p:pic>
    </p:spTree>
    <p:extLst>
      <p:ext uri="{BB962C8B-B14F-4D97-AF65-F5344CB8AC3E}">
        <p14:creationId xmlns:p14="http://schemas.microsoft.com/office/powerpoint/2010/main" val="1101844290"/>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974" y="2549318"/>
            <a:ext cx="7556313" cy="2551859"/>
          </a:xfrm>
        </p:spPr>
        <p:txBody>
          <a:bodyPr/>
          <a:lstStyle/>
          <a:p>
            <a:r>
              <a:rPr lang="en-US" dirty="0" smtClean="0"/>
              <a:t>ERROR MESSAGES ARE YOUR FRIENDS! </a:t>
            </a:r>
            <a:r>
              <a:rPr lang="en-US" sz="2000" dirty="0" smtClean="0"/>
              <a:t>– They tell you you’ve screwed up before you get embarrassing emails complaining that you’ve screwed up</a:t>
            </a:r>
            <a:endParaRPr lang="en-US" dirty="0" smtClean="0"/>
          </a:p>
        </p:txBody>
      </p:sp>
    </p:spTree>
    <p:extLst>
      <p:ext uri="{BB962C8B-B14F-4D97-AF65-F5344CB8AC3E}">
        <p14:creationId xmlns:p14="http://schemas.microsoft.com/office/powerpoint/2010/main" val="75541482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intersect</a:t>
            </a:r>
            <a:endParaRPr lang="en-US" dirty="0"/>
          </a:p>
        </p:txBody>
      </p:sp>
      <p:sp>
        <p:nvSpPr>
          <p:cNvPr id="17" name="Oval 16"/>
          <p:cNvSpPr/>
          <p:nvPr/>
        </p:nvSpPr>
        <p:spPr>
          <a:xfrm>
            <a:off x="1795187" y="2325448"/>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X</a:t>
            </a:r>
            <a:endParaRPr lang="en-US" dirty="0">
              <a:solidFill>
                <a:srgbClr val="000000"/>
              </a:solidFill>
            </a:endParaRPr>
          </a:p>
        </p:txBody>
      </p:sp>
      <p:cxnSp>
        <p:nvCxnSpPr>
          <p:cNvPr id="21" name="Straight Connector 20"/>
          <p:cNvCxnSpPr/>
          <p:nvPr/>
        </p:nvCxnSpPr>
        <p:spPr>
          <a:xfrm>
            <a:off x="3654360" y="3107824"/>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5598403" y="5213939"/>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15" name="Oval 14"/>
          <p:cNvSpPr/>
          <p:nvPr/>
        </p:nvSpPr>
        <p:spPr>
          <a:xfrm>
            <a:off x="4804241" y="2338440"/>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Y</a:t>
            </a:r>
            <a:endParaRPr lang="en-US" dirty="0">
              <a:solidFill>
                <a:srgbClr val="000000"/>
              </a:solidFill>
            </a:endParaRPr>
          </a:p>
        </p:txBody>
      </p:sp>
      <p:sp>
        <p:nvSpPr>
          <p:cNvPr id="20" name="Oval 19"/>
          <p:cNvSpPr/>
          <p:nvPr/>
        </p:nvSpPr>
        <p:spPr>
          <a:xfrm>
            <a:off x="1994053" y="4754812"/>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X</a:t>
            </a:r>
            <a:endParaRPr lang="en-US" dirty="0">
              <a:solidFill>
                <a:srgbClr val="000000"/>
              </a:solidFill>
            </a:endParaRPr>
          </a:p>
        </p:txBody>
      </p:sp>
      <p:sp>
        <p:nvSpPr>
          <p:cNvPr id="22" name="Oval 21"/>
          <p:cNvSpPr/>
          <p:nvPr/>
        </p:nvSpPr>
        <p:spPr>
          <a:xfrm>
            <a:off x="3385530" y="4767805"/>
            <a:ext cx="1751672" cy="162438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Y</a:t>
            </a:r>
            <a:endParaRPr lang="en-US" dirty="0">
              <a:solidFill>
                <a:srgbClr val="000000"/>
              </a:solidFill>
            </a:endParaRPr>
          </a:p>
        </p:txBody>
      </p:sp>
      <p:sp>
        <p:nvSpPr>
          <p:cNvPr id="23" name="Rectangle 22"/>
          <p:cNvSpPr/>
          <p:nvPr/>
        </p:nvSpPr>
        <p:spPr>
          <a:xfrm>
            <a:off x="781315" y="1571462"/>
            <a:ext cx="4382254" cy="369332"/>
          </a:xfrm>
          <a:prstGeom prst="rect">
            <a:avLst/>
          </a:prstGeom>
        </p:spPr>
        <p:txBody>
          <a:bodyPr wrap="none">
            <a:spAutoFit/>
          </a:bodyPr>
          <a:lstStyle/>
          <a:p>
            <a:r>
              <a:rPr lang="en-US" dirty="0" smtClean="0"/>
              <a:t>OWL </a:t>
            </a:r>
            <a:r>
              <a:rPr lang="en-US" dirty="0" err="1" smtClean="0">
                <a:solidFill>
                  <a:srgbClr val="3366FF"/>
                </a:solidFill>
              </a:rPr>
              <a:t>DisjointWith</a:t>
            </a:r>
            <a:r>
              <a:rPr lang="en-US" dirty="0" smtClean="0">
                <a:solidFill>
                  <a:srgbClr val="3366FF"/>
                </a:solidFill>
              </a:rPr>
              <a:t>   </a:t>
            </a:r>
            <a:r>
              <a:rPr lang="en-US" dirty="0" smtClean="0"/>
              <a:t>OBO: </a:t>
            </a:r>
            <a:r>
              <a:rPr lang="en-US" b="1" dirty="0" err="1" smtClean="0"/>
              <a:t>disjoint_from</a:t>
            </a:r>
            <a:endParaRPr lang="en-US" dirty="0"/>
          </a:p>
        </p:txBody>
      </p:sp>
      <p:cxnSp>
        <p:nvCxnSpPr>
          <p:cNvPr id="24" name="Straight Connector 23"/>
          <p:cNvCxnSpPr/>
          <p:nvPr/>
        </p:nvCxnSpPr>
        <p:spPr>
          <a:xfrm>
            <a:off x="5417560" y="1804206"/>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9295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intersect</a:t>
            </a:r>
            <a:endParaRPr lang="en-US" dirty="0"/>
          </a:p>
        </p:txBody>
      </p:sp>
      <p:sp>
        <p:nvSpPr>
          <p:cNvPr id="27" name="Oval 26"/>
          <p:cNvSpPr/>
          <p:nvPr/>
        </p:nvSpPr>
        <p:spPr>
          <a:xfrm>
            <a:off x="3590537" y="5186087"/>
            <a:ext cx="893167" cy="83936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Oval 27"/>
          <p:cNvSpPr/>
          <p:nvPr/>
        </p:nvSpPr>
        <p:spPr>
          <a:xfrm>
            <a:off x="3537333" y="4904700"/>
            <a:ext cx="1218506" cy="115962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618723" y="4862573"/>
            <a:ext cx="1039730" cy="369332"/>
          </a:xfrm>
          <a:prstGeom prst="rect">
            <a:avLst/>
          </a:prstGeom>
          <a:noFill/>
        </p:spPr>
        <p:txBody>
          <a:bodyPr wrap="square" rtlCol="0">
            <a:spAutoFit/>
          </a:bodyPr>
          <a:lstStyle/>
          <a:p>
            <a:pPr algn="r"/>
            <a:r>
              <a:rPr lang="en-US" dirty="0" smtClean="0"/>
              <a:t>muscle</a:t>
            </a:r>
            <a:endParaRPr lang="en-US" dirty="0"/>
          </a:p>
        </p:txBody>
      </p:sp>
      <p:sp>
        <p:nvSpPr>
          <p:cNvPr id="14" name="Oval 13"/>
          <p:cNvSpPr/>
          <p:nvPr/>
        </p:nvSpPr>
        <p:spPr>
          <a:xfrm>
            <a:off x="5054501" y="2650952"/>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muscle</a:t>
            </a:r>
            <a:endParaRPr lang="en-US" dirty="0">
              <a:solidFill>
                <a:schemeClr val="tx1"/>
              </a:solidFill>
            </a:endParaRPr>
          </a:p>
        </p:txBody>
      </p:sp>
      <p:sp>
        <p:nvSpPr>
          <p:cNvPr id="15" name="Oval 14"/>
          <p:cNvSpPr/>
          <p:nvPr/>
        </p:nvSpPr>
        <p:spPr>
          <a:xfrm>
            <a:off x="4816137" y="1792233"/>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546294" y="1989900"/>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cxnSp>
        <p:nvCxnSpPr>
          <p:cNvPr id="22" name="Straight Connector 21"/>
          <p:cNvCxnSpPr/>
          <p:nvPr/>
        </p:nvCxnSpPr>
        <p:spPr>
          <a:xfrm>
            <a:off x="3696918" y="3029830"/>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421198" y="2712646"/>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lumen of gut</a:t>
            </a:r>
            <a:endParaRPr lang="en-US" dirty="0">
              <a:solidFill>
                <a:schemeClr val="tx1"/>
              </a:solidFill>
            </a:endParaRPr>
          </a:p>
        </p:txBody>
      </p:sp>
      <p:sp>
        <p:nvSpPr>
          <p:cNvPr id="24" name="Oval 23"/>
          <p:cNvSpPr/>
          <p:nvPr/>
        </p:nvSpPr>
        <p:spPr>
          <a:xfrm>
            <a:off x="1182834" y="1853927"/>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913642" y="2051594"/>
            <a:ext cx="1341308" cy="646331"/>
          </a:xfrm>
          <a:prstGeom prst="rect">
            <a:avLst/>
          </a:prstGeom>
          <a:noFill/>
        </p:spPr>
        <p:txBody>
          <a:bodyPr wrap="none" rtlCol="0">
            <a:spAutoFit/>
          </a:bodyPr>
          <a:lstStyle/>
          <a:p>
            <a:pPr algn="r"/>
            <a:r>
              <a:rPr lang="en-US" dirty="0" smtClean="0"/>
              <a:t>anatomical </a:t>
            </a:r>
          </a:p>
          <a:p>
            <a:pPr algn="r"/>
            <a:r>
              <a:rPr lang="en-US" dirty="0" smtClean="0"/>
              <a:t>space</a:t>
            </a:r>
            <a:endParaRPr lang="en-US" dirty="0"/>
          </a:p>
        </p:txBody>
      </p:sp>
      <p:sp>
        <p:nvSpPr>
          <p:cNvPr id="31" name="TextBox 30"/>
          <p:cNvSpPr txBox="1"/>
          <p:nvPr/>
        </p:nvSpPr>
        <p:spPr>
          <a:xfrm>
            <a:off x="3434565" y="5247974"/>
            <a:ext cx="1204644" cy="923330"/>
          </a:xfrm>
          <a:prstGeom prst="rect">
            <a:avLst/>
          </a:prstGeom>
          <a:noFill/>
        </p:spPr>
        <p:txBody>
          <a:bodyPr wrap="square" rtlCol="0">
            <a:spAutoFit/>
          </a:bodyPr>
          <a:lstStyle/>
          <a:p>
            <a:pPr algn="ctr"/>
            <a:r>
              <a:rPr lang="en-US" dirty="0" smtClean="0"/>
              <a:t>lumen </a:t>
            </a:r>
          </a:p>
          <a:p>
            <a:pPr algn="ctr"/>
            <a:r>
              <a:rPr lang="en-US" dirty="0" smtClean="0"/>
              <a:t>of gut</a:t>
            </a:r>
          </a:p>
          <a:p>
            <a:pPr algn="ctr"/>
            <a:endParaRPr lang="en-US" dirty="0"/>
          </a:p>
        </p:txBody>
      </p:sp>
      <p:sp>
        <p:nvSpPr>
          <p:cNvPr id="36" name="Rectangle 35"/>
          <p:cNvSpPr/>
          <p:nvPr/>
        </p:nvSpPr>
        <p:spPr>
          <a:xfrm>
            <a:off x="4859751" y="5239856"/>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extLst>
      <p:ext uri="{BB962C8B-B14F-4D97-AF65-F5344CB8AC3E}">
        <p14:creationId xmlns:p14="http://schemas.microsoft.com/office/powerpoint/2010/main" val="6963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messages</a:t>
            </a:r>
            <a:endParaRPr lang="en-US" dirty="0"/>
          </a:p>
        </p:txBody>
      </p:sp>
      <p:sp>
        <p:nvSpPr>
          <p:cNvPr id="3" name="Content Placeholder 2"/>
          <p:cNvSpPr>
            <a:spLocks noGrp="1"/>
          </p:cNvSpPr>
          <p:nvPr>
            <p:ph idx="1"/>
          </p:nvPr>
        </p:nvSpPr>
        <p:spPr>
          <a:xfrm>
            <a:off x="481541" y="1540942"/>
            <a:ext cx="8191997" cy="5317058"/>
          </a:xfrm>
        </p:spPr>
        <p:txBody>
          <a:bodyPr>
            <a:normAutofit/>
          </a:bodyPr>
          <a:lstStyle/>
          <a:p>
            <a:r>
              <a:rPr lang="en-US" sz="2400" dirty="0" smtClean="0"/>
              <a:t>An </a:t>
            </a:r>
            <a:r>
              <a:rPr lang="en-US" sz="2400" b="1" dirty="0" smtClean="0"/>
              <a:t>ontology is </a:t>
            </a:r>
            <a:r>
              <a:rPr lang="en-US" sz="2400" dirty="0" smtClean="0"/>
              <a:t>a </a:t>
            </a:r>
            <a:r>
              <a:rPr lang="en-US" sz="2400" b="1" dirty="0" smtClean="0"/>
              <a:t>classification</a:t>
            </a:r>
          </a:p>
          <a:p>
            <a:r>
              <a:rPr lang="en-US" sz="2400" dirty="0" smtClean="0"/>
              <a:t>There are </a:t>
            </a:r>
            <a:r>
              <a:rPr lang="en-US" sz="2400" b="1" dirty="0" smtClean="0"/>
              <a:t>lots of </a:t>
            </a:r>
            <a:r>
              <a:rPr lang="en-US" sz="2400" dirty="0" smtClean="0"/>
              <a:t>useful </a:t>
            </a:r>
            <a:r>
              <a:rPr lang="en-US" sz="2400" b="1" dirty="0" smtClean="0"/>
              <a:t>ways to classify</a:t>
            </a:r>
            <a:r>
              <a:rPr lang="en-US" sz="2400" dirty="0" smtClean="0"/>
              <a:t> stuff</a:t>
            </a:r>
          </a:p>
          <a:p>
            <a:r>
              <a:rPr lang="en-US" sz="2400" dirty="0" smtClean="0"/>
              <a:t>Maintaining multiple classification schemes by hand is hard</a:t>
            </a:r>
          </a:p>
          <a:p>
            <a:pPr lvl="1"/>
            <a:r>
              <a:rPr lang="en-US" sz="2400" dirty="0" smtClean="0"/>
              <a:t>So</a:t>
            </a:r>
            <a:r>
              <a:rPr lang="en-US" sz="2400" b="1" dirty="0" smtClean="0"/>
              <a:t> automate </a:t>
            </a:r>
            <a:r>
              <a:rPr lang="en-US" sz="2400" i="1" dirty="0" smtClean="0"/>
              <a:t>what you can</a:t>
            </a:r>
          </a:p>
          <a:p>
            <a:r>
              <a:rPr lang="en-US" sz="2400" dirty="0" smtClean="0"/>
              <a:t>Everybody makes mistakes</a:t>
            </a:r>
          </a:p>
          <a:p>
            <a:pPr lvl="1"/>
            <a:r>
              <a:rPr lang="en-US" sz="2400" dirty="0" smtClean="0"/>
              <a:t>So </a:t>
            </a:r>
            <a:r>
              <a:rPr lang="en-US" sz="2400" b="1" dirty="0" smtClean="0"/>
              <a:t>get the computer to find errors for you</a:t>
            </a:r>
          </a:p>
          <a:p>
            <a:r>
              <a:rPr lang="en-US" sz="2400" b="1" dirty="0" smtClean="0"/>
              <a:t>Re-use other people’s </a:t>
            </a:r>
            <a:r>
              <a:rPr lang="en-US" sz="2400" dirty="0" smtClean="0"/>
              <a:t>work where possible</a:t>
            </a:r>
          </a:p>
          <a:p>
            <a:pPr lvl="1"/>
            <a:r>
              <a:rPr lang="en-US" sz="2400" dirty="0" smtClean="0"/>
              <a:t>import class hierarchies and relations</a:t>
            </a:r>
          </a:p>
          <a:p>
            <a:pPr lvl="1"/>
            <a:r>
              <a:rPr lang="en-US" sz="2400" dirty="0" smtClean="0"/>
              <a:t>use common patterns</a:t>
            </a:r>
          </a:p>
        </p:txBody>
      </p:sp>
    </p:spTree>
    <p:extLst>
      <p:ext uri="{BB962C8B-B14F-4D97-AF65-F5344CB8AC3E}">
        <p14:creationId xmlns:p14="http://schemas.microsoft.com/office/powerpoint/2010/main" val="24267607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intersect</a:t>
            </a:r>
            <a:endParaRPr lang="en-US" dirty="0"/>
          </a:p>
        </p:txBody>
      </p:sp>
      <p:sp>
        <p:nvSpPr>
          <p:cNvPr id="27" name="Oval 26"/>
          <p:cNvSpPr/>
          <p:nvPr/>
        </p:nvSpPr>
        <p:spPr>
          <a:xfrm>
            <a:off x="3590537" y="5186087"/>
            <a:ext cx="893167" cy="83936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8" name="Oval 27"/>
          <p:cNvSpPr/>
          <p:nvPr/>
        </p:nvSpPr>
        <p:spPr>
          <a:xfrm>
            <a:off x="3537333" y="4904700"/>
            <a:ext cx="1218506" cy="115962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TextBox 28"/>
          <p:cNvSpPr txBox="1"/>
          <p:nvPr/>
        </p:nvSpPr>
        <p:spPr>
          <a:xfrm>
            <a:off x="3618723" y="4862573"/>
            <a:ext cx="1039730" cy="369332"/>
          </a:xfrm>
          <a:prstGeom prst="rect">
            <a:avLst/>
          </a:prstGeom>
          <a:noFill/>
        </p:spPr>
        <p:txBody>
          <a:bodyPr wrap="square" rtlCol="0">
            <a:spAutoFit/>
          </a:bodyPr>
          <a:lstStyle/>
          <a:p>
            <a:pPr algn="r"/>
            <a:r>
              <a:rPr lang="en-US" dirty="0" smtClean="0"/>
              <a:t>muscle</a:t>
            </a:r>
            <a:endParaRPr lang="en-US" dirty="0"/>
          </a:p>
        </p:txBody>
      </p:sp>
      <p:sp>
        <p:nvSpPr>
          <p:cNvPr id="14" name="Oval 13"/>
          <p:cNvSpPr/>
          <p:nvPr/>
        </p:nvSpPr>
        <p:spPr>
          <a:xfrm>
            <a:off x="4934189" y="2236544"/>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muscle</a:t>
            </a:r>
            <a:endParaRPr lang="en-US" dirty="0">
              <a:solidFill>
                <a:schemeClr val="tx1"/>
              </a:solidFill>
            </a:endParaRPr>
          </a:p>
        </p:txBody>
      </p:sp>
      <p:sp>
        <p:nvSpPr>
          <p:cNvPr id="15" name="Oval 14"/>
          <p:cNvSpPr/>
          <p:nvPr/>
        </p:nvSpPr>
        <p:spPr>
          <a:xfrm>
            <a:off x="4695825" y="1377825"/>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425982" y="1575492"/>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cxnSp>
        <p:nvCxnSpPr>
          <p:cNvPr id="22" name="Straight Connector 21"/>
          <p:cNvCxnSpPr/>
          <p:nvPr/>
        </p:nvCxnSpPr>
        <p:spPr>
          <a:xfrm>
            <a:off x="3576606" y="2615422"/>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23" name="Oval 22"/>
          <p:cNvSpPr/>
          <p:nvPr/>
        </p:nvSpPr>
        <p:spPr>
          <a:xfrm>
            <a:off x="1300886" y="2298238"/>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lumen of gut</a:t>
            </a:r>
            <a:endParaRPr lang="en-US" dirty="0">
              <a:solidFill>
                <a:schemeClr val="tx1"/>
              </a:solidFill>
            </a:endParaRPr>
          </a:p>
        </p:txBody>
      </p:sp>
      <p:sp>
        <p:nvSpPr>
          <p:cNvPr id="24" name="Oval 23"/>
          <p:cNvSpPr/>
          <p:nvPr/>
        </p:nvSpPr>
        <p:spPr>
          <a:xfrm>
            <a:off x="1062522" y="143951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1793330" y="1637186"/>
            <a:ext cx="1341308" cy="646331"/>
          </a:xfrm>
          <a:prstGeom prst="rect">
            <a:avLst/>
          </a:prstGeom>
          <a:noFill/>
        </p:spPr>
        <p:txBody>
          <a:bodyPr wrap="none" rtlCol="0">
            <a:spAutoFit/>
          </a:bodyPr>
          <a:lstStyle/>
          <a:p>
            <a:pPr algn="r"/>
            <a:r>
              <a:rPr lang="en-US" dirty="0" smtClean="0"/>
              <a:t>anatomical </a:t>
            </a:r>
          </a:p>
          <a:p>
            <a:pPr algn="r"/>
            <a:r>
              <a:rPr lang="en-US" dirty="0" smtClean="0"/>
              <a:t>space</a:t>
            </a:r>
            <a:endParaRPr lang="en-US" dirty="0"/>
          </a:p>
        </p:txBody>
      </p:sp>
      <p:sp>
        <p:nvSpPr>
          <p:cNvPr id="26" name="Oval 25"/>
          <p:cNvSpPr/>
          <p:nvPr/>
        </p:nvSpPr>
        <p:spPr>
          <a:xfrm>
            <a:off x="3539381" y="430322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3434565" y="5247974"/>
            <a:ext cx="1204644" cy="923330"/>
          </a:xfrm>
          <a:prstGeom prst="rect">
            <a:avLst/>
          </a:prstGeom>
          <a:noFill/>
        </p:spPr>
        <p:txBody>
          <a:bodyPr wrap="square" rtlCol="0">
            <a:spAutoFit/>
          </a:bodyPr>
          <a:lstStyle/>
          <a:p>
            <a:pPr algn="ctr"/>
            <a:r>
              <a:rPr lang="en-US" dirty="0" smtClean="0"/>
              <a:t>lumen </a:t>
            </a:r>
          </a:p>
          <a:p>
            <a:pPr algn="ctr"/>
            <a:r>
              <a:rPr lang="en-US" dirty="0" smtClean="0"/>
              <a:t>of gut</a:t>
            </a:r>
          </a:p>
          <a:p>
            <a:pPr algn="ctr"/>
            <a:endParaRPr lang="en-US" dirty="0"/>
          </a:p>
        </p:txBody>
      </p:sp>
      <p:sp>
        <p:nvSpPr>
          <p:cNvPr id="32" name="Oval 31"/>
          <p:cNvSpPr/>
          <p:nvPr/>
        </p:nvSpPr>
        <p:spPr>
          <a:xfrm>
            <a:off x="2316400" y="4274217"/>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p:cNvSpPr txBox="1"/>
          <p:nvPr/>
        </p:nvSpPr>
        <p:spPr>
          <a:xfrm>
            <a:off x="2515911" y="4581535"/>
            <a:ext cx="1341308" cy="646331"/>
          </a:xfrm>
          <a:prstGeom prst="rect">
            <a:avLst/>
          </a:prstGeom>
          <a:noFill/>
        </p:spPr>
        <p:txBody>
          <a:bodyPr wrap="none" rtlCol="0">
            <a:spAutoFit/>
          </a:bodyPr>
          <a:lstStyle/>
          <a:p>
            <a:r>
              <a:rPr lang="en-US" dirty="0" smtClean="0"/>
              <a:t>anatomical </a:t>
            </a:r>
          </a:p>
          <a:p>
            <a:r>
              <a:rPr lang="en-US" dirty="0" smtClean="0"/>
              <a:t>space</a:t>
            </a:r>
            <a:endParaRPr lang="en-US" dirty="0"/>
          </a:p>
        </p:txBody>
      </p:sp>
      <p:sp>
        <p:nvSpPr>
          <p:cNvPr id="34" name="TextBox 33"/>
          <p:cNvSpPr txBox="1"/>
          <p:nvPr/>
        </p:nvSpPr>
        <p:spPr>
          <a:xfrm>
            <a:off x="4462563" y="4568577"/>
            <a:ext cx="1341959"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36" name="Rectangle 35"/>
          <p:cNvSpPr/>
          <p:nvPr/>
        </p:nvSpPr>
        <p:spPr>
          <a:xfrm>
            <a:off x="6116747" y="5317603"/>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extLst>
      <p:ext uri="{BB962C8B-B14F-4D97-AF65-F5344CB8AC3E}">
        <p14:creationId xmlns:p14="http://schemas.microsoft.com/office/powerpoint/2010/main" val="3866958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relations only apply between particular classes. </a:t>
            </a:r>
            <a:br>
              <a:rPr lang="en-US" dirty="0" smtClean="0"/>
            </a:br>
            <a:endParaRPr lang="en-US" dirty="0"/>
          </a:p>
        </p:txBody>
      </p:sp>
      <p:sp>
        <p:nvSpPr>
          <p:cNvPr id="5" name="Oval 4"/>
          <p:cNvSpPr/>
          <p:nvPr/>
        </p:nvSpPr>
        <p:spPr>
          <a:xfrm>
            <a:off x="6503518" y="2267339"/>
            <a:ext cx="1677872" cy="15332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513455" y="2233694"/>
            <a:ext cx="1732835" cy="16005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756044" y="2710790"/>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9" name="TextBox 8"/>
          <p:cNvSpPr txBox="1"/>
          <p:nvPr/>
        </p:nvSpPr>
        <p:spPr>
          <a:xfrm>
            <a:off x="6722451" y="2710790"/>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11" name="TextBox 10"/>
          <p:cNvSpPr txBox="1"/>
          <p:nvPr/>
        </p:nvSpPr>
        <p:spPr>
          <a:xfrm>
            <a:off x="3693858" y="2849289"/>
            <a:ext cx="1364476" cy="369332"/>
          </a:xfrm>
          <a:prstGeom prst="rect">
            <a:avLst/>
          </a:prstGeom>
          <a:noFill/>
          <a:ln>
            <a:noFill/>
          </a:ln>
        </p:spPr>
        <p:txBody>
          <a:bodyPr wrap="none" rtlCol="0">
            <a:spAutoFit/>
          </a:bodyPr>
          <a:lstStyle/>
          <a:p>
            <a:r>
              <a:rPr lang="en-US" dirty="0" err="1" smtClean="0">
                <a:solidFill>
                  <a:srgbClr val="000000"/>
                </a:solidFill>
              </a:rPr>
              <a:t>capable_of</a:t>
            </a:r>
            <a:endParaRPr lang="en-US" dirty="0">
              <a:solidFill>
                <a:srgbClr val="000000"/>
              </a:solidFill>
            </a:endParaRPr>
          </a:p>
        </p:txBody>
      </p:sp>
      <p:sp>
        <p:nvSpPr>
          <p:cNvPr id="18" name="Octagon 17"/>
          <p:cNvSpPr/>
          <p:nvPr/>
        </p:nvSpPr>
        <p:spPr>
          <a:xfrm>
            <a:off x="3589233" y="2787754"/>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cxnSp>
        <p:nvCxnSpPr>
          <p:cNvPr id="31" name="Straight Arrow Connector 30"/>
          <p:cNvCxnSpPr/>
          <p:nvPr/>
        </p:nvCxnSpPr>
        <p:spPr>
          <a:xfrm>
            <a:off x="5170193" y="3033161"/>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5533024" y="2781275"/>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grpSp>
        <p:nvGrpSpPr>
          <p:cNvPr id="3" name="Group 33"/>
          <p:cNvGrpSpPr/>
          <p:nvPr/>
        </p:nvGrpSpPr>
        <p:grpSpPr>
          <a:xfrm flipH="1">
            <a:off x="2238423" y="2781275"/>
            <a:ext cx="1334748" cy="505360"/>
            <a:chOff x="6268918" y="5283752"/>
            <a:chExt cx="1334748" cy="505360"/>
          </a:xfrm>
        </p:grpSpPr>
        <p:cxnSp>
          <p:nvCxnSpPr>
            <p:cNvPr id="32" name="Straight Arrow Connector 31"/>
            <p:cNvCxnSpPr/>
            <p:nvPr/>
          </p:nvCxnSpPr>
          <p:spPr>
            <a:xfrm>
              <a:off x="6268918" y="5555869"/>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3" name="Oval 32"/>
            <p:cNvSpPr/>
            <p:nvPr/>
          </p:nvSpPr>
          <p:spPr>
            <a:xfrm>
              <a:off x="6631749" y="5283752"/>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grpSp>
      <p:sp>
        <p:nvSpPr>
          <p:cNvPr id="36" name="Oval 35"/>
          <p:cNvSpPr/>
          <p:nvPr/>
        </p:nvSpPr>
        <p:spPr>
          <a:xfrm>
            <a:off x="1699024" y="5066987"/>
            <a:ext cx="1804265" cy="15661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p:cNvSpPr/>
          <p:nvPr/>
        </p:nvSpPr>
        <p:spPr>
          <a:xfrm>
            <a:off x="1864262" y="5243770"/>
            <a:ext cx="658931" cy="659930"/>
          </a:xfrm>
          <a:prstGeom prst="ellipse">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X</a:t>
            </a:r>
            <a:endParaRPr lang="en-US" sz="1400" b="1" dirty="0">
              <a:solidFill>
                <a:srgbClr val="000000"/>
              </a:solidFill>
            </a:endParaRPr>
          </a:p>
        </p:txBody>
      </p:sp>
      <p:sp>
        <p:nvSpPr>
          <p:cNvPr id="54" name="Oval 53"/>
          <p:cNvSpPr/>
          <p:nvPr/>
        </p:nvSpPr>
        <p:spPr>
          <a:xfrm>
            <a:off x="5415073" y="5115723"/>
            <a:ext cx="1804265" cy="156615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p:cNvSpPr/>
          <p:nvPr/>
        </p:nvSpPr>
        <p:spPr>
          <a:xfrm>
            <a:off x="5476641" y="5383212"/>
            <a:ext cx="658931" cy="659930"/>
          </a:xfrm>
          <a:prstGeom prst="ellipse">
            <a:avLst/>
          </a:prstGeom>
          <a:solidFill>
            <a:schemeClr val="bg1"/>
          </a:solid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Y</a:t>
            </a:r>
            <a:endParaRPr lang="en-US" sz="1400" b="1" dirty="0">
              <a:solidFill>
                <a:srgbClr val="000000"/>
              </a:solidFill>
            </a:endParaRPr>
          </a:p>
        </p:txBody>
      </p:sp>
      <p:sp>
        <p:nvSpPr>
          <p:cNvPr id="56" name="TextBox 55"/>
          <p:cNvSpPr txBox="1"/>
          <p:nvPr/>
        </p:nvSpPr>
        <p:spPr>
          <a:xfrm>
            <a:off x="2022889" y="5783698"/>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57" name="TextBox 56"/>
          <p:cNvSpPr txBox="1"/>
          <p:nvPr/>
        </p:nvSpPr>
        <p:spPr>
          <a:xfrm>
            <a:off x="5825194" y="5914062"/>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58" name="Oval 57"/>
          <p:cNvSpPr/>
          <p:nvPr/>
        </p:nvSpPr>
        <p:spPr>
          <a:xfrm>
            <a:off x="3067874" y="1926854"/>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sp>
        <p:nvSpPr>
          <p:cNvPr id="59" name="Oval 58"/>
          <p:cNvSpPr/>
          <p:nvPr/>
        </p:nvSpPr>
        <p:spPr>
          <a:xfrm>
            <a:off x="5001447" y="1893379"/>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sp>
        <p:nvSpPr>
          <p:cNvPr id="60" name="TextBox 59"/>
          <p:cNvSpPr txBox="1"/>
          <p:nvPr/>
        </p:nvSpPr>
        <p:spPr>
          <a:xfrm>
            <a:off x="3577834" y="1982662"/>
            <a:ext cx="983224" cy="369332"/>
          </a:xfrm>
          <a:prstGeom prst="rect">
            <a:avLst/>
          </a:prstGeom>
          <a:noFill/>
        </p:spPr>
        <p:txBody>
          <a:bodyPr wrap="none" rtlCol="0">
            <a:spAutoFit/>
          </a:bodyPr>
          <a:lstStyle/>
          <a:p>
            <a:r>
              <a:rPr lang="en-US" dirty="0" smtClean="0"/>
              <a:t>domain</a:t>
            </a:r>
            <a:endParaRPr lang="en-US" dirty="0"/>
          </a:p>
        </p:txBody>
      </p:sp>
      <p:sp>
        <p:nvSpPr>
          <p:cNvPr id="61" name="TextBox 60"/>
          <p:cNvSpPr txBox="1"/>
          <p:nvPr/>
        </p:nvSpPr>
        <p:spPr>
          <a:xfrm>
            <a:off x="5480433" y="1980168"/>
            <a:ext cx="801985" cy="369332"/>
          </a:xfrm>
          <a:prstGeom prst="rect">
            <a:avLst/>
          </a:prstGeom>
          <a:noFill/>
        </p:spPr>
        <p:txBody>
          <a:bodyPr wrap="none" rtlCol="0">
            <a:spAutoFit/>
          </a:bodyPr>
          <a:lstStyle/>
          <a:p>
            <a:r>
              <a:rPr lang="en-US" dirty="0" smtClean="0"/>
              <a:t>range</a:t>
            </a:r>
            <a:endParaRPr lang="en-US" dirty="0"/>
          </a:p>
        </p:txBody>
      </p:sp>
      <p:sp>
        <p:nvSpPr>
          <p:cNvPr id="42" name="TextBox 41"/>
          <p:cNvSpPr txBox="1"/>
          <p:nvPr/>
        </p:nvSpPr>
        <p:spPr>
          <a:xfrm>
            <a:off x="2161891" y="4029925"/>
            <a:ext cx="4852610" cy="461665"/>
          </a:xfrm>
          <a:prstGeom prst="rect">
            <a:avLst/>
          </a:prstGeom>
          <a:noFill/>
        </p:spPr>
        <p:txBody>
          <a:bodyPr wrap="none" rtlCol="0">
            <a:spAutoFit/>
          </a:bodyPr>
          <a:lstStyle/>
          <a:p>
            <a:pPr algn="r"/>
            <a:r>
              <a:rPr lang="en-US" sz="2400" dirty="0" smtClean="0"/>
              <a:t>X </a:t>
            </a:r>
            <a:r>
              <a:rPr lang="en-US" sz="2400" i="1" dirty="0" err="1" smtClean="0">
                <a:solidFill>
                  <a:srgbClr val="0000FF"/>
                </a:solidFill>
              </a:rPr>
              <a:t>SubClassof</a:t>
            </a:r>
            <a:r>
              <a:rPr lang="en-US" sz="2400" i="1" dirty="0" smtClean="0">
                <a:solidFill>
                  <a:srgbClr val="0000FF"/>
                </a:solidFill>
              </a:rPr>
              <a:t> </a:t>
            </a:r>
            <a:r>
              <a:rPr lang="en-US" sz="2400" b="1" dirty="0" err="1" smtClean="0"/>
              <a:t>capable_of</a:t>
            </a:r>
            <a:r>
              <a:rPr lang="en-US" sz="2400" b="1" dirty="0" smtClean="0"/>
              <a:t>  </a:t>
            </a:r>
            <a:r>
              <a:rPr lang="en-US" sz="2400" i="1" dirty="0" smtClean="0">
                <a:solidFill>
                  <a:schemeClr val="tx2">
                    <a:lumMod val="75000"/>
                    <a:lumOff val="25000"/>
                  </a:schemeClr>
                </a:solidFill>
              </a:rPr>
              <a:t>some </a:t>
            </a:r>
            <a:r>
              <a:rPr lang="en-US" sz="2400" dirty="0" smtClean="0"/>
              <a:t>Y</a:t>
            </a:r>
            <a:endParaRPr lang="en-US" sz="2400" dirty="0"/>
          </a:p>
        </p:txBody>
      </p:sp>
    </p:spTree>
    <p:extLst>
      <p:ext uri="{BB962C8B-B14F-4D97-AF65-F5344CB8AC3E}">
        <p14:creationId xmlns:p14="http://schemas.microsoft.com/office/powerpoint/2010/main" val="1889842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classes don’t overlap</a:t>
            </a:r>
            <a:endParaRPr lang="en-US" dirty="0"/>
          </a:p>
        </p:txBody>
      </p:sp>
      <p:sp>
        <p:nvSpPr>
          <p:cNvPr id="5" name="Oval 4"/>
          <p:cNvSpPr/>
          <p:nvPr/>
        </p:nvSpPr>
        <p:spPr>
          <a:xfrm>
            <a:off x="4934189" y="2236544"/>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endParaRPr lang="en-US" dirty="0">
              <a:solidFill>
                <a:schemeClr val="tx1"/>
              </a:solidFill>
            </a:endParaRPr>
          </a:p>
        </p:txBody>
      </p:sp>
      <p:sp>
        <p:nvSpPr>
          <p:cNvPr id="13" name="Oval 12"/>
          <p:cNvSpPr/>
          <p:nvPr/>
        </p:nvSpPr>
        <p:spPr>
          <a:xfrm>
            <a:off x="4695825" y="1377825"/>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511981" y="1575492"/>
            <a:ext cx="1255960"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cxnSp>
        <p:nvCxnSpPr>
          <p:cNvPr id="21" name="Straight Connector 20"/>
          <p:cNvCxnSpPr/>
          <p:nvPr/>
        </p:nvCxnSpPr>
        <p:spPr>
          <a:xfrm>
            <a:off x="3576606" y="2615422"/>
            <a:ext cx="1041465" cy="1588"/>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7388124" y="4619625"/>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14" name="Oval 13"/>
          <p:cNvSpPr/>
          <p:nvPr/>
        </p:nvSpPr>
        <p:spPr>
          <a:xfrm>
            <a:off x="1300886" y="2298238"/>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15" name="Oval 14"/>
          <p:cNvSpPr/>
          <p:nvPr/>
        </p:nvSpPr>
        <p:spPr>
          <a:xfrm>
            <a:off x="1062522" y="1439519"/>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1793330" y="1637186"/>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22" name="Oval 21"/>
          <p:cNvSpPr/>
          <p:nvPr/>
        </p:nvSpPr>
        <p:spPr>
          <a:xfrm>
            <a:off x="5019746" y="4795261"/>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endParaRPr lang="en-US" dirty="0">
              <a:solidFill>
                <a:schemeClr val="tx1"/>
              </a:solidFill>
            </a:endParaRPr>
          </a:p>
        </p:txBody>
      </p:sp>
      <p:sp>
        <p:nvSpPr>
          <p:cNvPr id="23" name="Oval 22"/>
          <p:cNvSpPr/>
          <p:nvPr/>
        </p:nvSpPr>
        <p:spPr>
          <a:xfrm>
            <a:off x="4781382" y="3936542"/>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5456962" y="4134209"/>
            <a:ext cx="1396536" cy="923330"/>
          </a:xfrm>
          <a:prstGeom prst="rect">
            <a:avLst/>
          </a:prstGeom>
          <a:noFill/>
        </p:spPr>
        <p:txBody>
          <a:bodyPr wrap="none" rtlCol="0">
            <a:spAutoFit/>
          </a:bodyPr>
          <a:lstStyle/>
          <a:p>
            <a:pPr algn="r"/>
            <a:r>
              <a:rPr lang="en-US" dirty="0" smtClean="0"/>
              <a:t>anatomical </a:t>
            </a:r>
          </a:p>
          <a:p>
            <a:pPr algn="r"/>
            <a:r>
              <a:rPr lang="en-US" dirty="0" smtClean="0"/>
              <a:t>structure</a:t>
            </a:r>
          </a:p>
          <a:p>
            <a:pPr algn="r"/>
            <a:endParaRPr lang="en-US" dirty="0"/>
          </a:p>
        </p:txBody>
      </p:sp>
      <p:sp>
        <p:nvSpPr>
          <p:cNvPr id="26" name="Oval 25"/>
          <p:cNvSpPr/>
          <p:nvPr/>
        </p:nvSpPr>
        <p:spPr>
          <a:xfrm>
            <a:off x="1386443" y="4856955"/>
            <a:ext cx="1700678" cy="15471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nose</a:t>
            </a:r>
            <a:endParaRPr lang="en-US" dirty="0">
              <a:solidFill>
                <a:schemeClr val="tx1"/>
              </a:solidFill>
            </a:endParaRPr>
          </a:p>
        </p:txBody>
      </p:sp>
      <p:sp>
        <p:nvSpPr>
          <p:cNvPr id="31" name="Oval 30"/>
          <p:cNvSpPr/>
          <p:nvPr/>
        </p:nvSpPr>
        <p:spPr>
          <a:xfrm>
            <a:off x="1148079" y="3998236"/>
            <a:ext cx="2444432" cy="24577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1964235" y="4195903"/>
            <a:ext cx="1255960" cy="646331"/>
          </a:xfrm>
          <a:prstGeom prst="rect">
            <a:avLst/>
          </a:prstGeom>
          <a:noFill/>
        </p:spPr>
        <p:txBody>
          <a:bodyPr wrap="none" rtlCol="0">
            <a:spAutoFit/>
          </a:bodyPr>
          <a:lstStyle/>
          <a:p>
            <a:pPr algn="r"/>
            <a:r>
              <a:rPr lang="en-US" dirty="0" smtClean="0"/>
              <a:t>biological </a:t>
            </a:r>
          </a:p>
          <a:p>
            <a:pPr algn="r"/>
            <a:r>
              <a:rPr lang="en-US" dirty="0" smtClean="0"/>
              <a:t>process </a:t>
            </a:r>
            <a:endParaRPr lang="en-US" dirty="0"/>
          </a:p>
        </p:txBody>
      </p:sp>
      <p:sp>
        <p:nvSpPr>
          <p:cNvPr id="33" name="Rectangle 32"/>
          <p:cNvSpPr/>
          <p:nvPr/>
        </p:nvSpPr>
        <p:spPr>
          <a:xfrm>
            <a:off x="3717150" y="4539417"/>
            <a:ext cx="368438" cy="1323439"/>
          </a:xfrm>
          <a:prstGeom prst="rect">
            <a:avLst/>
          </a:prstGeom>
        </p:spPr>
        <p:txBody>
          <a:bodyPr wrap="square">
            <a:spAutoFit/>
          </a:bodyPr>
          <a:lstStyle/>
          <a:p>
            <a:r>
              <a:rPr lang="en-US" sz="4000" dirty="0" smtClean="0">
                <a:solidFill>
                  <a:srgbClr val="FF0000"/>
                </a:solidFill>
                <a:latin typeface="Zapf Dingbats"/>
                <a:ea typeface="Zapf Dingbats"/>
                <a:cs typeface="Zapf Dingbats"/>
              </a:rPr>
              <a:t>✗</a:t>
            </a:r>
            <a:endParaRPr lang="en-US" sz="4000" dirty="0"/>
          </a:p>
        </p:txBody>
      </p:sp>
    </p:spTree>
    <p:extLst>
      <p:ext uri="{BB962C8B-B14F-4D97-AF65-F5344CB8AC3E}">
        <p14:creationId xmlns:p14="http://schemas.microsoft.com/office/powerpoint/2010/main" val="3115816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Oval 41"/>
          <p:cNvSpPr/>
          <p:nvPr/>
        </p:nvSpPr>
        <p:spPr>
          <a:xfrm>
            <a:off x="1739407" y="4808274"/>
            <a:ext cx="1732835" cy="1600523"/>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p>
          <a:p>
            <a:pPr algn="ctr"/>
            <a:r>
              <a:rPr lang="en-US" dirty="0" smtClean="0"/>
              <a:t>‘</a:t>
            </a:r>
            <a:endParaRPr lang="en-US" dirty="0"/>
          </a:p>
        </p:txBody>
      </p:sp>
      <p:sp>
        <p:nvSpPr>
          <p:cNvPr id="45" name="Oval 44"/>
          <p:cNvSpPr/>
          <p:nvPr/>
        </p:nvSpPr>
        <p:spPr>
          <a:xfrm>
            <a:off x="526471" y="4229316"/>
            <a:ext cx="3035881" cy="241182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600" dirty="0">
              <a:solidFill>
                <a:srgbClr val="000000"/>
              </a:solidFill>
            </a:endParaRPr>
          </a:p>
        </p:txBody>
      </p:sp>
      <p:sp>
        <p:nvSpPr>
          <p:cNvPr id="47" name="TextBox 46"/>
          <p:cNvSpPr txBox="1"/>
          <p:nvPr/>
        </p:nvSpPr>
        <p:spPr>
          <a:xfrm>
            <a:off x="584795" y="4615872"/>
            <a:ext cx="1396536" cy="923330"/>
          </a:xfrm>
          <a:prstGeom prst="rect">
            <a:avLst/>
          </a:prstGeom>
          <a:noFill/>
        </p:spPr>
        <p:txBody>
          <a:bodyPr wrap="none" rtlCol="0">
            <a:spAutoFit/>
          </a:bodyPr>
          <a:lstStyle/>
          <a:p>
            <a:pPr algn="r"/>
            <a:r>
              <a:rPr lang="en-US" dirty="0" smtClean="0">
                <a:solidFill>
                  <a:srgbClr val="000000"/>
                </a:solidFill>
              </a:rPr>
              <a:t>anatomical </a:t>
            </a:r>
          </a:p>
          <a:p>
            <a:pPr algn="r"/>
            <a:r>
              <a:rPr lang="en-US" dirty="0" smtClean="0">
                <a:solidFill>
                  <a:srgbClr val="000000"/>
                </a:solidFill>
              </a:rPr>
              <a:t>structure</a:t>
            </a:r>
          </a:p>
          <a:p>
            <a:endParaRPr lang="en-US" dirty="0"/>
          </a:p>
        </p:txBody>
      </p:sp>
      <p:grpSp>
        <p:nvGrpSpPr>
          <p:cNvPr id="3" name="Group 63"/>
          <p:cNvGrpSpPr/>
          <p:nvPr/>
        </p:nvGrpSpPr>
        <p:grpSpPr>
          <a:xfrm>
            <a:off x="5100146" y="4229316"/>
            <a:ext cx="3035881" cy="2411824"/>
            <a:chOff x="8100129" y="4446176"/>
            <a:chExt cx="3035881" cy="2411824"/>
          </a:xfrm>
        </p:grpSpPr>
        <p:sp>
          <p:nvSpPr>
            <p:cNvPr id="61" name="Oval 60"/>
            <p:cNvSpPr/>
            <p:nvPr/>
          </p:nvSpPr>
          <p:spPr>
            <a:xfrm>
              <a:off x="9313065" y="5025134"/>
              <a:ext cx="1732835" cy="1600523"/>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detection of smell</a:t>
              </a:r>
            </a:p>
            <a:p>
              <a:pPr algn="ctr"/>
              <a:r>
                <a:rPr lang="en-US" dirty="0" smtClean="0"/>
                <a:t>‘</a:t>
              </a:r>
              <a:endParaRPr lang="en-US" dirty="0"/>
            </a:p>
          </p:txBody>
        </p:sp>
        <p:sp>
          <p:nvSpPr>
            <p:cNvPr id="62" name="Oval 61"/>
            <p:cNvSpPr/>
            <p:nvPr/>
          </p:nvSpPr>
          <p:spPr>
            <a:xfrm>
              <a:off x="8100129" y="4446176"/>
              <a:ext cx="3035881" cy="2411824"/>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sz="1600" dirty="0">
                <a:solidFill>
                  <a:srgbClr val="000000"/>
                </a:solidFill>
              </a:endParaRPr>
            </a:p>
          </p:txBody>
        </p:sp>
        <p:sp>
          <p:nvSpPr>
            <p:cNvPr id="63" name="TextBox 62"/>
            <p:cNvSpPr txBox="1"/>
            <p:nvPr/>
          </p:nvSpPr>
          <p:spPr>
            <a:xfrm>
              <a:off x="8248221" y="4832732"/>
              <a:ext cx="1306768" cy="923330"/>
            </a:xfrm>
            <a:prstGeom prst="rect">
              <a:avLst/>
            </a:prstGeom>
            <a:noFill/>
            <a:ln>
              <a:noFill/>
              <a:prstDash val="solid"/>
            </a:ln>
          </p:spPr>
          <p:txBody>
            <a:bodyPr wrap="none" rtlCol="0">
              <a:spAutoFit/>
            </a:bodyPr>
            <a:lstStyle/>
            <a:p>
              <a:pPr algn="r"/>
              <a:r>
                <a:rPr lang="en-US" dirty="0" smtClean="0">
                  <a:solidFill>
                    <a:srgbClr val="000000"/>
                  </a:solidFill>
                </a:rPr>
                <a:t>biological</a:t>
              </a:r>
            </a:p>
            <a:p>
              <a:pPr algn="r"/>
              <a:r>
                <a:rPr lang="en-US" dirty="0" smtClean="0">
                  <a:solidFill>
                    <a:srgbClr val="000000"/>
                  </a:solidFill>
                </a:rPr>
                <a:t> process</a:t>
              </a:r>
            </a:p>
            <a:p>
              <a:endParaRPr lang="en-US" dirty="0"/>
            </a:p>
          </p:txBody>
        </p:sp>
      </p:grpSp>
      <p:cxnSp>
        <p:nvCxnSpPr>
          <p:cNvPr id="65" name="Straight Connector 64"/>
          <p:cNvCxnSpPr/>
          <p:nvPr/>
        </p:nvCxnSpPr>
        <p:spPr>
          <a:xfrm flipV="1">
            <a:off x="3663988" y="5374869"/>
            <a:ext cx="1307813" cy="9937"/>
          </a:xfrm>
          <a:prstGeom prst="line">
            <a:avLst/>
          </a:prstGeom>
          <a:ln w="63500" cap="flat">
            <a:solidFill>
              <a:srgbClr val="FF0000"/>
            </a:solidFill>
            <a:round/>
            <a:headEnd type="oval"/>
            <a:tailEnd type="oval"/>
          </a:ln>
        </p:spPr>
        <p:style>
          <a:lnRef idx="2">
            <a:schemeClr val="accent1"/>
          </a:lnRef>
          <a:fillRef idx="0">
            <a:schemeClr val="accent1"/>
          </a:fillRef>
          <a:effectRef idx="1">
            <a:schemeClr val="accent1"/>
          </a:effectRef>
          <a:fontRef idx="minor">
            <a:schemeClr val="tx1"/>
          </a:fontRef>
        </p:style>
      </p:cxnSp>
      <p:sp>
        <p:nvSpPr>
          <p:cNvPr id="70" name="Rectangle 69"/>
          <p:cNvSpPr/>
          <p:nvPr/>
        </p:nvSpPr>
        <p:spPr>
          <a:xfrm>
            <a:off x="3422238" y="5757066"/>
            <a:ext cx="479618" cy="707886"/>
          </a:xfrm>
          <a:prstGeom prst="rect">
            <a:avLst/>
          </a:prstGeom>
        </p:spPr>
        <p:txBody>
          <a:bodyPr wrap="non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71" name="Oval 70"/>
          <p:cNvSpPr/>
          <p:nvPr/>
        </p:nvSpPr>
        <p:spPr>
          <a:xfrm>
            <a:off x="5229994" y="5313728"/>
            <a:ext cx="1104787" cy="896905"/>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nose</a:t>
            </a:r>
            <a:endParaRPr lang="en-US" dirty="0">
              <a:solidFill>
                <a:srgbClr val="000000"/>
              </a:solidFill>
            </a:endParaRPr>
          </a:p>
        </p:txBody>
      </p:sp>
      <p:sp>
        <p:nvSpPr>
          <p:cNvPr id="72" name="Oval 71"/>
          <p:cNvSpPr/>
          <p:nvPr/>
        </p:nvSpPr>
        <p:spPr>
          <a:xfrm>
            <a:off x="658414" y="5357702"/>
            <a:ext cx="1104787" cy="896905"/>
          </a:xfrm>
          <a:prstGeom prst="ellipse">
            <a:avLst/>
          </a:prstGeom>
          <a:noFill/>
          <a:ln>
            <a:prstDash val="solid"/>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nose</a:t>
            </a:r>
            <a:endParaRPr lang="en-US" dirty="0">
              <a:solidFill>
                <a:srgbClr val="000000"/>
              </a:solidFill>
            </a:endParaRPr>
          </a:p>
        </p:txBody>
      </p:sp>
      <p:sp>
        <p:nvSpPr>
          <p:cNvPr id="73" name="Rectangle 72"/>
          <p:cNvSpPr/>
          <p:nvPr/>
        </p:nvSpPr>
        <p:spPr>
          <a:xfrm>
            <a:off x="8019821" y="5909466"/>
            <a:ext cx="479618" cy="707886"/>
          </a:xfrm>
          <a:prstGeom prst="rect">
            <a:avLst/>
          </a:prstGeom>
        </p:spPr>
        <p:txBody>
          <a:bodyPr wrap="none">
            <a:spAutoFit/>
          </a:bodyPr>
          <a:lstStyle/>
          <a:p>
            <a:r>
              <a:rPr lang="en-US" sz="4000" dirty="0" smtClean="0">
                <a:solidFill>
                  <a:srgbClr val="FF0000"/>
                </a:solidFill>
                <a:latin typeface="Zapf Dingbats"/>
                <a:ea typeface="Zapf Dingbats"/>
                <a:cs typeface="Zapf Dingbats"/>
              </a:rPr>
              <a:t>✗</a:t>
            </a:r>
            <a:endParaRPr lang="en-US" sz="4000" dirty="0"/>
          </a:p>
        </p:txBody>
      </p:sp>
      <p:sp>
        <p:nvSpPr>
          <p:cNvPr id="27" name="Rectangle 26"/>
          <p:cNvSpPr/>
          <p:nvPr/>
        </p:nvSpPr>
        <p:spPr>
          <a:xfrm>
            <a:off x="416101" y="2972217"/>
            <a:ext cx="7709262" cy="461665"/>
          </a:xfrm>
          <a:prstGeom prst="rect">
            <a:avLst/>
          </a:prstGeom>
        </p:spPr>
        <p:txBody>
          <a:bodyPr wrap="none">
            <a:spAutoFit/>
          </a:bodyPr>
          <a:lstStyle/>
          <a:p>
            <a:pPr algn="r"/>
            <a:r>
              <a:rPr lang="en-US" sz="2400" dirty="0" smtClean="0"/>
              <a:t>detection of smell  </a:t>
            </a:r>
            <a:r>
              <a:rPr lang="en-US" sz="2400" i="1" dirty="0" err="1" smtClean="0">
                <a:solidFill>
                  <a:srgbClr val="0000FF"/>
                </a:solidFill>
              </a:rPr>
              <a:t>SubClassof</a:t>
            </a:r>
            <a:r>
              <a:rPr lang="en-US" sz="2400" i="1" dirty="0" smtClean="0">
                <a:solidFill>
                  <a:srgbClr val="0000FF"/>
                </a:solidFill>
              </a:rPr>
              <a:t> </a:t>
            </a:r>
            <a:r>
              <a:rPr lang="en-US" sz="2400" b="1" dirty="0" err="1" smtClean="0"/>
              <a:t>capable_of</a:t>
            </a:r>
            <a:r>
              <a:rPr lang="en-US" sz="2400" b="1" dirty="0" smtClean="0"/>
              <a:t>  </a:t>
            </a:r>
            <a:r>
              <a:rPr lang="en-US" sz="2400" i="1" dirty="0" smtClean="0">
                <a:solidFill>
                  <a:schemeClr val="tx2">
                    <a:lumMod val="75000"/>
                    <a:lumOff val="25000"/>
                  </a:schemeClr>
                </a:solidFill>
              </a:rPr>
              <a:t>some </a:t>
            </a:r>
            <a:r>
              <a:rPr lang="en-US" sz="2400" dirty="0" smtClean="0"/>
              <a:t>nose</a:t>
            </a:r>
            <a:endParaRPr lang="en-US" sz="2400" dirty="0"/>
          </a:p>
        </p:txBody>
      </p:sp>
      <p:sp>
        <p:nvSpPr>
          <p:cNvPr id="28" name="Oval 27"/>
          <p:cNvSpPr/>
          <p:nvPr/>
        </p:nvSpPr>
        <p:spPr>
          <a:xfrm>
            <a:off x="6395081" y="1036333"/>
            <a:ext cx="1677872" cy="153323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405018" y="1002688"/>
            <a:ext cx="1732835" cy="1600523"/>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p:cNvSpPr txBox="1"/>
          <p:nvPr/>
        </p:nvSpPr>
        <p:spPr>
          <a:xfrm>
            <a:off x="647607" y="1479784"/>
            <a:ext cx="1341308" cy="646331"/>
          </a:xfrm>
          <a:prstGeom prst="rect">
            <a:avLst/>
          </a:prstGeom>
          <a:noFill/>
        </p:spPr>
        <p:txBody>
          <a:bodyPr wrap="none" rtlCol="0">
            <a:spAutoFit/>
          </a:bodyPr>
          <a:lstStyle/>
          <a:p>
            <a:pPr algn="r"/>
            <a:r>
              <a:rPr lang="en-US" dirty="0" smtClean="0"/>
              <a:t>anatomical </a:t>
            </a:r>
          </a:p>
          <a:p>
            <a:pPr algn="r"/>
            <a:r>
              <a:rPr lang="en-US" dirty="0" smtClean="0"/>
              <a:t>structure</a:t>
            </a:r>
            <a:endParaRPr lang="en-US" dirty="0"/>
          </a:p>
        </p:txBody>
      </p:sp>
      <p:sp>
        <p:nvSpPr>
          <p:cNvPr id="34" name="TextBox 33"/>
          <p:cNvSpPr txBox="1"/>
          <p:nvPr/>
        </p:nvSpPr>
        <p:spPr>
          <a:xfrm>
            <a:off x="6614014" y="1479784"/>
            <a:ext cx="1255084" cy="646331"/>
          </a:xfrm>
          <a:prstGeom prst="rect">
            <a:avLst/>
          </a:prstGeom>
          <a:noFill/>
        </p:spPr>
        <p:txBody>
          <a:bodyPr wrap="none" rtlCol="0">
            <a:spAutoFit/>
          </a:bodyPr>
          <a:lstStyle/>
          <a:p>
            <a:pPr algn="r"/>
            <a:r>
              <a:rPr lang="en-US" dirty="0" smtClean="0"/>
              <a:t>biological </a:t>
            </a:r>
          </a:p>
          <a:p>
            <a:pPr algn="r"/>
            <a:r>
              <a:rPr lang="en-US" dirty="0" smtClean="0"/>
              <a:t>process</a:t>
            </a:r>
            <a:endParaRPr lang="en-US" dirty="0"/>
          </a:p>
        </p:txBody>
      </p:sp>
      <p:sp>
        <p:nvSpPr>
          <p:cNvPr id="37" name="TextBox 36"/>
          <p:cNvSpPr txBox="1"/>
          <p:nvPr/>
        </p:nvSpPr>
        <p:spPr>
          <a:xfrm>
            <a:off x="3585421" y="1618283"/>
            <a:ext cx="1364476" cy="369332"/>
          </a:xfrm>
          <a:prstGeom prst="rect">
            <a:avLst/>
          </a:prstGeom>
          <a:noFill/>
          <a:ln>
            <a:noFill/>
          </a:ln>
        </p:spPr>
        <p:txBody>
          <a:bodyPr wrap="none" rtlCol="0">
            <a:spAutoFit/>
          </a:bodyPr>
          <a:lstStyle/>
          <a:p>
            <a:r>
              <a:rPr lang="en-US" dirty="0" err="1" smtClean="0">
                <a:solidFill>
                  <a:srgbClr val="000000"/>
                </a:solidFill>
              </a:rPr>
              <a:t>capable_of</a:t>
            </a:r>
            <a:endParaRPr lang="en-US" dirty="0">
              <a:solidFill>
                <a:srgbClr val="000000"/>
              </a:solidFill>
            </a:endParaRPr>
          </a:p>
        </p:txBody>
      </p:sp>
      <p:sp>
        <p:nvSpPr>
          <p:cNvPr id="38" name="Octagon 37"/>
          <p:cNvSpPr/>
          <p:nvPr/>
        </p:nvSpPr>
        <p:spPr>
          <a:xfrm>
            <a:off x="3480796" y="1556748"/>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0000"/>
              </a:solidFill>
            </a:endParaRPr>
          </a:p>
        </p:txBody>
      </p:sp>
      <p:cxnSp>
        <p:nvCxnSpPr>
          <p:cNvPr id="40" name="Straight Arrow Connector 39"/>
          <p:cNvCxnSpPr/>
          <p:nvPr/>
        </p:nvCxnSpPr>
        <p:spPr>
          <a:xfrm>
            <a:off x="5061756" y="1802155"/>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5424587" y="1550269"/>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R</a:t>
            </a:r>
            <a:endParaRPr lang="en-US" sz="1400" b="1" dirty="0">
              <a:solidFill>
                <a:srgbClr val="000000"/>
              </a:solidFill>
            </a:endParaRPr>
          </a:p>
        </p:txBody>
      </p:sp>
      <p:grpSp>
        <p:nvGrpSpPr>
          <p:cNvPr id="43" name="Group 33"/>
          <p:cNvGrpSpPr/>
          <p:nvPr/>
        </p:nvGrpSpPr>
        <p:grpSpPr>
          <a:xfrm flipH="1">
            <a:off x="2129986" y="1550269"/>
            <a:ext cx="1334748" cy="505360"/>
            <a:chOff x="6268918" y="5283752"/>
            <a:chExt cx="1334748" cy="505360"/>
          </a:xfrm>
        </p:grpSpPr>
        <p:cxnSp>
          <p:nvCxnSpPr>
            <p:cNvPr id="44" name="Straight Arrow Connector 43"/>
            <p:cNvCxnSpPr/>
            <p:nvPr/>
          </p:nvCxnSpPr>
          <p:spPr>
            <a:xfrm>
              <a:off x="6268918" y="5555869"/>
              <a:ext cx="1334748"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6631749" y="5283752"/>
              <a:ext cx="505400" cy="505360"/>
            </a:xfrm>
            <a:prstGeom prst="ellips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solidFill>
                    <a:srgbClr val="000000"/>
                  </a:solidFill>
                </a:rPr>
                <a:t>D</a:t>
              </a:r>
              <a:endParaRPr lang="en-US" sz="1400" b="1" dirty="0">
                <a:solidFill>
                  <a:srgbClr val="000000"/>
                </a:solidFill>
              </a:endParaRPr>
            </a:p>
          </p:txBody>
        </p:sp>
      </p:grpSp>
    </p:spTree>
    <p:extLst>
      <p:ext uri="{BB962C8B-B14F-4D97-AF65-F5344CB8AC3E}">
        <p14:creationId xmlns:p14="http://schemas.microsoft.com/office/powerpoint/2010/main" val="2168473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relations entail others</a:t>
            </a:r>
            <a:endParaRPr lang="en-US" dirty="0"/>
          </a:p>
        </p:txBody>
      </p:sp>
      <p:sp>
        <p:nvSpPr>
          <p:cNvPr id="5" name="Oval 4"/>
          <p:cNvSpPr/>
          <p:nvPr/>
        </p:nvSpPr>
        <p:spPr>
          <a:xfrm>
            <a:off x="803925" y="3970585"/>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 name="TextBox 5"/>
          <p:cNvSpPr txBox="1"/>
          <p:nvPr/>
        </p:nvSpPr>
        <p:spPr>
          <a:xfrm>
            <a:off x="984821" y="4374207"/>
            <a:ext cx="2565870" cy="640523"/>
          </a:xfrm>
          <a:prstGeom prst="rect">
            <a:avLst/>
          </a:prstGeom>
          <a:noFill/>
        </p:spPr>
        <p:txBody>
          <a:bodyPr wrap="square" rtlCol="0">
            <a:spAutoFit/>
          </a:bodyPr>
          <a:lstStyle/>
          <a:p>
            <a:r>
              <a:rPr lang="en-US" b="1" dirty="0" err="1" smtClean="0"/>
              <a:t>negatively_regulates</a:t>
            </a:r>
            <a:r>
              <a:rPr lang="en-US" b="1" dirty="0" smtClean="0"/>
              <a:t> </a:t>
            </a:r>
            <a:r>
              <a:rPr lang="en-US" i="1" dirty="0" smtClean="0">
                <a:solidFill>
                  <a:srgbClr val="75367A"/>
                </a:solidFill>
              </a:rPr>
              <a:t>some </a:t>
            </a:r>
            <a:r>
              <a:rPr lang="en-US" i="1" dirty="0" smtClean="0"/>
              <a:t>‘</a:t>
            </a:r>
            <a:r>
              <a:rPr lang="en-US" dirty="0" smtClean="0"/>
              <a:t>cell division’</a:t>
            </a:r>
            <a:endParaRPr lang="en-US" dirty="0"/>
          </a:p>
        </p:txBody>
      </p:sp>
      <p:sp>
        <p:nvSpPr>
          <p:cNvPr id="7" name="Oval 6"/>
          <p:cNvSpPr/>
          <p:nvPr/>
        </p:nvSpPr>
        <p:spPr>
          <a:xfrm>
            <a:off x="1372950" y="4988234"/>
            <a:ext cx="1191673" cy="128269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9" name="Straight Arrow Connector 8"/>
          <p:cNvCxnSpPr/>
          <p:nvPr/>
        </p:nvCxnSpPr>
        <p:spPr>
          <a:xfrm>
            <a:off x="3735949" y="5187053"/>
            <a:ext cx="85770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Oval 9"/>
          <p:cNvSpPr/>
          <p:nvPr/>
        </p:nvSpPr>
        <p:spPr>
          <a:xfrm>
            <a:off x="4708767" y="3941562"/>
            <a:ext cx="2850392" cy="249545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p:cNvSpPr txBox="1"/>
          <p:nvPr/>
        </p:nvSpPr>
        <p:spPr>
          <a:xfrm>
            <a:off x="4954457" y="4247122"/>
            <a:ext cx="2436240" cy="646331"/>
          </a:xfrm>
          <a:prstGeom prst="rect">
            <a:avLst/>
          </a:prstGeom>
          <a:noFill/>
        </p:spPr>
        <p:txBody>
          <a:bodyPr wrap="square" rtlCol="0">
            <a:spAutoFit/>
          </a:bodyPr>
          <a:lstStyle/>
          <a:p>
            <a:r>
              <a:rPr lang="en-US" b="1" dirty="0" smtClean="0"/>
              <a:t>regulates </a:t>
            </a:r>
            <a:r>
              <a:rPr lang="en-US" i="1" dirty="0" smtClean="0">
                <a:solidFill>
                  <a:srgbClr val="75367A"/>
                </a:solidFill>
              </a:rPr>
              <a:t>some </a:t>
            </a:r>
            <a:r>
              <a:rPr lang="en-US" i="1" dirty="0" smtClean="0"/>
              <a:t>‘</a:t>
            </a:r>
            <a:r>
              <a:rPr lang="en-US" dirty="0" smtClean="0"/>
              <a:t>cell division’</a:t>
            </a:r>
            <a:endParaRPr lang="en-US" dirty="0"/>
          </a:p>
        </p:txBody>
      </p:sp>
      <p:sp>
        <p:nvSpPr>
          <p:cNvPr id="12" name="Oval 11"/>
          <p:cNvSpPr/>
          <p:nvPr/>
        </p:nvSpPr>
        <p:spPr>
          <a:xfrm>
            <a:off x="5135246" y="4894421"/>
            <a:ext cx="1191673" cy="1282695"/>
          </a:xfrm>
          <a:prstGeom prst="ellipse">
            <a:avLst/>
          </a:prstGeom>
          <a:noFill/>
          <a:ln>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pic>
        <p:nvPicPr>
          <p:cNvPr id="14" name="Picture 13"/>
          <p:cNvPicPr>
            <a:picLocks noChangeAspect="1"/>
          </p:cNvPicPr>
          <p:nvPr/>
        </p:nvPicPr>
        <p:blipFill>
          <a:blip r:embed="rId2"/>
          <a:stretch>
            <a:fillRect/>
          </a:stretch>
        </p:blipFill>
        <p:spPr>
          <a:xfrm>
            <a:off x="399342" y="2153742"/>
            <a:ext cx="4058459" cy="1260319"/>
          </a:xfrm>
          <a:prstGeom prst="rect">
            <a:avLst/>
          </a:prstGeom>
        </p:spPr>
      </p:pic>
      <p:sp>
        <p:nvSpPr>
          <p:cNvPr id="17" name="Octagon 16"/>
          <p:cNvSpPr/>
          <p:nvPr/>
        </p:nvSpPr>
        <p:spPr>
          <a:xfrm>
            <a:off x="5515033" y="2299858"/>
            <a:ext cx="1702977" cy="602724"/>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negatively regulates</a:t>
            </a:r>
            <a:endParaRPr lang="en-US" dirty="0">
              <a:solidFill>
                <a:srgbClr val="000000"/>
              </a:solidFill>
            </a:endParaRPr>
          </a:p>
        </p:txBody>
      </p:sp>
      <p:sp>
        <p:nvSpPr>
          <p:cNvPr id="18" name="Octagon 17"/>
          <p:cNvSpPr/>
          <p:nvPr/>
        </p:nvSpPr>
        <p:spPr>
          <a:xfrm>
            <a:off x="5098381" y="2105903"/>
            <a:ext cx="2533475" cy="1329353"/>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9" name="TextBox 18"/>
          <p:cNvSpPr txBox="1"/>
          <p:nvPr/>
        </p:nvSpPr>
        <p:spPr>
          <a:xfrm>
            <a:off x="5823373" y="2933397"/>
            <a:ext cx="1173594" cy="369332"/>
          </a:xfrm>
          <a:prstGeom prst="rect">
            <a:avLst/>
          </a:prstGeom>
          <a:noFill/>
        </p:spPr>
        <p:txBody>
          <a:bodyPr wrap="none" rtlCol="0">
            <a:spAutoFit/>
          </a:bodyPr>
          <a:lstStyle/>
          <a:p>
            <a:r>
              <a:rPr lang="en-US" dirty="0" smtClean="0"/>
              <a:t>regulates</a:t>
            </a:r>
            <a:endParaRPr lang="en-US" dirty="0"/>
          </a:p>
        </p:txBody>
      </p:sp>
    </p:spTree>
    <p:extLst>
      <p:ext uri="{BB962C8B-B14F-4D97-AF65-F5344CB8AC3E}">
        <p14:creationId xmlns:p14="http://schemas.microsoft.com/office/powerpoint/2010/main" val="462945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980" y="475848"/>
            <a:ext cx="7556313" cy="1116106"/>
          </a:xfrm>
        </p:spPr>
        <p:txBody>
          <a:bodyPr/>
          <a:lstStyle/>
          <a:p>
            <a:r>
              <a:rPr lang="en-US" dirty="0" smtClean="0"/>
              <a:t>Some relations chains entail relations</a:t>
            </a:r>
            <a:endParaRPr lang="en-US" dirty="0"/>
          </a:p>
        </p:txBody>
      </p:sp>
      <p:sp>
        <p:nvSpPr>
          <p:cNvPr id="6" name="TextBox 5"/>
          <p:cNvSpPr txBox="1"/>
          <p:nvPr/>
        </p:nvSpPr>
        <p:spPr>
          <a:xfrm>
            <a:off x="1001292" y="4889846"/>
            <a:ext cx="3689764" cy="1200328"/>
          </a:xfrm>
          <a:prstGeom prst="rect">
            <a:avLst/>
          </a:prstGeom>
          <a:noFill/>
        </p:spPr>
        <p:txBody>
          <a:bodyPr wrap="square" rtlCol="0">
            <a:spAutoFit/>
          </a:bodyPr>
          <a:lstStyle/>
          <a:p>
            <a:r>
              <a:rPr lang="en-US" sz="2400" dirty="0" smtClean="0"/>
              <a:t>X</a:t>
            </a:r>
            <a:r>
              <a:rPr lang="en-US" sz="2400" b="1" dirty="0" smtClean="0"/>
              <a:t> regulates </a:t>
            </a:r>
            <a:r>
              <a:rPr lang="en-US" sz="2400" i="1" dirty="0" smtClean="0">
                <a:solidFill>
                  <a:srgbClr val="75367A"/>
                </a:solidFill>
              </a:rPr>
              <a:t>some</a:t>
            </a:r>
            <a:r>
              <a:rPr lang="en-US" sz="2400" dirty="0" smtClean="0">
                <a:solidFill>
                  <a:srgbClr val="75367A"/>
                </a:solidFill>
              </a:rPr>
              <a:t> </a:t>
            </a:r>
            <a:r>
              <a:rPr lang="en-US" sz="2400" dirty="0" smtClean="0"/>
              <a:t>Y</a:t>
            </a:r>
          </a:p>
          <a:p>
            <a:r>
              <a:rPr lang="en-US" sz="2400" dirty="0" smtClean="0"/>
              <a:t>Y </a:t>
            </a:r>
            <a:r>
              <a:rPr lang="en-US" sz="2400" b="1" dirty="0" err="1" smtClean="0"/>
              <a:t>part_of</a:t>
            </a:r>
            <a:r>
              <a:rPr lang="en-US" sz="2400" b="1" dirty="0" smtClean="0"/>
              <a:t> </a:t>
            </a:r>
            <a:r>
              <a:rPr lang="en-US" sz="2400" i="1" dirty="0" smtClean="0">
                <a:solidFill>
                  <a:srgbClr val="75367A"/>
                </a:solidFill>
              </a:rPr>
              <a:t>some </a:t>
            </a:r>
            <a:r>
              <a:rPr lang="en-US" sz="2400" i="1" dirty="0" smtClean="0"/>
              <a:t>Z</a:t>
            </a:r>
            <a:endParaRPr lang="en-US" sz="2400" dirty="0" smtClean="0"/>
          </a:p>
          <a:p>
            <a:endParaRPr lang="en-US" sz="2400" dirty="0"/>
          </a:p>
        </p:txBody>
      </p:sp>
      <p:cxnSp>
        <p:nvCxnSpPr>
          <p:cNvPr id="9" name="Straight Arrow Connector 8"/>
          <p:cNvCxnSpPr/>
          <p:nvPr/>
        </p:nvCxnSpPr>
        <p:spPr>
          <a:xfrm>
            <a:off x="3890204" y="5281283"/>
            <a:ext cx="85770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ctagon 12"/>
          <p:cNvSpPr/>
          <p:nvPr/>
        </p:nvSpPr>
        <p:spPr>
          <a:xfrm>
            <a:off x="2652335" y="3297593"/>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solidFill>
                  <a:srgbClr val="000000"/>
                </a:solidFill>
              </a:rPr>
              <a:t>regulates</a:t>
            </a:r>
            <a:endParaRPr lang="en-US" dirty="0">
              <a:solidFill>
                <a:srgbClr val="000000"/>
              </a:solidFill>
            </a:endParaRPr>
          </a:p>
        </p:txBody>
      </p:sp>
      <p:sp>
        <p:nvSpPr>
          <p:cNvPr id="15" name="Octagon 14"/>
          <p:cNvSpPr/>
          <p:nvPr/>
        </p:nvSpPr>
        <p:spPr>
          <a:xfrm>
            <a:off x="2384132" y="3078900"/>
            <a:ext cx="3762296" cy="145305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6" name="TextBox 15"/>
          <p:cNvSpPr txBox="1"/>
          <p:nvPr/>
        </p:nvSpPr>
        <p:spPr>
          <a:xfrm>
            <a:off x="3763007" y="4004175"/>
            <a:ext cx="1173594" cy="369332"/>
          </a:xfrm>
          <a:prstGeom prst="rect">
            <a:avLst/>
          </a:prstGeom>
          <a:noFill/>
        </p:spPr>
        <p:txBody>
          <a:bodyPr wrap="none" rtlCol="0">
            <a:noAutofit/>
          </a:bodyPr>
          <a:lstStyle/>
          <a:p>
            <a:r>
              <a:rPr lang="en-US" dirty="0" smtClean="0"/>
              <a:t>regulates</a:t>
            </a:r>
            <a:endParaRPr lang="en-US" dirty="0"/>
          </a:p>
        </p:txBody>
      </p:sp>
      <p:sp>
        <p:nvSpPr>
          <p:cNvPr id="14" name="Octagon 13"/>
          <p:cNvSpPr/>
          <p:nvPr/>
        </p:nvSpPr>
        <p:spPr>
          <a:xfrm>
            <a:off x="4223238" y="3293309"/>
            <a:ext cx="1568007" cy="492402"/>
          </a:xfrm>
          <a:prstGeom prst="octagon">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solidFill>
                  <a:srgbClr val="000000"/>
                </a:solidFill>
              </a:rPr>
              <a:t>part_of</a:t>
            </a:r>
            <a:endParaRPr lang="en-US" dirty="0">
              <a:solidFill>
                <a:srgbClr val="000000"/>
              </a:solidFill>
            </a:endParaRPr>
          </a:p>
        </p:txBody>
      </p:sp>
      <p:sp>
        <p:nvSpPr>
          <p:cNvPr id="17" name="Octagon 16"/>
          <p:cNvSpPr/>
          <p:nvPr/>
        </p:nvSpPr>
        <p:spPr>
          <a:xfrm>
            <a:off x="2649647" y="3294975"/>
            <a:ext cx="3150401" cy="486544"/>
          </a:xfrm>
          <a:prstGeom prst="octagon">
            <a:avLst/>
          </a:prstGeom>
          <a:noFill/>
          <a:ln>
            <a:solidFill>
              <a:schemeClr val="accent2">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0000"/>
              </a:solidFill>
            </a:endParaRPr>
          </a:p>
        </p:txBody>
      </p:sp>
      <p:sp>
        <p:nvSpPr>
          <p:cNvPr id="18" name="TextBox 17"/>
          <p:cNvSpPr txBox="1"/>
          <p:nvPr/>
        </p:nvSpPr>
        <p:spPr>
          <a:xfrm>
            <a:off x="4773579" y="5014731"/>
            <a:ext cx="2951649" cy="830997"/>
          </a:xfrm>
          <a:prstGeom prst="rect">
            <a:avLst/>
          </a:prstGeom>
          <a:noFill/>
        </p:spPr>
        <p:txBody>
          <a:bodyPr wrap="none" rtlCol="0">
            <a:spAutoFit/>
          </a:bodyPr>
          <a:lstStyle/>
          <a:p>
            <a:r>
              <a:rPr lang="en-US" sz="2400" dirty="0" smtClean="0"/>
              <a:t>X</a:t>
            </a:r>
            <a:r>
              <a:rPr lang="en-US" sz="2400" b="1" dirty="0" smtClean="0"/>
              <a:t> regulates </a:t>
            </a:r>
            <a:r>
              <a:rPr lang="en-US" sz="2400" i="1" dirty="0" smtClean="0">
                <a:solidFill>
                  <a:srgbClr val="75367A"/>
                </a:solidFill>
              </a:rPr>
              <a:t>some</a:t>
            </a:r>
            <a:r>
              <a:rPr lang="en-US" sz="2400" dirty="0" smtClean="0">
                <a:solidFill>
                  <a:srgbClr val="75367A"/>
                </a:solidFill>
              </a:rPr>
              <a:t> </a:t>
            </a:r>
            <a:r>
              <a:rPr lang="en-US" sz="2400" dirty="0" smtClean="0"/>
              <a:t>Z</a:t>
            </a:r>
          </a:p>
          <a:p>
            <a:endParaRPr lang="en-US" sz="2400" dirty="0"/>
          </a:p>
        </p:txBody>
      </p:sp>
      <p:pic>
        <p:nvPicPr>
          <p:cNvPr id="19" name="Picture 18"/>
          <p:cNvPicPr>
            <a:picLocks noChangeAspect="1"/>
          </p:cNvPicPr>
          <p:nvPr/>
        </p:nvPicPr>
        <p:blipFill>
          <a:blip r:embed="rId2"/>
          <a:stretch>
            <a:fillRect/>
          </a:stretch>
        </p:blipFill>
        <p:spPr>
          <a:xfrm>
            <a:off x="450732" y="1869084"/>
            <a:ext cx="7594600" cy="787400"/>
          </a:xfrm>
          <a:prstGeom prst="rect">
            <a:avLst/>
          </a:prstGeom>
        </p:spPr>
      </p:pic>
    </p:spTree>
    <p:extLst>
      <p:ext uri="{BB962C8B-B14F-4D97-AF65-F5344CB8AC3E}">
        <p14:creationId xmlns:p14="http://schemas.microsoft.com/office/powerpoint/2010/main" val="2935432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 home messages</a:t>
            </a:r>
            <a:endParaRPr lang="en-US" dirty="0"/>
          </a:p>
        </p:txBody>
      </p:sp>
      <p:sp>
        <p:nvSpPr>
          <p:cNvPr id="3" name="Content Placeholder 2"/>
          <p:cNvSpPr>
            <a:spLocks noGrp="1"/>
          </p:cNvSpPr>
          <p:nvPr>
            <p:ph idx="1"/>
          </p:nvPr>
        </p:nvSpPr>
        <p:spPr>
          <a:xfrm>
            <a:off x="481541" y="1540942"/>
            <a:ext cx="8191997" cy="5317058"/>
          </a:xfrm>
        </p:spPr>
        <p:txBody>
          <a:bodyPr>
            <a:normAutofit/>
          </a:bodyPr>
          <a:lstStyle/>
          <a:p>
            <a:r>
              <a:rPr lang="en-US" sz="2400" dirty="0" smtClean="0"/>
              <a:t>An </a:t>
            </a:r>
            <a:r>
              <a:rPr lang="en-US" sz="2400" b="1" dirty="0" smtClean="0"/>
              <a:t>ontology is </a:t>
            </a:r>
            <a:r>
              <a:rPr lang="en-US" sz="2400" dirty="0" smtClean="0"/>
              <a:t>a </a:t>
            </a:r>
            <a:r>
              <a:rPr lang="en-US" sz="2400" b="1" dirty="0" smtClean="0"/>
              <a:t>classification</a:t>
            </a:r>
          </a:p>
          <a:p>
            <a:r>
              <a:rPr lang="en-US" sz="2400" dirty="0" smtClean="0"/>
              <a:t>There are </a:t>
            </a:r>
            <a:r>
              <a:rPr lang="en-US" sz="2400" b="1" dirty="0" smtClean="0"/>
              <a:t>lots of </a:t>
            </a:r>
            <a:r>
              <a:rPr lang="en-US" sz="2400" dirty="0" smtClean="0"/>
              <a:t>useful </a:t>
            </a:r>
            <a:r>
              <a:rPr lang="en-US" sz="2400" b="1" dirty="0" smtClean="0"/>
              <a:t>ways to classify</a:t>
            </a:r>
            <a:r>
              <a:rPr lang="en-US" sz="2400" dirty="0" smtClean="0"/>
              <a:t> stuff</a:t>
            </a:r>
          </a:p>
          <a:p>
            <a:r>
              <a:rPr lang="en-US" sz="2400" dirty="0" smtClean="0"/>
              <a:t>Maintaining multiple classification schemes by hand is hard</a:t>
            </a:r>
          </a:p>
          <a:p>
            <a:pPr lvl="1"/>
            <a:r>
              <a:rPr lang="en-US" sz="2400" dirty="0" smtClean="0"/>
              <a:t>So</a:t>
            </a:r>
            <a:r>
              <a:rPr lang="en-US" sz="2400" b="1" dirty="0" smtClean="0"/>
              <a:t> automate </a:t>
            </a:r>
            <a:r>
              <a:rPr lang="en-US" sz="2400" i="1" dirty="0" smtClean="0"/>
              <a:t>what you can</a:t>
            </a:r>
          </a:p>
          <a:p>
            <a:r>
              <a:rPr lang="en-US" sz="2400" dirty="0" smtClean="0"/>
              <a:t>Everybody makes mistakes</a:t>
            </a:r>
          </a:p>
          <a:p>
            <a:pPr lvl="1"/>
            <a:r>
              <a:rPr lang="en-US" sz="2400" dirty="0" smtClean="0"/>
              <a:t>So </a:t>
            </a:r>
            <a:r>
              <a:rPr lang="en-US" sz="2400" b="1" dirty="0" smtClean="0"/>
              <a:t>get the computer to find errors for you</a:t>
            </a:r>
          </a:p>
          <a:p>
            <a:r>
              <a:rPr lang="en-US" sz="2400" b="1" dirty="0" smtClean="0"/>
              <a:t>Re-use other people’s </a:t>
            </a:r>
            <a:r>
              <a:rPr lang="en-US" sz="2400" dirty="0" smtClean="0"/>
              <a:t>work where possible</a:t>
            </a:r>
          </a:p>
          <a:p>
            <a:pPr lvl="1"/>
            <a:r>
              <a:rPr lang="en-US" sz="2400" dirty="0" smtClean="0"/>
              <a:t>import class hierarchies and relations</a:t>
            </a:r>
          </a:p>
          <a:p>
            <a:pPr lvl="1"/>
            <a:r>
              <a:rPr lang="en-US" sz="2400" dirty="0" smtClean="0"/>
              <a:t>use common patterns</a:t>
            </a:r>
          </a:p>
        </p:txBody>
      </p:sp>
    </p:spTree>
    <p:extLst>
      <p:ext uri="{BB962C8B-B14F-4D97-AF65-F5344CB8AC3E}">
        <p14:creationId xmlns:p14="http://schemas.microsoft.com/office/powerpoint/2010/main" val="3129902936"/>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0281" y="2637522"/>
            <a:ext cx="7556313" cy="1116106"/>
          </a:xfrm>
        </p:spPr>
        <p:txBody>
          <a:bodyPr/>
          <a:lstStyle/>
          <a:p>
            <a:r>
              <a:rPr lang="en-US" dirty="0" smtClean="0"/>
              <a:t>Quick guide to OBO-Edit</a:t>
            </a:r>
            <a:br>
              <a:rPr lang="en-US" dirty="0" smtClean="0"/>
            </a:br>
            <a:r>
              <a:rPr lang="en-US" dirty="0" smtClean="0"/>
              <a:t/>
            </a:r>
            <a:br>
              <a:rPr lang="en-US" dirty="0" smtClean="0"/>
            </a:br>
            <a:r>
              <a:rPr lang="en-US" dirty="0" smtClean="0"/>
              <a:t>[Vote on whether to skip this]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Basic OBO-Edit2 editing setup</a:t>
            </a:r>
          </a:p>
        </p:txBody>
      </p:sp>
      <p:sp>
        <p:nvSpPr>
          <p:cNvPr id="49155" name="Content Placeholder 2"/>
          <p:cNvSpPr>
            <a:spLocks noGrp="1"/>
          </p:cNvSpPr>
          <p:nvPr>
            <p:ph idx="1"/>
          </p:nvPr>
        </p:nvSpPr>
        <p:spPr/>
        <p:txBody>
          <a:bodyPr/>
          <a:lstStyle/>
          <a:p>
            <a:pPr eaLnBrk="1" hangingPunct="1"/>
            <a:r>
              <a:rPr lang="en-US" dirty="0" smtClean="0"/>
              <a:t>- 2 </a:t>
            </a:r>
            <a:r>
              <a:rPr lang="en-US" dirty="0" err="1" smtClean="0"/>
              <a:t>x</a:t>
            </a:r>
            <a:r>
              <a:rPr lang="en-US" dirty="0" smtClean="0"/>
              <a:t> Ontology Tree Editor (OTE)</a:t>
            </a:r>
          </a:p>
          <a:p>
            <a:pPr eaLnBrk="1" hangingPunct="1"/>
            <a:r>
              <a:rPr lang="en-US" dirty="0" smtClean="0"/>
              <a:t>- One parent editor</a:t>
            </a:r>
          </a:p>
          <a:p>
            <a:pPr eaLnBrk="1" hangingPunct="1"/>
            <a:r>
              <a:rPr lang="en-US" dirty="0" smtClean="0"/>
              <a:t>- One text editor</a:t>
            </a:r>
          </a:p>
          <a:p>
            <a:pPr eaLnBrk="1" hangingPunct="1"/>
            <a:r>
              <a:rPr lang="en-US" dirty="0" smtClean="0"/>
              <a:t>- One search panel</a:t>
            </a:r>
          </a:p>
          <a:p>
            <a:pPr eaLnBrk="1" hangingPunct="1"/>
            <a:r>
              <a:rPr lang="en-US" dirty="0" smtClean="0"/>
              <a:t>- One reasoner manager</a:t>
            </a:r>
          </a:p>
        </p:txBody>
      </p:sp>
    </p:spTree>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4" descr="Picture 34.png"/>
          <p:cNvPicPr>
            <a:picLocks noChangeAspect="1"/>
          </p:cNvPicPr>
          <p:nvPr/>
        </p:nvPicPr>
        <p:blipFill>
          <a:blip r:embed="rId2"/>
          <a:srcRect/>
          <a:stretch>
            <a:fillRect/>
          </a:stretch>
        </p:blipFill>
        <p:spPr bwMode="auto">
          <a:xfrm>
            <a:off x="0" y="922338"/>
            <a:ext cx="9144000" cy="501332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defined, inter-related 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extLst>
      <p:ext uri="{BB962C8B-B14F-4D97-AF65-F5344CB8AC3E}">
        <p14:creationId xmlns:p14="http://schemas.microsoft.com/office/powerpoint/2010/main" val="168205320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4" descr="Picture 34.png"/>
          <p:cNvPicPr>
            <a:picLocks noChangeAspect="1"/>
          </p:cNvPicPr>
          <p:nvPr/>
        </p:nvPicPr>
        <p:blipFill>
          <a:blip r:embed="rId2"/>
          <a:srcRect/>
          <a:stretch>
            <a:fillRect/>
          </a:stretch>
        </p:blipFill>
        <p:spPr bwMode="auto">
          <a:xfrm>
            <a:off x="0" y="922338"/>
            <a:ext cx="9144000" cy="5013325"/>
          </a:xfrm>
          <a:prstGeom prst="rect">
            <a:avLst/>
          </a:prstGeom>
          <a:noFill/>
          <a:ln w="9525">
            <a:noFill/>
            <a:miter lim="800000"/>
            <a:headEnd/>
            <a:tailEnd/>
          </a:ln>
        </p:spPr>
      </p:pic>
      <p:pic>
        <p:nvPicPr>
          <p:cNvPr id="51203" name="Picture 2" descr="Picture 35.png"/>
          <p:cNvPicPr>
            <a:picLocks noChangeAspect="1"/>
          </p:cNvPicPr>
          <p:nvPr/>
        </p:nvPicPr>
        <p:blipFill>
          <a:blip r:embed="rId3"/>
          <a:srcRect/>
          <a:stretch>
            <a:fillRect/>
          </a:stretch>
        </p:blipFill>
        <p:spPr bwMode="auto">
          <a:xfrm>
            <a:off x="0" y="911225"/>
            <a:ext cx="9144000" cy="5035550"/>
          </a:xfrm>
          <a:prstGeom prst="rect">
            <a:avLst/>
          </a:prstGeom>
          <a:noFill/>
          <a:ln w="9525">
            <a:noFill/>
            <a:miter lim="800000"/>
            <a:headEnd/>
            <a:tailEnd/>
          </a:ln>
        </p:spPr>
      </p:pic>
      <p:sp>
        <p:nvSpPr>
          <p:cNvPr id="4" name="Oval 3"/>
          <p:cNvSpPr/>
          <p:nvPr/>
        </p:nvSpPr>
        <p:spPr>
          <a:xfrm>
            <a:off x="762000" y="2362200"/>
            <a:ext cx="1905000" cy="312738"/>
          </a:xfrm>
          <a:prstGeom prst="ellipse">
            <a:avLst/>
          </a:prstGeom>
          <a:noFill/>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a:solidFill>
                <a:srgbClr val="FFFFFF"/>
              </a:solidFill>
              <a:ea typeface="ＭＳ Ｐゴシック" pitchFamily="-111" charset="-128"/>
              <a:cs typeface="ＭＳ Ｐゴシック" pitchFamily="-111" charset="-128"/>
            </a:endParaRPr>
          </a:p>
        </p:txBody>
      </p:sp>
    </p:spTree>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561975" y="179388"/>
            <a:ext cx="7556500" cy="1116012"/>
          </a:xfrm>
        </p:spPr>
        <p:txBody>
          <a:bodyPr/>
          <a:lstStyle/>
          <a:p>
            <a:pPr eaLnBrk="1" hangingPunct="1"/>
            <a:r>
              <a:rPr lang="en-US" smtClean="0"/>
              <a:t>Browsing - Trees</a:t>
            </a:r>
          </a:p>
        </p:txBody>
      </p:sp>
      <p:pic>
        <p:nvPicPr>
          <p:cNvPr id="54275" name="Picture 3"/>
          <p:cNvPicPr>
            <a:picLocks noChangeAspect="1"/>
          </p:cNvPicPr>
          <p:nvPr/>
        </p:nvPicPr>
        <p:blipFill>
          <a:blip r:embed="rId2"/>
          <a:srcRect/>
          <a:stretch>
            <a:fillRect/>
          </a:stretch>
        </p:blipFill>
        <p:spPr bwMode="auto">
          <a:xfrm>
            <a:off x="1352550" y="2374900"/>
            <a:ext cx="6997700" cy="3784600"/>
          </a:xfrm>
          <a:prstGeom prst="rect">
            <a:avLst/>
          </a:prstGeom>
          <a:noFill/>
          <a:ln w="9525">
            <a:noFill/>
            <a:miter lim="800000"/>
            <a:headEnd/>
            <a:tailEnd/>
          </a:ln>
        </p:spPr>
      </p:pic>
      <p:sp>
        <p:nvSpPr>
          <p:cNvPr id="54276" name="TextBox 4"/>
          <p:cNvSpPr txBox="1">
            <a:spLocks noChangeArrowheads="1"/>
          </p:cNvSpPr>
          <p:nvPr/>
        </p:nvSpPr>
        <p:spPr bwMode="auto">
          <a:xfrm>
            <a:off x="1295400" y="1511300"/>
            <a:ext cx="7099300" cy="708025"/>
          </a:xfrm>
          <a:prstGeom prst="rect">
            <a:avLst/>
          </a:prstGeom>
          <a:noFill/>
          <a:ln w="9525">
            <a:noFill/>
            <a:miter lim="800000"/>
            <a:headEnd/>
            <a:tailEnd/>
          </a:ln>
        </p:spPr>
        <p:txBody>
          <a:bodyPr>
            <a:prstTxWarp prst="textNoShape">
              <a:avLst/>
            </a:prstTxWarp>
            <a:spAutoFit/>
          </a:bodyPr>
          <a:lstStyle/>
          <a:p>
            <a:r>
              <a:rPr lang="en-US" sz="2000">
                <a:latin typeface="Calibri" charset="0"/>
              </a:rPr>
              <a:t>The ontology tree editor is a good way to browse down the ontology graph,  but not all are parents visible in one view</a:t>
            </a:r>
          </a:p>
        </p:txBody>
      </p:sp>
      <p:cxnSp>
        <p:nvCxnSpPr>
          <p:cNvPr id="7" name="Straight Arrow Connector 6"/>
          <p:cNvCxnSpPr/>
          <p:nvPr/>
        </p:nvCxnSpPr>
        <p:spPr>
          <a:xfrm flipV="1">
            <a:off x="1943100" y="4965700"/>
            <a:ext cx="444500" cy="35560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8" name="Oval 7"/>
          <p:cNvSpPr/>
          <p:nvPr/>
        </p:nvSpPr>
        <p:spPr>
          <a:xfrm>
            <a:off x="177800" y="5168900"/>
            <a:ext cx="1946275" cy="1041400"/>
          </a:xfrm>
          <a:prstGeom prst="ellipse">
            <a:avLst/>
          </a:prstGeom>
          <a:solidFill>
            <a:schemeClr val="bg1"/>
          </a:solidFill>
          <a:ln>
            <a:solidFill>
              <a:srgbClr val="3366FF"/>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r>
              <a:rPr lang="en-US">
                <a:solidFill>
                  <a:srgbClr val="000000"/>
                </a:solidFill>
                <a:ea typeface="ＭＳ Ｐゴシック" pitchFamily="-111" charset="-128"/>
                <a:cs typeface="ＭＳ Ｐゴシック" pitchFamily="-111" charset="-128"/>
              </a:rPr>
              <a:t>Click to expand or contract branch</a:t>
            </a:r>
          </a:p>
        </p:txBody>
      </p:sp>
    </p:spTree>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98475" y="153988"/>
            <a:ext cx="7556500" cy="1116012"/>
          </a:xfrm>
        </p:spPr>
        <p:txBody>
          <a:bodyPr/>
          <a:lstStyle/>
          <a:p>
            <a:pPr eaLnBrk="1" hangingPunct="1"/>
            <a:r>
              <a:rPr lang="en-US" smtClean="0"/>
              <a:t>Browsing  - parents</a:t>
            </a:r>
          </a:p>
        </p:txBody>
      </p:sp>
      <p:pic>
        <p:nvPicPr>
          <p:cNvPr id="57347" name="Picture 3"/>
          <p:cNvPicPr>
            <a:picLocks noChangeAspect="1"/>
          </p:cNvPicPr>
          <p:nvPr/>
        </p:nvPicPr>
        <p:blipFill>
          <a:blip r:embed="rId2"/>
          <a:srcRect/>
          <a:stretch>
            <a:fillRect/>
          </a:stretch>
        </p:blipFill>
        <p:spPr bwMode="auto">
          <a:xfrm>
            <a:off x="357188" y="2571750"/>
            <a:ext cx="8429625" cy="3003550"/>
          </a:xfrm>
          <a:prstGeom prst="rect">
            <a:avLst/>
          </a:prstGeom>
          <a:noFill/>
          <a:ln w="9525">
            <a:noFill/>
            <a:miter lim="800000"/>
            <a:headEnd/>
            <a:tailEnd/>
          </a:ln>
        </p:spPr>
      </p:pic>
      <p:sp>
        <p:nvSpPr>
          <p:cNvPr id="57348" name="TextBox 4"/>
          <p:cNvSpPr txBox="1">
            <a:spLocks noChangeArrowheads="1"/>
          </p:cNvSpPr>
          <p:nvPr/>
        </p:nvSpPr>
        <p:spPr bwMode="auto">
          <a:xfrm>
            <a:off x="381000" y="1511300"/>
            <a:ext cx="7213600" cy="708025"/>
          </a:xfrm>
          <a:prstGeom prst="rect">
            <a:avLst/>
          </a:prstGeom>
          <a:noFill/>
          <a:ln w="9525">
            <a:noFill/>
            <a:miter lim="800000"/>
            <a:headEnd/>
            <a:tailEnd/>
          </a:ln>
        </p:spPr>
        <p:txBody>
          <a:bodyPr>
            <a:prstTxWarp prst="textNoShape">
              <a:avLst/>
            </a:prstTxWarp>
            <a:spAutoFit/>
          </a:bodyPr>
          <a:lstStyle/>
          <a:p>
            <a:r>
              <a:rPr lang="en-US" sz="2000">
                <a:latin typeface="Calibri" charset="0"/>
              </a:rPr>
              <a:t>The parent editor provides a quick way to check all parental relationships – usually these are not all visible in a single tree view</a:t>
            </a:r>
          </a:p>
        </p:txBody>
      </p:sp>
    </p:spTree>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625475" y="179388"/>
            <a:ext cx="7556500" cy="1116012"/>
          </a:xfrm>
        </p:spPr>
        <p:txBody>
          <a:bodyPr/>
          <a:lstStyle/>
          <a:p>
            <a:pPr eaLnBrk="1" hangingPunct="1"/>
            <a:r>
              <a:rPr lang="en-US" smtClean="0"/>
              <a:t>Browsing - Graph Editor</a:t>
            </a:r>
          </a:p>
        </p:txBody>
      </p:sp>
      <p:pic>
        <p:nvPicPr>
          <p:cNvPr id="62467" name="Picture 3"/>
          <p:cNvPicPr>
            <a:picLocks noChangeAspect="1"/>
          </p:cNvPicPr>
          <p:nvPr/>
        </p:nvPicPr>
        <p:blipFill>
          <a:blip r:embed="rId2"/>
          <a:srcRect/>
          <a:stretch>
            <a:fillRect/>
          </a:stretch>
        </p:blipFill>
        <p:spPr bwMode="auto">
          <a:xfrm>
            <a:off x="250825" y="1562358"/>
            <a:ext cx="8642350" cy="4457700"/>
          </a:xfrm>
          <a:prstGeom prst="rect">
            <a:avLst/>
          </a:prstGeom>
          <a:noFill/>
          <a:ln w="9525">
            <a:noFill/>
            <a:miter lim="800000"/>
            <a:headEnd/>
            <a:tailEnd/>
          </a:ln>
        </p:spPr>
      </p:pic>
      <p:sp>
        <p:nvSpPr>
          <p:cNvPr id="4" name="TextBox 3"/>
          <p:cNvSpPr txBox="1"/>
          <p:nvPr/>
        </p:nvSpPr>
        <p:spPr>
          <a:xfrm>
            <a:off x="620923" y="6297568"/>
            <a:ext cx="7838654" cy="369332"/>
          </a:xfrm>
          <a:prstGeom prst="rect">
            <a:avLst/>
          </a:prstGeom>
          <a:noFill/>
        </p:spPr>
        <p:txBody>
          <a:bodyPr wrap="none" rtlCol="0">
            <a:spAutoFit/>
          </a:bodyPr>
          <a:lstStyle/>
          <a:p>
            <a:r>
              <a:rPr lang="en-US" dirty="0" smtClean="0"/>
              <a:t>WARNING:– GRAPH EDITOR CAN CAUSE CRASHES. SAVE YOUR WORK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p:cNvSpPr>
          <p:nvPr>
            <p:ph idx="1"/>
          </p:nvPr>
        </p:nvSpPr>
        <p:spPr>
          <a:xfrm>
            <a:off x="546100" y="4318000"/>
            <a:ext cx="7137400" cy="2235200"/>
          </a:xfrm>
        </p:spPr>
        <p:txBody>
          <a:bodyPr/>
          <a:lstStyle/>
          <a:p>
            <a:pPr eaLnBrk="1" hangingPunct="1"/>
            <a:r>
              <a:rPr lang="en-US" smtClean="0"/>
              <a:t>Right click provides editing options and hide-all</a:t>
            </a:r>
          </a:p>
          <a:p>
            <a:pPr eaLnBrk="1" hangingPunct="1"/>
            <a:r>
              <a:rPr lang="en-US" smtClean="0"/>
              <a:t>Choosing quick filtering =&gt; manageable view</a:t>
            </a:r>
          </a:p>
        </p:txBody>
      </p:sp>
      <p:pic>
        <p:nvPicPr>
          <p:cNvPr id="63491" name="Picture 4" descr="Picture 10.png"/>
          <p:cNvPicPr>
            <a:picLocks noChangeAspect="1"/>
          </p:cNvPicPr>
          <p:nvPr/>
        </p:nvPicPr>
        <p:blipFill>
          <a:blip r:embed="rId2"/>
          <a:srcRect/>
          <a:stretch>
            <a:fillRect/>
          </a:stretch>
        </p:blipFill>
        <p:spPr bwMode="auto">
          <a:xfrm>
            <a:off x="2593975" y="2463800"/>
            <a:ext cx="3956050" cy="812800"/>
          </a:xfrm>
          <a:prstGeom prst="rect">
            <a:avLst/>
          </a:prstGeom>
          <a:noFill/>
          <a:ln w="9525">
            <a:noFill/>
            <a:miter lim="800000"/>
            <a:headEnd/>
            <a:tailEnd/>
          </a:ln>
        </p:spPr>
      </p:pic>
      <p:cxnSp>
        <p:nvCxnSpPr>
          <p:cNvPr id="9" name="Straight Arrow Connector 8"/>
          <p:cNvCxnSpPr/>
          <p:nvPr/>
        </p:nvCxnSpPr>
        <p:spPr>
          <a:xfrm rot="10800000">
            <a:off x="6451600" y="3175000"/>
            <a:ext cx="635000" cy="2413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endCxn id="5" idx="2"/>
          </p:cNvCxnSpPr>
          <p:nvPr/>
        </p:nvCxnSpPr>
        <p:spPr>
          <a:xfrm rot="5400000" flipH="1" flipV="1">
            <a:off x="4292601" y="3556000"/>
            <a:ext cx="558800" cy="31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V="1">
            <a:off x="1816100" y="3213100"/>
            <a:ext cx="736600" cy="40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10800000" flipV="1">
            <a:off x="6553200" y="2362200"/>
            <a:ext cx="6731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2070100" y="2362200"/>
            <a:ext cx="419100" cy="254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3497" name="TextBox 24"/>
          <p:cNvSpPr txBox="1">
            <a:spLocks noChangeArrowheads="1"/>
          </p:cNvSpPr>
          <p:nvPr/>
        </p:nvSpPr>
        <p:spPr bwMode="auto">
          <a:xfrm>
            <a:off x="609600" y="1930400"/>
            <a:ext cx="2076450"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Hide parent terms</a:t>
            </a:r>
          </a:p>
        </p:txBody>
      </p:sp>
      <p:sp>
        <p:nvSpPr>
          <p:cNvPr id="63498" name="TextBox 25"/>
          <p:cNvSpPr txBox="1">
            <a:spLocks noChangeArrowheads="1"/>
          </p:cNvSpPr>
          <p:nvPr/>
        </p:nvSpPr>
        <p:spPr bwMode="auto">
          <a:xfrm>
            <a:off x="6375400" y="1968500"/>
            <a:ext cx="2147888"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show parent terms</a:t>
            </a:r>
          </a:p>
        </p:txBody>
      </p:sp>
      <p:sp>
        <p:nvSpPr>
          <p:cNvPr id="63499" name="TextBox 26"/>
          <p:cNvSpPr txBox="1">
            <a:spLocks noChangeArrowheads="1"/>
          </p:cNvSpPr>
          <p:nvPr/>
        </p:nvSpPr>
        <p:spPr bwMode="auto">
          <a:xfrm>
            <a:off x="673100" y="3632200"/>
            <a:ext cx="1882775"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Hide child terms</a:t>
            </a:r>
          </a:p>
        </p:txBody>
      </p:sp>
      <p:sp>
        <p:nvSpPr>
          <p:cNvPr id="63500" name="TextBox 27"/>
          <p:cNvSpPr txBox="1">
            <a:spLocks noChangeArrowheads="1"/>
          </p:cNvSpPr>
          <p:nvPr/>
        </p:nvSpPr>
        <p:spPr bwMode="auto">
          <a:xfrm>
            <a:off x="6553200" y="3517900"/>
            <a:ext cx="1954213"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show child terms</a:t>
            </a:r>
          </a:p>
        </p:txBody>
      </p:sp>
      <p:sp>
        <p:nvSpPr>
          <p:cNvPr id="63501" name="TextBox 28"/>
          <p:cNvSpPr txBox="1">
            <a:spLocks noChangeArrowheads="1"/>
          </p:cNvSpPr>
          <p:nvPr/>
        </p:nvSpPr>
        <p:spPr bwMode="auto">
          <a:xfrm>
            <a:off x="4033838" y="3848100"/>
            <a:ext cx="1203325" cy="400050"/>
          </a:xfrm>
          <a:prstGeom prst="rect">
            <a:avLst/>
          </a:prstGeom>
          <a:noFill/>
          <a:ln w="9525">
            <a:noFill/>
            <a:miter lim="800000"/>
            <a:headEnd/>
            <a:tailEnd/>
          </a:ln>
        </p:spPr>
        <p:txBody>
          <a:bodyPr wrap="none">
            <a:prstTxWarp prst="textNoShape">
              <a:avLst/>
            </a:prstTxWarp>
            <a:spAutoFit/>
          </a:bodyPr>
          <a:lstStyle/>
          <a:p>
            <a:r>
              <a:rPr lang="en-US" sz="2000">
                <a:latin typeface="Calibri" charset="0"/>
              </a:rPr>
              <a:t>hide term</a:t>
            </a:r>
          </a:p>
        </p:txBody>
      </p:sp>
      <p:sp>
        <p:nvSpPr>
          <p:cNvPr id="63502" name="Title 1"/>
          <p:cNvSpPr>
            <a:spLocks noGrp="1"/>
          </p:cNvSpPr>
          <p:nvPr>
            <p:ph type="title"/>
          </p:nvPr>
        </p:nvSpPr>
        <p:spPr>
          <a:xfrm>
            <a:off x="625475" y="179388"/>
            <a:ext cx="7556500" cy="1116012"/>
          </a:xfrm>
        </p:spPr>
        <p:txBody>
          <a:bodyPr/>
          <a:lstStyle/>
          <a:p>
            <a:pPr eaLnBrk="1" hangingPunct="1"/>
            <a:r>
              <a:rPr lang="en-US" smtClean="0"/>
              <a:t>Browsing - Graph Editor</a:t>
            </a:r>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549275" y="115888"/>
            <a:ext cx="7556500" cy="1116012"/>
          </a:xfrm>
        </p:spPr>
        <p:txBody>
          <a:bodyPr/>
          <a:lstStyle/>
          <a:p>
            <a:pPr eaLnBrk="1" hangingPunct="1"/>
            <a:r>
              <a:rPr lang="en-US" smtClean="0"/>
              <a:t>Basic Searching - single leg</a:t>
            </a:r>
          </a:p>
        </p:txBody>
      </p:sp>
      <p:pic>
        <p:nvPicPr>
          <p:cNvPr id="64515" name="Picture 3"/>
          <p:cNvPicPr>
            <a:picLocks noChangeAspect="1"/>
          </p:cNvPicPr>
          <p:nvPr/>
        </p:nvPicPr>
        <p:blipFill>
          <a:blip r:embed="rId2"/>
          <a:srcRect/>
          <a:stretch>
            <a:fillRect/>
          </a:stretch>
        </p:blipFill>
        <p:spPr bwMode="auto">
          <a:xfrm>
            <a:off x="541338" y="1339850"/>
            <a:ext cx="8315325" cy="2749550"/>
          </a:xfrm>
          <a:prstGeom prst="rect">
            <a:avLst/>
          </a:prstGeom>
          <a:noFill/>
          <a:ln w="9525">
            <a:noFill/>
            <a:miter lim="800000"/>
            <a:headEnd/>
            <a:tailEnd/>
          </a:ln>
        </p:spPr>
      </p:pic>
      <p:pic>
        <p:nvPicPr>
          <p:cNvPr id="64516" name="Picture 4"/>
          <p:cNvPicPr>
            <a:picLocks noChangeAspect="1"/>
          </p:cNvPicPr>
          <p:nvPr/>
        </p:nvPicPr>
        <p:blipFill>
          <a:blip r:embed="rId3"/>
          <a:srcRect/>
          <a:stretch>
            <a:fillRect/>
          </a:stretch>
        </p:blipFill>
        <p:spPr bwMode="auto">
          <a:xfrm>
            <a:off x="2622550" y="4291013"/>
            <a:ext cx="2635250" cy="2262187"/>
          </a:xfrm>
          <a:prstGeom prst="rect">
            <a:avLst/>
          </a:prstGeom>
          <a:noFill/>
          <a:ln w="9525">
            <a:noFill/>
            <a:miter lim="800000"/>
            <a:headEnd/>
            <a:tailEnd/>
          </a:ln>
        </p:spPr>
      </p:pic>
      <p:pic>
        <p:nvPicPr>
          <p:cNvPr id="64517" name="Picture 5"/>
          <p:cNvPicPr>
            <a:picLocks noChangeAspect="1"/>
          </p:cNvPicPr>
          <p:nvPr/>
        </p:nvPicPr>
        <p:blipFill>
          <a:blip r:embed="rId4"/>
          <a:srcRect/>
          <a:stretch>
            <a:fillRect/>
          </a:stretch>
        </p:blipFill>
        <p:spPr bwMode="auto">
          <a:xfrm>
            <a:off x="666750" y="4641850"/>
            <a:ext cx="1663700" cy="723900"/>
          </a:xfrm>
          <a:prstGeom prst="rect">
            <a:avLst/>
          </a:prstGeom>
          <a:noFill/>
          <a:ln w="9525">
            <a:noFill/>
            <a:miter lim="800000"/>
            <a:headEnd/>
            <a:tailEnd/>
          </a:ln>
        </p:spPr>
      </p:pic>
      <p:pic>
        <p:nvPicPr>
          <p:cNvPr id="64518" name="Picture 6"/>
          <p:cNvPicPr>
            <a:picLocks noChangeAspect="1"/>
          </p:cNvPicPr>
          <p:nvPr/>
        </p:nvPicPr>
        <p:blipFill>
          <a:blip r:embed="rId5"/>
          <a:srcRect/>
          <a:stretch>
            <a:fillRect/>
          </a:stretch>
        </p:blipFill>
        <p:spPr bwMode="auto">
          <a:xfrm>
            <a:off x="5975350" y="4349750"/>
            <a:ext cx="2425700" cy="20701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574675" y="179388"/>
            <a:ext cx="7556500" cy="1116012"/>
          </a:xfrm>
        </p:spPr>
        <p:txBody>
          <a:bodyPr/>
          <a:lstStyle/>
          <a:p>
            <a:pPr eaLnBrk="1" hangingPunct="1"/>
            <a:r>
              <a:rPr lang="en-US" smtClean="0"/>
              <a:t>The ontology tree editor menu</a:t>
            </a:r>
          </a:p>
        </p:txBody>
      </p:sp>
      <p:sp>
        <p:nvSpPr>
          <p:cNvPr id="68611" name="Content Placeholder 2"/>
          <p:cNvSpPr>
            <a:spLocks noGrp="1"/>
          </p:cNvSpPr>
          <p:nvPr>
            <p:ph idx="1"/>
          </p:nvPr>
        </p:nvSpPr>
        <p:spPr>
          <a:xfrm>
            <a:off x="498475" y="1981200"/>
            <a:ext cx="3844925" cy="2819400"/>
          </a:xfrm>
        </p:spPr>
        <p:txBody>
          <a:bodyPr/>
          <a:lstStyle/>
          <a:p>
            <a:pPr eaLnBrk="1" hangingPunct="1"/>
            <a:r>
              <a:rPr lang="en-US" smtClean="0"/>
              <a:t>Right clicking on the ontology tree editor prompts an extensive editing menu:</a:t>
            </a:r>
          </a:p>
          <a:p>
            <a:pPr eaLnBrk="1" hangingPunct="1"/>
            <a:endParaRPr lang="en-US" smtClean="0"/>
          </a:p>
        </p:txBody>
      </p:sp>
      <p:pic>
        <p:nvPicPr>
          <p:cNvPr id="68612" name="Picture 6"/>
          <p:cNvPicPr>
            <a:picLocks noChangeAspect="1"/>
          </p:cNvPicPr>
          <p:nvPr/>
        </p:nvPicPr>
        <p:blipFill>
          <a:blip r:embed="rId2"/>
          <a:srcRect/>
          <a:stretch>
            <a:fillRect/>
          </a:stretch>
        </p:blipFill>
        <p:spPr bwMode="auto">
          <a:xfrm>
            <a:off x="4610100" y="1993900"/>
            <a:ext cx="4030663" cy="41021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4" descr="Picture 36.png"/>
          <p:cNvPicPr>
            <a:picLocks noChangeAspect="1"/>
          </p:cNvPicPr>
          <p:nvPr/>
        </p:nvPicPr>
        <p:blipFill>
          <a:blip r:embed="rId2"/>
          <a:srcRect/>
          <a:stretch>
            <a:fillRect/>
          </a:stretch>
        </p:blipFill>
        <p:spPr bwMode="auto">
          <a:xfrm>
            <a:off x="523875" y="1143000"/>
            <a:ext cx="6969125" cy="3048000"/>
          </a:xfrm>
          <a:prstGeom prst="rect">
            <a:avLst/>
          </a:prstGeom>
          <a:noFill/>
          <a:ln w="9525">
            <a:noFill/>
            <a:miter lim="800000"/>
            <a:headEnd/>
            <a:tailEnd/>
          </a:ln>
        </p:spPr>
      </p:pic>
      <p:pic>
        <p:nvPicPr>
          <p:cNvPr id="69635" name="Picture 5" descr="Picture 37.png"/>
          <p:cNvPicPr>
            <a:picLocks noChangeAspect="1"/>
          </p:cNvPicPr>
          <p:nvPr/>
        </p:nvPicPr>
        <p:blipFill>
          <a:blip r:embed="rId3"/>
          <a:srcRect/>
          <a:stretch>
            <a:fillRect/>
          </a:stretch>
        </p:blipFill>
        <p:spPr bwMode="auto">
          <a:xfrm>
            <a:off x="482600" y="3429000"/>
            <a:ext cx="7010400" cy="2954338"/>
          </a:xfrm>
          <a:prstGeom prst="rect">
            <a:avLst/>
          </a:prstGeom>
          <a:noFill/>
          <a:ln w="9525">
            <a:noFill/>
            <a:miter lim="800000"/>
            <a:headEnd/>
            <a:tailEnd/>
          </a:ln>
        </p:spPr>
      </p:pic>
      <p:sp>
        <p:nvSpPr>
          <p:cNvPr id="69636" name="Title 1"/>
          <p:cNvSpPr>
            <a:spLocks noGrp="1"/>
          </p:cNvSpPr>
          <p:nvPr>
            <p:ph type="title"/>
          </p:nvPr>
        </p:nvSpPr>
        <p:spPr>
          <a:xfrm>
            <a:off x="508000" y="139700"/>
            <a:ext cx="8229600" cy="1143000"/>
          </a:xfrm>
        </p:spPr>
        <p:txBody>
          <a:bodyPr/>
          <a:lstStyle/>
          <a:p>
            <a:pPr eaLnBrk="1" hangingPunct="1"/>
            <a:r>
              <a:rPr lang="en-US" smtClean="0"/>
              <a:t>Global vs local selection modes</a:t>
            </a:r>
          </a:p>
        </p:txBody>
      </p:sp>
      <p:sp>
        <p:nvSpPr>
          <p:cNvPr id="9" name="Oval 8"/>
          <p:cNvSpPr/>
          <p:nvPr/>
        </p:nvSpPr>
        <p:spPr>
          <a:xfrm>
            <a:off x="5943600" y="1211263"/>
            <a:ext cx="381000" cy="312737"/>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a:solidFill>
                <a:srgbClr val="FFFFFF"/>
              </a:solidFill>
              <a:ea typeface="ＭＳ Ｐゴシック" pitchFamily="-111" charset="-128"/>
              <a:cs typeface="ＭＳ Ｐゴシック" pitchFamily="-111" charset="-128"/>
            </a:endParaRPr>
          </a:p>
        </p:txBody>
      </p:sp>
      <p:sp>
        <p:nvSpPr>
          <p:cNvPr id="10" name="Oval 9"/>
          <p:cNvSpPr/>
          <p:nvPr/>
        </p:nvSpPr>
        <p:spPr>
          <a:xfrm>
            <a:off x="5956300" y="3395663"/>
            <a:ext cx="381000" cy="312737"/>
          </a:xfrm>
          <a:prstGeom prst="ellipse">
            <a:avLst/>
          </a:prstGeom>
          <a:noFill/>
          <a:ln w="25400">
            <a:solidFill>
              <a:srgbClr val="FF0000"/>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endParaRPr lang="en-US">
              <a:solidFill>
                <a:srgbClr val="FFFFFF"/>
              </a:solidFill>
              <a:ea typeface="ＭＳ Ｐゴシック" pitchFamily="-111" charset="-128"/>
              <a:cs typeface="ＭＳ Ｐゴシック" pitchFamily="-111" charset="-128"/>
            </a:endParaRPr>
          </a:p>
        </p:txBody>
      </p:sp>
      <p:sp>
        <p:nvSpPr>
          <p:cNvPr id="17" name="Oval 16"/>
          <p:cNvSpPr/>
          <p:nvPr/>
        </p:nvSpPr>
        <p:spPr>
          <a:xfrm>
            <a:off x="4708525" y="1562100"/>
            <a:ext cx="3902075" cy="1714500"/>
          </a:xfrm>
          <a:prstGeom prst="ellipse">
            <a:avLst/>
          </a:prstGeom>
          <a:solidFill>
            <a:schemeClr val="bg1"/>
          </a:solidFill>
          <a:ln>
            <a:solidFill>
              <a:srgbClr val="3366FF"/>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r>
              <a:rPr lang="en-US" sz="2000" dirty="0">
                <a:solidFill>
                  <a:srgbClr val="000000"/>
                </a:solidFill>
                <a:ea typeface="ＭＳ Ｐゴシック" pitchFamily="-111" charset="-128"/>
                <a:cs typeface="ＭＳ Ｐゴシック" pitchFamily="-111" charset="-128"/>
              </a:rPr>
              <a:t>local mode</a:t>
            </a:r>
          </a:p>
          <a:p>
            <a:pPr algn="ctr">
              <a:defRPr/>
            </a:pPr>
            <a:r>
              <a:rPr lang="en-US" sz="2000" dirty="0">
                <a:solidFill>
                  <a:srgbClr val="000000"/>
                </a:solidFill>
                <a:ea typeface="ＭＳ Ｐゴシック" pitchFamily="-111" charset="-128"/>
                <a:cs typeface="ＭＳ Ｐゴシック" pitchFamily="-111" charset="-128"/>
              </a:rPr>
              <a:t>-selection in other components doesn’t affect selection here</a:t>
            </a:r>
          </a:p>
        </p:txBody>
      </p:sp>
      <p:sp>
        <p:nvSpPr>
          <p:cNvPr id="20" name="Oval 19"/>
          <p:cNvSpPr/>
          <p:nvPr/>
        </p:nvSpPr>
        <p:spPr>
          <a:xfrm>
            <a:off x="4987925" y="3835400"/>
            <a:ext cx="3140075" cy="1587500"/>
          </a:xfrm>
          <a:prstGeom prst="ellipse">
            <a:avLst/>
          </a:prstGeom>
          <a:solidFill>
            <a:schemeClr val="bg1"/>
          </a:solidFill>
          <a:ln>
            <a:solidFill>
              <a:srgbClr val="3366FF"/>
            </a:solidFill>
          </a:ln>
        </p:spPr>
        <p:style>
          <a:lnRef idx="1">
            <a:schemeClr val="accent1"/>
          </a:lnRef>
          <a:fillRef idx="3">
            <a:schemeClr val="accent1"/>
          </a:fillRef>
          <a:effectRef idx="2">
            <a:schemeClr val="accent1"/>
          </a:effectRef>
          <a:fontRef idx="minor">
            <a:schemeClr val="lt1"/>
          </a:fontRef>
        </p:style>
        <p:txBody>
          <a:bodyPr anchor="ctr">
            <a:prstTxWarp prst="textNoShape">
              <a:avLst/>
            </a:prstTxWarp>
          </a:bodyPr>
          <a:lstStyle/>
          <a:p>
            <a:pPr algn="ctr">
              <a:defRPr/>
            </a:pPr>
            <a:r>
              <a:rPr lang="en-US" sz="2000" dirty="0">
                <a:solidFill>
                  <a:srgbClr val="000000"/>
                </a:solidFill>
                <a:ea typeface="ＭＳ Ｐゴシック" pitchFamily="-111" charset="-128"/>
                <a:cs typeface="ＭＳ Ｐゴシック" pitchFamily="-111" charset="-128"/>
              </a:rPr>
              <a:t>global mode</a:t>
            </a:r>
          </a:p>
          <a:p>
            <a:pPr algn="ctr">
              <a:defRPr/>
            </a:pPr>
            <a:r>
              <a:rPr lang="en-US" sz="2000" dirty="0">
                <a:solidFill>
                  <a:srgbClr val="000000"/>
                </a:solidFill>
                <a:ea typeface="ＭＳ Ｐゴシック" pitchFamily="-111" charset="-128"/>
                <a:cs typeface="ＭＳ Ｐゴシック" pitchFamily="-111" charset="-128"/>
              </a:rPr>
              <a:t>- 2 way auto sync with other components</a:t>
            </a:r>
          </a:p>
        </p:txBody>
      </p:sp>
    </p:spTree>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6"/>
          <p:cNvPicPr>
            <a:picLocks noChangeAspect="1"/>
          </p:cNvPicPr>
          <p:nvPr/>
        </p:nvPicPr>
        <p:blipFill>
          <a:blip r:embed="rId2"/>
          <a:srcRect/>
          <a:stretch>
            <a:fillRect/>
          </a:stretch>
        </p:blipFill>
        <p:spPr bwMode="auto">
          <a:xfrm>
            <a:off x="403225" y="2062267"/>
            <a:ext cx="8448675" cy="3919537"/>
          </a:xfrm>
          <a:prstGeom prst="rect">
            <a:avLst/>
          </a:prstGeom>
          <a:noFill/>
          <a:ln w="9525">
            <a:noFill/>
            <a:miter lim="800000"/>
            <a:headEnd/>
            <a:tailEnd/>
          </a:ln>
        </p:spPr>
      </p:pic>
      <p:sp>
        <p:nvSpPr>
          <p:cNvPr id="72707" name="Title 1"/>
          <p:cNvSpPr>
            <a:spLocks noGrp="1"/>
          </p:cNvSpPr>
          <p:nvPr>
            <p:ph type="title"/>
          </p:nvPr>
        </p:nvSpPr>
        <p:spPr>
          <a:xfrm>
            <a:off x="508000" y="152399"/>
            <a:ext cx="7245029" cy="1632589"/>
          </a:xfrm>
        </p:spPr>
        <p:txBody>
          <a:bodyPr/>
          <a:lstStyle/>
          <a:p>
            <a:pPr eaLnBrk="1" hangingPunct="1"/>
            <a:r>
              <a:rPr lang="en-US" b="1" dirty="0" smtClean="0">
                <a:latin typeface="Calibri" charset="0"/>
              </a:rPr>
              <a:t>Drag and drop term move </a:t>
            </a:r>
            <a:br>
              <a:rPr lang="en-US" b="1" dirty="0" smtClean="0">
                <a:latin typeface="Calibri" charset="0"/>
              </a:rPr>
            </a:br>
            <a:r>
              <a:rPr lang="en-US" b="1" dirty="0" smtClean="0">
                <a:latin typeface="Calibri" charset="0"/>
              </a:rPr>
              <a:t>	</a:t>
            </a:r>
            <a:r>
              <a:rPr lang="en-US" sz="2400" b="1" dirty="0" smtClean="0">
                <a:latin typeface="Calibri" charset="0"/>
              </a:rPr>
              <a:t>–</a:t>
            </a:r>
            <a:r>
              <a:rPr lang="en-US" b="1" dirty="0" smtClean="0">
                <a:latin typeface="Calibri" charset="0"/>
              </a:rPr>
              <a:t> </a:t>
            </a:r>
            <a:r>
              <a:rPr lang="en-US" sz="2400" b="1" dirty="0" smtClean="0">
                <a:latin typeface="Calibri" charset="0"/>
              </a:rPr>
              <a:t>changes classification or necessary conditions for class membership</a:t>
            </a:r>
            <a:br>
              <a:rPr lang="en-US" sz="2400" b="1" dirty="0" smtClean="0">
                <a:latin typeface="Calibri" charset="0"/>
              </a:rPr>
            </a:br>
            <a:endParaRPr lang="en-US" sz="2400" dirty="0" smtClean="0"/>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10"/>
          <p:cNvPicPr>
            <a:picLocks noChangeAspect="1"/>
          </p:cNvPicPr>
          <p:nvPr/>
        </p:nvPicPr>
        <p:blipFill>
          <a:blip r:embed="rId2"/>
          <a:srcRect/>
          <a:stretch>
            <a:fillRect/>
          </a:stretch>
        </p:blipFill>
        <p:spPr bwMode="auto">
          <a:xfrm>
            <a:off x="3771900" y="4884738"/>
            <a:ext cx="3924300" cy="852487"/>
          </a:xfrm>
          <a:prstGeom prst="rect">
            <a:avLst/>
          </a:prstGeom>
          <a:noFill/>
          <a:ln w="9525">
            <a:noFill/>
            <a:miter lim="800000"/>
            <a:headEnd/>
            <a:tailEnd/>
          </a:ln>
        </p:spPr>
      </p:pic>
      <p:pic>
        <p:nvPicPr>
          <p:cNvPr id="73731" name="Picture 7"/>
          <p:cNvPicPr>
            <a:picLocks noChangeAspect="1"/>
          </p:cNvPicPr>
          <p:nvPr/>
        </p:nvPicPr>
        <p:blipFill>
          <a:blip r:embed="rId3"/>
          <a:srcRect/>
          <a:stretch>
            <a:fillRect/>
          </a:stretch>
        </p:blipFill>
        <p:spPr bwMode="auto">
          <a:xfrm>
            <a:off x="1206500" y="2984500"/>
            <a:ext cx="5308600" cy="1041400"/>
          </a:xfrm>
          <a:prstGeom prst="rect">
            <a:avLst/>
          </a:prstGeom>
          <a:noFill/>
          <a:ln w="9525">
            <a:noFill/>
            <a:miter lim="800000"/>
            <a:headEnd/>
            <a:tailEnd/>
          </a:ln>
        </p:spPr>
      </p:pic>
      <p:sp>
        <p:nvSpPr>
          <p:cNvPr id="73732" name="Title 1"/>
          <p:cNvSpPr>
            <a:spLocks noGrp="1"/>
          </p:cNvSpPr>
          <p:nvPr>
            <p:ph type="title"/>
          </p:nvPr>
        </p:nvSpPr>
        <p:spPr>
          <a:xfrm>
            <a:off x="508000" y="152400"/>
            <a:ext cx="8229600" cy="1143000"/>
          </a:xfrm>
        </p:spPr>
        <p:txBody>
          <a:bodyPr/>
          <a:lstStyle/>
          <a:p>
            <a:pPr eaLnBrk="1" hangingPunct="1"/>
            <a:r>
              <a:rPr lang="en-US" b="1" smtClean="0">
                <a:latin typeface="Calibri" charset="0"/>
              </a:rPr>
              <a:t>Drag and drop term move</a:t>
            </a:r>
            <a:br>
              <a:rPr lang="en-US" b="1" smtClean="0">
                <a:latin typeface="Calibri" charset="0"/>
              </a:rPr>
            </a:br>
            <a:endParaRPr lang="en-US"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a:t>
            </a:r>
            <a:r>
              <a:rPr lang="en-US" sz="2400" b="1" dirty="0" smtClean="0">
                <a:solidFill>
                  <a:schemeClr val="tx1">
                    <a:lumMod val="65000"/>
                    <a:lumOff val="35000"/>
                  </a:schemeClr>
                </a:solidFill>
                <a:ea typeface="+mn-ea"/>
                <a:cs typeface="+mn-cs"/>
              </a:rPr>
              <a:t>defined</a:t>
            </a:r>
            <a:r>
              <a:rPr lang="en-US" sz="2400" dirty="0" smtClean="0">
                <a:solidFill>
                  <a:schemeClr val="tx1">
                    <a:lumMod val="65000"/>
                    <a:lumOff val="35000"/>
                  </a:schemeClr>
                </a:solidFill>
                <a:ea typeface="+mn-ea"/>
                <a:cs typeface="+mn-cs"/>
              </a:rPr>
              <a:t>, inter-related 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spTree>
    <p:extLst>
      <p:ext uri="{BB962C8B-B14F-4D97-AF65-F5344CB8AC3E}">
        <p14:creationId xmlns:p14="http://schemas.microsoft.com/office/powerpoint/2010/main" val="3759540805"/>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pPr eaLnBrk="1" hangingPunct="1"/>
            <a:r>
              <a:rPr lang="en-US" smtClean="0"/>
              <a:t>Making new cross product terms</a:t>
            </a:r>
          </a:p>
        </p:txBody>
      </p:sp>
      <p:sp>
        <p:nvSpPr>
          <p:cNvPr id="89091" name="Content Placeholder 2"/>
          <p:cNvSpPr>
            <a:spLocks noGrp="1"/>
          </p:cNvSpPr>
          <p:nvPr>
            <p:ph idx="1"/>
          </p:nvPr>
        </p:nvSpPr>
        <p:spPr/>
        <p:txBody>
          <a:bodyPr/>
          <a:lstStyle/>
          <a:p>
            <a:pPr eaLnBrk="1" hangingPunct="1"/>
            <a:r>
              <a:rPr lang="en-US" smtClean="0"/>
              <a:t>Add a new root class:</a:t>
            </a:r>
          </a:p>
        </p:txBody>
      </p:sp>
      <p:pic>
        <p:nvPicPr>
          <p:cNvPr id="89092" name="Picture 3"/>
          <p:cNvPicPr>
            <a:picLocks noChangeAspect="1"/>
          </p:cNvPicPr>
          <p:nvPr/>
        </p:nvPicPr>
        <p:blipFill>
          <a:blip r:embed="rId2"/>
          <a:srcRect/>
          <a:stretch>
            <a:fillRect/>
          </a:stretch>
        </p:blipFill>
        <p:spPr bwMode="auto">
          <a:xfrm>
            <a:off x="1631950" y="2324100"/>
            <a:ext cx="5321300" cy="558800"/>
          </a:xfrm>
          <a:prstGeom prst="rect">
            <a:avLst/>
          </a:prstGeom>
          <a:noFill/>
          <a:ln w="9525">
            <a:noFill/>
            <a:miter lim="800000"/>
            <a:headEnd/>
            <a:tailEnd/>
          </a:ln>
        </p:spPr>
      </p:pic>
      <p:pic>
        <p:nvPicPr>
          <p:cNvPr id="89093" name="Picture 5"/>
          <p:cNvPicPr>
            <a:picLocks noChangeAspect="1"/>
          </p:cNvPicPr>
          <p:nvPr/>
        </p:nvPicPr>
        <p:blipFill>
          <a:blip r:embed="rId3"/>
          <a:srcRect/>
          <a:stretch>
            <a:fillRect/>
          </a:stretch>
        </p:blipFill>
        <p:spPr bwMode="auto">
          <a:xfrm>
            <a:off x="577850" y="3378200"/>
            <a:ext cx="7988300" cy="2616200"/>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043" y="2921699"/>
            <a:ext cx="7556313" cy="1116106"/>
          </a:xfrm>
        </p:spPr>
        <p:txBody>
          <a:bodyPr/>
          <a:lstStyle/>
          <a:p>
            <a:r>
              <a:rPr lang="en-US" dirty="0" smtClean="0"/>
              <a:t>Very Quick Guide to Protégé </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a reasoner</a:t>
            </a:r>
            <a:endParaRPr lang="en-US" dirty="0"/>
          </a:p>
        </p:txBody>
      </p:sp>
      <p:pic>
        <p:nvPicPr>
          <p:cNvPr id="3" name="Picture 2"/>
          <p:cNvPicPr>
            <a:picLocks noChangeAspect="1"/>
          </p:cNvPicPr>
          <p:nvPr/>
        </p:nvPicPr>
        <p:blipFill>
          <a:blip r:embed="rId2"/>
          <a:stretch>
            <a:fillRect/>
          </a:stretch>
        </p:blipFill>
        <p:spPr>
          <a:xfrm>
            <a:off x="2997200" y="1765300"/>
            <a:ext cx="3136900" cy="33274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Searching for terms</a:t>
            </a:r>
            <a:endParaRPr lang="en-US" dirty="0"/>
          </a:p>
        </p:txBody>
      </p:sp>
      <p:pic>
        <p:nvPicPr>
          <p:cNvPr id="4" name="Picture 3"/>
          <p:cNvPicPr>
            <a:picLocks noChangeAspect="1"/>
          </p:cNvPicPr>
          <p:nvPr/>
        </p:nvPicPr>
        <p:blipFill>
          <a:blip r:embed="rId2"/>
          <a:stretch>
            <a:fillRect/>
          </a:stretch>
        </p:blipFill>
        <p:spPr>
          <a:xfrm>
            <a:off x="622402" y="1520820"/>
            <a:ext cx="2624629" cy="2754678"/>
          </a:xfrm>
          <a:prstGeom prst="rect">
            <a:avLst/>
          </a:prstGeom>
        </p:spPr>
      </p:pic>
      <p:sp>
        <p:nvSpPr>
          <p:cNvPr id="5" name="TextBox 4"/>
          <p:cNvSpPr txBox="1"/>
          <p:nvPr/>
        </p:nvSpPr>
        <p:spPr>
          <a:xfrm>
            <a:off x="488455" y="1108586"/>
            <a:ext cx="7680070" cy="369332"/>
          </a:xfrm>
          <a:prstGeom prst="rect">
            <a:avLst/>
          </a:prstGeom>
          <a:noFill/>
        </p:spPr>
        <p:txBody>
          <a:bodyPr wrap="none" rtlCol="0">
            <a:spAutoFit/>
          </a:bodyPr>
          <a:lstStyle/>
          <a:p>
            <a:r>
              <a:rPr lang="en-US" dirty="0" err="1" smtClean="0">
                <a:solidFill>
                  <a:srgbClr val="595959"/>
                </a:solidFill>
              </a:rPr>
              <a:t>QuickSearch</a:t>
            </a:r>
            <a:r>
              <a:rPr lang="en-US" dirty="0" smtClean="0">
                <a:solidFill>
                  <a:srgbClr val="595959"/>
                </a:solidFill>
              </a:rPr>
              <a:t>: Use </a:t>
            </a:r>
            <a:r>
              <a:rPr lang="en-US" dirty="0" smtClean="0">
                <a:solidFill>
                  <a:srgbClr val="595959"/>
                </a:solidFill>
              </a:rPr>
              <a:t>wild-card (*) before a search string </a:t>
            </a:r>
            <a:r>
              <a:rPr lang="en-US" dirty="0" smtClean="0">
                <a:solidFill>
                  <a:srgbClr val="595959"/>
                </a:solidFill>
              </a:rPr>
              <a:t>to search in </a:t>
            </a:r>
            <a:r>
              <a:rPr lang="en-US" dirty="0" smtClean="0">
                <a:solidFill>
                  <a:srgbClr val="595959"/>
                </a:solidFill>
              </a:rPr>
              <a:t>term</a:t>
            </a:r>
            <a:endParaRPr lang="en-US" dirty="0">
              <a:solidFill>
                <a:srgbClr val="595959"/>
              </a:solidFill>
            </a:endParaRPr>
          </a:p>
        </p:txBody>
      </p:sp>
      <p:pic>
        <p:nvPicPr>
          <p:cNvPr id="3" name="Picture 2"/>
          <p:cNvPicPr>
            <a:picLocks noChangeAspect="1"/>
          </p:cNvPicPr>
          <p:nvPr/>
        </p:nvPicPr>
        <p:blipFill>
          <a:blip r:embed="rId3"/>
          <a:stretch>
            <a:fillRect/>
          </a:stretch>
        </p:blipFill>
        <p:spPr>
          <a:xfrm>
            <a:off x="2885137" y="3808069"/>
            <a:ext cx="5658162" cy="2429320"/>
          </a:xfrm>
          <a:prstGeom prst="rect">
            <a:avLst/>
          </a:prstGeom>
        </p:spPr>
      </p:pic>
      <p:sp>
        <p:nvSpPr>
          <p:cNvPr id="6" name="TextBox 5"/>
          <p:cNvSpPr txBox="1"/>
          <p:nvPr/>
        </p:nvSpPr>
        <p:spPr>
          <a:xfrm>
            <a:off x="1117086" y="4450082"/>
            <a:ext cx="1754733" cy="1754327"/>
          </a:xfrm>
          <a:prstGeom prst="rect">
            <a:avLst/>
          </a:prstGeom>
          <a:noFill/>
        </p:spPr>
        <p:txBody>
          <a:bodyPr wrap="square" rtlCol="0">
            <a:spAutoFit/>
          </a:bodyPr>
          <a:lstStyle/>
          <a:p>
            <a:r>
              <a:rPr lang="en-US" dirty="0" smtClean="0">
                <a:solidFill>
                  <a:srgbClr val="595959"/>
                </a:solidFill>
              </a:rPr>
              <a:t>Use the annotation search to to search in synonyms, definitions </a:t>
            </a:r>
            <a:r>
              <a:rPr lang="en-US" dirty="0" err="1" smtClean="0">
                <a:solidFill>
                  <a:srgbClr val="595959"/>
                </a:solidFill>
              </a:rPr>
              <a:t>etc</a:t>
            </a:r>
            <a:endParaRPr lang="en-US" dirty="0">
              <a:solidFill>
                <a:srgbClr val="59595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tree +/- inference</a:t>
            </a:r>
            <a:endParaRPr lang="en-US" dirty="0"/>
          </a:p>
        </p:txBody>
      </p:sp>
      <p:pic>
        <p:nvPicPr>
          <p:cNvPr id="5" name="Picture 4"/>
          <p:cNvPicPr>
            <a:picLocks noChangeAspect="1"/>
          </p:cNvPicPr>
          <p:nvPr/>
        </p:nvPicPr>
        <p:blipFill>
          <a:blip r:embed="rId2"/>
          <a:stretch>
            <a:fillRect/>
          </a:stretch>
        </p:blipFill>
        <p:spPr>
          <a:xfrm>
            <a:off x="695091" y="1600200"/>
            <a:ext cx="5228472" cy="2371383"/>
          </a:xfrm>
          <a:prstGeom prst="rect">
            <a:avLst/>
          </a:prstGeom>
        </p:spPr>
      </p:pic>
      <p:pic>
        <p:nvPicPr>
          <p:cNvPr id="6" name="Picture 5"/>
          <p:cNvPicPr>
            <a:picLocks noChangeAspect="1"/>
          </p:cNvPicPr>
          <p:nvPr/>
        </p:nvPicPr>
        <p:blipFill>
          <a:blip r:embed="rId3"/>
          <a:stretch>
            <a:fillRect/>
          </a:stretch>
        </p:blipFill>
        <p:spPr>
          <a:xfrm>
            <a:off x="3540753" y="4131433"/>
            <a:ext cx="5171413" cy="2464355"/>
          </a:xfrm>
          <a:prstGeom prst="rect">
            <a:avLst/>
          </a:prstGeom>
        </p:spPr>
      </p:pic>
      <p:sp>
        <p:nvSpPr>
          <p:cNvPr id="7" name="TextBox 6"/>
          <p:cNvSpPr txBox="1"/>
          <p:nvPr/>
        </p:nvSpPr>
        <p:spPr>
          <a:xfrm>
            <a:off x="784695" y="5026904"/>
            <a:ext cx="2756058" cy="923330"/>
          </a:xfrm>
          <a:prstGeom prst="rect">
            <a:avLst/>
          </a:prstGeom>
          <a:noFill/>
        </p:spPr>
        <p:txBody>
          <a:bodyPr wrap="none" rtlCol="0">
            <a:spAutoFit/>
          </a:bodyPr>
          <a:lstStyle/>
          <a:p>
            <a:r>
              <a:rPr lang="en-US" dirty="0" smtClean="0">
                <a:solidFill>
                  <a:schemeClr val="tx1">
                    <a:lumMod val="65000"/>
                    <a:lumOff val="35000"/>
                  </a:schemeClr>
                </a:solidFill>
              </a:rPr>
              <a:t>Easily </a:t>
            </a:r>
            <a:r>
              <a:rPr lang="en-US" b="1" dirty="0" smtClean="0">
                <a:solidFill>
                  <a:schemeClr val="tx1">
                    <a:lumMod val="65000"/>
                    <a:lumOff val="35000"/>
                  </a:schemeClr>
                </a:solidFill>
              </a:rPr>
              <a:t>check </a:t>
            </a:r>
            <a:r>
              <a:rPr lang="en-US" dirty="0" smtClean="0">
                <a:solidFill>
                  <a:schemeClr val="tx1">
                    <a:lumMod val="65000"/>
                    <a:lumOff val="35000"/>
                  </a:schemeClr>
                </a:solidFill>
              </a:rPr>
              <a:t>that </a:t>
            </a:r>
          </a:p>
          <a:p>
            <a:r>
              <a:rPr lang="en-US" b="1" dirty="0" smtClean="0">
                <a:solidFill>
                  <a:schemeClr val="tx1">
                    <a:lumMod val="65000"/>
                    <a:lumOff val="35000"/>
                  </a:schemeClr>
                </a:solidFill>
              </a:rPr>
              <a:t>inferred classification</a:t>
            </a:r>
          </a:p>
          <a:p>
            <a:r>
              <a:rPr lang="en-US" dirty="0" smtClean="0">
                <a:solidFill>
                  <a:schemeClr val="tx1">
                    <a:lumMod val="65000"/>
                    <a:lumOff val="35000"/>
                  </a:schemeClr>
                </a:solidFill>
              </a:rPr>
              <a:t>is what you intend</a:t>
            </a:r>
            <a:endParaRPr lang="en-US" dirty="0">
              <a:solidFill>
                <a:schemeClr val="tx1">
                  <a:lumMod val="65000"/>
                  <a:lumOff val="35000"/>
                </a:schemeClr>
              </a:solidFill>
            </a:endParaRPr>
          </a:p>
        </p:txBody>
      </p:sp>
      <p:sp>
        <p:nvSpPr>
          <p:cNvPr id="8" name="TextBox 7"/>
          <p:cNvSpPr txBox="1"/>
          <p:nvPr/>
        </p:nvSpPr>
        <p:spPr>
          <a:xfrm>
            <a:off x="5975399" y="2293559"/>
            <a:ext cx="2112703" cy="923330"/>
          </a:xfrm>
          <a:prstGeom prst="rect">
            <a:avLst/>
          </a:prstGeom>
          <a:noFill/>
        </p:spPr>
        <p:txBody>
          <a:bodyPr wrap="none" rtlCol="0">
            <a:spAutoFit/>
          </a:bodyPr>
          <a:lstStyle/>
          <a:p>
            <a:r>
              <a:rPr lang="en-US" dirty="0" smtClean="0">
                <a:solidFill>
                  <a:schemeClr val="tx1">
                    <a:lumMod val="65000"/>
                    <a:lumOff val="35000"/>
                  </a:schemeClr>
                </a:solidFill>
              </a:rPr>
              <a:t>Easily </a:t>
            </a:r>
            <a:r>
              <a:rPr lang="en-US" b="1" dirty="0" smtClean="0">
                <a:solidFill>
                  <a:schemeClr val="tx1">
                    <a:lumMod val="65000"/>
                    <a:lumOff val="35000"/>
                  </a:schemeClr>
                </a:solidFill>
              </a:rPr>
              <a:t>check </a:t>
            </a:r>
            <a:r>
              <a:rPr lang="en-US" dirty="0" smtClean="0">
                <a:solidFill>
                  <a:schemeClr val="tx1">
                    <a:lumMod val="65000"/>
                    <a:lumOff val="35000"/>
                  </a:schemeClr>
                </a:solidFill>
              </a:rPr>
              <a:t>what</a:t>
            </a:r>
          </a:p>
          <a:p>
            <a:r>
              <a:rPr lang="en-US" b="1" dirty="0" smtClean="0">
                <a:solidFill>
                  <a:schemeClr val="tx1">
                    <a:lumMod val="65000"/>
                    <a:lumOff val="35000"/>
                  </a:schemeClr>
                </a:solidFill>
              </a:rPr>
              <a:t>classification </a:t>
            </a:r>
            <a:r>
              <a:rPr lang="en-US" dirty="0" smtClean="0">
                <a:solidFill>
                  <a:schemeClr val="tx1">
                    <a:lumMod val="65000"/>
                    <a:lumOff val="35000"/>
                  </a:schemeClr>
                </a:solidFill>
              </a:rPr>
              <a:t>is</a:t>
            </a:r>
          </a:p>
          <a:p>
            <a:r>
              <a:rPr lang="en-US" b="1" dirty="0" smtClean="0">
                <a:solidFill>
                  <a:schemeClr val="tx1">
                    <a:lumMod val="65000"/>
                    <a:lumOff val="35000"/>
                  </a:schemeClr>
                </a:solidFill>
              </a:rPr>
              <a:t>asserted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27180" y="271148"/>
            <a:ext cx="6769100" cy="6273800"/>
          </a:xfrm>
          <a:prstGeom prst="rect">
            <a:avLst/>
          </a:prstGeom>
        </p:spPr>
      </p:pic>
      <p:sp>
        <p:nvSpPr>
          <p:cNvPr id="6" name="Right Brace 5"/>
          <p:cNvSpPr/>
          <p:nvPr/>
        </p:nvSpPr>
        <p:spPr>
          <a:xfrm>
            <a:off x="7396280" y="5818123"/>
            <a:ext cx="155448" cy="647899"/>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p:cNvSpPr txBox="1"/>
          <p:nvPr/>
        </p:nvSpPr>
        <p:spPr>
          <a:xfrm>
            <a:off x="7551728" y="5845927"/>
            <a:ext cx="1612942" cy="646331"/>
          </a:xfrm>
          <a:prstGeom prst="rect">
            <a:avLst/>
          </a:prstGeom>
          <a:noFill/>
        </p:spPr>
        <p:txBody>
          <a:bodyPr wrap="none" rtlCol="0">
            <a:spAutoFit/>
          </a:bodyPr>
          <a:lstStyle/>
          <a:p>
            <a:r>
              <a:rPr lang="en-US" dirty="0" smtClean="0"/>
              <a:t>Inferred</a:t>
            </a:r>
          </a:p>
          <a:p>
            <a:r>
              <a:rPr lang="en-US" dirty="0" smtClean="0"/>
              <a:t>classification</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548884"/>
            <a:ext cx="7556313" cy="1116106"/>
          </a:xfrm>
        </p:spPr>
        <p:txBody>
          <a:bodyPr/>
          <a:lstStyle/>
          <a:p>
            <a:r>
              <a:rPr lang="en-US" dirty="0" smtClean="0"/>
              <a:t>DL Query Tab</a:t>
            </a:r>
            <a:endParaRPr lang="en-US" dirty="0"/>
          </a:p>
        </p:txBody>
      </p:sp>
      <p:pic>
        <p:nvPicPr>
          <p:cNvPr id="4" name="Picture 3"/>
          <p:cNvPicPr>
            <a:picLocks noChangeAspect="1"/>
          </p:cNvPicPr>
          <p:nvPr/>
        </p:nvPicPr>
        <p:blipFill>
          <a:blip r:embed="rId2"/>
          <a:stretch>
            <a:fillRect/>
          </a:stretch>
        </p:blipFill>
        <p:spPr>
          <a:xfrm>
            <a:off x="537351" y="1627485"/>
            <a:ext cx="4601599" cy="3672322"/>
          </a:xfrm>
          <a:prstGeom prst="rect">
            <a:avLst/>
          </a:prstGeom>
        </p:spPr>
      </p:pic>
      <p:pic>
        <p:nvPicPr>
          <p:cNvPr id="5" name="Picture 4"/>
          <p:cNvPicPr>
            <a:picLocks noChangeAspect="1"/>
          </p:cNvPicPr>
          <p:nvPr/>
        </p:nvPicPr>
        <p:blipFill>
          <a:blip r:embed="rId3"/>
          <a:stretch>
            <a:fillRect/>
          </a:stretch>
        </p:blipFill>
        <p:spPr>
          <a:xfrm>
            <a:off x="3690526" y="3075267"/>
            <a:ext cx="5194300" cy="3543300"/>
          </a:xfrm>
          <a:prstGeom prst="rect">
            <a:avLst/>
          </a:prstGeom>
        </p:spPr>
      </p:pic>
      <p:sp>
        <p:nvSpPr>
          <p:cNvPr id="6" name="TextBox 5"/>
          <p:cNvSpPr txBox="1"/>
          <p:nvPr/>
        </p:nvSpPr>
        <p:spPr>
          <a:xfrm>
            <a:off x="5368038" y="2021442"/>
            <a:ext cx="2987225" cy="707886"/>
          </a:xfrm>
          <a:prstGeom prst="rect">
            <a:avLst/>
          </a:prstGeom>
          <a:noFill/>
        </p:spPr>
        <p:txBody>
          <a:bodyPr wrap="square" rtlCol="0">
            <a:spAutoFit/>
          </a:bodyPr>
          <a:lstStyle/>
          <a:p>
            <a:r>
              <a:rPr lang="en-US" sz="2000" dirty="0" smtClean="0">
                <a:solidFill>
                  <a:srgbClr val="595959"/>
                </a:solidFill>
              </a:rPr>
              <a:t>Use to check inference is correct and complete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in Protégé</a:t>
            </a:r>
            <a:endParaRPr lang="en-US" dirty="0"/>
          </a:p>
        </p:txBody>
      </p:sp>
      <p:pic>
        <p:nvPicPr>
          <p:cNvPr id="12" name="Picture 11"/>
          <p:cNvPicPr>
            <a:picLocks noChangeAspect="1"/>
          </p:cNvPicPr>
          <p:nvPr/>
        </p:nvPicPr>
        <p:blipFill>
          <a:blip r:embed="rId2"/>
          <a:stretch>
            <a:fillRect/>
          </a:stretch>
        </p:blipFill>
        <p:spPr>
          <a:xfrm>
            <a:off x="1241702" y="3557890"/>
            <a:ext cx="1699927" cy="675313"/>
          </a:xfrm>
          <a:prstGeom prst="rect">
            <a:avLst/>
          </a:prstGeom>
        </p:spPr>
      </p:pic>
      <p:pic>
        <p:nvPicPr>
          <p:cNvPr id="11" name="Picture 10"/>
          <p:cNvPicPr>
            <a:picLocks noChangeAspect="1"/>
          </p:cNvPicPr>
          <p:nvPr/>
        </p:nvPicPr>
        <p:blipFill>
          <a:blip r:embed="rId3"/>
          <a:stretch>
            <a:fillRect/>
          </a:stretch>
        </p:blipFill>
        <p:spPr>
          <a:xfrm>
            <a:off x="1215784" y="4871730"/>
            <a:ext cx="1891047" cy="570882"/>
          </a:xfrm>
          <a:prstGeom prst="rect">
            <a:avLst/>
          </a:prstGeom>
        </p:spPr>
      </p:pic>
      <p:pic>
        <p:nvPicPr>
          <p:cNvPr id="13" name="Picture 12"/>
          <p:cNvPicPr>
            <a:picLocks noChangeAspect="1"/>
          </p:cNvPicPr>
          <p:nvPr/>
        </p:nvPicPr>
        <p:blipFill>
          <a:blip r:embed="rId4"/>
          <a:stretch>
            <a:fillRect/>
          </a:stretch>
        </p:blipFill>
        <p:spPr>
          <a:xfrm>
            <a:off x="1215784" y="2377215"/>
            <a:ext cx="620826" cy="598654"/>
          </a:xfrm>
          <a:prstGeom prst="rect">
            <a:avLst/>
          </a:prstGeom>
        </p:spPr>
      </p:pic>
      <p:sp>
        <p:nvSpPr>
          <p:cNvPr id="14" name="TextBox 13"/>
          <p:cNvSpPr txBox="1"/>
          <p:nvPr/>
        </p:nvSpPr>
        <p:spPr>
          <a:xfrm>
            <a:off x="2106705" y="2536043"/>
            <a:ext cx="5384933" cy="369332"/>
          </a:xfrm>
          <a:prstGeom prst="rect">
            <a:avLst/>
          </a:prstGeom>
          <a:noFill/>
        </p:spPr>
        <p:txBody>
          <a:bodyPr wrap="none" rtlCol="0">
            <a:spAutoFit/>
          </a:bodyPr>
          <a:lstStyle/>
          <a:p>
            <a:r>
              <a:rPr lang="en-US" dirty="0" smtClean="0">
                <a:solidFill>
                  <a:srgbClr val="595959"/>
                </a:solidFill>
              </a:rPr>
              <a:t>Add (annotation, </a:t>
            </a:r>
            <a:r>
              <a:rPr lang="en-US" dirty="0" err="1" smtClean="0">
                <a:solidFill>
                  <a:srgbClr val="595959"/>
                </a:solidFill>
              </a:rPr>
              <a:t>superclass</a:t>
            </a:r>
            <a:r>
              <a:rPr lang="en-US" dirty="0" smtClean="0">
                <a:solidFill>
                  <a:srgbClr val="595959"/>
                </a:solidFill>
              </a:rPr>
              <a:t>, equivalent class etc)</a:t>
            </a:r>
            <a:endParaRPr lang="en-US" dirty="0">
              <a:solidFill>
                <a:srgbClr val="595959"/>
              </a:solidFill>
            </a:endParaRPr>
          </a:p>
        </p:txBody>
      </p:sp>
      <p:sp>
        <p:nvSpPr>
          <p:cNvPr id="15" name="TextBox 14"/>
          <p:cNvSpPr txBox="1"/>
          <p:nvPr/>
        </p:nvSpPr>
        <p:spPr>
          <a:xfrm>
            <a:off x="3253253" y="3780009"/>
            <a:ext cx="2478112" cy="369332"/>
          </a:xfrm>
          <a:prstGeom prst="rect">
            <a:avLst/>
          </a:prstGeom>
          <a:noFill/>
        </p:spPr>
        <p:txBody>
          <a:bodyPr wrap="none" rtlCol="0">
            <a:spAutoFit/>
          </a:bodyPr>
          <a:lstStyle/>
          <a:p>
            <a:r>
              <a:rPr lang="en-US" dirty="0" smtClean="0">
                <a:solidFill>
                  <a:srgbClr val="595959"/>
                </a:solidFill>
              </a:rPr>
              <a:t>Annotate; Delete; Edit</a:t>
            </a:r>
            <a:endParaRPr lang="en-US" dirty="0">
              <a:solidFill>
                <a:srgbClr val="595959"/>
              </a:solidFill>
            </a:endParaRPr>
          </a:p>
        </p:txBody>
      </p:sp>
      <p:sp>
        <p:nvSpPr>
          <p:cNvPr id="16" name="TextBox 15"/>
          <p:cNvSpPr txBox="1"/>
          <p:nvPr/>
        </p:nvSpPr>
        <p:spPr>
          <a:xfrm>
            <a:off x="3227335" y="4959181"/>
            <a:ext cx="3375744" cy="369332"/>
          </a:xfrm>
          <a:prstGeom prst="rect">
            <a:avLst/>
          </a:prstGeom>
          <a:noFill/>
        </p:spPr>
        <p:txBody>
          <a:bodyPr wrap="none" rtlCol="0">
            <a:spAutoFit/>
          </a:bodyPr>
          <a:lstStyle/>
          <a:p>
            <a:r>
              <a:rPr lang="en-US" dirty="0" smtClean="0">
                <a:solidFill>
                  <a:srgbClr val="595959"/>
                </a:solidFill>
              </a:rPr>
              <a:t>Add child; Add sibling; Delete</a:t>
            </a:r>
            <a:endParaRPr lang="en-US" dirty="0">
              <a:solidFill>
                <a:srgbClr val="595959"/>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Editing in Protégé</a:t>
            </a:r>
            <a:endParaRPr lang="en-US" dirty="0"/>
          </a:p>
        </p:txBody>
      </p:sp>
      <p:pic>
        <p:nvPicPr>
          <p:cNvPr id="4" name="Picture 3"/>
          <p:cNvPicPr>
            <a:picLocks noChangeAspect="1"/>
          </p:cNvPicPr>
          <p:nvPr/>
        </p:nvPicPr>
        <p:blipFill>
          <a:blip r:embed="rId2"/>
          <a:stretch>
            <a:fillRect/>
          </a:stretch>
        </p:blipFill>
        <p:spPr>
          <a:xfrm>
            <a:off x="498474" y="1749321"/>
            <a:ext cx="2322837" cy="518319"/>
          </a:xfrm>
          <a:prstGeom prst="rect">
            <a:avLst/>
          </a:prstGeom>
        </p:spPr>
      </p:pic>
      <p:sp>
        <p:nvSpPr>
          <p:cNvPr id="5" name="Oval 4"/>
          <p:cNvSpPr/>
          <p:nvPr/>
        </p:nvSpPr>
        <p:spPr>
          <a:xfrm>
            <a:off x="1735770" y="1749320"/>
            <a:ext cx="544262" cy="518319"/>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ontent Placeholder 2"/>
          <p:cNvSpPr>
            <a:spLocks noGrp="1"/>
          </p:cNvSpPr>
          <p:nvPr>
            <p:ph idx="1"/>
          </p:nvPr>
        </p:nvSpPr>
        <p:spPr>
          <a:xfrm>
            <a:off x="4092448" y="4729655"/>
            <a:ext cx="3961904" cy="1606788"/>
          </a:xfrm>
        </p:spPr>
        <p:txBody>
          <a:bodyPr>
            <a:normAutofit/>
          </a:bodyPr>
          <a:lstStyle/>
          <a:p>
            <a:r>
              <a:rPr lang="en-US" dirty="0" smtClean="0"/>
              <a:t>Class expression editor</a:t>
            </a:r>
          </a:p>
          <a:p>
            <a:pPr lvl="1"/>
            <a:r>
              <a:rPr lang="en-US" dirty="0" smtClean="0"/>
              <a:t>Type DL expressions.</a:t>
            </a:r>
          </a:p>
          <a:p>
            <a:pPr lvl="1"/>
            <a:r>
              <a:rPr lang="en-US" dirty="0" err="1" smtClean="0"/>
              <a:t>Autocomplete</a:t>
            </a:r>
            <a:r>
              <a:rPr lang="en-US" dirty="0" smtClean="0"/>
              <a:t> names with tab</a:t>
            </a:r>
          </a:p>
          <a:p>
            <a:pPr lvl="1"/>
            <a:r>
              <a:rPr lang="en-US" dirty="0" smtClean="0"/>
              <a:t>quote names with spaces</a:t>
            </a:r>
          </a:p>
          <a:p>
            <a:endParaRPr lang="en-US" dirty="0"/>
          </a:p>
        </p:txBody>
      </p:sp>
      <p:pic>
        <p:nvPicPr>
          <p:cNvPr id="14" name="Picture 13"/>
          <p:cNvPicPr>
            <a:picLocks noChangeAspect="1"/>
          </p:cNvPicPr>
          <p:nvPr/>
        </p:nvPicPr>
        <p:blipFill>
          <a:blip r:embed="rId3"/>
          <a:stretch>
            <a:fillRect/>
          </a:stretch>
        </p:blipFill>
        <p:spPr>
          <a:xfrm>
            <a:off x="1026147" y="2569686"/>
            <a:ext cx="7028205" cy="190081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  classification</a:t>
            </a:r>
            <a:endParaRPr lang="en-US" dirty="0"/>
          </a:p>
        </p:txBody>
      </p:sp>
      <p:sp>
        <p:nvSpPr>
          <p:cNvPr id="3" name="Content Placeholder 2"/>
          <p:cNvSpPr>
            <a:spLocks noGrp="1"/>
          </p:cNvSpPr>
          <p:nvPr>
            <p:ph idx="1"/>
          </p:nvPr>
        </p:nvSpPr>
        <p:spPr>
          <a:xfrm>
            <a:off x="498474" y="1981200"/>
            <a:ext cx="3713653" cy="4144963"/>
          </a:xfrm>
        </p:spPr>
        <p:txBody>
          <a:bodyPr/>
          <a:lstStyle/>
          <a:p>
            <a:r>
              <a:rPr lang="en-US" sz="2400" dirty="0" smtClean="0"/>
              <a:t>OWL </a:t>
            </a:r>
            <a:r>
              <a:rPr lang="en-US" dirty="0" smtClean="0"/>
              <a:t>Manchester Syntax </a:t>
            </a:r>
          </a:p>
          <a:p>
            <a:pPr lvl="1"/>
            <a:r>
              <a:rPr lang="en-US" dirty="0" smtClean="0"/>
              <a:t>antenna </a:t>
            </a:r>
            <a:r>
              <a:rPr lang="en-US" dirty="0" smtClean="0">
                <a:solidFill>
                  <a:srgbClr val="3366FF"/>
                </a:solidFill>
              </a:rPr>
              <a:t>SubClassOf </a:t>
            </a:r>
            <a:r>
              <a:rPr lang="en-US" dirty="0" smtClean="0"/>
              <a:t>appendage</a:t>
            </a:r>
          </a:p>
          <a:p>
            <a:pPr lvl="1"/>
            <a:endParaRPr lang="en-US" dirty="0" smtClean="0"/>
          </a:p>
          <a:p>
            <a:pPr lvl="1"/>
            <a:endParaRPr lang="en-US" dirty="0" smtClean="0"/>
          </a:p>
          <a:p>
            <a:pPr lvl="1">
              <a:buNone/>
            </a:pPr>
            <a:endParaRPr lang="en-US" dirty="0" smtClean="0"/>
          </a:p>
          <a:p>
            <a:r>
              <a:rPr lang="en-US" sz="2400" dirty="0" smtClean="0"/>
              <a:t>OBO format :</a:t>
            </a:r>
          </a:p>
          <a:p>
            <a:pPr lvl="1"/>
            <a:r>
              <a:rPr lang="en-US" dirty="0" smtClean="0"/>
              <a:t>name: antenna</a:t>
            </a:r>
          </a:p>
          <a:p>
            <a:pPr lvl="1"/>
            <a:r>
              <a:rPr lang="en-US" dirty="0" err="1" smtClean="0"/>
              <a:t>is_a</a:t>
            </a:r>
            <a:r>
              <a:rPr lang="en-US" dirty="0" smtClean="0"/>
              <a:t>: appendage </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6196172" y="3429000"/>
            <a:ext cx="1749546" cy="640078"/>
          </a:xfrm>
          <a:prstGeom prst="rect">
            <a:avLst/>
          </a:prstGeom>
        </p:spPr>
      </p:pic>
      <p:pic>
        <p:nvPicPr>
          <p:cNvPr id="5" name="Picture 4"/>
          <p:cNvPicPr>
            <a:picLocks noChangeAspect="1"/>
          </p:cNvPicPr>
          <p:nvPr/>
        </p:nvPicPr>
        <p:blipFill>
          <a:blip r:embed="rId3"/>
          <a:stretch>
            <a:fillRect/>
          </a:stretch>
        </p:blipFill>
        <p:spPr>
          <a:xfrm>
            <a:off x="4572000" y="4876485"/>
            <a:ext cx="2362200" cy="609600"/>
          </a:xfrm>
          <a:prstGeom prst="rect">
            <a:avLst/>
          </a:prstGeom>
        </p:spPr>
      </p:pic>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9" name="Picture 8"/>
          <p:cNvPicPr>
            <a:picLocks noChangeAspect="1"/>
          </p:cNvPicPr>
          <p:nvPr/>
        </p:nvPicPr>
        <p:blipFill>
          <a:blip r:embed="rId4"/>
          <a:stretch>
            <a:fillRect/>
          </a:stretch>
        </p:blipFill>
        <p:spPr>
          <a:xfrm>
            <a:off x="833927" y="5700713"/>
            <a:ext cx="6756400" cy="850900"/>
          </a:xfrm>
          <a:prstGeom prst="rect">
            <a:avLst/>
          </a:prstGeom>
        </p:spPr>
      </p:pic>
      <p:pic>
        <p:nvPicPr>
          <p:cNvPr id="10" name="Picture 9"/>
          <p:cNvPicPr>
            <a:picLocks noChangeAspect="1"/>
          </p:cNvPicPr>
          <p:nvPr/>
        </p:nvPicPr>
        <p:blipFill>
          <a:blip r:embed="rId5"/>
          <a:stretch>
            <a:fillRect/>
          </a:stretch>
        </p:blipFill>
        <p:spPr>
          <a:xfrm>
            <a:off x="4767800" y="2447350"/>
            <a:ext cx="1428372" cy="87785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classes – Textual and formal definitions</a:t>
            </a:r>
            <a:endParaRPr lang="en-US" dirty="0"/>
          </a:p>
        </p:txBody>
      </p:sp>
      <p:pic>
        <p:nvPicPr>
          <p:cNvPr id="4" name="Picture 3"/>
          <p:cNvPicPr>
            <a:picLocks noChangeAspect="1"/>
          </p:cNvPicPr>
          <p:nvPr/>
        </p:nvPicPr>
        <p:blipFill>
          <a:blip r:embed="rId3"/>
          <a:stretch>
            <a:fillRect/>
          </a:stretch>
        </p:blipFill>
        <p:spPr>
          <a:xfrm>
            <a:off x="4174921" y="3106390"/>
            <a:ext cx="4414049" cy="3319810"/>
          </a:xfrm>
          <a:prstGeom prst="rect">
            <a:avLst/>
          </a:prstGeom>
        </p:spPr>
      </p:pic>
      <p:sp>
        <p:nvSpPr>
          <p:cNvPr id="5" name="TextBox 4"/>
          <p:cNvSpPr txBox="1"/>
          <p:nvPr/>
        </p:nvSpPr>
        <p:spPr>
          <a:xfrm>
            <a:off x="431800" y="3049964"/>
            <a:ext cx="3555999" cy="4154983"/>
          </a:xfrm>
          <a:prstGeom prst="rect">
            <a:avLst/>
          </a:prstGeom>
          <a:noFill/>
        </p:spPr>
        <p:txBody>
          <a:bodyPr wrap="square" rtlCol="0">
            <a:spAutoFit/>
          </a:bodyPr>
          <a:lstStyle/>
          <a:p>
            <a:r>
              <a:rPr lang="en-US" sz="2200" b="1" dirty="0" smtClean="0"/>
              <a:t>name</a:t>
            </a:r>
            <a:r>
              <a:rPr lang="en-US" sz="2200" dirty="0" smtClean="0"/>
              <a:t>: insect leg</a:t>
            </a:r>
          </a:p>
          <a:p>
            <a:r>
              <a:rPr lang="en-US" sz="2200" b="1" dirty="0" smtClean="0"/>
              <a:t>def</a:t>
            </a:r>
            <a:r>
              <a:rPr lang="en-US" sz="2200" dirty="0" smtClean="0"/>
              <a:t>: “A paired ventral appendage of the </a:t>
            </a:r>
          </a:p>
          <a:p>
            <a:r>
              <a:rPr lang="en-US" sz="2200" dirty="0" smtClean="0"/>
              <a:t>thoracic segments, used for walking”</a:t>
            </a:r>
          </a:p>
          <a:p>
            <a:r>
              <a:rPr lang="en-US" sz="2200" b="1" dirty="0" err="1" smtClean="0"/>
              <a:t>is_a</a:t>
            </a:r>
            <a:r>
              <a:rPr lang="en-US" sz="2200" b="1" dirty="0" smtClean="0"/>
              <a:t> </a:t>
            </a:r>
            <a:r>
              <a:rPr lang="en-US" sz="2200" dirty="0" smtClean="0"/>
              <a:t>appendage</a:t>
            </a:r>
          </a:p>
          <a:p>
            <a:r>
              <a:rPr lang="en-US" sz="2200" b="1" dirty="0" smtClean="0"/>
              <a:t>relationship</a:t>
            </a:r>
            <a:r>
              <a:rPr lang="en-US" sz="2200" dirty="0" smtClean="0"/>
              <a:t>: </a:t>
            </a:r>
            <a:r>
              <a:rPr lang="en-US" sz="2200" dirty="0" err="1" smtClean="0"/>
              <a:t>part_of</a:t>
            </a:r>
            <a:r>
              <a:rPr lang="en-US" sz="2200" dirty="0" smtClean="0"/>
              <a:t> ‘thoracic segment’</a:t>
            </a:r>
          </a:p>
          <a:p>
            <a:r>
              <a:rPr lang="en-US" sz="2200" b="1" dirty="0" smtClean="0"/>
              <a:t>relationship: </a:t>
            </a:r>
            <a:r>
              <a:rPr lang="en-US" sz="2200" dirty="0" err="1" smtClean="0"/>
              <a:t>has_function_in</a:t>
            </a:r>
            <a:r>
              <a:rPr lang="en-US" sz="2200" dirty="0" smtClean="0"/>
              <a:t>: walking</a:t>
            </a:r>
          </a:p>
          <a:p>
            <a:endParaRPr lang="en-US" sz="2200" dirty="0" smtClean="0"/>
          </a:p>
          <a:p>
            <a:endParaRPr lang="en-US" sz="2200" dirty="0" smtClean="0"/>
          </a:p>
        </p:txBody>
      </p:sp>
      <p:sp>
        <p:nvSpPr>
          <p:cNvPr id="6" name="TextBox 5"/>
          <p:cNvSpPr txBox="1"/>
          <p:nvPr/>
        </p:nvSpPr>
        <p:spPr>
          <a:xfrm>
            <a:off x="338652" y="1778000"/>
            <a:ext cx="7283965" cy="830997"/>
          </a:xfrm>
          <a:prstGeom prst="rect">
            <a:avLst/>
          </a:prstGeom>
          <a:noFill/>
        </p:spPr>
        <p:txBody>
          <a:bodyPr wrap="none" rtlCol="0">
            <a:spAutoFit/>
          </a:bodyPr>
          <a:lstStyle/>
          <a:p>
            <a:r>
              <a:rPr lang="en-US" sz="2400" dirty="0" smtClean="0"/>
              <a:t>Relationships formalize at least some of the textual </a:t>
            </a:r>
          </a:p>
          <a:p>
            <a:r>
              <a:rPr lang="en-US" sz="2400" dirty="0" smtClean="0"/>
              <a:t>definition </a:t>
            </a:r>
            <a:endParaRPr lang="en-US" sz="2400" dirty="0"/>
          </a:p>
        </p:txBody>
      </p:sp>
    </p:spTree>
    <p:extLst>
      <p:ext uri="{BB962C8B-B14F-4D97-AF65-F5344CB8AC3E}">
        <p14:creationId xmlns:p14="http://schemas.microsoft.com/office/powerpoint/2010/main" val="31432064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a:t>
            </a:r>
            <a:br>
              <a:rPr lang="en-US" dirty="0" smtClean="0"/>
            </a:br>
            <a:r>
              <a:rPr lang="en-US" dirty="0" smtClean="0"/>
              <a:t> </a:t>
            </a:r>
            <a:r>
              <a:rPr lang="en-US" sz="2400" dirty="0" smtClean="0"/>
              <a:t>necessary conditions for class membership</a:t>
            </a:r>
            <a:endParaRPr lang="en-US" sz="2400" dirty="0"/>
          </a:p>
        </p:txBody>
      </p:sp>
      <p:sp>
        <p:nvSpPr>
          <p:cNvPr id="3" name="Content Placeholder 2"/>
          <p:cNvSpPr>
            <a:spLocks noGrp="1"/>
          </p:cNvSpPr>
          <p:nvPr>
            <p:ph idx="1"/>
          </p:nvPr>
        </p:nvSpPr>
        <p:spPr>
          <a:xfrm>
            <a:off x="498474" y="1981200"/>
            <a:ext cx="3713653" cy="4144963"/>
          </a:xfrm>
        </p:spPr>
        <p:txBody>
          <a:bodyPr/>
          <a:lstStyle/>
          <a:p>
            <a:r>
              <a:rPr lang="en-US" sz="2400" dirty="0" smtClean="0"/>
              <a:t>OWL </a:t>
            </a:r>
            <a:r>
              <a:rPr lang="en-US" dirty="0" smtClean="0"/>
              <a:t>Manchester Syntax </a:t>
            </a:r>
          </a:p>
          <a:p>
            <a:pPr lvl="1"/>
            <a:r>
              <a:rPr lang="en-US" dirty="0" smtClean="0"/>
              <a:t>antenna </a:t>
            </a:r>
            <a:r>
              <a:rPr lang="en-US" dirty="0" smtClean="0">
                <a:solidFill>
                  <a:srgbClr val="3366FF"/>
                </a:solidFill>
              </a:rPr>
              <a:t>SubClassOf </a:t>
            </a:r>
            <a:r>
              <a:rPr lang="en-US" b="1" dirty="0" smtClean="0"/>
              <a:t>part_of</a:t>
            </a:r>
            <a:r>
              <a:rPr lang="en-US" dirty="0" smtClean="0"/>
              <a:t> </a:t>
            </a:r>
            <a:r>
              <a:rPr lang="en-US" dirty="0" smtClean="0">
                <a:solidFill>
                  <a:schemeClr val="accent2">
                    <a:lumMod val="50000"/>
                    <a:lumOff val="50000"/>
                  </a:schemeClr>
                </a:solidFill>
              </a:rPr>
              <a:t>some </a:t>
            </a:r>
            <a:r>
              <a:rPr lang="en-US" dirty="0" smtClean="0"/>
              <a:t>head</a:t>
            </a:r>
          </a:p>
          <a:p>
            <a:pPr lvl="1"/>
            <a:endParaRPr lang="en-US" dirty="0" smtClean="0"/>
          </a:p>
          <a:p>
            <a:pPr lvl="1"/>
            <a:endParaRPr lang="en-US" dirty="0" smtClean="0"/>
          </a:p>
          <a:p>
            <a:pPr lvl="1">
              <a:buNone/>
            </a:pPr>
            <a:endParaRPr lang="en-US" dirty="0" smtClean="0"/>
          </a:p>
          <a:p>
            <a:r>
              <a:rPr lang="en-US" sz="2400" dirty="0" smtClean="0"/>
              <a:t>OBO format :</a:t>
            </a:r>
          </a:p>
          <a:p>
            <a:pPr lvl="1"/>
            <a:r>
              <a:rPr lang="en-US" b="1" dirty="0" smtClean="0"/>
              <a:t>name</a:t>
            </a:r>
            <a:r>
              <a:rPr lang="en-US" dirty="0" smtClean="0"/>
              <a:t>: antenna</a:t>
            </a:r>
          </a:p>
          <a:p>
            <a:pPr lvl="1"/>
            <a:r>
              <a:rPr lang="en-US" b="1" dirty="0" smtClean="0"/>
              <a:t>relationship</a:t>
            </a:r>
            <a:r>
              <a:rPr lang="en-US" dirty="0" smtClean="0"/>
              <a:t>:  </a:t>
            </a:r>
            <a:r>
              <a:rPr lang="en-US" dirty="0" err="1" smtClean="0"/>
              <a:t>part_of</a:t>
            </a:r>
            <a:r>
              <a:rPr lang="en-US" dirty="0" smtClean="0"/>
              <a:t> head</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0" name="Picture 9"/>
          <p:cNvPicPr>
            <a:picLocks noChangeAspect="1"/>
          </p:cNvPicPr>
          <p:nvPr/>
        </p:nvPicPr>
        <p:blipFill>
          <a:blip r:embed="rId2"/>
          <a:stretch>
            <a:fillRect/>
          </a:stretch>
        </p:blipFill>
        <p:spPr>
          <a:xfrm>
            <a:off x="4786472" y="4863720"/>
            <a:ext cx="2260600" cy="571500"/>
          </a:xfrm>
          <a:prstGeom prst="rect">
            <a:avLst/>
          </a:prstGeom>
        </p:spPr>
      </p:pic>
      <p:pic>
        <p:nvPicPr>
          <p:cNvPr id="12" name="Picture 11"/>
          <p:cNvPicPr>
            <a:picLocks noChangeAspect="1"/>
          </p:cNvPicPr>
          <p:nvPr/>
        </p:nvPicPr>
        <p:blipFill>
          <a:blip r:embed="rId3"/>
          <a:stretch>
            <a:fillRect/>
          </a:stretch>
        </p:blipFill>
        <p:spPr>
          <a:xfrm>
            <a:off x="698500" y="6126163"/>
            <a:ext cx="7747000" cy="368300"/>
          </a:xfrm>
          <a:prstGeom prst="rect">
            <a:avLst/>
          </a:prstGeom>
        </p:spPr>
      </p:pic>
      <p:pic>
        <p:nvPicPr>
          <p:cNvPr id="13" name="Picture 12"/>
          <p:cNvPicPr>
            <a:picLocks noChangeAspect="1"/>
          </p:cNvPicPr>
          <p:nvPr/>
        </p:nvPicPr>
        <p:blipFill>
          <a:blip r:embed="rId4"/>
          <a:stretch>
            <a:fillRect/>
          </a:stretch>
        </p:blipFill>
        <p:spPr>
          <a:xfrm>
            <a:off x="6196172" y="3371850"/>
            <a:ext cx="2082800" cy="914400"/>
          </a:xfrm>
          <a:prstGeom prst="rect">
            <a:avLst/>
          </a:prstGeom>
        </p:spPr>
      </p:pic>
      <p:pic>
        <p:nvPicPr>
          <p:cNvPr id="14" name="Picture 13"/>
          <p:cNvPicPr>
            <a:picLocks noChangeAspect="1"/>
          </p:cNvPicPr>
          <p:nvPr/>
        </p:nvPicPr>
        <p:blipFill>
          <a:blip r:embed="rId5"/>
          <a:stretch>
            <a:fillRect/>
          </a:stretch>
        </p:blipFill>
        <p:spPr>
          <a:xfrm>
            <a:off x="4774138" y="2507410"/>
            <a:ext cx="1406546" cy="86444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a:t>
            </a:r>
            <a:br>
              <a:rPr lang="en-US" dirty="0" smtClean="0"/>
            </a:br>
            <a:r>
              <a:rPr lang="en-US" sz="2200" dirty="0" smtClean="0"/>
              <a:t>necessary and sufficient conditions for class membership</a:t>
            </a:r>
            <a:endParaRPr lang="en-US" sz="2200" dirty="0"/>
          </a:p>
        </p:txBody>
      </p:sp>
      <p:sp>
        <p:nvSpPr>
          <p:cNvPr id="3" name="Content Placeholder 2"/>
          <p:cNvSpPr>
            <a:spLocks noGrp="1"/>
          </p:cNvSpPr>
          <p:nvPr>
            <p:ph idx="1"/>
          </p:nvPr>
        </p:nvSpPr>
        <p:spPr>
          <a:xfrm>
            <a:off x="498474" y="1981200"/>
            <a:ext cx="3713653" cy="4144963"/>
          </a:xfrm>
        </p:spPr>
        <p:txBody>
          <a:bodyPr>
            <a:normAutofit fontScale="92500"/>
          </a:bodyPr>
          <a:lstStyle/>
          <a:p>
            <a:r>
              <a:rPr lang="en-US" sz="2400" dirty="0" smtClean="0"/>
              <a:t>OWL Manchester Syntax </a:t>
            </a:r>
          </a:p>
          <a:p>
            <a:pPr lvl="1"/>
            <a:r>
              <a:rPr lang="en-US" dirty="0" smtClean="0"/>
              <a:t>antennal sense organ </a:t>
            </a:r>
            <a:r>
              <a:rPr lang="en-US" dirty="0" err="1" smtClean="0">
                <a:solidFill>
                  <a:srgbClr val="3366FF"/>
                </a:solidFill>
              </a:rPr>
              <a:t>EquivalentTo</a:t>
            </a:r>
            <a:r>
              <a:rPr lang="en-US" dirty="0" smtClean="0">
                <a:solidFill>
                  <a:srgbClr val="3366FF"/>
                </a:solidFill>
              </a:rPr>
              <a:t> </a:t>
            </a:r>
            <a:r>
              <a:rPr lang="en-US" dirty="0" smtClean="0">
                <a:solidFill>
                  <a:schemeClr val="tx1"/>
                </a:solidFill>
              </a:rPr>
              <a:t>‘sense organ’ </a:t>
            </a:r>
            <a:r>
              <a:rPr lang="en-US" dirty="0" smtClean="0">
                <a:solidFill>
                  <a:srgbClr val="5BB6B7"/>
                </a:solidFill>
              </a:rPr>
              <a:t>that </a:t>
            </a:r>
            <a:r>
              <a:rPr lang="en-US" b="1" dirty="0" err="1" smtClean="0"/>
              <a:t>part_of</a:t>
            </a:r>
            <a:r>
              <a:rPr lang="en-US" dirty="0" smtClean="0"/>
              <a:t> </a:t>
            </a:r>
            <a:r>
              <a:rPr lang="en-US" dirty="0" smtClean="0">
                <a:solidFill>
                  <a:schemeClr val="accent2">
                    <a:lumMod val="50000"/>
                    <a:lumOff val="50000"/>
                  </a:schemeClr>
                </a:solidFill>
              </a:rPr>
              <a:t>some </a:t>
            </a:r>
            <a:r>
              <a:rPr lang="en-US" dirty="0" smtClean="0"/>
              <a:t>antenna</a:t>
            </a:r>
          </a:p>
          <a:p>
            <a:pPr lvl="1"/>
            <a:endParaRPr lang="en-US" dirty="0" smtClean="0"/>
          </a:p>
          <a:p>
            <a:pPr lvl="1"/>
            <a:r>
              <a:rPr lang="en-US" dirty="0" smtClean="0"/>
              <a:t>(</a:t>
            </a:r>
            <a:r>
              <a:rPr lang="en-US" dirty="0" smtClean="0">
                <a:solidFill>
                  <a:srgbClr val="5BB6B7"/>
                </a:solidFill>
              </a:rPr>
              <a:t>that / and </a:t>
            </a:r>
            <a:r>
              <a:rPr lang="en-US" dirty="0" smtClean="0"/>
              <a:t>are </a:t>
            </a:r>
            <a:r>
              <a:rPr lang="en-US" dirty="0" err="1" smtClean="0"/>
              <a:t>interchangable</a:t>
            </a:r>
            <a:r>
              <a:rPr lang="en-US" dirty="0" smtClean="0"/>
              <a:t> in MS)</a:t>
            </a:r>
          </a:p>
          <a:p>
            <a:r>
              <a:rPr lang="en-US" sz="2400" dirty="0" smtClean="0"/>
              <a:t>OBO format :</a:t>
            </a:r>
          </a:p>
          <a:p>
            <a:pPr lvl="1"/>
            <a:r>
              <a:rPr lang="en-US" b="1" dirty="0" smtClean="0"/>
              <a:t>name</a:t>
            </a:r>
            <a:r>
              <a:rPr lang="en-US" dirty="0" smtClean="0"/>
              <a:t>: antennal sense organ</a:t>
            </a:r>
          </a:p>
          <a:p>
            <a:pPr lvl="1"/>
            <a:r>
              <a:rPr lang="en-US" b="1" dirty="0" err="1" smtClean="0"/>
              <a:t>intersection_of</a:t>
            </a:r>
            <a:r>
              <a:rPr lang="en-US" dirty="0" smtClean="0"/>
              <a:t>:  sense organ</a:t>
            </a:r>
          </a:p>
          <a:p>
            <a:pPr lvl="1"/>
            <a:r>
              <a:rPr lang="en-US" b="1" dirty="0" err="1" smtClean="0"/>
              <a:t>intersection_of</a:t>
            </a:r>
            <a:r>
              <a:rPr lang="en-US" dirty="0" smtClean="0"/>
              <a:t>: </a:t>
            </a:r>
            <a:r>
              <a:rPr lang="en-US" dirty="0" err="1" smtClean="0"/>
              <a:t>part_of</a:t>
            </a:r>
            <a:r>
              <a:rPr lang="en-US" dirty="0" smtClean="0"/>
              <a:t> antenna</a:t>
            </a:r>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8" name="Content Placeholder 2"/>
          <p:cNvSpPr txBox="1">
            <a:spLocks/>
          </p:cNvSpPr>
          <p:nvPr/>
        </p:nvSpPr>
        <p:spPr>
          <a:xfrm>
            <a:off x="4356622"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4" name="Picture 13"/>
          <p:cNvPicPr>
            <a:picLocks noChangeAspect="1"/>
          </p:cNvPicPr>
          <p:nvPr/>
        </p:nvPicPr>
        <p:blipFill>
          <a:blip r:embed="rId2"/>
          <a:stretch>
            <a:fillRect/>
          </a:stretch>
        </p:blipFill>
        <p:spPr>
          <a:xfrm>
            <a:off x="4572000" y="2564560"/>
            <a:ext cx="1406546" cy="864440"/>
          </a:xfrm>
          <a:prstGeom prst="rect">
            <a:avLst/>
          </a:prstGeom>
        </p:spPr>
      </p:pic>
      <p:pic>
        <p:nvPicPr>
          <p:cNvPr id="9" name="Picture 8"/>
          <p:cNvPicPr>
            <a:picLocks noChangeAspect="1"/>
          </p:cNvPicPr>
          <p:nvPr/>
        </p:nvPicPr>
        <p:blipFill>
          <a:blip r:embed="rId3"/>
          <a:stretch>
            <a:fillRect/>
          </a:stretch>
        </p:blipFill>
        <p:spPr>
          <a:xfrm>
            <a:off x="4572000" y="3429000"/>
            <a:ext cx="4051300" cy="622300"/>
          </a:xfrm>
          <a:prstGeom prst="rect">
            <a:avLst/>
          </a:prstGeom>
        </p:spPr>
      </p:pic>
      <p:pic>
        <p:nvPicPr>
          <p:cNvPr id="11" name="Picture 10"/>
          <p:cNvPicPr>
            <a:picLocks noChangeAspect="1"/>
          </p:cNvPicPr>
          <p:nvPr/>
        </p:nvPicPr>
        <p:blipFill>
          <a:blip r:embed="rId4"/>
          <a:stretch>
            <a:fillRect/>
          </a:stretch>
        </p:blipFill>
        <p:spPr>
          <a:xfrm>
            <a:off x="4572000" y="4860729"/>
            <a:ext cx="4380330" cy="1724997"/>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OBO-OWL cheat sheet:</a:t>
            </a:r>
            <a:br>
              <a:rPr lang="en-US" dirty="0" smtClean="0"/>
            </a:br>
            <a:r>
              <a:rPr lang="en-US" sz="2200" dirty="0" smtClean="0"/>
              <a:t>relations / Object Properties</a:t>
            </a:r>
            <a:endParaRPr lang="en-US" sz="2200" dirty="0"/>
          </a:p>
        </p:txBody>
      </p:sp>
      <p:sp>
        <p:nvSpPr>
          <p:cNvPr id="3" name="Content Placeholder 2"/>
          <p:cNvSpPr>
            <a:spLocks noGrp="1"/>
          </p:cNvSpPr>
          <p:nvPr>
            <p:ph idx="1"/>
          </p:nvPr>
        </p:nvSpPr>
        <p:spPr>
          <a:xfrm>
            <a:off x="498474" y="1981200"/>
            <a:ext cx="3713653" cy="4144963"/>
          </a:xfrm>
        </p:spPr>
        <p:txBody>
          <a:bodyPr>
            <a:normAutofit/>
          </a:bodyPr>
          <a:lstStyle/>
          <a:p>
            <a:r>
              <a:rPr lang="en-US" sz="2400" dirty="0" smtClean="0"/>
              <a:t>OWL</a:t>
            </a:r>
          </a:p>
          <a:p>
            <a:pPr lvl="1"/>
            <a:r>
              <a:rPr lang="en-US" dirty="0" smtClean="0"/>
              <a:t>object property</a:t>
            </a:r>
          </a:p>
          <a:p>
            <a:pPr lvl="1"/>
            <a:endParaRPr lang="en-US" dirty="0" smtClean="0"/>
          </a:p>
          <a:p>
            <a:r>
              <a:rPr lang="en-US" sz="2400" dirty="0" smtClean="0"/>
              <a:t>OBO</a:t>
            </a:r>
          </a:p>
          <a:p>
            <a:pPr lvl="1"/>
            <a:r>
              <a:rPr lang="en-US" dirty="0" smtClean="0"/>
              <a:t>relation</a:t>
            </a:r>
          </a:p>
          <a:p>
            <a:pPr lvl="1">
              <a:buNone/>
            </a:pPr>
            <a:endParaRPr lang="en-US" dirty="0" smtClean="0"/>
          </a:p>
          <a:p>
            <a:r>
              <a:rPr lang="en-US" sz="2400" dirty="0" smtClean="0"/>
              <a:t>OBO format</a:t>
            </a:r>
          </a:p>
          <a:p>
            <a:pPr lvl="1"/>
            <a:r>
              <a:rPr lang="en-US" dirty="0" err="1" smtClean="0"/>
              <a:t>Typedef</a:t>
            </a:r>
            <a:endParaRPr lang="en-US" dirty="0" smtClean="0"/>
          </a:p>
          <a:p>
            <a:pPr lvl="1"/>
            <a:endParaRPr lang="en-US" dirty="0" smtClean="0"/>
          </a:p>
          <a:p>
            <a:pPr lvl="1"/>
            <a:endParaRPr lang="en-US" dirty="0" smtClean="0"/>
          </a:p>
          <a:p>
            <a:pPr lvl="1"/>
            <a:endParaRPr lang="en-US" dirty="0" smtClean="0"/>
          </a:p>
          <a:p>
            <a:pPr lvl="1"/>
            <a:endParaRPr lang="en-US" dirty="0" smtClean="0"/>
          </a:p>
          <a:p>
            <a:endParaRPr lang="en-US" dirty="0" smtClean="0"/>
          </a:p>
          <a:p>
            <a:endParaRPr lang="en-US" dirty="0" smtClean="0"/>
          </a:p>
          <a:p>
            <a:endParaRPr lang="en-US" dirty="0" smtClean="0"/>
          </a:p>
        </p:txBody>
      </p:sp>
      <p:sp>
        <p:nvSpPr>
          <p:cNvPr id="8" name="Content Placeholder 2"/>
          <p:cNvSpPr txBox="1">
            <a:spLocks/>
          </p:cNvSpPr>
          <p:nvPr/>
        </p:nvSpPr>
        <p:spPr>
          <a:xfrm>
            <a:off x="3306965" y="1981200"/>
            <a:ext cx="3713653" cy="4144963"/>
          </a:xfrm>
          <a:prstGeom prst="rect">
            <a:avLst/>
          </a:prstGeom>
        </p:spPr>
        <p:txBody>
          <a:bodyPr vert="horz" lIns="91440" tIns="45720" rIns="91440" bIns="45720" rtlCol="0">
            <a:normAutofit/>
          </a:bodyPr>
          <a:lstStyle/>
          <a:p>
            <a:pPr marL="228600" indent="-228600" defTabSz="914400">
              <a:spcBef>
                <a:spcPts val="2000"/>
              </a:spcBef>
              <a:buClr>
                <a:schemeClr val="accent1"/>
              </a:buClr>
              <a:buSzPct val="75000"/>
              <a:buFont typeface="Wingdings" pitchFamily="2" charset="2"/>
              <a:buChar char="n"/>
            </a:pPr>
            <a:r>
              <a:rPr lang="en-US" sz="2400" dirty="0" smtClean="0">
                <a:solidFill>
                  <a:schemeClr val="tx1">
                    <a:lumMod val="65000"/>
                    <a:lumOff val="35000"/>
                  </a:schemeClr>
                </a:solidFill>
              </a:rPr>
              <a:t>Protégé </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OBO</a:t>
            </a:r>
            <a:r>
              <a:rPr lang="en-US" sz="2400" dirty="0" smtClean="0">
                <a:solidFill>
                  <a:schemeClr val="tx1">
                    <a:lumMod val="65000"/>
                    <a:lumOff val="35000"/>
                  </a:schemeClr>
                </a:solidFill>
              </a:rPr>
              <a:t>-Edit</a:t>
            </a:r>
            <a:r>
              <a:rPr kumimoji="0" lang="en-US" sz="2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a:t>
            </a: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lang="en-US" sz="2000" dirty="0" smtClean="0">
              <a:solidFill>
                <a:schemeClr val="tx1">
                  <a:lumMod val="65000"/>
                  <a:lumOff val="35000"/>
                </a:schemeClr>
              </a:solidFill>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endParaRPr kumimoji="0" lang="en-US" sz="18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endParaRPr kumimoji="0" lang="en-US" sz="20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endParaRPr>
          </a:p>
        </p:txBody>
      </p:sp>
      <p:pic>
        <p:nvPicPr>
          <p:cNvPr id="10" name="Picture 9"/>
          <p:cNvPicPr>
            <a:picLocks noChangeAspect="1"/>
          </p:cNvPicPr>
          <p:nvPr/>
        </p:nvPicPr>
        <p:blipFill>
          <a:blip r:embed="rId2"/>
          <a:stretch>
            <a:fillRect/>
          </a:stretch>
        </p:blipFill>
        <p:spPr>
          <a:xfrm>
            <a:off x="5226765" y="2207994"/>
            <a:ext cx="2743200" cy="2260600"/>
          </a:xfrm>
          <a:prstGeom prst="rect">
            <a:avLst/>
          </a:prstGeom>
        </p:spPr>
      </p:pic>
      <p:pic>
        <p:nvPicPr>
          <p:cNvPr id="12" name="Picture 11"/>
          <p:cNvPicPr>
            <a:picLocks noChangeAspect="1"/>
          </p:cNvPicPr>
          <p:nvPr/>
        </p:nvPicPr>
        <p:blipFill>
          <a:blip r:embed="rId3"/>
          <a:stretch>
            <a:fillRect/>
          </a:stretch>
        </p:blipFill>
        <p:spPr>
          <a:xfrm>
            <a:off x="5146487" y="4628295"/>
            <a:ext cx="2908300" cy="1981200"/>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the tutorial ontology</a:t>
            </a:r>
            <a:endParaRPr lang="en-US" dirty="0"/>
          </a:p>
        </p:txBody>
      </p:sp>
      <p:sp>
        <p:nvSpPr>
          <p:cNvPr id="3" name="Content Placeholder 2"/>
          <p:cNvSpPr>
            <a:spLocks noGrp="1"/>
          </p:cNvSpPr>
          <p:nvPr>
            <p:ph idx="1"/>
          </p:nvPr>
        </p:nvSpPr>
        <p:spPr>
          <a:xfrm>
            <a:off x="498474" y="1662836"/>
            <a:ext cx="4041776" cy="4906849"/>
          </a:xfrm>
        </p:spPr>
        <p:txBody>
          <a:bodyPr>
            <a:normAutofit fontScale="92500" lnSpcReduction="10000"/>
          </a:bodyPr>
          <a:lstStyle/>
          <a:p>
            <a:r>
              <a:rPr lang="en-US" dirty="0" smtClean="0"/>
              <a:t>Upper level classes</a:t>
            </a:r>
          </a:p>
          <a:p>
            <a:pPr lvl="1"/>
            <a:r>
              <a:rPr lang="en-US" dirty="0" smtClean="0"/>
              <a:t>Basic Formal ontology – general abstract classes: process; object; quality</a:t>
            </a:r>
          </a:p>
          <a:p>
            <a:pPr lvl="1"/>
            <a:r>
              <a:rPr lang="en-US" dirty="0" smtClean="0"/>
              <a:t>CARO 2.0 (draft) – abstract classes for anatomy (anatomical space; cell; </a:t>
            </a:r>
            <a:r>
              <a:rPr lang="en-US" dirty="0" err="1" smtClean="0"/>
              <a:t>acellular</a:t>
            </a:r>
            <a:r>
              <a:rPr lang="en-US" dirty="0" smtClean="0"/>
              <a:t> </a:t>
            </a:r>
            <a:r>
              <a:rPr lang="en-US" dirty="0" err="1" smtClean="0"/>
              <a:t>stucture</a:t>
            </a:r>
            <a:r>
              <a:rPr lang="en-US" dirty="0" smtClean="0"/>
              <a:t>…)</a:t>
            </a:r>
          </a:p>
          <a:p>
            <a:pPr lvl="1"/>
            <a:r>
              <a:rPr lang="en-US" dirty="0" smtClean="0"/>
              <a:t>FUNCARO – Functional classifications using GO</a:t>
            </a:r>
          </a:p>
          <a:p>
            <a:r>
              <a:rPr lang="en-US" dirty="0" smtClean="0"/>
              <a:t>Imported differentia</a:t>
            </a:r>
          </a:p>
          <a:p>
            <a:pPr lvl="1"/>
            <a:r>
              <a:rPr lang="en-US" dirty="0" smtClean="0"/>
              <a:t>GO terms – imported for recording function</a:t>
            </a:r>
          </a:p>
          <a:p>
            <a:pPr lvl="1"/>
            <a:r>
              <a:rPr lang="en-US" dirty="0" smtClean="0"/>
              <a:t>PATO terms – imported for recording qualities</a:t>
            </a:r>
          </a:p>
          <a:p>
            <a:r>
              <a:rPr lang="en-US" dirty="0" smtClean="0"/>
              <a:t>tutorial: some specific insect anatomical classes</a:t>
            </a:r>
            <a:endParaRPr lang="en-US" dirty="0"/>
          </a:p>
        </p:txBody>
      </p:sp>
      <p:pic>
        <p:nvPicPr>
          <p:cNvPr id="4" name="Picture 49" descr="nrn2098-f1"/>
          <p:cNvPicPr>
            <a:picLocks noChangeAspect="1" noChangeArrowheads="1"/>
          </p:cNvPicPr>
          <p:nvPr/>
        </p:nvPicPr>
        <p:blipFill>
          <a:blip r:embed="rId2"/>
          <a:srcRect/>
          <a:stretch>
            <a:fillRect/>
          </a:stretch>
        </p:blipFill>
        <p:spPr bwMode="auto">
          <a:xfrm>
            <a:off x="4540250" y="1662836"/>
            <a:ext cx="3995260" cy="4492196"/>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93" y="2312894"/>
            <a:ext cx="7556313" cy="1116106"/>
          </a:xfrm>
        </p:spPr>
        <p:txBody>
          <a:bodyPr/>
          <a:lstStyle/>
          <a:p>
            <a:r>
              <a:rPr lang="en-US" dirty="0" smtClean="0"/>
              <a:t>Exercise 1 – Tracing multiple classification of single sense organ</a:t>
            </a:r>
            <a:br>
              <a:rPr lang="en-US" dirty="0" smtClean="0"/>
            </a:br>
            <a:r>
              <a:rPr lang="en-US" dirty="0" smtClean="0"/>
              <a:t/>
            </a:r>
            <a:br>
              <a:rPr lang="en-US" dirty="0" smtClean="0"/>
            </a:br>
            <a:r>
              <a:rPr lang="en-US" dirty="0" smtClean="0"/>
              <a:t>	Please open:</a:t>
            </a:r>
            <a:br>
              <a:rPr lang="en-US" dirty="0" smtClean="0"/>
            </a:br>
            <a:r>
              <a:rPr lang="en-US" dirty="0" smtClean="0"/>
              <a:t>		</a:t>
            </a:r>
            <a:r>
              <a:rPr lang="en-US" dirty="0" smtClean="0"/>
              <a:t>convert </a:t>
            </a:r>
            <a:r>
              <a:rPr lang="en-US" dirty="0" err="1" smtClean="0"/>
              <a:t>tutorial.obo</a:t>
            </a:r>
            <a:r>
              <a:rPr lang="en-US" dirty="0" smtClean="0"/>
              <a:t> to owl</a:t>
            </a:r>
            <a:br>
              <a:rPr lang="en-US" dirty="0" smtClean="0"/>
            </a:br>
            <a:r>
              <a:rPr lang="en-US" dirty="0"/>
              <a:t>	</a:t>
            </a:r>
            <a:r>
              <a:rPr lang="en-US" dirty="0" smtClean="0"/>
              <a:t>	open in </a:t>
            </a:r>
            <a:r>
              <a:rPr lang="en-US" dirty="0" err="1" smtClean="0"/>
              <a:t>Protege</a:t>
            </a:r>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OBO Format Converter</a:t>
            </a:r>
            <a:endParaRPr lang="en-US" dirty="0"/>
          </a:p>
        </p:txBody>
      </p:sp>
      <p:pic>
        <p:nvPicPr>
          <p:cNvPr id="5" name="Picture 4"/>
          <p:cNvPicPr>
            <a:picLocks noChangeAspect="1"/>
          </p:cNvPicPr>
          <p:nvPr/>
        </p:nvPicPr>
        <p:blipFill>
          <a:blip r:embed="rId2"/>
          <a:stretch>
            <a:fillRect/>
          </a:stretch>
        </p:blipFill>
        <p:spPr>
          <a:xfrm>
            <a:off x="749577" y="1422515"/>
            <a:ext cx="5093274" cy="3753809"/>
          </a:xfrm>
          <a:prstGeom prst="rect">
            <a:avLst/>
          </a:prstGeom>
        </p:spPr>
      </p:pic>
      <p:sp>
        <p:nvSpPr>
          <p:cNvPr id="6" name="TextBox 5"/>
          <p:cNvSpPr txBox="1"/>
          <p:nvPr/>
        </p:nvSpPr>
        <p:spPr>
          <a:xfrm>
            <a:off x="2254818" y="5597837"/>
            <a:ext cx="5799969" cy="369332"/>
          </a:xfrm>
          <a:prstGeom prst="rect">
            <a:avLst/>
          </a:prstGeom>
          <a:noFill/>
        </p:spPr>
        <p:txBody>
          <a:bodyPr wrap="square" rtlCol="0">
            <a:spAutoFit/>
          </a:bodyPr>
          <a:lstStyle/>
          <a:p>
            <a:r>
              <a:rPr lang="en-US" dirty="0" smtClean="0">
                <a:solidFill>
                  <a:srgbClr val="595959"/>
                </a:solidFill>
              </a:rPr>
              <a:t>Convert </a:t>
            </a:r>
            <a:r>
              <a:rPr lang="en-US" dirty="0" err="1" smtClean="0">
                <a:solidFill>
                  <a:srgbClr val="595959"/>
                </a:solidFill>
              </a:rPr>
              <a:t>tutorial.obo</a:t>
            </a:r>
            <a:r>
              <a:rPr lang="en-US" dirty="0" smtClean="0">
                <a:solidFill>
                  <a:srgbClr val="595959"/>
                </a:solidFill>
              </a:rPr>
              <a:t> to </a:t>
            </a:r>
            <a:r>
              <a:rPr lang="en-US" dirty="0" err="1" smtClean="0">
                <a:solidFill>
                  <a:srgbClr val="595959"/>
                </a:solidFill>
              </a:rPr>
              <a:t>tutorial.owl</a:t>
            </a:r>
            <a:endParaRPr lang="en-US" dirty="0">
              <a:solidFill>
                <a:srgbClr val="595959"/>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4575" y="2870947"/>
            <a:ext cx="7556313" cy="1116106"/>
          </a:xfrm>
        </p:spPr>
        <p:txBody>
          <a:bodyPr/>
          <a:lstStyle/>
          <a:p>
            <a:r>
              <a:rPr lang="en-US" dirty="0" smtClean="0"/>
              <a:t>Quick live demo</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tutorial.owl</a:t>
            </a:r>
            <a:r>
              <a:rPr lang="en-US" dirty="0" smtClean="0"/>
              <a:t> in Protégé</a:t>
            </a:r>
            <a:endParaRPr lang="en-US" dirty="0"/>
          </a:p>
        </p:txBody>
      </p:sp>
      <p:sp>
        <p:nvSpPr>
          <p:cNvPr id="3" name="Content Placeholder 2"/>
          <p:cNvSpPr>
            <a:spLocks noGrp="1"/>
          </p:cNvSpPr>
          <p:nvPr>
            <p:ph idx="1"/>
          </p:nvPr>
        </p:nvSpPr>
        <p:spPr/>
        <p:txBody>
          <a:bodyPr/>
          <a:lstStyle/>
          <a:p>
            <a:r>
              <a:rPr lang="en-US" dirty="0" smtClean="0"/>
              <a:t>Open </a:t>
            </a:r>
            <a:r>
              <a:rPr lang="en-US" dirty="0" err="1" smtClean="0"/>
              <a:t>tutorial.owl</a:t>
            </a:r>
            <a:r>
              <a:rPr lang="en-US" dirty="0" smtClean="0"/>
              <a:t> in Protégé.</a:t>
            </a:r>
          </a:p>
          <a:p>
            <a:r>
              <a:rPr lang="en-US" dirty="0" smtClean="0"/>
              <a:t>Run reasoner</a:t>
            </a:r>
          </a:p>
          <a:p>
            <a:endParaRPr lang="en-US" dirty="0" smtClean="0"/>
          </a:p>
          <a:p>
            <a:endParaRPr lang="en-US" dirty="0" smtClean="0"/>
          </a:p>
          <a:p>
            <a:endParaRPr lang="en-US" dirty="0" smtClean="0"/>
          </a:p>
          <a:p>
            <a:r>
              <a:rPr lang="en-US" dirty="0" smtClean="0"/>
              <a:t>search for ‘pedicel’</a:t>
            </a:r>
          </a:p>
        </p:txBody>
      </p:sp>
      <p:pic>
        <p:nvPicPr>
          <p:cNvPr id="5" name="Picture 4"/>
          <p:cNvPicPr>
            <a:picLocks noChangeAspect="1"/>
          </p:cNvPicPr>
          <p:nvPr/>
        </p:nvPicPr>
        <p:blipFill>
          <a:blip r:embed="rId2"/>
          <a:stretch>
            <a:fillRect/>
          </a:stretch>
        </p:blipFill>
        <p:spPr>
          <a:xfrm>
            <a:off x="2658541" y="2724564"/>
            <a:ext cx="2468418" cy="1797983"/>
          </a:xfrm>
          <a:prstGeom prst="rect">
            <a:avLst/>
          </a:prstGeom>
        </p:spPr>
      </p:pic>
      <p:pic>
        <p:nvPicPr>
          <p:cNvPr id="6" name="Picture 5"/>
          <p:cNvPicPr>
            <a:picLocks noChangeAspect="1"/>
          </p:cNvPicPr>
          <p:nvPr/>
        </p:nvPicPr>
        <p:blipFill>
          <a:blip r:embed="rId3"/>
          <a:stretch>
            <a:fillRect/>
          </a:stretch>
        </p:blipFill>
        <p:spPr>
          <a:xfrm>
            <a:off x="2740737" y="5353743"/>
            <a:ext cx="2386222" cy="859040"/>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Auto-classification on </a:t>
            </a:r>
            <a:r>
              <a:rPr lang="en-US" dirty="0" err="1" smtClean="0"/>
              <a:t>partonomy</a:t>
            </a:r>
            <a:endParaRPr lang="en-US" dirty="0"/>
          </a:p>
        </p:txBody>
      </p:sp>
      <p:pic>
        <p:nvPicPr>
          <p:cNvPr id="6" name="Picture 5"/>
          <p:cNvPicPr>
            <a:picLocks noChangeAspect="1"/>
          </p:cNvPicPr>
          <p:nvPr/>
        </p:nvPicPr>
        <p:blipFill>
          <a:blip r:embed="rId2"/>
          <a:stretch>
            <a:fillRect/>
          </a:stretch>
        </p:blipFill>
        <p:spPr>
          <a:xfrm>
            <a:off x="813144" y="2403653"/>
            <a:ext cx="3009680" cy="1458299"/>
          </a:xfrm>
          <a:prstGeom prst="rect">
            <a:avLst/>
          </a:prstGeom>
        </p:spPr>
      </p:pic>
      <p:pic>
        <p:nvPicPr>
          <p:cNvPr id="7" name="Picture 6"/>
          <p:cNvPicPr>
            <a:picLocks noChangeAspect="1"/>
          </p:cNvPicPr>
          <p:nvPr/>
        </p:nvPicPr>
        <p:blipFill>
          <a:blip r:embed="rId3"/>
          <a:stretch>
            <a:fillRect/>
          </a:stretch>
        </p:blipFill>
        <p:spPr>
          <a:xfrm>
            <a:off x="4203322" y="2125800"/>
            <a:ext cx="4457309" cy="1632007"/>
          </a:xfrm>
          <a:prstGeom prst="rect">
            <a:avLst/>
          </a:prstGeom>
        </p:spPr>
      </p:pic>
      <p:pic>
        <p:nvPicPr>
          <p:cNvPr id="8" name="Picture 7"/>
          <p:cNvPicPr>
            <a:picLocks noChangeAspect="1"/>
          </p:cNvPicPr>
          <p:nvPr/>
        </p:nvPicPr>
        <p:blipFill>
          <a:blip r:embed="rId4"/>
          <a:stretch>
            <a:fillRect/>
          </a:stretch>
        </p:blipFill>
        <p:spPr>
          <a:xfrm>
            <a:off x="813144" y="2048053"/>
            <a:ext cx="2358100" cy="434387"/>
          </a:xfrm>
          <a:prstGeom prst="rect">
            <a:avLst/>
          </a:prstGeom>
        </p:spPr>
      </p:pic>
      <p:pic>
        <p:nvPicPr>
          <p:cNvPr id="11" name="Picture 10"/>
          <p:cNvPicPr>
            <a:picLocks noChangeAspect="1"/>
          </p:cNvPicPr>
          <p:nvPr/>
        </p:nvPicPr>
        <p:blipFill>
          <a:blip r:embed="rId5"/>
          <a:stretch>
            <a:fillRect/>
          </a:stretch>
        </p:blipFill>
        <p:spPr>
          <a:xfrm>
            <a:off x="325274" y="4621358"/>
            <a:ext cx="3878048" cy="1806214"/>
          </a:xfrm>
          <a:prstGeom prst="rect">
            <a:avLst/>
          </a:prstGeom>
        </p:spPr>
      </p:pic>
      <p:pic>
        <p:nvPicPr>
          <p:cNvPr id="12" name="Picture 11"/>
          <p:cNvPicPr>
            <a:picLocks noChangeAspect="1"/>
          </p:cNvPicPr>
          <p:nvPr/>
        </p:nvPicPr>
        <p:blipFill>
          <a:blip r:embed="rId6"/>
          <a:stretch>
            <a:fillRect/>
          </a:stretch>
        </p:blipFill>
        <p:spPr>
          <a:xfrm>
            <a:off x="4294034" y="4439524"/>
            <a:ext cx="4205487" cy="1988048"/>
          </a:xfrm>
          <a:prstGeom prst="rect">
            <a:avLst/>
          </a:prstGeom>
        </p:spPr>
      </p:pic>
      <p:pic>
        <p:nvPicPr>
          <p:cNvPr id="14" name="Picture 13"/>
          <p:cNvPicPr>
            <a:picLocks noChangeAspect="1"/>
          </p:cNvPicPr>
          <p:nvPr/>
        </p:nvPicPr>
        <p:blipFill>
          <a:blip r:embed="rId7"/>
          <a:stretch>
            <a:fillRect/>
          </a:stretch>
        </p:blipFill>
        <p:spPr>
          <a:xfrm>
            <a:off x="480819" y="3996932"/>
            <a:ext cx="3251292" cy="426732"/>
          </a:xfrm>
          <a:prstGeom prst="rect">
            <a:avLst/>
          </a:prstGeom>
        </p:spPr>
      </p:pic>
      <p:pic>
        <p:nvPicPr>
          <p:cNvPr id="15" name="Picture 14"/>
          <p:cNvPicPr>
            <a:picLocks noChangeAspect="1"/>
          </p:cNvPicPr>
          <p:nvPr/>
        </p:nvPicPr>
        <p:blipFill>
          <a:blip r:embed="rId8"/>
          <a:stretch>
            <a:fillRect/>
          </a:stretch>
        </p:blipFill>
        <p:spPr>
          <a:xfrm>
            <a:off x="4224668" y="3996932"/>
            <a:ext cx="4365567" cy="442592"/>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classification of single sense organ</a:t>
            </a:r>
            <a:endParaRPr lang="en-US" dirty="0"/>
          </a:p>
        </p:txBody>
      </p:sp>
      <p:pic>
        <p:nvPicPr>
          <p:cNvPr id="4" name="Picture 3"/>
          <p:cNvPicPr>
            <a:picLocks noChangeAspect="1"/>
          </p:cNvPicPr>
          <p:nvPr/>
        </p:nvPicPr>
        <p:blipFill>
          <a:blip r:embed="rId2"/>
          <a:stretch>
            <a:fillRect/>
          </a:stretch>
        </p:blipFill>
        <p:spPr>
          <a:xfrm>
            <a:off x="732403" y="3429000"/>
            <a:ext cx="7936525" cy="3167648"/>
          </a:xfrm>
          <a:prstGeom prst="rect">
            <a:avLst/>
          </a:prstGeom>
        </p:spPr>
      </p:pic>
      <p:pic>
        <p:nvPicPr>
          <p:cNvPr id="5" name="Picture 4"/>
          <p:cNvPicPr>
            <a:picLocks noChangeAspect="1"/>
          </p:cNvPicPr>
          <p:nvPr/>
        </p:nvPicPr>
        <p:blipFill>
          <a:blip r:embed="rId3"/>
          <a:stretch>
            <a:fillRect/>
          </a:stretch>
        </p:blipFill>
        <p:spPr>
          <a:xfrm>
            <a:off x="810157" y="1801156"/>
            <a:ext cx="4076700" cy="1435100"/>
          </a:xfrm>
          <a:prstGeom prst="rect">
            <a:avLst/>
          </a:prstGeom>
        </p:spPr>
      </p:pic>
      <p:sp>
        <p:nvSpPr>
          <p:cNvPr id="6" name="Content Placeholder 2"/>
          <p:cNvSpPr>
            <a:spLocks noGrp="1"/>
          </p:cNvSpPr>
          <p:nvPr>
            <p:ph idx="1"/>
          </p:nvPr>
        </p:nvSpPr>
        <p:spPr>
          <a:xfrm>
            <a:off x="5020610" y="2299355"/>
            <a:ext cx="3648318" cy="636308"/>
          </a:xfrm>
        </p:spPr>
        <p:txBody>
          <a:bodyPr/>
          <a:lstStyle/>
          <a:p>
            <a:pPr marL="228600" lvl="1">
              <a:spcBef>
                <a:spcPts val="2000"/>
              </a:spcBef>
              <a:buClr>
                <a:schemeClr val="accent1"/>
              </a:buClr>
            </a:pPr>
            <a:r>
              <a:rPr lang="en-US" dirty="0" smtClean="0"/>
              <a:t>Start search with wild card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Attaching textual information to a class in OWL</a:t>
            </a:r>
            <a:endParaRPr lang="en-US" dirty="0"/>
          </a:p>
        </p:txBody>
      </p:sp>
      <p:sp>
        <p:nvSpPr>
          <p:cNvPr id="3" name="Content Placeholder 2"/>
          <p:cNvSpPr>
            <a:spLocks noGrp="1"/>
          </p:cNvSpPr>
          <p:nvPr>
            <p:ph idx="1"/>
          </p:nvPr>
        </p:nvSpPr>
        <p:spPr/>
        <p:txBody>
          <a:bodyPr/>
          <a:lstStyle/>
          <a:p>
            <a:r>
              <a:rPr lang="en-US" dirty="0" smtClean="0"/>
              <a:t>Annotation properties provide </a:t>
            </a:r>
            <a:r>
              <a:rPr lang="en-US" dirty="0" err="1" smtClean="0"/>
              <a:t>URIs</a:t>
            </a:r>
            <a:r>
              <a:rPr lang="en-US" dirty="0" smtClean="0"/>
              <a:t> and labels for textual info attached to a term.  In the current OBO to OWL translation we use:</a:t>
            </a:r>
          </a:p>
          <a:p>
            <a:pPr lvl="1"/>
            <a:r>
              <a:rPr lang="en-US" dirty="0" smtClean="0"/>
              <a:t>OBO name = </a:t>
            </a:r>
            <a:r>
              <a:rPr lang="en-US" dirty="0" err="1" smtClean="0"/>
              <a:t>rdfs:label</a:t>
            </a:r>
            <a:endParaRPr lang="en-US" dirty="0" smtClean="0"/>
          </a:p>
          <a:p>
            <a:pPr lvl="1"/>
            <a:r>
              <a:rPr lang="en-US" dirty="0" smtClean="0"/>
              <a:t>OBO def = </a:t>
            </a:r>
            <a:r>
              <a:rPr lang="en-US" dirty="0" err="1" smtClean="0"/>
              <a:t>IAO:definition</a:t>
            </a:r>
            <a:endParaRPr lang="en-US" dirty="0" smtClean="0"/>
          </a:p>
          <a:p>
            <a:pPr lvl="1"/>
            <a:r>
              <a:rPr lang="en-US" dirty="0" smtClean="0"/>
              <a:t>…</a:t>
            </a:r>
          </a:p>
          <a:p>
            <a:endParaRPr lang="en-US" dirty="0"/>
          </a:p>
        </p:txBody>
      </p:sp>
      <p:pic>
        <p:nvPicPr>
          <p:cNvPr id="4" name="Picture 3"/>
          <p:cNvPicPr>
            <a:picLocks noChangeAspect="1"/>
          </p:cNvPicPr>
          <p:nvPr/>
        </p:nvPicPr>
        <p:blipFill>
          <a:blip r:embed="rId2"/>
          <a:stretch>
            <a:fillRect/>
          </a:stretch>
        </p:blipFill>
        <p:spPr>
          <a:xfrm>
            <a:off x="2295525" y="3822700"/>
            <a:ext cx="4800600" cy="2578100"/>
          </a:xfrm>
          <a:prstGeom prst="rect">
            <a:avLst/>
          </a:prstGeom>
        </p:spPr>
      </p:pic>
    </p:spTree>
    <p:extLst>
      <p:ext uri="{BB962C8B-B14F-4D97-AF65-F5344CB8AC3E}">
        <p14:creationId xmlns:p14="http://schemas.microsoft.com/office/powerpoint/2010/main" val="38395416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Asserting a classification</a:t>
            </a:r>
            <a:endParaRPr lang="en-US" dirty="0"/>
          </a:p>
        </p:txBody>
      </p:sp>
      <p:pic>
        <p:nvPicPr>
          <p:cNvPr id="6" name="Picture 5"/>
          <p:cNvPicPr>
            <a:picLocks noChangeAspect="1"/>
          </p:cNvPicPr>
          <p:nvPr/>
        </p:nvPicPr>
        <p:blipFill>
          <a:blip r:embed="rId2"/>
          <a:stretch>
            <a:fillRect/>
          </a:stretch>
        </p:blipFill>
        <p:spPr>
          <a:xfrm>
            <a:off x="427649" y="1963024"/>
            <a:ext cx="3628434" cy="2304948"/>
          </a:xfrm>
          <a:prstGeom prst="rect">
            <a:avLst/>
          </a:prstGeom>
        </p:spPr>
      </p:pic>
      <p:pic>
        <p:nvPicPr>
          <p:cNvPr id="8" name="Picture 7"/>
          <p:cNvPicPr>
            <a:picLocks noChangeAspect="1"/>
          </p:cNvPicPr>
          <p:nvPr/>
        </p:nvPicPr>
        <p:blipFill>
          <a:blip r:embed="rId3"/>
          <a:stretch>
            <a:fillRect/>
          </a:stretch>
        </p:blipFill>
        <p:spPr>
          <a:xfrm>
            <a:off x="427649" y="4450056"/>
            <a:ext cx="3628434" cy="1929668"/>
          </a:xfrm>
          <a:prstGeom prst="rect">
            <a:avLst/>
          </a:prstGeom>
        </p:spPr>
      </p:pic>
      <p:pic>
        <p:nvPicPr>
          <p:cNvPr id="10" name="Picture 9"/>
          <p:cNvPicPr>
            <a:picLocks noChangeAspect="1"/>
          </p:cNvPicPr>
          <p:nvPr/>
        </p:nvPicPr>
        <p:blipFill>
          <a:blip r:embed="rId4"/>
          <a:stretch>
            <a:fillRect/>
          </a:stretch>
        </p:blipFill>
        <p:spPr>
          <a:xfrm>
            <a:off x="4387077" y="5040229"/>
            <a:ext cx="3009900" cy="596900"/>
          </a:xfrm>
          <a:prstGeom prst="rect">
            <a:avLst/>
          </a:prstGeom>
        </p:spPr>
      </p:pic>
      <p:pic>
        <p:nvPicPr>
          <p:cNvPr id="11" name="Picture 10"/>
          <p:cNvPicPr>
            <a:picLocks noChangeAspect="1"/>
          </p:cNvPicPr>
          <p:nvPr/>
        </p:nvPicPr>
        <p:blipFill>
          <a:blip r:embed="rId5"/>
          <a:stretch>
            <a:fillRect/>
          </a:stretch>
        </p:blipFill>
        <p:spPr>
          <a:xfrm>
            <a:off x="4384742" y="2001898"/>
            <a:ext cx="3797300" cy="2489200"/>
          </a:xfrm>
          <a:prstGeom prst="rect">
            <a:avLst/>
          </a:prstGeom>
        </p:spPr>
      </p:pic>
      <p:sp>
        <p:nvSpPr>
          <p:cNvPr id="13" name="Title 1"/>
          <p:cNvSpPr txBox="1">
            <a:spLocks/>
          </p:cNvSpPr>
          <p:nvPr/>
        </p:nvSpPr>
        <p:spPr>
          <a:xfrm>
            <a:off x="427649" y="1341818"/>
            <a:ext cx="7556313" cy="516763"/>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accent1"/>
                </a:solidFill>
                <a:effectLst/>
                <a:uLnTx/>
                <a:uFillTx/>
                <a:latin typeface="+mj-lt"/>
                <a:ea typeface="+mj-ea"/>
                <a:cs typeface="+mj-cs"/>
              </a:rPr>
              <a:t>Protégé 4.1			  OBO-Edit</a:t>
            </a:r>
            <a:r>
              <a:rPr kumimoji="0" lang="en-US" sz="2400" b="0" i="0" u="none" strike="noStrike" kern="1200" cap="none" spc="0" normalizeH="0" noProof="0" dirty="0" smtClean="0">
                <a:ln>
                  <a:noFill/>
                </a:ln>
                <a:solidFill>
                  <a:schemeClr val="accent1"/>
                </a:solidFill>
                <a:effectLst/>
                <a:uLnTx/>
                <a:uFillTx/>
                <a:latin typeface="+mj-lt"/>
                <a:ea typeface="+mj-ea"/>
                <a:cs typeface="+mj-cs"/>
              </a:rPr>
              <a:t> 2.1</a:t>
            </a:r>
            <a:endParaRPr kumimoji="0" lang="en-US" sz="2400" b="0" i="0" u="none" strike="noStrike" kern="1200" cap="none" spc="0" normalizeH="0" baseline="0" noProof="0" dirty="0">
              <a:ln>
                <a:noFill/>
              </a:ln>
              <a:solidFill>
                <a:schemeClr val="accent1"/>
              </a:solidFill>
              <a:effectLst/>
              <a:uLnTx/>
              <a:uFillTx/>
              <a:latin typeface="+mj-lt"/>
              <a:ea typeface="+mj-ea"/>
              <a:cs typeface="+mj-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some necessary conditions for class membership</a:t>
            </a:r>
            <a:endParaRPr lang="en-US" dirty="0"/>
          </a:p>
        </p:txBody>
      </p:sp>
      <p:pic>
        <p:nvPicPr>
          <p:cNvPr id="6" name="Picture 5"/>
          <p:cNvPicPr>
            <a:picLocks noChangeAspect="1"/>
          </p:cNvPicPr>
          <p:nvPr/>
        </p:nvPicPr>
        <p:blipFill>
          <a:blip r:embed="rId2"/>
          <a:stretch>
            <a:fillRect/>
          </a:stretch>
        </p:blipFill>
        <p:spPr>
          <a:xfrm>
            <a:off x="845970" y="4613215"/>
            <a:ext cx="7353300" cy="1676400"/>
          </a:xfrm>
          <a:prstGeom prst="rect">
            <a:avLst/>
          </a:prstGeom>
        </p:spPr>
      </p:pic>
      <p:sp>
        <p:nvSpPr>
          <p:cNvPr id="5" name="TextBox 4"/>
          <p:cNvSpPr txBox="1"/>
          <p:nvPr/>
        </p:nvSpPr>
        <p:spPr>
          <a:xfrm>
            <a:off x="8117146" y="4998518"/>
            <a:ext cx="304929" cy="369332"/>
          </a:xfrm>
          <a:prstGeom prst="rect">
            <a:avLst/>
          </a:prstGeom>
          <a:noFill/>
        </p:spPr>
        <p:txBody>
          <a:bodyPr wrap="none" rtlCol="0">
            <a:spAutoFit/>
          </a:bodyPr>
          <a:lstStyle/>
          <a:p>
            <a:r>
              <a:rPr lang="en-US" dirty="0" smtClean="0"/>
              <a:t>*</a:t>
            </a:r>
            <a:endParaRPr lang="en-US" dirty="0"/>
          </a:p>
        </p:txBody>
      </p:sp>
      <p:sp>
        <p:nvSpPr>
          <p:cNvPr id="7" name="TextBox 6"/>
          <p:cNvSpPr txBox="1"/>
          <p:nvPr/>
        </p:nvSpPr>
        <p:spPr>
          <a:xfrm>
            <a:off x="0" y="6372060"/>
            <a:ext cx="9158727" cy="276999"/>
          </a:xfrm>
          <a:prstGeom prst="rect">
            <a:avLst/>
          </a:prstGeom>
          <a:noFill/>
        </p:spPr>
        <p:txBody>
          <a:bodyPr wrap="none" rtlCol="0">
            <a:spAutoFit/>
          </a:bodyPr>
          <a:lstStyle/>
          <a:p>
            <a:r>
              <a:rPr lang="en-US" sz="1200" dirty="0" smtClean="0"/>
              <a:t>* Strictly speaking, this is a useful fudge, but strict translation of </a:t>
            </a:r>
            <a:r>
              <a:rPr lang="en-US" sz="1200" dirty="0" err="1" smtClean="0"/>
              <a:t>capable_of</a:t>
            </a:r>
            <a:r>
              <a:rPr lang="en-US" sz="1200" dirty="0" smtClean="0"/>
              <a:t>  from OBO to OWL is beyond the scope of this tutorial</a:t>
            </a:r>
            <a:endParaRPr lang="en-US" sz="1200" dirty="0"/>
          </a:p>
        </p:txBody>
      </p:sp>
      <p:pic>
        <p:nvPicPr>
          <p:cNvPr id="9" name="Picture 8"/>
          <p:cNvPicPr>
            <a:picLocks noChangeAspect="1"/>
          </p:cNvPicPr>
          <p:nvPr/>
        </p:nvPicPr>
        <p:blipFill>
          <a:blip r:embed="rId3"/>
          <a:stretch>
            <a:fillRect/>
          </a:stretch>
        </p:blipFill>
        <p:spPr>
          <a:xfrm>
            <a:off x="845969" y="2047357"/>
            <a:ext cx="7314607" cy="2565857"/>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660795" y="2026249"/>
            <a:ext cx="3673149" cy="4417982"/>
          </a:xfrm>
          <a:prstGeom prst="rect">
            <a:avLst/>
          </a:prstGeom>
        </p:spPr>
      </p:pic>
      <p:pic>
        <p:nvPicPr>
          <p:cNvPr id="4" name="Picture 3"/>
          <p:cNvPicPr>
            <a:picLocks noChangeAspect="1"/>
          </p:cNvPicPr>
          <p:nvPr/>
        </p:nvPicPr>
        <p:blipFill>
          <a:blip r:embed="rId3"/>
          <a:stretch>
            <a:fillRect/>
          </a:stretch>
        </p:blipFill>
        <p:spPr>
          <a:xfrm>
            <a:off x="4333944" y="1843074"/>
            <a:ext cx="4166808" cy="4480746"/>
          </a:xfrm>
          <a:prstGeom prst="rect">
            <a:avLst/>
          </a:prstGeom>
        </p:spPr>
      </p:pic>
      <p:sp>
        <p:nvSpPr>
          <p:cNvPr id="5" name="TextBox 4"/>
          <p:cNvSpPr txBox="1"/>
          <p:nvPr/>
        </p:nvSpPr>
        <p:spPr>
          <a:xfrm>
            <a:off x="5839558" y="1719944"/>
            <a:ext cx="1082348" cy="369332"/>
          </a:xfrm>
          <a:prstGeom prst="rect">
            <a:avLst/>
          </a:prstGeom>
          <a:noFill/>
        </p:spPr>
        <p:txBody>
          <a:bodyPr wrap="none" rtlCol="0">
            <a:spAutoFit/>
          </a:bodyPr>
          <a:lstStyle/>
          <a:p>
            <a:r>
              <a:rPr lang="en-US" dirty="0" smtClean="0">
                <a:solidFill>
                  <a:srgbClr val="0000FF"/>
                </a:solidFill>
              </a:rPr>
              <a:t>GO terms</a:t>
            </a:r>
            <a:endParaRPr lang="en-US" dirty="0">
              <a:solidFill>
                <a:srgbClr val="0000FF"/>
              </a:solidFill>
            </a:endParaRPr>
          </a:p>
        </p:txBody>
      </p:sp>
      <p:sp>
        <p:nvSpPr>
          <p:cNvPr id="6" name="TextBox 5"/>
          <p:cNvSpPr txBox="1"/>
          <p:nvPr/>
        </p:nvSpPr>
        <p:spPr>
          <a:xfrm>
            <a:off x="1005479" y="1681070"/>
            <a:ext cx="3082244" cy="369332"/>
          </a:xfrm>
          <a:prstGeom prst="rect">
            <a:avLst/>
          </a:prstGeom>
          <a:noFill/>
        </p:spPr>
        <p:txBody>
          <a:bodyPr wrap="none" rtlCol="0">
            <a:spAutoFit/>
          </a:bodyPr>
          <a:lstStyle/>
          <a:p>
            <a:r>
              <a:rPr lang="en-US" dirty="0" smtClean="0">
                <a:solidFill>
                  <a:srgbClr val="00B158"/>
                </a:solidFill>
              </a:rPr>
              <a:t>CARO terms</a:t>
            </a:r>
            <a:r>
              <a:rPr lang="en-US" dirty="0" smtClean="0">
                <a:solidFill>
                  <a:schemeClr val="tx1">
                    <a:lumMod val="65000"/>
                    <a:lumOff val="35000"/>
                  </a:schemeClr>
                </a:solidFill>
              </a:rPr>
              <a:t> ; </a:t>
            </a:r>
            <a:r>
              <a:rPr lang="en-US" dirty="0" smtClean="0"/>
              <a:t>tutorial terms</a:t>
            </a:r>
            <a:endParaRPr lang="en-US" dirty="0">
              <a:solidFill>
                <a:srgbClr val="00B158"/>
              </a:solidFill>
            </a:endParaRPr>
          </a:p>
        </p:txBody>
      </p:sp>
      <p:sp>
        <p:nvSpPr>
          <p:cNvPr id="7" name="Title 1"/>
          <p:cNvSpPr>
            <a:spLocks noGrp="1"/>
          </p:cNvSpPr>
          <p:nvPr>
            <p:ph type="title"/>
          </p:nvPr>
        </p:nvSpPr>
        <p:spPr>
          <a:xfrm>
            <a:off x="498474" y="302682"/>
            <a:ext cx="7556313" cy="1116106"/>
          </a:xfrm>
        </p:spPr>
        <p:txBody>
          <a:bodyPr/>
          <a:lstStyle/>
          <a:p>
            <a:r>
              <a:rPr lang="en-US" dirty="0" smtClean="0"/>
              <a:t>Some classification</a:t>
            </a:r>
            <a:br>
              <a:rPr lang="en-US" dirty="0" smtClean="0"/>
            </a:br>
            <a:r>
              <a:rPr lang="en-US" dirty="0" smtClean="0"/>
              <a:t>	</a:t>
            </a:r>
            <a:r>
              <a:rPr lang="en-US" sz="2400" dirty="0" smtClean="0"/>
              <a:t>- OBO-Edit graph editor view</a:t>
            </a:r>
            <a:endParaRPr 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044754" y="2063299"/>
            <a:ext cx="5689600" cy="1244600"/>
          </a:xfrm>
          <a:prstGeom prst="rect">
            <a:avLst/>
          </a:prstGeom>
        </p:spPr>
      </p:pic>
      <p:pic>
        <p:nvPicPr>
          <p:cNvPr id="11" name="Picture 10"/>
          <p:cNvPicPr>
            <a:picLocks noChangeAspect="1"/>
          </p:cNvPicPr>
          <p:nvPr/>
        </p:nvPicPr>
        <p:blipFill>
          <a:blip r:embed="rId3"/>
          <a:stretch>
            <a:fillRect/>
          </a:stretch>
        </p:blipFill>
        <p:spPr>
          <a:xfrm>
            <a:off x="1071330" y="3828889"/>
            <a:ext cx="5715000" cy="1257300"/>
          </a:xfrm>
          <a:prstGeom prst="rect">
            <a:avLst/>
          </a:prstGeom>
        </p:spPr>
      </p:pic>
      <p:pic>
        <p:nvPicPr>
          <p:cNvPr id="19" name="Picture 18"/>
          <p:cNvPicPr>
            <a:picLocks noChangeAspect="1"/>
          </p:cNvPicPr>
          <p:nvPr/>
        </p:nvPicPr>
        <p:blipFill>
          <a:blip r:embed="rId4"/>
          <a:stretch>
            <a:fillRect/>
          </a:stretch>
        </p:blipFill>
        <p:spPr>
          <a:xfrm>
            <a:off x="1119088" y="5493742"/>
            <a:ext cx="6172200" cy="1155700"/>
          </a:xfrm>
          <a:prstGeom prst="rect">
            <a:avLst/>
          </a:prstGeom>
        </p:spPr>
      </p:pic>
      <p:pic>
        <p:nvPicPr>
          <p:cNvPr id="21" name="Picture 20"/>
          <p:cNvPicPr>
            <a:picLocks noChangeAspect="1"/>
          </p:cNvPicPr>
          <p:nvPr/>
        </p:nvPicPr>
        <p:blipFill>
          <a:blip r:embed="rId5"/>
          <a:stretch>
            <a:fillRect/>
          </a:stretch>
        </p:blipFill>
        <p:spPr>
          <a:xfrm>
            <a:off x="1067252" y="1627471"/>
            <a:ext cx="1892300" cy="368300"/>
          </a:xfrm>
          <a:prstGeom prst="rect">
            <a:avLst/>
          </a:prstGeom>
        </p:spPr>
      </p:pic>
      <p:pic>
        <p:nvPicPr>
          <p:cNvPr id="22" name="Picture 21"/>
          <p:cNvPicPr>
            <a:picLocks noChangeAspect="1"/>
          </p:cNvPicPr>
          <p:nvPr/>
        </p:nvPicPr>
        <p:blipFill>
          <a:blip r:embed="rId6"/>
          <a:stretch>
            <a:fillRect/>
          </a:stretch>
        </p:blipFill>
        <p:spPr>
          <a:xfrm>
            <a:off x="1072744" y="3459815"/>
            <a:ext cx="2832100" cy="330200"/>
          </a:xfrm>
          <a:prstGeom prst="rect">
            <a:avLst/>
          </a:prstGeom>
        </p:spPr>
      </p:pic>
      <p:pic>
        <p:nvPicPr>
          <p:cNvPr id="25" name="Picture 24"/>
          <p:cNvPicPr>
            <a:picLocks noChangeAspect="1"/>
          </p:cNvPicPr>
          <p:nvPr/>
        </p:nvPicPr>
        <p:blipFill>
          <a:blip r:embed="rId7"/>
          <a:stretch>
            <a:fillRect/>
          </a:stretch>
        </p:blipFill>
        <p:spPr>
          <a:xfrm>
            <a:off x="1111621" y="5201384"/>
            <a:ext cx="2946400" cy="279400"/>
          </a:xfrm>
          <a:prstGeom prst="rect">
            <a:avLst/>
          </a:prstGeom>
        </p:spPr>
      </p:pic>
      <p:sp>
        <p:nvSpPr>
          <p:cNvPr id="8" name="Title 1"/>
          <p:cNvSpPr>
            <a:spLocks noGrp="1"/>
          </p:cNvSpPr>
          <p:nvPr>
            <p:ph type="title"/>
          </p:nvPr>
        </p:nvSpPr>
        <p:spPr>
          <a:xfrm>
            <a:off x="498474" y="302682"/>
            <a:ext cx="7556313" cy="1116106"/>
          </a:xfrm>
        </p:spPr>
        <p:txBody>
          <a:bodyPr/>
          <a:lstStyle/>
          <a:p>
            <a:r>
              <a:rPr lang="en-US" dirty="0" smtClean="0"/>
              <a:t>Some necessary and sufficient definitions </a:t>
            </a:r>
            <a:br>
              <a:rPr lang="en-US" dirty="0" smtClean="0"/>
            </a:br>
            <a:endParaRPr 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57885" y="1520056"/>
            <a:ext cx="6412618" cy="5800410"/>
          </a:xfrm>
          <a:prstGeom prst="rect">
            <a:avLst/>
          </a:prstGeom>
        </p:spPr>
      </p:pic>
      <p:sp>
        <p:nvSpPr>
          <p:cNvPr id="3" name="TextBox 2"/>
          <p:cNvSpPr txBox="1"/>
          <p:nvPr/>
        </p:nvSpPr>
        <p:spPr>
          <a:xfrm>
            <a:off x="6124657" y="2263682"/>
            <a:ext cx="1082348" cy="369332"/>
          </a:xfrm>
          <a:prstGeom prst="rect">
            <a:avLst/>
          </a:prstGeom>
          <a:noFill/>
        </p:spPr>
        <p:txBody>
          <a:bodyPr wrap="none" rtlCol="0">
            <a:spAutoFit/>
          </a:bodyPr>
          <a:lstStyle/>
          <a:p>
            <a:r>
              <a:rPr lang="en-US" dirty="0" smtClean="0">
                <a:solidFill>
                  <a:srgbClr val="0000FF"/>
                </a:solidFill>
              </a:rPr>
              <a:t>GO terms</a:t>
            </a:r>
            <a:endParaRPr lang="en-US" dirty="0">
              <a:solidFill>
                <a:srgbClr val="0000FF"/>
              </a:solidFill>
            </a:endParaRPr>
          </a:p>
        </p:txBody>
      </p:sp>
      <p:sp>
        <p:nvSpPr>
          <p:cNvPr id="10" name="TextBox 9"/>
          <p:cNvSpPr txBox="1"/>
          <p:nvPr/>
        </p:nvSpPr>
        <p:spPr>
          <a:xfrm>
            <a:off x="5625862" y="5723398"/>
            <a:ext cx="1415772" cy="369332"/>
          </a:xfrm>
          <a:prstGeom prst="rect">
            <a:avLst/>
          </a:prstGeom>
          <a:noFill/>
        </p:spPr>
        <p:txBody>
          <a:bodyPr wrap="none" rtlCol="0">
            <a:spAutoFit/>
          </a:bodyPr>
          <a:lstStyle/>
          <a:p>
            <a:r>
              <a:rPr lang="en-US" b="1" dirty="0" smtClean="0"/>
              <a:t>= </a:t>
            </a:r>
            <a:r>
              <a:rPr lang="en-US" b="1" dirty="0" err="1" smtClean="0"/>
              <a:t>capable_of</a:t>
            </a:r>
            <a:endParaRPr lang="en-US" b="1" dirty="0"/>
          </a:p>
        </p:txBody>
      </p:sp>
      <p:sp>
        <p:nvSpPr>
          <p:cNvPr id="11" name="Title 1"/>
          <p:cNvSpPr>
            <a:spLocks noGrp="1"/>
          </p:cNvSpPr>
          <p:nvPr>
            <p:ph type="title"/>
          </p:nvPr>
        </p:nvSpPr>
        <p:spPr>
          <a:xfrm>
            <a:off x="498474" y="367472"/>
            <a:ext cx="7556313" cy="1116106"/>
          </a:xfrm>
        </p:spPr>
        <p:txBody>
          <a:bodyPr/>
          <a:lstStyle/>
          <a:p>
            <a:r>
              <a:rPr lang="en-US" dirty="0" smtClean="0"/>
              <a:t>Auto-classification</a:t>
            </a:r>
            <a:br>
              <a:rPr lang="en-US" dirty="0" smtClean="0"/>
            </a:br>
            <a:r>
              <a:rPr lang="en-US" dirty="0" smtClean="0"/>
              <a:t>	</a:t>
            </a:r>
            <a:r>
              <a:rPr lang="en-US" sz="2400" dirty="0" smtClean="0"/>
              <a:t>- OBO-Edit graph editor view</a:t>
            </a:r>
            <a:endParaRPr 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720" y="497052"/>
            <a:ext cx="7556313" cy="1116106"/>
          </a:xfrm>
        </p:spPr>
        <p:txBody>
          <a:bodyPr/>
          <a:lstStyle/>
          <a:p>
            <a:r>
              <a:rPr lang="en-US" dirty="0" err="1" smtClean="0"/>
              <a:t>Autoclassification</a:t>
            </a:r>
            <a:r>
              <a:rPr lang="en-US" dirty="0" smtClean="0"/>
              <a:t> using </a:t>
            </a:r>
            <a:r>
              <a:rPr lang="en-US" dirty="0" err="1" smtClean="0"/>
              <a:t>partonomy</a:t>
            </a:r>
            <a:endParaRPr lang="en-US" dirty="0"/>
          </a:p>
        </p:txBody>
      </p:sp>
      <p:pic>
        <p:nvPicPr>
          <p:cNvPr id="15" name="Picture 14"/>
          <p:cNvPicPr>
            <a:picLocks noChangeAspect="1"/>
          </p:cNvPicPr>
          <p:nvPr/>
        </p:nvPicPr>
        <p:blipFill>
          <a:blip r:embed="rId2"/>
          <a:stretch>
            <a:fillRect/>
          </a:stretch>
        </p:blipFill>
        <p:spPr>
          <a:xfrm>
            <a:off x="3347610" y="3981048"/>
            <a:ext cx="3944573" cy="2786246"/>
          </a:xfrm>
          <a:prstGeom prst="rect">
            <a:avLst/>
          </a:prstGeom>
        </p:spPr>
      </p:pic>
      <p:pic>
        <p:nvPicPr>
          <p:cNvPr id="16" name="Picture 15"/>
          <p:cNvPicPr>
            <a:picLocks noChangeAspect="1"/>
          </p:cNvPicPr>
          <p:nvPr/>
        </p:nvPicPr>
        <p:blipFill>
          <a:blip r:embed="rId3"/>
          <a:stretch>
            <a:fillRect/>
          </a:stretch>
        </p:blipFill>
        <p:spPr>
          <a:xfrm>
            <a:off x="420719" y="1269880"/>
            <a:ext cx="5289567" cy="2003624"/>
          </a:xfrm>
          <a:prstGeom prst="rect">
            <a:avLst/>
          </a:prstGeom>
        </p:spPr>
      </p:pic>
      <p:pic>
        <p:nvPicPr>
          <p:cNvPr id="26" name="Picture 25"/>
          <p:cNvPicPr>
            <a:picLocks noChangeAspect="1"/>
          </p:cNvPicPr>
          <p:nvPr/>
        </p:nvPicPr>
        <p:blipFill>
          <a:blip r:embed="rId4"/>
          <a:stretch>
            <a:fillRect/>
          </a:stretch>
        </p:blipFill>
        <p:spPr>
          <a:xfrm>
            <a:off x="407760" y="3556878"/>
            <a:ext cx="2669168" cy="3210416"/>
          </a:xfrm>
          <a:prstGeom prst="rect">
            <a:avLst/>
          </a:prstGeom>
        </p:spPr>
      </p:pic>
      <p:pic>
        <p:nvPicPr>
          <p:cNvPr id="27" name="Picture 26"/>
          <p:cNvPicPr>
            <a:picLocks noChangeAspect="1"/>
          </p:cNvPicPr>
          <p:nvPr/>
        </p:nvPicPr>
        <p:blipFill>
          <a:blip r:embed="rId5"/>
          <a:stretch>
            <a:fillRect/>
          </a:stretch>
        </p:blipFill>
        <p:spPr>
          <a:xfrm>
            <a:off x="3335303" y="3452436"/>
            <a:ext cx="3769617" cy="564532"/>
          </a:xfrm>
          <a:prstGeom prst="rect">
            <a:avLst/>
          </a:prstGeom>
        </p:spPr>
      </p:pic>
      <p:sp>
        <p:nvSpPr>
          <p:cNvPr id="28" name="Oval 27"/>
          <p:cNvSpPr/>
          <p:nvPr/>
        </p:nvSpPr>
        <p:spPr>
          <a:xfrm>
            <a:off x="1205161" y="2358349"/>
            <a:ext cx="2993466" cy="42761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3232436" y="5578405"/>
            <a:ext cx="2993466" cy="427612"/>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9" name="Straight Arrow Connector 38"/>
          <p:cNvCxnSpPr/>
          <p:nvPr/>
        </p:nvCxnSpPr>
        <p:spPr>
          <a:xfrm rot="5400000">
            <a:off x="2539879" y="4782981"/>
            <a:ext cx="939457" cy="6513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rot="5400000">
            <a:off x="100508" y="2957613"/>
            <a:ext cx="1198529"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Right Brace 47"/>
          <p:cNvSpPr/>
          <p:nvPr/>
        </p:nvSpPr>
        <p:spPr>
          <a:xfrm>
            <a:off x="7292183" y="5928269"/>
            <a:ext cx="172042" cy="76127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09932" y="1920145"/>
            <a:ext cx="5168900" cy="4533900"/>
          </a:xfrm>
          <a:prstGeom prst="rect">
            <a:avLst/>
          </a:prstGeom>
        </p:spPr>
      </p:pic>
      <p:sp>
        <p:nvSpPr>
          <p:cNvPr id="6" name="Title 1"/>
          <p:cNvSpPr>
            <a:spLocks noGrp="1"/>
          </p:cNvSpPr>
          <p:nvPr>
            <p:ph type="title"/>
          </p:nvPr>
        </p:nvSpPr>
        <p:spPr>
          <a:xfrm>
            <a:off x="498474" y="484094"/>
            <a:ext cx="7556313" cy="1116106"/>
          </a:xfrm>
        </p:spPr>
        <p:txBody>
          <a:bodyPr/>
          <a:lstStyle/>
          <a:p>
            <a:r>
              <a:rPr lang="en-US" dirty="0" smtClean="0"/>
              <a:t>Auto-classification</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context</a:t>
            </a:r>
            <a:endParaRPr lang="en-US" dirty="0"/>
          </a:p>
        </p:txBody>
      </p:sp>
      <p:pic>
        <p:nvPicPr>
          <p:cNvPr id="6" name="Picture 5"/>
          <p:cNvPicPr>
            <a:picLocks noChangeAspect="1"/>
          </p:cNvPicPr>
          <p:nvPr/>
        </p:nvPicPr>
        <p:blipFill>
          <a:blip r:embed="rId2"/>
          <a:stretch>
            <a:fillRect/>
          </a:stretch>
        </p:blipFill>
        <p:spPr>
          <a:xfrm>
            <a:off x="2049276" y="2252554"/>
            <a:ext cx="4559673" cy="3983714"/>
          </a:xfrm>
          <a:prstGeom prst="rect">
            <a:avLst/>
          </a:prstGeo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Linking relations with rules (property chains)</a:t>
            </a:r>
            <a:endParaRPr lang="en-US" dirty="0"/>
          </a:p>
        </p:txBody>
      </p:sp>
      <p:pic>
        <p:nvPicPr>
          <p:cNvPr id="4" name="Picture 3"/>
          <p:cNvPicPr>
            <a:picLocks noChangeAspect="1"/>
          </p:cNvPicPr>
          <p:nvPr/>
        </p:nvPicPr>
        <p:blipFill>
          <a:blip r:embed="rId2"/>
          <a:stretch>
            <a:fillRect/>
          </a:stretch>
        </p:blipFill>
        <p:spPr>
          <a:xfrm>
            <a:off x="844743" y="2198294"/>
            <a:ext cx="7734300" cy="647700"/>
          </a:xfrm>
          <a:prstGeom prst="rect">
            <a:avLst/>
          </a:prstGeom>
        </p:spPr>
      </p:pic>
      <p:sp>
        <p:nvSpPr>
          <p:cNvPr id="5" name="TextBox 4"/>
          <p:cNvSpPr txBox="1"/>
          <p:nvPr/>
        </p:nvSpPr>
        <p:spPr>
          <a:xfrm>
            <a:off x="844743" y="3044050"/>
            <a:ext cx="7803376" cy="369332"/>
          </a:xfrm>
          <a:prstGeom prst="rect">
            <a:avLst/>
          </a:prstGeom>
          <a:noFill/>
        </p:spPr>
        <p:txBody>
          <a:bodyPr wrap="none" rtlCol="0">
            <a:spAutoFit/>
          </a:bodyPr>
          <a:lstStyle/>
          <a:p>
            <a:r>
              <a:rPr lang="en-US" dirty="0" smtClean="0"/>
              <a:t>Meaning: If X </a:t>
            </a:r>
            <a:r>
              <a:rPr lang="en-US" dirty="0" err="1" smtClean="0"/>
              <a:t>capable_of</a:t>
            </a:r>
            <a:r>
              <a:rPr lang="en-US" dirty="0" smtClean="0"/>
              <a:t> Y and Y part_of Z then X </a:t>
            </a:r>
            <a:r>
              <a:rPr lang="en-US" dirty="0" err="1" smtClean="0"/>
              <a:t>capable_of_part_of</a:t>
            </a:r>
            <a:r>
              <a:rPr lang="en-US" dirty="0" smtClean="0"/>
              <a:t> Z</a:t>
            </a:r>
            <a:endParaRPr lang="en-US" dirty="0"/>
          </a:p>
        </p:txBody>
      </p:sp>
      <p:sp>
        <p:nvSpPr>
          <p:cNvPr id="6" name="TextBox 5"/>
          <p:cNvSpPr txBox="1"/>
          <p:nvPr/>
        </p:nvSpPr>
        <p:spPr>
          <a:xfrm>
            <a:off x="1187399" y="3832313"/>
            <a:ext cx="6911155" cy="923330"/>
          </a:xfrm>
          <a:prstGeom prst="rect">
            <a:avLst/>
          </a:prstGeom>
          <a:noFill/>
        </p:spPr>
        <p:txBody>
          <a:bodyPr wrap="none" rtlCol="0">
            <a:spAutoFit/>
          </a:bodyPr>
          <a:lstStyle/>
          <a:p>
            <a:r>
              <a:rPr lang="en-US" dirty="0" smtClean="0"/>
              <a:t>In OBO format (not currently displayed or editable in OBO-Edit)</a:t>
            </a:r>
          </a:p>
          <a:p>
            <a:r>
              <a:rPr lang="en-US" b="1" dirty="0" smtClean="0"/>
              <a:t>name</a:t>
            </a:r>
            <a:r>
              <a:rPr lang="en-US" dirty="0" smtClean="0"/>
              <a:t>: </a:t>
            </a:r>
            <a:r>
              <a:rPr lang="en-US" dirty="0" err="1" smtClean="0"/>
              <a:t>capable_of_part_of</a:t>
            </a:r>
            <a:endParaRPr lang="en-US" dirty="0" smtClean="0"/>
          </a:p>
          <a:p>
            <a:r>
              <a:rPr lang="en-US" b="1" dirty="0" err="1" smtClean="0"/>
              <a:t>holds_over_chain</a:t>
            </a:r>
            <a:r>
              <a:rPr lang="en-US" dirty="0" smtClean="0"/>
              <a:t>: </a:t>
            </a:r>
            <a:r>
              <a:rPr lang="en-US" dirty="0" err="1" smtClean="0"/>
              <a:t>capable_of</a:t>
            </a:r>
            <a:r>
              <a:rPr lang="en-US" dirty="0" smtClean="0"/>
              <a:t> </a:t>
            </a:r>
            <a:r>
              <a:rPr lang="en-US" dirty="0" err="1" smtClean="0"/>
              <a:t>part_of</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34181" y="3364809"/>
            <a:ext cx="4916343" cy="3493191"/>
          </a:xfrm>
          <a:prstGeom prst="rect">
            <a:avLst/>
          </a:prstGeom>
        </p:spPr>
      </p:pic>
      <p:sp>
        <p:nvSpPr>
          <p:cNvPr id="5" name="TextBox 4"/>
          <p:cNvSpPr txBox="1"/>
          <p:nvPr/>
        </p:nvSpPr>
        <p:spPr>
          <a:xfrm>
            <a:off x="803449" y="4742073"/>
            <a:ext cx="2031325" cy="369332"/>
          </a:xfrm>
          <a:prstGeom prst="rect">
            <a:avLst/>
          </a:prstGeom>
          <a:noFill/>
        </p:spPr>
        <p:txBody>
          <a:bodyPr wrap="none" rtlCol="0">
            <a:spAutoFit/>
          </a:bodyPr>
          <a:lstStyle/>
          <a:p>
            <a:r>
              <a:rPr lang="en-US" dirty="0" err="1" smtClean="0"/>
              <a:t>capable_of_part_of</a:t>
            </a:r>
            <a:endParaRPr lang="en-US" dirty="0"/>
          </a:p>
        </p:txBody>
      </p:sp>
      <p:pic>
        <p:nvPicPr>
          <p:cNvPr id="6" name="Picture 5"/>
          <p:cNvPicPr>
            <a:picLocks noChangeAspect="1"/>
          </p:cNvPicPr>
          <p:nvPr/>
        </p:nvPicPr>
        <p:blipFill>
          <a:blip r:embed="rId3"/>
          <a:stretch>
            <a:fillRect/>
          </a:stretch>
        </p:blipFill>
        <p:spPr>
          <a:xfrm>
            <a:off x="617656" y="1952903"/>
            <a:ext cx="7734300" cy="647700"/>
          </a:xfrm>
          <a:prstGeom prst="rect">
            <a:avLst/>
          </a:prstGeom>
        </p:spPr>
      </p:pic>
      <p:sp>
        <p:nvSpPr>
          <p:cNvPr id="7" name="TextBox 6"/>
          <p:cNvSpPr txBox="1"/>
          <p:nvPr/>
        </p:nvSpPr>
        <p:spPr>
          <a:xfrm>
            <a:off x="940636" y="2798659"/>
            <a:ext cx="5972270" cy="369332"/>
          </a:xfrm>
          <a:prstGeom prst="rect">
            <a:avLst/>
          </a:prstGeom>
          <a:noFill/>
        </p:spPr>
        <p:txBody>
          <a:bodyPr wrap="none" rtlCol="0">
            <a:spAutoFit/>
          </a:bodyPr>
          <a:lstStyle/>
          <a:p>
            <a:r>
              <a:rPr lang="en-US" dirty="0" smtClean="0"/>
              <a:t>If X 'capable of' Y and Y part_of Z then X </a:t>
            </a:r>
            <a:r>
              <a:rPr lang="en-US" dirty="0" err="1" smtClean="0"/>
              <a:t>capable_of_part_of</a:t>
            </a:r>
            <a:r>
              <a:rPr lang="en-US" dirty="0" smtClean="0"/>
              <a:t> Z</a:t>
            </a:r>
            <a:endParaRPr lang="en-US" dirty="0"/>
          </a:p>
        </p:txBody>
      </p:sp>
      <p:sp>
        <p:nvSpPr>
          <p:cNvPr id="8" name="TextBox 7"/>
          <p:cNvSpPr txBox="1"/>
          <p:nvPr/>
        </p:nvSpPr>
        <p:spPr>
          <a:xfrm>
            <a:off x="5178140" y="5659114"/>
            <a:ext cx="1223412" cy="369332"/>
          </a:xfrm>
          <a:prstGeom prst="rect">
            <a:avLst/>
          </a:prstGeom>
          <a:noFill/>
        </p:spPr>
        <p:txBody>
          <a:bodyPr wrap="none" rtlCol="0">
            <a:spAutoFit/>
          </a:bodyPr>
          <a:lstStyle/>
          <a:p>
            <a:r>
              <a:rPr lang="en-US" dirty="0" err="1" smtClean="0"/>
              <a:t>capable_of</a:t>
            </a:r>
            <a:endParaRPr lang="en-US" dirty="0"/>
          </a:p>
        </p:txBody>
      </p:sp>
      <p:sp>
        <p:nvSpPr>
          <p:cNvPr id="9" name="TextBox 8"/>
          <p:cNvSpPr txBox="1"/>
          <p:nvPr/>
        </p:nvSpPr>
        <p:spPr>
          <a:xfrm>
            <a:off x="5178140" y="3987537"/>
            <a:ext cx="889987" cy="369332"/>
          </a:xfrm>
          <a:prstGeom prst="rect">
            <a:avLst/>
          </a:prstGeom>
          <a:noFill/>
        </p:spPr>
        <p:txBody>
          <a:bodyPr wrap="none" rtlCol="0">
            <a:spAutoFit/>
          </a:bodyPr>
          <a:lstStyle/>
          <a:p>
            <a:r>
              <a:rPr lang="en-US" dirty="0" err="1" smtClean="0"/>
              <a:t>part_of</a:t>
            </a:r>
            <a:endParaRPr lang="en-US" dirty="0"/>
          </a:p>
        </p:txBody>
      </p:sp>
      <p:sp>
        <p:nvSpPr>
          <p:cNvPr id="10" name="Title 1"/>
          <p:cNvSpPr>
            <a:spLocks noGrp="1"/>
          </p:cNvSpPr>
          <p:nvPr>
            <p:ph type="title"/>
          </p:nvPr>
        </p:nvSpPr>
        <p:spPr>
          <a:xfrm>
            <a:off x="498474" y="484094"/>
            <a:ext cx="7556313" cy="1116106"/>
          </a:xfrm>
        </p:spPr>
        <p:txBody>
          <a:bodyPr/>
          <a:lstStyle/>
          <a:p>
            <a:r>
              <a:rPr lang="en-US" dirty="0" smtClean="0"/>
              <a:t>Inferring </a:t>
            </a:r>
            <a:r>
              <a:rPr lang="en-US" b="1" dirty="0" err="1" smtClean="0"/>
              <a:t>capable_of_part_of</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t>What is an ontology ?</a:t>
            </a:r>
          </a:p>
        </p:txBody>
      </p:sp>
      <p:sp>
        <p:nvSpPr>
          <p:cNvPr id="3" name="Content Placeholder 2"/>
          <p:cNvSpPr>
            <a:spLocks noGrp="1"/>
          </p:cNvSpPr>
          <p:nvPr>
            <p:ph idx="1"/>
          </p:nvPr>
        </p:nvSpPr>
        <p:spPr/>
        <p:txBody>
          <a:bodyPr rtlCol="0">
            <a:normAutofit/>
          </a:bodyPr>
          <a:lstStyle/>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A set of defined, </a:t>
            </a:r>
            <a:r>
              <a:rPr lang="en-US" sz="2400" b="1" dirty="0" smtClean="0">
                <a:solidFill>
                  <a:schemeClr val="tx1">
                    <a:lumMod val="65000"/>
                    <a:lumOff val="35000"/>
                  </a:schemeClr>
                </a:solidFill>
                <a:ea typeface="+mn-ea"/>
                <a:cs typeface="+mn-cs"/>
              </a:rPr>
              <a:t>inter-related </a:t>
            </a:r>
            <a:r>
              <a:rPr lang="en-US" sz="2400" dirty="0" smtClean="0">
                <a:solidFill>
                  <a:schemeClr val="tx1">
                    <a:lumMod val="65000"/>
                    <a:lumOff val="35000"/>
                  </a:schemeClr>
                </a:solidFill>
                <a:ea typeface="+mn-ea"/>
                <a:cs typeface="+mn-cs"/>
              </a:rPr>
              <a:t>terms to use in annotation/metadata/knowledge bases.</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classification</a:t>
            </a:r>
          </a:p>
          <a:p>
            <a:pPr fontAlgn="auto">
              <a:spcAft>
                <a:spcPts val="0"/>
              </a:spcAft>
              <a:buFont typeface="Wingdings" pitchFamily="2" charset="2"/>
              <a:buChar char="n"/>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Char char="n"/>
              <a:defRPr/>
            </a:pPr>
            <a:r>
              <a:rPr lang="en-US" sz="2400" dirty="0" smtClean="0">
                <a:solidFill>
                  <a:schemeClr val="tx1">
                    <a:lumMod val="65000"/>
                    <a:lumOff val="35000"/>
                  </a:schemeClr>
                </a:solidFill>
                <a:ea typeface="+mn-ea"/>
                <a:cs typeface="+mn-cs"/>
              </a:rPr>
              <a:t> A query-able store of (scientific) knowledge that uses logical inference.</a:t>
            </a:r>
          </a:p>
          <a:p>
            <a:pPr lvl="1" fontAlgn="auto">
              <a:spcAft>
                <a:spcPts val="0"/>
              </a:spcAft>
              <a:buClr>
                <a:schemeClr val="accent1">
                  <a:lumMod val="60000"/>
                  <a:lumOff val="40000"/>
                </a:schemeClr>
              </a:buClr>
              <a:buFont typeface="Wingdings" pitchFamily="2" charset="2"/>
              <a:buChar char="n"/>
              <a:defRPr/>
            </a:pPr>
            <a:endParaRPr lang="en-US" sz="2400" dirty="0" smtClean="0">
              <a:solidFill>
                <a:schemeClr val="tx1">
                  <a:lumMod val="65000"/>
                  <a:lumOff val="35000"/>
                </a:schemeClr>
              </a:solidFill>
              <a:ea typeface="+mn-ea"/>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fontAlgn="auto">
              <a:spcAft>
                <a:spcPts val="0"/>
              </a:spcAft>
              <a:buFont typeface="Wingdings" pitchFamily="2" charset="2"/>
              <a:buNone/>
              <a:defRPr/>
            </a:pPr>
            <a:endParaRPr lang="en-US" sz="2400" dirty="0" smtClean="0">
              <a:solidFill>
                <a:schemeClr val="tx1">
                  <a:lumMod val="65000"/>
                  <a:lumOff val="35000"/>
                </a:schemeClr>
              </a:solidFill>
              <a:ea typeface="+mn-ea"/>
              <a:cs typeface="+mn-cs"/>
            </a:endParaRPr>
          </a:p>
          <a:p>
            <a:pPr lvl="1" fontAlgn="auto">
              <a:spcAft>
                <a:spcPts val="0"/>
              </a:spcAft>
              <a:buClr>
                <a:schemeClr val="accent1">
                  <a:lumMod val="60000"/>
                  <a:lumOff val="40000"/>
                </a:schemeClr>
              </a:buClr>
              <a:buFont typeface="Wingdings" pitchFamily="2" charset="2"/>
              <a:buNone/>
              <a:defRPr/>
            </a:pPr>
            <a:endParaRPr lang="en-US" sz="2400" dirty="0" smtClean="0">
              <a:solidFill>
                <a:schemeClr val="tx1">
                  <a:lumMod val="65000"/>
                  <a:lumOff val="35000"/>
                </a:schemeClr>
              </a:solidFill>
              <a:ea typeface="+mn-ea"/>
            </a:endParaRPr>
          </a:p>
          <a:p>
            <a:pPr lvl="1" fontAlgn="auto">
              <a:spcAft>
                <a:spcPts val="0"/>
              </a:spcAft>
              <a:buClr>
                <a:schemeClr val="accent1">
                  <a:lumMod val="60000"/>
                  <a:lumOff val="40000"/>
                </a:schemeClr>
              </a:buClr>
              <a:buFont typeface="Wingdings" pitchFamily="2" charset="2"/>
              <a:buNone/>
              <a:defRPr/>
            </a:pPr>
            <a:endParaRPr lang="en-US" sz="2400" dirty="0">
              <a:solidFill>
                <a:schemeClr val="tx1">
                  <a:lumMod val="65000"/>
                  <a:lumOff val="35000"/>
                </a:schemeClr>
              </a:solidFill>
              <a:ea typeface="+mn-ea"/>
            </a:endParaRPr>
          </a:p>
        </p:txBody>
      </p:sp>
      <p:cxnSp>
        <p:nvCxnSpPr>
          <p:cNvPr id="5" name="Straight Arrow Connector 4"/>
          <p:cNvCxnSpPr/>
          <p:nvPr/>
        </p:nvCxnSpPr>
        <p:spPr>
          <a:xfrm rot="5400000">
            <a:off x="1680473" y="4437757"/>
            <a:ext cx="697030" cy="158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0800000" flipV="1">
            <a:off x="3190623" y="2989483"/>
            <a:ext cx="1006750" cy="7899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5400000">
            <a:off x="4026540" y="3888274"/>
            <a:ext cx="179758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360946" y="3066928"/>
            <a:ext cx="1442522" cy="369332"/>
          </a:xfrm>
          <a:prstGeom prst="rect">
            <a:avLst/>
          </a:prstGeom>
          <a:noFill/>
        </p:spPr>
        <p:txBody>
          <a:bodyPr wrap="square" rtlCol="0">
            <a:spAutoFit/>
          </a:bodyPr>
          <a:lstStyle/>
          <a:p>
            <a:r>
              <a:rPr lang="en-US" dirty="0" smtClean="0"/>
              <a:t>depends on</a:t>
            </a:r>
            <a:endParaRPr lang="en-US" dirty="0"/>
          </a:p>
        </p:txBody>
      </p:sp>
      <p:sp>
        <p:nvSpPr>
          <p:cNvPr id="12" name="TextBox 11"/>
          <p:cNvSpPr txBox="1"/>
          <p:nvPr/>
        </p:nvSpPr>
        <p:spPr>
          <a:xfrm>
            <a:off x="4926126" y="3594785"/>
            <a:ext cx="1442522" cy="369332"/>
          </a:xfrm>
          <a:prstGeom prst="rect">
            <a:avLst/>
          </a:prstGeom>
          <a:noFill/>
        </p:spPr>
        <p:txBody>
          <a:bodyPr wrap="square" rtlCol="0">
            <a:spAutoFit/>
          </a:bodyPr>
          <a:lstStyle/>
          <a:p>
            <a:r>
              <a:rPr lang="en-US" dirty="0" smtClean="0"/>
              <a:t>depends on</a:t>
            </a:r>
            <a:endParaRPr lang="en-US" dirty="0"/>
          </a:p>
        </p:txBody>
      </p:sp>
      <p:sp>
        <p:nvSpPr>
          <p:cNvPr id="13" name="TextBox 12"/>
          <p:cNvSpPr txBox="1"/>
          <p:nvPr/>
        </p:nvSpPr>
        <p:spPr>
          <a:xfrm>
            <a:off x="2029782" y="4244134"/>
            <a:ext cx="1442522" cy="369332"/>
          </a:xfrm>
          <a:prstGeom prst="rect">
            <a:avLst/>
          </a:prstGeom>
          <a:noFill/>
        </p:spPr>
        <p:txBody>
          <a:bodyPr wrap="square" rtlCol="0">
            <a:spAutoFit/>
          </a:bodyPr>
          <a:lstStyle/>
          <a:p>
            <a:r>
              <a:rPr lang="en-US" dirty="0" smtClean="0"/>
              <a:t>depends on</a:t>
            </a:r>
            <a:endParaRPr lang="en-US" dirty="0"/>
          </a:p>
        </p:txBody>
      </p:sp>
    </p:spTree>
    <p:extLst>
      <p:ext uri="{BB962C8B-B14F-4D97-AF65-F5344CB8AC3E}">
        <p14:creationId xmlns:p14="http://schemas.microsoft.com/office/powerpoint/2010/main" val="4101761995"/>
      </p:ext>
    </p:extLst>
  </p:cSld>
  <p:clrMapOvr>
    <a:masterClrMapping/>
  </p:clrMapOvr>
  <p:timing>
    <p:tnLst>
      <p:par>
        <p:cTn xmlns:p14="http://schemas.microsoft.com/office/powerpoint/2010/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76831" y="2432118"/>
            <a:ext cx="6032500" cy="1219200"/>
          </a:xfrm>
          <a:prstGeom prst="rect">
            <a:avLst/>
          </a:prstGeom>
        </p:spPr>
      </p:pic>
      <p:pic>
        <p:nvPicPr>
          <p:cNvPr id="6" name="Picture 5"/>
          <p:cNvPicPr>
            <a:picLocks noChangeAspect="1"/>
          </p:cNvPicPr>
          <p:nvPr/>
        </p:nvPicPr>
        <p:blipFill>
          <a:blip r:embed="rId3"/>
          <a:stretch>
            <a:fillRect/>
          </a:stretch>
        </p:blipFill>
        <p:spPr>
          <a:xfrm>
            <a:off x="1576831" y="2152718"/>
            <a:ext cx="3657600" cy="279400"/>
          </a:xfrm>
          <a:prstGeom prst="rect">
            <a:avLst/>
          </a:prstGeom>
        </p:spPr>
      </p:pic>
      <p:pic>
        <p:nvPicPr>
          <p:cNvPr id="7" name="Picture 6"/>
          <p:cNvPicPr>
            <a:picLocks noChangeAspect="1"/>
          </p:cNvPicPr>
          <p:nvPr/>
        </p:nvPicPr>
        <p:blipFill>
          <a:blip r:embed="rId4"/>
          <a:stretch>
            <a:fillRect/>
          </a:stretch>
        </p:blipFill>
        <p:spPr>
          <a:xfrm>
            <a:off x="1589531" y="3805714"/>
            <a:ext cx="6019800" cy="609600"/>
          </a:xfrm>
          <a:prstGeom prst="rect">
            <a:avLst/>
          </a:prstGeom>
        </p:spPr>
      </p:pic>
      <p:sp>
        <p:nvSpPr>
          <p:cNvPr id="8" name="Title 1"/>
          <p:cNvSpPr>
            <a:spLocks noGrp="1"/>
          </p:cNvSpPr>
          <p:nvPr>
            <p:ph type="title"/>
          </p:nvPr>
        </p:nvSpPr>
        <p:spPr>
          <a:xfrm>
            <a:off x="498474" y="484094"/>
            <a:ext cx="7556313" cy="1116106"/>
          </a:xfrm>
        </p:spPr>
        <p:txBody>
          <a:bodyPr/>
          <a:lstStyle/>
          <a:p>
            <a:r>
              <a:rPr lang="en-US" dirty="0" smtClean="0"/>
              <a:t>A class for populating the </a:t>
            </a:r>
            <a:r>
              <a:rPr lang="en-US" dirty="0" err="1" smtClean="0"/>
              <a:t>partonomy</a:t>
            </a:r>
            <a:r>
              <a:rPr lang="en-US" dirty="0" smtClean="0"/>
              <a:t> of the olfactory system</a:t>
            </a:r>
            <a:endParaRPr lang="en-US" b="1" dirty="0"/>
          </a:p>
        </p:txBody>
      </p:sp>
      <p:sp>
        <p:nvSpPr>
          <p:cNvPr id="9" name="TextBox 8"/>
          <p:cNvSpPr txBox="1"/>
          <p:nvPr/>
        </p:nvSpPr>
        <p:spPr>
          <a:xfrm>
            <a:off x="898848" y="5170226"/>
            <a:ext cx="7282803" cy="1200329"/>
          </a:xfrm>
          <a:prstGeom prst="rect">
            <a:avLst/>
          </a:prstGeom>
          <a:noFill/>
        </p:spPr>
        <p:txBody>
          <a:bodyPr wrap="square" rtlCol="0">
            <a:spAutoFit/>
          </a:bodyPr>
          <a:lstStyle/>
          <a:p>
            <a:r>
              <a:rPr lang="en-US" dirty="0" smtClean="0"/>
              <a:t>Note – in OWL this could be done without making the ugly class ‘olfactory system component’:</a:t>
            </a:r>
          </a:p>
          <a:p>
            <a:r>
              <a:rPr lang="en-US" dirty="0" smtClean="0"/>
              <a:t>(‘anatomical structure’ </a:t>
            </a:r>
            <a:r>
              <a:rPr lang="en-US" dirty="0" smtClean="0">
                <a:solidFill>
                  <a:srgbClr val="00C5C2"/>
                </a:solidFill>
              </a:rPr>
              <a:t>that </a:t>
            </a:r>
            <a:r>
              <a:rPr lang="en-US" b="1" dirty="0" err="1" smtClean="0"/>
              <a:t>capable_of_part_of</a:t>
            </a:r>
            <a:r>
              <a:rPr lang="en-US" dirty="0" smtClean="0"/>
              <a:t> </a:t>
            </a:r>
            <a:r>
              <a:rPr lang="en-US" dirty="0" smtClean="0">
                <a:solidFill>
                  <a:srgbClr val="D536C8"/>
                </a:solidFill>
              </a:rPr>
              <a:t>some </a:t>
            </a:r>
            <a:r>
              <a:rPr lang="en-US" dirty="0" smtClean="0"/>
              <a:t>‘sensory perception of smell’) </a:t>
            </a:r>
            <a:r>
              <a:rPr lang="en-US" dirty="0" err="1" smtClean="0">
                <a:solidFill>
                  <a:srgbClr val="0000FF"/>
                </a:solidFill>
              </a:rPr>
              <a:t>SubClassOf</a:t>
            </a:r>
            <a:r>
              <a:rPr lang="en-US" dirty="0" smtClean="0">
                <a:solidFill>
                  <a:srgbClr val="0000FF"/>
                </a:solidFill>
              </a:rPr>
              <a:t> </a:t>
            </a:r>
            <a:r>
              <a:rPr lang="en-US" dirty="0" smtClean="0"/>
              <a:t>(</a:t>
            </a:r>
            <a:r>
              <a:rPr lang="en-US" b="1" dirty="0" err="1" smtClean="0"/>
              <a:t>part_of</a:t>
            </a:r>
            <a:r>
              <a:rPr lang="en-US" dirty="0" smtClean="0"/>
              <a:t> </a:t>
            </a:r>
            <a:r>
              <a:rPr lang="en-US" dirty="0" smtClean="0">
                <a:solidFill>
                  <a:srgbClr val="D536C8"/>
                </a:solidFill>
              </a:rPr>
              <a:t>some </a:t>
            </a:r>
            <a:r>
              <a:rPr lang="en-US" dirty="0" smtClean="0"/>
              <a:t>‘olfactory system’)</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445291" y="1436630"/>
            <a:ext cx="4453826" cy="386321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all together</a:t>
            </a:r>
            <a:endParaRPr lang="en-US" dirty="0"/>
          </a:p>
        </p:txBody>
      </p:sp>
      <p:pic>
        <p:nvPicPr>
          <p:cNvPr id="4" name="Picture 3"/>
          <p:cNvPicPr>
            <a:picLocks noChangeAspect="1"/>
          </p:cNvPicPr>
          <p:nvPr/>
        </p:nvPicPr>
        <p:blipFill>
          <a:blip r:embed="rId2"/>
          <a:stretch>
            <a:fillRect/>
          </a:stretch>
        </p:blipFill>
        <p:spPr>
          <a:xfrm>
            <a:off x="457200" y="1969119"/>
            <a:ext cx="8059348" cy="2421588"/>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576229" y="2346094"/>
            <a:ext cx="6007100" cy="292100"/>
          </a:xfrm>
          <a:prstGeom prst="rect">
            <a:avLst/>
          </a:prstGeom>
        </p:spPr>
      </p:pic>
      <p:sp>
        <p:nvSpPr>
          <p:cNvPr id="2" name="Title 1"/>
          <p:cNvSpPr>
            <a:spLocks noGrp="1"/>
          </p:cNvSpPr>
          <p:nvPr>
            <p:ph type="title"/>
          </p:nvPr>
        </p:nvSpPr>
        <p:spPr/>
        <p:txBody>
          <a:bodyPr/>
          <a:lstStyle/>
          <a:p>
            <a:r>
              <a:rPr lang="en-US" dirty="0" smtClean="0"/>
              <a:t>Adding some more components to the olfactory system</a:t>
            </a:r>
            <a:endParaRPr lang="en-US" dirty="0"/>
          </a:p>
        </p:txBody>
      </p:sp>
      <p:pic>
        <p:nvPicPr>
          <p:cNvPr id="6" name="Picture 5"/>
          <p:cNvPicPr>
            <a:picLocks noChangeAspect="1"/>
          </p:cNvPicPr>
          <p:nvPr/>
        </p:nvPicPr>
        <p:blipFill>
          <a:blip r:embed="rId2"/>
          <a:stretch>
            <a:fillRect/>
          </a:stretch>
        </p:blipFill>
        <p:spPr>
          <a:xfrm>
            <a:off x="728399" y="5237315"/>
            <a:ext cx="6007100" cy="292100"/>
          </a:xfrm>
          <a:prstGeom prst="rect">
            <a:avLst/>
          </a:prstGeom>
        </p:spPr>
      </p:pic>
      <p:pic>
        <p:nvPicPr>
          <p:cNvPr id="7" name="Picture 49" descr="nrn2098-f1"/>
          <p:cNvPicPr>
            <a:picLocks noChangeAspect="1" noChangeArrowheads="1"/>
          </p:cNvPicPr>
          <p:nvPr/>
        </p:nvPicPr>
        <p:blipFill>
          <a:blip r:embed="rId3"/>
          <a:srcRect/>
          <a:stretch>
            <a:fillRect/>
          </a:stretch>
        </p:blipFill>
        <p:spPr bwMode="auto">
          <a:xfrm>
            <a:off x="4540250" y="1662836"/>
            <a:ext cx="3995260" cy="4492196"/>
          </a:xfrm>
          <a:prstGeom prst="rect">
            <a:avLst/>
          </a:prstGeom>
          <a:noFill/>
        </p:spPr>
      </p:pic>
      <p:pic>
        <p:nvPicPr>
          <p:cNvPr id="9" name="Picture 8"/>
          <p:cNvPicPr>
            <a:picLocks noChangeAspect="1"/>
          </p:cNvPicPr>
          <p:nvPr/>
        </p:nvPicPr>
        <p:blipFill>
          <a:blip r:embed="rId4"/>
          <a:stretch>
            <a:fillRect/>
          </a:stretch>
        </p:blipFill>
        <p:spPr>
          <a:xfrm>
            <a:off x="701780" y="5529415"/>
            <a:ext cx="3419090" cy="797788"/>
          </a:xfrm>
          <a:prstGeom prst="rect">
            <a:avLst/>
          </a:prstGeom>
        </p:spPr>
      </p:pic>
      <p:cxnSp>
        <p:nvCxnSpPr>
          <p:cNvPr id="11" name="Straight Arrow Connector 10"/>
          <p:cNvCxnSpPr/>
          <p:nvPr/>
        </p:nvCxnSpPr>
        <p:spPr>
          <a:xfrm flipV="1">
            <a:off x="2863878" y="3135826"/>
            <a:ext cx="3343351" cy="181979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a:blip r:embed="rId4"/>
          <a:stretch>
            <a:fillRect/>
          </a:stretch>
        </p:blipFill>
        <p:spPr>
          <a:xfrm>
            <a:off x="498475" y="2641706"/>
            <a:ext cx="3479854" cy="811966"/>
          </a:xfrm>
          <a:prstGeom prst="rect">
            <a:avLst/>
          </a:prstGeom>
        </p:spPr>
      </p:pic>
      <p:pic>
        <p:nvPicPr>
          <p:cNvPr id="20" name="Picture 19"/>
          <p:cNvPicPr>
            <a:picLocks noChangeAspect="1"/>
          </p:cNvPicPr>
          <p:nvPr/>
        </p:nvPicPr>
        <p:blipFill>
          <a:blip r:embed="rId5"/>
          <a:stretch>
            <a:fillRect/>
          </a:stretch>
        </p:blipFill>
        <p:spPr>
          <a:xfrm>
            <a:off x="498474" y="2047357"/>
            <a:ext cx="2456115" cy="341126"/>
          </a:xfrm>
          <a:prstGeom prst="rect">
            <a:avLst/>
          </a:prstGeom>
        </p:spPr>
      </p:pic>
      <p:pic>
        <p:nvPicPr>
          <p:cNvPr id="26" name="Picture 25"/>
          <p:cNvPicPr>
            <a:picLocks noChangeAspect="1"/>
          </p:cNvPicPr>
          <p:nvPr/>
        </p:nvPicPr>
        <p:blipFill>
          <a:blip r:embed="rId6"/>
          <a:stretch>
            <a:fillRect/>
          </a:stretch>
        </p:blipFill>
        <p:spPr>
          <a:xfrm>
            <a:off x="715440" y="4964288"/>
            <a:ext cx="2006572" cy="270728"/>
          </a:xfrm>
          <a:prstGeom prst="rect">
            <a:avLst/>
          </a:prstGeom>
        </p:spPr>
      </p:pic>
      <p:cxnSp>
        <p:nvCxnSpPr>
          <p:cNvPr id="28" name="Straight Arrow Connector 27"/>
          <p:cNvCxnSpPr/>
          <p:nvPr/>
        </p:nvCxnSpPr>
        <p:spPr>
          <a:xfrm>
            <a:off x="3019383" y="2228769"/>
            <a:ext cx="2954589" cy="4146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48526" y="1793642"/>
            <a:ext cx="6524268" cy="4986610"/>
          </a:xfrm>
          <a:prstGeom prst="rect">
            <a:avLst/>
          </a:prstGeom>
        </p:spPr>
      </p:pic>
      <p:sp>
        <p:nvSpPr>
          <p:cNvPr id="4" name="Title 1"/>
          <p:cNvSpPr>
            <a:spLocks noGrp="1"/>
          </p:cNvSpPr>
          <p:nvPr>
            <p:ph type="title"/>
          </p:nvPr>
        </p:nvSpPr>
        <p:spPr>
          <a:xfrm>
            <a:off x="498474" y="484094"/>
            <a:ext cx="7556313" cy="1116106"/>
          </a:xfrm>
        </p:spPr>
        <p:txBody>
          <a:bodyPr/>
          <a:lstStyle/>
          <a:p>
            <a:r>
              <a:rPr lang="en-US" dirty="0" smtClean="0"/>
              <a:t>What structures are part of the olfactory system? </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auto-classify ‘taste bristle 1’</a:t>
            </a:r>
            <a:endParaRPr lang="en-US" dirty="0"/>
          </a:p>
        </p:txBody>
      </p:sp>
      <p:pic>
        <p:nvPicPr>
          <p:cNvPr id="7" name="Picture 6"/>
          <p:cNvPicPr>
            <a:picLocks noChangeAspect="1"/>
          </p:cNvPicPr>
          <p:nvPr/>
        </p:nvPicPr>
        <p:blipFill>
          <a:blip r:embed="rId2"/>
          <a:stretch>
            <a:fillRect/>
          </a:stretch>
        </p:blipFill>
        <p:spPr>
          <a:xfrm>
            <a:off x="1674655" y="1854720"/>
            <a:ext cx="5429138" cy="469663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a functional restriction</a:t>
            </a:r>
            <a:endParaRPr lang="en-US" dirty="0"/>
          </a:p>
        </p:txBody>
      </p:sp>
      <p:pic>
        <p:nvPicPr>
          <p:cNvPr id="8" name="Picture 7"/>
          <p:cNvPicPr>
            <a:picLocks noChangeAspect="1"/>
          </p:cNvPicPr>
          <p:nvPr/>
        </p:nvPicPr>
        <p:blipFill>
          <a:blip r:embed="rId2"/>
          <a:stretch>
            <a:fillRect/>
          </a:stretch>
        </p:blipFill>
        <p:spPr>
          <a:xfrm>
            <a:off x="962319" y="2069545"/>
            <a:ext cx="6946900" cy="2286000"/>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new class – leg </a:t>
            </a:r>
            <a:r>
              <a:rPr lang="en-US" dirty="0" err="1" smtClean="0"/>
              <a:t>sensillum</a:t>
            </a:r>
            <a:endParaRPr lang="en-US" dirty="0"/>
          </a:p>
        </p:txBody>
      </p:sp>
      <p:pic>
        <p:nvPicPr>
          <p:cNvPr id="3" name="Picture 2"/>
          <p:cNvPicPr>
            <a:picLocks noChangeAspect="1"/>
          </p:cNvPicPr>
          <p:nvPr/>
        </p:nvPicPr>
        <p:blipFill>
          <a:blip r:embed="rId2"/>
          <a:stretch>
            <a:fillRect/>
          </a:stretch>
        </p:blipFill>
        <p:spPr>
          <a:xfrm>
            <a:off x="342357" y="1311694"/>
            <a:ext cx="6225669" cy="1603227"/>
          </a:xfrm>
          <a:prstGeom prst="rect">
            <a:avLst/>
          </a:prstGeom>
        </p:spPr>
      </p:pic>
      <p:pic>
        <p:nvPicPr>
          <p:cNvPr id="9" name="Picture 8"/>
          <p:cNvPicPr>
            <a:picLocks noChangeAspect="1"/>
          </p:cNvPicPr>
          <p:nvPr/>
        </p:nvPicPr>
        <p:blipFill>
          <a:blip r:embed="rId3"/>
          <a:stretch>
            <a:fillRect/>
          </a:stretch>
        </p:blipFill>
        <p:spPr>
          <a:xfrm>
            <a:off x="406512" y="3180577"/>
            <a:ext cx="2205544" cy="3522447"/>
          </a:xfrm>
          <a:prstGeom prst="rect">
            <a:avLst/>
          </a:prstGeom>
        </p:spPr>
      </p:pic>
      <p:pic>
        <p:nvPicPr>
          <p:cNvPr id="10" name="Picture 9"/>
          <p:cNvPicPr>
            <a:picLocks noChangeAspect="1"/>
          </p:cNvPicPr>
          <p:nvPr/>
        </p:nvPicPr>
        <p:blipFill>
          <a:blip r:embed="rId4"/>
          <a:stretch>
            <a:fillRect/>
          </a:stretch>
        </p:blipFill>
        <p:spPr>
          <a:xfrm>
            <a:off x="3202095" y="4076567"/>
            <a:ext cx="4673600" cy="1231900"/>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93" y="1533688"/>
            <a:ext cx="7556313" cy="1116106"/>
          </a:xfrm>
        </p:spPr>
        <p:txBody>
          <a:bodyPr/>
          <a:lstStyle/>
          <a:p>
            <a:r>
              <a:rPr lang="en-US" dirty="0" smtClean="0"/>
              <a:t>re-run th</a:t>
            </a:r>
            <a:r>
              <a:rPr lang="en-US" dirty="0" smtClean="0"/>
              <a:t>e </a:t>
            </a:r>
            <a:r>
              <a:rPr lang="en-US" dirty="0" err="1" smtClean="0"/>
              <a:t>reasoner</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classification</a:t>
            </a:r>
            <a:endParaRPr lang="en-US" dirty="0"/>
          </a:p>
        </p:txBody>
      </p:sp>
      <p:pic>
        <p:nvPicPr>
          <p:cNvPr id="4" name="Picture 3"/>
          <p:cNvPicPr>
            <a:picLocks noChangeAspect="1"/>
          </p:cNvPicPr>
          <p:nvPr/>
        </p:nvPicPr>
        <p:blipFill>
          <a:blip r:embed="rId2"/>
          <a:stretch>
            <a:fillRect/>
          </a:stretch>
        </p:blipFill>
        <p:spPr>
          <a:xfrm>
            <a:off x="1257669" y="3105049"/>
            <a:ext cx="6559189" cy="3542383"/>
          </a:xfrm>
          <a:prstGeom prst="rect">
            <a:avLst/>
          </a:prstGeom>
        </p:spPr>
      </p:pic>
      <p:pic>
        <p:nvPicPr>
          <p:cNvPr id="5" name="Picture 4"/>
          <p:cNvPicPr>
            <a:picLocks noChangeAspect="1"/>
          </p:cNvPicPr>
          <p:nvPr/>
        </p:nvPicPr>
        <p:blipFill>
          <a:blip r:embed="rId3"/>
          <a:stretch>
            <a:fillRect/>
          </a:stretch>
        </p:blipFill>
        <p:spPr>
          <a:xfrm>
            <a:off x="729377" y="2260992"/>
            <a:ext cx="2882900" cy="762000"/>
          </a:xfrm>
          <a:prstGeom prst="rect">
            <a:avLst/>
          </a:prstGeom>
        </p:spPr>
      </p:pic>
      <p:pic>
        <p:nvPicPr>
          <p:cNvPr id="7" name="Picture 6"/>
          <p:cNvPicPr>
            <a:picLocks noChangeAspect="1"/>
          </p:cNvPicPr>
          <p:nvPr/>
        </p:nvPicPr>
        <p:blipFill>
          <a:blip r:embed="rId4"/>
          <a:stretch>
            <a:fillRect/>
          </a:stretch>
        </p:blipFill>
        <p:spPr>
          <a:xfrm>
            <a:off x="729377" y="1926370"/>
            <a:ext cx="1257300" cy="368300"/>
          </a:xfrm>
          <a:prstGeom prst="rect">
            <a:avLst/>
          </a:prstGeom>
        </p:spPr>
      </p:pic>
      <p:pic>
        <p:nvPicPr>
          <p:cNvPr id="8" name="Picture 7"/>
          <p:cNvPicPr>
            <a:picLocks noChangeAspect="1"/>
          </p:cNvPicPr>
          <p:nvPr/>
        </p:nvPicPr>
        <p:blipFill>
          <a:blip r:embed="rId5"/>
          <a:stretch>
            <a:fillRect/>
          </a:stretch>
        </p:blipFill>
        <p:spPr>
          <a:xfrm>
            <a:off x="591237" y="1575192"/>
            <a:ext cx="2590800" cy="304800"/>
          </a:xfrm>
          <a:prstGeom prst="rect">
            <a:avLst/>
          </a:prstGeom>
        </p:spPr>
      </p:pic>
      <p:pic>
        <p:nvPicPr>
          <p:cNvPr id="9" name="Picture 8"/>
          <p:cNvPicPr>
            <a:picLocks noChangeAspect="1"/>
          </p:cNvPicPr>
          <p:nvPr/>
        </p:nvPicPr>
        <p:blipFill>
          <a:blip r:embed="rId6"/>
          <a:stretch>
            <a:fillRect/>
          </a:stretch>
        </p:blipFill>
        <p:spPr>
          <a:xfrm>
            <a:off x="4058632" y="2298658"/>
            <a:ext cx="4178300" cy="736600"/>
          </a:xfrm>
          <a:prstGeom prst="rect">
            <a:avLst/>
          </a:prstGeom>
        </p:spPr>
      </p:pic>
      <p:pic>
        <p:nvPicPr>
          <p:cNvPr id="10" name="Picture 9"/>
          <p:cNvPicPr>
            <a:picLocks noChangeAspect="1"/>
          </p:cNvPicPr>
          <p:nvPr/>
        </p:nvPicPr>
        <p:blipFill>
          <a:blip r:embed="rId7"/>
          <a:stretch>
            <a:fillRect/>
          </a:stretch>
        </p:blipFill>
        <p:spPr>
          <a:xfrm>
            <a:off x="4058632" y="1969791"/>
            <a:ext cx="1181100" cy="266700"/>
          </a:xfrm>
          <a:prstGeom prst="rect">
            <a:avLst/>
          </a:prstGeom>
        </p:spPr>
      </p:pic>
      <p:pic>
        <p:nvPicPr>
          <p:cNvPr id="11" name="Picture 10"/>
          <p:cNvPicPr>
            <a:picLocks noChangeAspect="1"/>
          </p:cNvPicPr>
          <p:nvPr/>
        </p:nvPicPr>
        <p:blipFill>
          <a:blip r:embed="rId8"/>
          <a:stretch>
            <a:fillRect/>
          </a:stretch>
        </p:blipFill>
        <p:spPr>
          <a:xfrm>
            <a:off x="3823682" y="1584631"/>
            <a:ext cx="2832100" cy="317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(use) is an ontology?</a:t>
            </a:r>
            <a:endParaRPr lang="en-US" dirty="0"/>
          </a:p>
        </p:txBody>
      </p:sp>
      <p:sp>
        <p:nvSpPr>
          <p:cNvPr id="3" name="Content Placeholder 2"/>
          <p:cNvSpPr>
            <a:spLocks noGrp="1"/>
          </p:cNvSpPr>
          <p:nvPr>
            <p:ph idx="1"/>
          </p:nvPr>
        </p:nvSpPr>
        <p:spPr>
          <a:xfrm>
            <a:off x="498474" y="1981200"/>
            <a:ext cx="7927249" cy="5298890"/>
          </a:xfrm>
        </p:spPr>
        <p:txBody>
          <a:bodyPr>
            <a:normAutofit/>
          </a:bodyPr>
          <a:lstStyle/>
          <a:p>
            <a:r>
              <a:rPr lang="en-US" sz="2800" dirty="0" smtClean="0"/>
              <a:t>A set of defined, inter-related terms to use in annotation.</a:t>
            </a:r>
          </a:p>
          <a:p>
            <a:endParaRPr lang="en-US" sz="2800" dirty="0" smtClean="0"/>
          </a:p>
          <a:p>
            <a:pPr lvl="1"/>
            <a:r>
              <a:rPr lang="en-US" sz="2400" dirty="0" smtClean="0"/>
              <a:t>Relations between terms allow annotations to be grouped in scientifically meaningful ways</a:t>
            </a:r>
          </a:p>
          <a:p>
            <a:pPr lvl="1"/>
            <a:endParaRPr lang="en-US" sz="2400" dirty="0" smtClean="0"/>
          </a:p>
          <a:p>
            <a:pPr lvl="2"/>
            <a:r>
              <a:rPr lang="en-US" sz="2400" b="1" dirty="0" smtClean="0"/>
              <a:t>requires </a:t>
            </a:r>
            <a:r>
              <a:rPr lang="en-US" sz="2400" dirty="0" smtClean="0"/>
              <a:t>an ontology to be an accurate and scientifically meaningful </a:t>
            </a:r>
            <a:r>
              <a:rPr lang="en-US" sz="2400" b="1" dirty="0" smtClean="0"/>
              <a:t>classification and store of scientific knowledge</a:t>
            </a:r>
            <a:r>
              <a:rPr lang="en-US" sz="2400" dirty="0" smtClean="0"/>
              <a:t>.</a:t>
            </a:r>
          </a:p>
        </p:txBody>
      </p:sp>
    </p:spTree>
    <p:extLst>
      <p:ext uri="{BB962C8B-B14F-4D97-AF65-F5344CB8AC3E}">
        <p14:creationId xmlns:p14="http://schemas.microsoft.com/office/powerpoint/2010/main" val="608871846"/>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47785" y="1009650"/>
            <a:ext cx="8128000" cy="4838700"/>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to obo, commit to repo, check diff</a:t>
            </a:r>
            <a:endParaRPr lang="en-US" dirty="0"/>
          </a:p>
        </p:txBody>
      </p:sp>
      <p:pic>
        <p:nvPicPr>
          <p:cNvPr id="4" name="Picture 3"/>
          <p:cNvPicPr>
            <a:picLocks noChangeAspect="1"/>
          </p:cNvPicPr>
          <p:nvPr/>
        </p:nvPicPr>
        <p:blipFill>
          <a:blip r:embed="rId2"/>
          <a:stretch>
            <a:fillRect/>
          </a:stretch>
        </p:blipFill>
        <p:spPr>
          <a:xfrm>
            <a:off x="663838" y="2659913"/>
            <a:ext cx="7258918" cy="3644074"/>
          </a:xfrm>
          <a:prstGeom prst="rect">
            <a:avLst/>
          </a:prstGeom>
        </p:spPr>
      </p:pic>
      <p:sp>
        <p:nvSpPr>
          <p:cNvPr id="5" name="Rectangle 4"/>
          <p:cNvSpPr/>
          <p:nvPr/>
        </p:nvSpPr>
        <p:spPr>
          <a:xfrm>
            <a:off x="828443" y="1835969"/>
            <a:ext cx="6444906" cy="646331"/>
          </a:xfrm>
          <a:prstGeom prst="rect">
            <a:avLst/>
          </a:prstGeom>
        </p:spPr>
        <p:txBody>
          <a:bodyPr wrap="square">
            <a:spAutoFit/>
          </a:bodyPr>
          <a:lstStyle/>
          <a:p>
            <a:r>
              <a:rPr lang="en-US" dirty="0"/>
              <a:t>obolib-owl2obo  </a:t>
            </a:r>
            <a:r>
              <a:rPr lang="en-US" dirty="0" err="1"/>
              <a:t>tutorial.owl</a:t>
            </a:r>
            <a:r>
              <a:rPr lang="en-US" dirty="0"/>
              <a:t> –o </a:t>
            </a:r>
            <a:r>
              <a:rPr lang="en-US" dirty="0" err="1" smtClean="0"/>
              <a:t>tutorial.obo</a:t>
            </a:r>
            <a:endParaRPr lang="en-US" dirty="0" smtClean="0"/>
          </a:p>
          <a:p>
            <a:r>
              <a:rPr lang="en-US" dirty="0" err="1" smtClean="0"/>
              <a:t>svn</a:t>
            </a:r>
            <a:r>
              <a:rPr lang="en-US" dirty="0" smtClean="0"/>
              <a:t> commit –</a:t>
            </a:r>
            <a:r>
              <a:rPr lang="en-US" dirty="0" err="1" smtClean="0"/>
              <a:t>m’done</a:t>
            </a:r>
            <a:r>
              <a:rPr lang="en-US" dirty="0" smtClean="0"/>
              <a:t> tut exercises’ </a:t>
            </a:r>
            <a:r>
              <a:rPr lang="en-US" dirty="0" err="1" smtClean="0"/>
              <a:t>tutorial.obo</a:t>
            </a:r>
            <a:endParaRPr lang="en-US" dirty="0"/>
          </a:p>
        </p:txBody>
      </p:sp>
    </p:spTree>
    <p:extLst>
      <p:ext uri="{BB962C8B-B14F-4D97-AF65-F5344CB8AC3E}">
        <p14:creationId xmlns:p14="http://schemas.microsoft.com/office/powerpoint/2010/main" val="325626285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Demonstrating neuron innervation relations</a:t>
            </a:r>
            <a:endParaRPr lang="en-US" dirty="0"/>
          </a:p>
        </p:txBody>
      </p:sp>
      <p:sp>
        <p:nvSpPr>
          <p:cNvPr id="3" name="Content Placeholder 2"/>
          <p:cNvSpPr>
            <a:spLocks noGrp="1"/>
          </p:cNvSpPr>
          <p:nvPr>
            <p:ph idx="1"/>
          </p:nvPr>
        </p:nvSpPr>
        <p:spPr/>
        <p:txBody>
          <a:bodyPr/>
          <a:lstStyle/>
          <a:p>
            <a:r>
              <a:rPr lang="en-US" dirty="0" smtClean="0"/>
              <a:t>Add a class </a:t>
            </a:r>
            <a:r>
              <a:rPr lang="en-US" dirty="0" err="1" smtClean="0"/>
              <a:t>uPNx</a:t>
            </a:r>
            <a:r>
              <a:rPr lang="en-US" dirty="0" smtClean="0"/>
              <a:t> – as a subclass of neuron</a:t>
            </a:r>
          </a:p>
          <a:p>
            <a:r>
              <a:rPr lang="en-US" dirty="0" smtClean="0"/>
              <a:t>Add the necessary condition of class membership:</a:t>
            </a:r>
          </a:p>
          <a:p>
            <a:pPr lvl="1"/>
            <a:r>
              <a:rPr lang="en-US" dirty="0" err="1" smtClean="0"/>
              <a:t>has_postsynaptic</a:t>
            </a:r>
            <a:r>
              <a:rPr lang="en-US" dirty="0" smtClean="0"/>
              <a:t> _</a:t>
            </a:r>
            <a:r>
              <a:rPr lang="en-US" dirty="0" err="1" smtClean="0"/>
              <a:t>terminal_in</a:t>
            </a:r>
            <a:r>
              <a:rPr lang="en-US" dirty="0" smtClean="0"/>
              <a:t> some ‘AL glomerulus X’</a:t>
            </a:r>
          </a:p>
          <a:p>
            <a:r>
              <a:rPr lang="en-US" dirty="0" smtClean="0"/>
              <a:t>Run the </a:t>
            </a:r>
            <a:r>
              <a:rPr lang="en-US" dirty="0" err="1" smtClean="0"/>
              <a:t>reasoner</a:t>
            </a:r>
            <a:endParaRPr lang="en-US" dirty="0" smtClean="0"/>
          </a:p>
          <a:p>
            <a:pPr lvl="1"/>
            <a:r>
              <a:rPr lang="en-US" dirty="0" smtClean="0"/>
              <a:t>Run DL queries: </a:t>
            </a:r>
          </a:p>
          <a:p>
            <a:pPr lvl="2"/>
            <a:r>
              <a:rPr lang="en-US" dirty="0" smtClean="0"/>
              <a:t>overlaps some antennal lobe</a:t>
            </a:r>
          </a:p>
          <a:p>
            <a:pPr lvl="2"/>
            <a:r>
              <a:rPr lang="en-US" dirty="0" err="1" smtClean="0"/>
              <a:t>has_synaptic_terminal_in</a:t>
            </a:r>
            <a:r>
              <a:rPr lang="en-US" dirty="0" smtClean="0"/>
              <a:t> some antennal lobe</a:t>
            </a:r>
          </a:p>
          <a:p>
            <a:r>
              <a:rPr lang="en-US" dirty="0" smtClean="0"/>
              <a:t>Why to these queries find </a:t>
            </a:r>
            <a:r>
              <a:rPr lang="en-US" dirty="0" err="1" smtClean="0"/>
              <a:t>uPNx</a:t>
            </a:r>
            <a:r>
              <a:rPr lang="en-US" dirty="0" smtClean="0"/>
              <a:t>?</a:t>
            </a:r>
            <a:endParaRPr lang="en-US" dirty="0"/>
          </a:p>
        </p:txBody>
      </p:sp>
    </p:spTree>
    <p:extLst>
      <p:ext uri="{BB962C8B-B14F-4D97-AF65-F5344CB8AC3E}">
        <p14:creationId xmlns:p14="http://schemas.microsoft.com/office/powerpoint/2010/main" val="95670944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checking</a:t>
            </a:r>
            <a:endParaRPr lang="en-US" dirty="0"/>
          </a:p>
        </p:txBody>
      </p:sp>
      <p:pic>
        <p:nvPicPr>
          <p:cNvPr id="5" name="Picture 4"/>
          <p:cNvPicPr>
            <a:picLocks noChangeAspect="1"/>
          </p:cNvPicPr>
          <p:nvPr/>
        </p:nvPicPr>
        <p:blipFill>
          <a:blip r:embed="rId2"/>
          <a:stretch>
            <a:fillRect/>
          </a:stretch>
        </p:blipFill>
        <p:spPr>
          <a:xfrm>
            <a:off x="978611" y="1487827"/>
            <a:ext cx="1993900" cy="762000"/>
          </a:xfrm>
          <a:prstGeom prst="rect">
            <a:avLst/>
          </a:prstGeom>
        </p:spPr>
      </p:pic>
      <p:pic>
        <p:nvPicPr>
          <p:cNvPr id="7" name="Picture 6"/>
          <p:cNvPicPr>
            <a:picLocks noChangeAspect="1"/>
          </p:cNvPicPr>
          <p:nvPr/>
        </p:nvPicPr>
        <p:blipFill>
          <a:blip r:embed="rId3"/>
          <a:stretch>
            <a:fillRect/>
          </a:stretch>
        </p:blipFill>
        <p:spPr>
          <a:xfrm>
            <a:off x="4935437" y="4854874"/>
            <a:ext cx="3175000" cy="901700"/>
          </a:xfrm>
          <a:prstGeom prst="rect">
            <a:avLst/>
          </a:prstGeom>
        </p:spPr>
      </p:pic>
      <p:pic>
        <p:nvPicPr>
          <p:cNvPr id="8" name="Picture 7"/>
          <p:cNvPicPr>
            <a:picLocks noChangeAspect="1"/>
          </p:cNvPicPr>
          <p:nvPr/>
        </p:nvPicPr>
        <p:blipFill>
          <a:blip r:embed="rId4"/>
          <a:stretch>
            <a:fillRect/>
          </a:stretch>
        </p:blipFill>
        <p:spPr>
          <a:xfrm>
            <a:off x="4695758" y="2547958"/>
            <a:ext cx="2222500" cy="647700"/>
          </a:xfrm>
          <a:prstGeom prst="rect">
            <a:avLst/>
          </a:prstGeom>
        </p:spPr>
      </p:pic>
      <p:pic>
        <p:nvPicPr>
          <p:cNvPr id="9" name="Picture 8"/>
          <p:cNvPicPr>
            <a:picLocks noChangeAspect="1"/>
          </p:cNvPicPr>
          <p:nvPr/>
        </p:nvPicPr>
        <p:blipFill>
          <a:blip r:embed="rId5"/>
          <a:stretch>
            <a:fillRect/>
          </a:stretch>
        </p:blipFill>
        <p:spPr>
          <a:xfrm>
            <a:off x="4630963" y="2174457"/>
            <a:ext cx="2197100" cy="393700"/>
          </a:xfrm>
          <a:prstGeom prst="rect">
            <a:avLst/>
          </a:prstGeom>
        </p:spPr>
      </p:pic>
      <p:pic>
        <p:nvPicPr>
          <p:cNvPr id="10" name="Picture 9"/>
          <p:cNvPicPr>
            <a:picLocks noChangeAspect="1"/>
          </p:cNvPicPr>
          <p:nvPr/>
        </p:nvPicPr>
        <p:blipFill>
          <a:blip r:embed="rId6"/>
          <a:stretch>
            <a:fillRect/>
          </a:stretch>
        </p:blipFill>
        <p:spPr>
          <a:xfrm>
            <a:off x="931709" y="3519706"/>
            <a:ext cx="3289300" cy="1384300"/>
          </a:xfrm>
          <a:prstGeom prst="rect">
            <a:avLst/>
          </a:prstGeom>
        </p:spPr>
      </p:pic>
      <p:cxnSp>
        <p:nvCxnSpPr>
          <p:cNvPr id="13" name="Straight Arrow Connector 12"/>
          <p:cNvCxnSpPr/>
          <p:nvPr/>
        </p:nvCxnSpPr>
        <p:spPr>
          <a:xfrm>
            <a:off x="3291518" y="2073274"/>
            <a:ext cx="1153326" cy="2980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0800000" flipV="1">
            <a:off x="3732115" y="2967372"/>
            <a:ext cx="898848" cy="3757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4069041" y="4820361"/>
            <a:ext cx="561922" cy="2850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19" name="Picture 18"/>
          <p:cNvPicPr>
            <a:picLocks noChangeAspect="1"/>
          </p:cNvPicPr>
          <p:nvPr/>
        </p:nvPicPr>
        <p:blipFill>
          <a:blip r:embed="rId7"/>
          <a:stretch>
            <a:fillRect/>
          </a:stretch>
        </p:blipFill>
        <p:spPr>
          <a:xfrm>
            <a:off x="1008165" y="5808819"/>
            <a:ext cx="3162300" cy="838200"/>
          </a:xfrm>
          <a:prstGeom prst="rect">
            <a:avLst/>
          </a:prstGeom>
        </p:spPr>
      </p:pic>
      <p:cxnSp>
        <p:nvCxnSpPr>
          <p:cNvPr id="21" name="Straight Arrow Connector 20"/>
          <p:cNvCxnSpPr/>
          <p:nvPr/>
        </p:nvCxnSpPr>
        <p:spPr>
          <a:xfrm rot="10800000" flipV="1">
            <a:off x="4198628" y="5403468"/>
            <a:ext cx="341623" cy="2591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5572252" y="2591592"/>
            <a:ext cx="349885" cy="310991"/>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for inconsistency</a:t>
            </a:r>
            <a:endParaRPr lang="en-US" dirty="0"/>
          </a:p>
        </p:txBody>
      </p:sp>
      <p:sp>
        <p:nvSpPr>
          <p:cNvPr id="6" name="Oval 5"/>
          <p:cNvSpPr/>
          <p:nvPr/>
        </p:nvSpPr>
        <p:spPr>
          <a:xfrm>
            <a:off x="2682452" y="2142923"/>
            <a:ext cx="362844" cy="3757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rot="16200000" flipH="1">
            <a:off x="2131767" y="3297794"/>
            <a:ext cx="1788195" cy="298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pic>
        <p:nvPicPr>
          <p:cNvPr id="9" name="Picture 8"/>
          <p:cNvPicPr>
            <a:picLocks noChangeAspect="1"/>
          </p:cNvPicPr>
          <p:nvPr/>
        </p:nvPicPr>
        <p:blipFill>
          <a:blip r:embed="rId2"/>
          <a:stretch>
            <a:fillRect/>
          </a:stretch>
        </p:blipFill>
        <p:spPr>
          <a:xfrm>
            <a:off x="713360" y="1359694"/>
            <a:ext cx="3729238" cy="1348519"/>
          </a:xfrm>
          <a:prstGeom prst="rect">
            <a:avLst/>
          </a:prstGeom>
        </p:spPr>
      </p:pic>
      <p:sp>
        <p:nvSpPr>
          <p:cNvPr id="12" name="Oval 11"/>
          <p:cNvSpPr/>
          <p:nvPr/>
        </p:nvSpPr>
        <p:spPr>
          <a:xfrm>
            <a:off x="2678163" y="2151023"/>
            <a:ext cx="362844" cy="3757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1197781" y="4758249"/>
            <a:ext cx="6972300" cy="901700"/>
          </a:xfrm>
          <a:prstGeom prst="rect">
            <a:avLst/>
          </a:prstGeom>
        </p:spPr>
      </p:pic>
      <p:pic>
        <p:nvPicPr>
          <p:cNvPr id="16" name="Picture 15"/>
          <p:cNvPicPr>
            <a:picLocks noChangeAspect="1"/>
          </p:cNvPicPr>
          <p:nvPr/>
        </p:nvPicPr>
        <p:blipFill>
          <a:blip r:embed="rId4"/>
          <a:stretch>
            <a:fillRect/>
          </a:stretch>
        </p:blipFill>
        <p:spPr>
          <a:xfrm>
            <a:off x="1218728" y="4383143"/>
            <a:ext cx="5609886" cy="450176"/>
          </a:xfrm>
          <a:prstGeom prst="rect">
            <a:avLst/>
          </a:prstGeo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for inconsistency</a:t>
            </a:r>
            <a:endParaRPr lang="en-US" dirty="0"/>
          </a:p>
        </p:txBody>
      </p:sp>
      <p:pic>
        <p:nvPicPr>
          <p:cNvPr id="6" name="Picture 5"/>
          <p:cNvPicPr>
            <a:picLocks noChangeAspect="1"/>
          </p:cNvPicPr>
          <p:nvPr/>
        </p:nvPicPr>
        <p:blipFill>
          <a:blip r:embed="rId2"/>
          <a:stretch>
            <a:fillRect/>
          </a:stretch>
        </p:blipFill>
        <p:spPr>
          <a:xfrm>
            <a:off x="510906" y="2382410"/>
            <a:ext cx="7099300" cy="2006600"/>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956" y="1230652"/>
            <a:ext cx="7556313" cy="1116106"/>
          </a:xfrm>
        </p:spPr>
        <p:txBody>
          <a:bodyPr/>
          <a:lstStyle/>
          <a:p>
            <a:r>
              <a:rPr lang="en-US" dirty="0" smtClean="0"/>
              <a:t>run </a:t>
            </a:r>
            <a:r>
              <a:rPr lang="en-US" dirty="0" smtClean="0"/>
              <a:t>the reasoner</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for inconsistency</a:t>
            </a:r>
            <a:endParaRPr lang="en-US" dirty="0"/>
          </a:p>
        </p:txBody>
      </p:sp>
      <p:pic>
        <p:nvPicPr>
          <p:cNvPr id="9" name="Picture 8"/>
          <p:cNvPicPr>
            <a:picLocks noChangeAspect="1"/>
          </p:cNvPicPr>
          <p:nvPr/>
        </p:nvPicPr>
        <p:blipFill>
          <a:blip r:embed="rId2"/>
          <a:stretch>
            <a:fillRect/>
          </a:stretch>
        </p:blipFill>
        <p:spPr>
          <a:xfrm>
            <a:off x="588814" y="1371196"/>
            <a:ext cx="8283052" cy="4141526"/>
          </a:xfrm>
          <a:prstGeom prst="rect">
            <a:avLst/>
          </a:prstGeom>
        </p:spPr>
      </p:pic>
      <p:sp>
        <p:nvSpPr>
          <p:cNvPr id="11" name="Oval 10"/>
          <p:cNvSpPr/>
          <p:nvPr/>
        </p:nvSpPr>
        <p:spPr>
          <a:xfrm>
            <a:off x="6630574" y="4055843"/>
            <a:ext cx="362844" cy="37578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rot="5400000">
            <a:off x="6262779" y="4985137"/>
            <a:ext cx="1127344" cy="203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val 12"/>
          <p:cNvSpPr/>
          <p:nvPr/>
        </p:nvSpPr>
        <p:spPr>
          <a:xfrm>
            <a:off x="6971790" y="3705976"/>
            <a:ext cx="1853101" cy="285076"/>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a:stretch>
            <a:fillRect/>
          </a:stretch>
        </p:blipFill>
        <p:spPr>
          <a:xfrm>
            <a:off x="4222047" y="5792049"/>
            <a:ext cx="3746500" cy="622300"/>
          </a:xfrm>
          <a:prstGeom prst="rect">
            <a:avLst/>
          </a:prstGeom>
        </p:spPr>
      </p:pic>
      <p:pic>
        <p:nvPicPr>
          <p:cNvPr id="19" name="Picture 18"/>
          <p:cNvPicPr>
            <a:picLocks noChangeAspect="1"/>
          </p:cNvPicPr>
          <p:nvPr/>
        </p:nvPicPr>
        <p:blipFill>
          <a:blip r:embed="rId4"/>
          <a:stretch>
            <a:fillRect/>
          </a:stretch>
        </p:blipFill>
        <p:spPr>
          <a:xfrm>
            <a:off x="612963" y="5529536"/>
            <a:ext cx="8255000" cy="292100"/>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 and commit to repository, check Jenkins</a:t>
            </a:r>
            <a:endParaRPr lang="en-US" dirty="0"/>
          </a:p>
        </p:txBody>
      </p:sp>
      <p:sp>
        <p:nvSpPr>
          <p:cNvPr id="3" name="Content Placeholder 2"/>
          <p:cNvSpPr>
            <a:spLocks noGrp="1"/>
          </p:cNvSpPr>
          <p:nvPr>
            <p:ph idx="1"/>
          </p:nvPr>
        </p:nvSpPr>
        <p:spPr>
          <a:xfrm>
            <a:off x="498474" y="1981201"/>
            <a:ext cx="7556313" cy="1597514"/>
          </a:xfrm>
        </p:spPr>
        <p:txBody>
          <a:bodyPr/>
          <a:lstStyle/>
          <a:p>
            <a:r>
              <a:rPr lang="en-US" dirty="0" smtClean="0"/>
              <a:t>obolib-owl2obo  </a:t>
            </a:r>
            <a:r>
              <a:rPr lang="en-US" dirty="0" err="1" smtClean="0"/>
              <a:t>tutorial.owl</a:t>
            </a:r>
            <a:r>
              <a:rPr lang="en-US" dirty="0" smtClean="0"/>
              <a:t> –o </a:t>
            </a:r>
            <a:r>
              <a:rPr lang="en-US" dirty="0" err="1" smtClean="0"/>
              <a:t>tutorial.obo</a:t>
            </a:r>
            <a:endParaRPr lang="en-US" dirty="0"/>
          </a:p>
        </p:txBody>
      </p:sp>
      <p:pic>
        <p:nvPicPr>
          <p:cNvPr id="7" name="Picture 6"/>
          <p:cNvPicPr>
            <a:picLocks noChangeAspect="1"/>
          </p:cNvPicPr>
          <p:nvPr/>
        </p:nvPicPr>
        <p:blipFill>
          <a:blip r:embed="rId2"/>
          <a:stretch>
            <a:fillRect/>
          </a:stretch>
        </p:blipFill>
        <p:spPr>
          <a:xfrm>
            <a:off x="447369" y="2793347"/>
            <a:ext cx="8185804" cy="2444853"/>
          </a:xfrm>
          <a:prstGeom prst="rect">
            <a:avLst/>
          </a:prstGeom>
        </p:spPr>
      </p:pic>
    </p:spTree>
    <p:extLst>
      <p:ext uri="{BB962C8B-B14F-4D97-AF65-F5344CB8AC3E}">
        <p14:creationId xmlns:p14="http://schemas.microsoft.com/office/powerpoint/2010/main" val="18062563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intro to individuals</a:t>
            </a:r>
            <a:endParaRPr lang="en-US" dirty="0"/>
          </a:p>
        </p:txBody>
      </p:sp>
      <p:sp>
        <p:nvSpPr>
          <p:cNvPr id="3" name="Content Placeholder 2"/>
          <p:cNvSpPr>
            <a:spLocks noGrp="1"/>
          </p:cNvSpPr>
          <p:nvPr>
            <p:ph idx="1"/>
          </p:nvPr>
        </p:nvSpPr>
        <p:spPr/>
        <p:txBody>
          <a:bodyPr/>
          <a:lstStyle/>
          <a:p>
            <a:r>
              <a:rPr lang="en-US" dirty="0" smtClean="0"/>
              <a:t>Open the file </a:t>
            </a:r>
            <a:r>
              <a:rPr lang="en-US" dirty="0" err="1" smtClean="0"/>
              <a:t>tutorial_ind.owl</a:t>
            </a:r>
            <a:r>
              <a:rPr lang="en-US" dirty="0" smtClean="0"/>
              <a:t> in </a:t>
            </a:r>
            <a:r>
              <a:rPr lang="en-US" dirty="0" err="1" smtClean="0"/>
              <a:t>Protege</a:t>
            </a:r>
            <a:r>
              <a:rPr lang="en-US" dirty="0" smtClean="0"/>
              <a:t>.</a:t>
            </a:r>
          </a:p>
          <a:p>
            <a:pPr lvl="1"/>
            <a:r>
              <a:rPr lang="en-US" dirty="0" smtClean="0"/>
              <a:t>This should import the tutorial ontology</a:t>
            </a:r>
          </a:p>
          <a:p>
            <a:pPr lvl="1"/>
            <a:endParaRPr lang="en-US" dirty="0"/>
          </a:p>
          <a:p>
            <a:r>
              <a:rPr lang="en-US" dirty="0" smtClean="0"/>
              <a:t>Navigate to the individuals tab</a:t>
            </a:r>
          </a:p>
          <a:p>
            <a:pPr lvl="1"/>
            <a:r>
              <a:rPr lang="en-US" dirty="0" smtClean="0"/>
              <a:t>You should see </a:t>
            </a:r>
            <a:r>
              <a:rPr lang="en-US" dirty="0"/>
              <a:t>the individual: ‘neuron x368 of </a:t>
            </a:r>
            <a:r>
              <a:rPr lang="en-US" dirty="0" smtClean="0"/>
              <a:t>FC’</a:t>
            </a:r>
          </a:p>
          <a:p>
            <a:pPr lvl="1"/>
            <a:endParaRPr lang="en-US" dirty="0"/>
          </a:p>
          <a:p>
            <a:r>
              <a:rPr lang="en-US" dirty="0" smtClean="0"/>
              <a:t>Run the </a:t>
            </a:r>
            <a:r>
              <a:rPr lang="en-US" dirty="0" err="1" smtClean="0"/>
              <a:t>reasoner</a:t>
            </a:r>
            <a:endParaRPr lang="en-US" dirty="0" smtClean="0"/>
          </a:p>
          <a:p>
            <a:pPr lvl="1"/>
            <a:r>
              <a:rPr lang="en-US" dirty="0" smtClean="0"/>
              <a:t>Do you understand its classification by the </a:t>
            </a:r>
            <a:r>
              <a:rPr lang="en-US" dirty="0" err="1" smtClean="0"/>
              <a:t>reasoner</a:t>
            </a:r>
            <a:r>
              <a:rPr lang="en-US" dirty="0" smtClean="0"/>
              <a:t>?</a:t>
            </a:r>
          </a:p>
          <a:p>
            <a:pPr marL="228600" lvl="1" indent="0">
              <a:buNone/>
            </a:pPr>
            <a:endParaRPr lang="en-US" dirty="0"/>
          </a:p>
        </p:txBody>
      </p:sp>
    </p:spTree>
    <p:extLst>
      <p:ext uri="{BB962C8B-B14F-4D97-AF65-F5344CB8AC3E}">
        <p14:creationId xmlns:p14="http://schemas.microsoft.com/office/powerpoint/2010/main" val="1185079477"/>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8342</TotalTime>
  <Words>2624</Words>
  <Application>Microsoft Macintosh PowerPoint</Application>
  <PresentationFormat>On-screen Show (4:3)</PresentationFormat>
  <Paragraphs>647</Paragraphs>
  <Slides>103</Slides>
  <Notes>9</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Advantage</vt:lpstr>
      <vt:lpstr>From OBO to OWL and back again – a tutorial</vt:lpstr>
      <vt:lpstr>I use OBO, why should I care about OWL?</vt:lpstr>
      <vt:lpstr>Take home messages</vt:lpstr>
      <vt:lpstr>What is an ontology ?</vt:lpstr>
      <vt:lpstr>What is an ontology ?</vt:lpstr>
      <vt:lpstr>Defining classes – Textual and formal definitions</vt:lpstr>
      <vt:lpstr>Attaching textual information to a class in OWL</vt:lpstr>
      <vt:lpstr>What is an ontology ?</vt:lpstr>
      <vt:lpstr>What (use) is an ontology?</vt:lpstr>
      <vt:lpstr>What is an ontology ?</vt:lpstr>
      <vt:lpstr>OBO-OWL cheat sheet:  classification</vt:lpstr>
      <vt:lpstr>What is an ontology ?</vt:lpstr>
      <vt:lpstr>PowerPoint Presentation</vt:lpstr>
      <vt:lpstr>Relations – OBO vs OWL</vt:lpstr>
      <vt:lpstr>class – class relationships are  quantified</vt:lpstr>
      <vt:lpstr>relationships between classes use quantifiers</vt:lpstr>
      <vt:lpstr>Relationship record necessary conditions for class membership</vt:lpstr>
      <vt:lpstr>Directionality and quantifiers</vt:lpstr>
      <vt:lpstr>Directionality and quantifiers</vt:lpstr>
      <vt:lpstr>Relationships store knowledge in query-able form</vt:lpstr>
      <vt:lpstr>OBO-OWL cheat sheet:  necessary conditions for class membership</vt:lpstr>
      <vt:lpstr>PowerPoint Presentation</vt:lpstr>
      <vt:lpstr>PowerPoint Presentation</vt:lpstr>
      <vt:lpstr>PowerPoint Presentation</vt:lpstr>
      <vt:lpstr>How much classification to automate</vt:lpstr>
      <vt:lpstr>OBO-OWL cheat sheet: necessary and sufficient conditions for class membership</vt:lpstr>
      <vt:lpstr>ERROR MESSAGES ARE YOUR FRIENDS! – They tell you you’ve screwed up before you get embarrassing emails complaining that you’ve screwed up</vt:lpstr>
      <vt:lpstr>Some classes don’t intersect</vt:lpstr>
      <vt:lpstr>Some classes don’t intersect</vt:lpstr>
      <vt:lpstr>Some classes don’t intersect</vt:lpstr>
      <vt:lpstr>Some relations only apply between particular classes.  </vt:lpstr>
      <vt:lpstr>Some classes don’t overlap</vt:lpstr>
      <vt:lpstr>PowerPoint Presentation</vt:lpstr>
      <vt:lpstr>Some relations entail others</vt:lpstr>
      <vt:lpstr>Some relations chains entail relations</vt:lpstr>
      <vt:lpstr>Take home messages</vt:lpstr>
      <vt:lpstr>Quick guide to OBO-Edit  [Vote on whether to skip this]</vt:lpstr>
      <vt:lpstr>Basic OBO-Edit2 editing setup</vt:lpstr>
      <vt:lpstr>PowerPoint Presentation</vt:lpstr>
      <vt:lpstr>PowerPoint Presentation</vt:lpstr>
      <vt:lpstr>Browsing - Trees</vt:lpstr>
      <vt:lpstr>Browsing  - parents</vt:lpstr>
      <vt:lpstr>Browsing - Graph Editor</vt:lpstr>
      <vt:lpstr>Browsing - Graph Editor</vt:lpstr>
      <vt:lpstr>Basic Searching - single leg</vt:lpstr>
      <vt:lpstr>The ontology tree editor menu</vt:lpstr>
      <vt:lpstr>Global vs local selection modes</vt:lpstr>
      <vt:lpstr>Drag and drop term move   – changes classification or necessary conditions for class membership </vt:lpstr>
      <vt:lpstr>Drag and drop term move </vt:lpstr>
      <vt:lpstr>Making new cross product terms</vt:lpstr>
      <vt:lpstr>Very Quick Guide to Protégé </vt:lpstr>
      <vt:lpstr>Running a reasoner</vt:lpstr>
      <vt:lpstr>Searching for terms</vt:lpstr>
      <vt:lpstr>Class tree +/- inference</vt:lpstr>
      <vt:lpstr>PowerPoint Presentation</vt:lpstr>
      <vt:lpstr>DL Query Tab</vt:lpstr>
      <vt:lpstr>Editing in Protégé</vt:lpstr>
      <vt:lpstr>Editing in Protégé</vt:lpstr>
      <vt:lpstr>OBO-OWL cheat sheet:  classification</vt:lpstr>
      <vt:lpstr>OBO-OWL cheat sheet:  necessary conditions for class membership</vt:lpstr>
      <vt:lpstr>OBO-OWL cheat sheet: necessary and sufficient conditions for class membership</vt:lpstr>
      <vt:lpstr>OBO-OWL cheat sheet: relations / Object Properties</vt:lpstr>
      <vt:lpstr>Introducing the tutorial ontology</vt:lpstr>
      <vt:lpstr>Exercise 1 – Tracing multiple classification of single sense organ   Please open:   convert tutorial.obo to owl   open in Protege</vt:lpstr>
      <vt:lpstr>OBO Format Converter</vt:lpstr>
      <vt:lpstr>Quick live demo</vt:lpstr>
      <vt:lpstr>tutorial.owl in Protégé</vt:lpstr>
      <vt:lpstr>Auto-classification on partonomy</vt:lpstr>
      <vt:lpstr>Multiple classification of single sense organ</vt:lpstr>
      <vt:lpstr>Asserting a classification</vt:lpstr>
      <vt:lpstr>Adding some necessary conditions for class membership</vt:lpstr>
      <vt:lpstr>Some classification  - OBO-Edit graph editor view</vt:lpstr>
      <vt:lpstr>Some necessary and sufficient definitions  </vt:lpstr>
      <vt:lpstr>Auto-classification  - OBO-Edit graph editor view</vt:lpstr>
      <vt:lpstr>Autoclassification using partonomy</vt:lpstr>
      <vt:lpstr>Auto-classification</vt:lpstr>
      <vt:lpstr>Some context</vt:lpstr>
      <vt:lpstr>Linking relations with rules (property chains)</vt:lpstr>
      <vt:lpstr>Inferring capable_of_part_of</vt:lpstr>
      <vt:lpstr>A class for populating the partonomy of the olfactory system</vt:lpstr>
      <vt:lpstr>PowerPoint Presentation</vt:lpstr>
      <vt:lpstr>Putting it all together</vt:lpstr>
      <vt:lpstr>Adding some more components to the olfactory system</vt:lpstr>
      <vt:lpstr>What structures are part of the olfactory system? </vt:lpstr>
      <vt:lpstr>Exercise – auto-classify ‘taste bristle 1’</vt:lpstr>
      <vt:lpstr>Adding a functional restriction</vt:lpstr>
      <vt:lpstr>Make new class – leg sensillum</vt:lpstr>
      <vt:lpstr>re-run the reasoner</vt:lpstr>
      <vt:lpstr>Check classification</vt:lpstr>
      <vt:lpstr>PowerPoint Presentation</vt:lpstr>
      <vt:lpstr>convert to obo, commit to repo, check diff</vt:lpstr>
      <vt:lpstr>Demonstrating neuron innervation relations</vt:lpstr>
      <vt:lpstr>Consistency checking</vt:lpstr>
      <vt:lpstr>Checking for inconsistency</vt:lpstr>
      <vt:lpstr>Checking for inconsistency</vt:lpstr>
      <vt:lpstr>run the reasoner</vt:lpstr>
      <vt:lpstr>Checking for inconsistency</vt:lpstr>
      <vt:lpstr>Convert and commit to repository, check Jenkins</vt:lpstr>
      <vt:lpstr>Brief intro to individuals</vt:lpstr>
      <vt:lpstr>Exercise</vt:lpstr>
      <vt:lpstr>Optional final exercise 1</vt:lpstr>
      <vt:lpstr>PowerPoint Presentation</vt:lpstr>
      <vt:lpstr>Complete autoclassification</vt:lpstr>
    </vt:vector>
  </TitlesOfParts>
  <Company>FlyBase Cambridge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OS</dc:creator>
  <cp:lastModifiedBy>David Osumi-Sutherland</cp:lastModifiedBy>
  <cp:revision>28</cp:revision>
  <dcterms:created xsi:type="dcterms:W3CDTF">2011-07-25T13:52:56Z</dcterms:created>
  <dcterms:modified xsi:type="dcterms:W3CDTF">2013-08-01T09:17:38Z</dcterms:modified>
</cp:coreProperties>
</file>