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1.svg" ContentType="image/svg+xml"/>
  <Override PartName="/ppt/media/image2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7" r:id="rId5"/>
    <p:sldId id="262" r:id="rId7"/>
    <p:sldId id="264" r:id="rId8"/>
    <p:sldId id="267" r:id="rId9"/>
    <p:sldId id="303" r:id="rId10"/>
    <p:sldId id="272" r:id="rId11"/>
    <p:sldId id="304" r:id="rId12"/>
    <p:sldId id="289" r:id="rId13"/>
    <p:sldId id="315" r:id="rId14"/>
    <p:sldId id="326" r:id="rId15"/>
    <p:sldId id="327" r:id="rId16"/>
    <p:sldId id="328" r:id="rId17"/>
    <p:sldId id="319" r:id="rId18"/>
    <p:sldId id="324" r:id="rId19"/>
    <p:sldId id="318" r:id="rId20"/>
    <p:sldId id="307" r:id="rId21"/>
    <p:sldId id="338" r:id="rId22"/>
    <p:sldId id="336" r:id="rId23"/>
    <p:sldId id="337" r:id="rId24"/>
    <p:sldId id="325" r:id="rId25"/>
    <p:sldId id="266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480" y="54"/>
      </p:cViewPr>
      <p:guideLst>
        <p:guide orient="horz" pos="216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48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老师好，今天我们组开题答辩的项目是风电功率可视化软件开发。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之后，我们对收集到的数据进行筛选和处理，基于风电功率曲线的规则和密度聚类算法进行清洗，从</a:t>
            </a:r>
            <a:r>
              <a:rPr lang="en-US" altLang="zh-CN" dirty="0"/>
              <a:t>104</a:t>
            </a:r>
            <a:r>
              <a:rPr lang="zh-CN" altLang="en-US" dirty="0"/>
              <a:t>万个数据点中提取得到约</a:t>
            </a:r>
            <a:r>
              <a:rPr lang="en-US" altLang="zh-CN" dirty="0"/>
              <a:t>60</a:t>
            </a:r>
            <a:r>
              <a:rPr lang="zh-CN" altLang="en-US" dirty="0"/>
              <a:t>万个有效数据点，作为之后训练模型的输入。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在之后的开发工作中，我们小组利用训练营学到的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知识协同工作，控制版本，提高开发效率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我们基于每个人的长处和能力合理安排任务，稳步推进开发进度，有利于快速达成预期目标。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在此次训练营结题答辩之后，我们还会继续跟进大创项目，并对软件开发有更多的后续设想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目前收集的只是单风机一周内的数据，对于未来的功率预测没有普遍性意义，因此我们还需收集时间范围更广的数据以建立更合理的预测模型，并在之后的软件开发中添加基于时间序列的预测功能。与此同时，我们现在选用的神经网络模型还可以进行进一步优化，达到更高的预测准确度。最后</a:t>
            </a:r>
            <a:r>
              <a:rPr lang="zh-CN" altLang="en-US"/>
              <a:t>，对界面</a:t>
            </a:r>
            <a:r>
              <a:rPr lang="zh-CN" altLang="en-US" dirty="0"/>
              <a:t>的不断优化</a:t>
            </a:r>
            <a:r>
              <a:rPr lang="zh-CN" altLang="en-US"/>
              <a:t>也会同步推进，以提高软件的可用性。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我的报告到此结束，欢迎老师斧正。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我的答辩将从一下几个部分进行，分别是：开发背景，开发目的与内容，开发路线，项目分工以及后续设想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由于我们组四人中有三人都是同一大创团队的成员，我们便决定从我们的大创项目“基于人工智能的风电功率预测”入手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mn-cs"/>
              </a:rPr>
              <a:t>,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进行对应的软件开发，接下来我也会简要介绍我们的项目背景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mn-cs"/>
              </a:rPr>
              <a:t>风电作为新能源发电的一种占比较高，且具有随机性波动性的特点，故实现对风电功率的精确预测具有很重要的意义。而国外已有一些成熟的风电功率预测系统及软件，也使我们的开发变得很有必要。</a:t>
            </a:r>
            <a:endParaRPr lang="zh-CN" altLang="en-US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我们的开发内容主要集中在可视化和预测，而可视化也是我们在工程训练营期间开发的重点。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我们的大创项目基于人工智能方法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构建神经网络，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选取合适的输入特征，建立风电厂发电功率预测模型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实现对风电场发电功率的准确预测。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由此，我们也希望能够开发一款风电功率可视化的软件，帮助用户更好理解风力发电特性，并帮助专业人士直观了解风电功率状况，合理规划风电场选址。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右侧这张图片展示的是风电功率曲线，在以风速为主要影响因素的基础上加入其他输入特征，可以实现更精确的预测。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我们的开发路线主要集中于建立精准模型，设计美观界面和实现多种功能三个部分。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开发路线大概分六个部分进行，首先需要对数据进行收集和处理，以获得训练模型的基准有效数据。之后要建立模型并加以测试和验证，在此基础上进行后续的软件开发，建立优良界面，并与多种功能相连接，满足用户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在数据收集部分，我们找到了某风电场</a:t>
            </a:r>
            <a:r>
              <a:rPr lang="en-US" altLang="zh-CN" dirty="0"/>
              <a:t>SCADA</a:t>
            </a:r>
            <a:r>
              <a:rPr lang="zh-CN" altLang="en-US" dirty="0"/>
              <a:t>系统的实时监测数据，以</a:t>
            </a:r>
            <a:r>
              <a:rPr lang="en-US" altLang="zh-CN" dirty="0"/>
              <a:t>30</a:t>
            </a:r>
            <a:r>
              <a:rPr lang="zh-CN" altLang="en-US" dirty="0"/>
              <a:t>秒为颗粒度得到了时间跨度为一周共计</a:t>
            </a:r>
            <a:r>
              <a:rPr lang="en-US" altLang="zh-CN" dirty="0"/>
              <a:t>104</a:t>
            </a:r>
            <a:r>
              <a:rPr lang="zh-CN" altLang="en-US" dirty="0"/>
              <a:t>万个数据点，其中包含风速，风向角，气温，桨距角等多个影响风电功率的因素。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4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6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image" Target="file:///C:\Users\1V994W2\Documents\Tencent%20Files\574576071\FileRecv\&#25340;&#35013;&#32032;&#26448;\&#31616;&#32422;&#28385;&#29256;-28\\08\subject_holdleft_222,0,0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3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8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0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440543" y="2168843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440305" y="3584575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178139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190513" y="4503896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35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400776" y="2371963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405063" y="375872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15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315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6226492"/>
            <a:ext cx="540068" cy="6315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492"/>
            <a:ext cx="540068" cy="63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437108"/>
            <a:ext cx="1215152" cy="142089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215152" cy="14208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440543" y="2348865"/>
            <a:ext cx="4262914" cy="108013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440305" y="3506629"/>
            <a:ext cx="4262914" cy="312420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57250"/>
            <a:ext cx="3048000" cy="133604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190513" y="4130278"/>
            <a:ext cx="4762976" cy="839153"/>
          </a:xfrm>
        </p:spPr>
        <p:txBody>
          <a:bodyPr vert="horz" wrap="square" lIns="90170" tIns="0" rIns="90170" bIns="46990" rtlCol="0" anchor="t" anchorCtr="0">
            <a:normAutofit/>
          </a:bodyPr>
          <a:lstStyle>
            <a:lvl1pPr marL="0" indent="0" algn="ctr">
              <a:buNone/>
              <a:defRPr lang="zh-CN" altLang="en-US" sz="1800" spc="20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1986073"/>
            <a:ext cx="3291840" cy="2885855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857250"/>
            <a:ext cx="5484971" cy="51435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400776" y="2505075"/>
            <a:ext cx="4342448" cy="1049179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405063" y="3634264"/>
            <a:ext cx="4333875" cy="336233"/>
          </a:xfrm>
        </p:spPr>
        <p:txBody>
          <a:bodyPr vert="horz" wrap="square" lIns="90170" tIns="0" rIns="90170" bIns="46990"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2000" spc="3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8452" cy="51435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4628978"/>
            <a:ext cx="9144000" cy="137177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5527119"/>
            <a:ext cx="540068" cy="47363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7119"/>
            <a:ext cx="540068" cy="473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1035450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4935081"/>
            <a:ext cx="1215152" cy="106566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081"/>
            <a:ext cx="1215152" cy="10656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74.xml"/><Relationship Id="rId23" Type="http://schemas.openxmlformats.org/officeDocument/2006/relationships/tags" Target="../tags/tag273.xml"/><Relationship Id="rId22" Type="http://schemas.openxmlformats.org/officeDocument/2006/relationships/tags" Target="../tags/tag272.xml"/><Relationship Id="rId21" Type="http://schemas.openxmlformats.org/officeDocument/2006/relationships/tags" Target="../tags/tag271.xml"/><Relationship Id="rId20" Type="http://schemas.openxmlformats.org/officeDocument/2006/relationships/tags" Target="../tags/tag27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6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dk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56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57.xml"/><Relationship Id="rId11" Type="http://schemas.openxmlformats.org/officeDocument/2006/relationships/image" Target="../media/image12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5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6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64.xml"/><Relationship Id="rId11" Type="http://schemas.openxmlformats.org/officeDocument/2006/relationships/image" Target="../media/image13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70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71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6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77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378.xml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7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5" Type="http://schemas.openxmlformats.org/officeDocument/2006/relationships/notesSlide" Target="../notesSlides/notesSlide15.xml"/><Relationship Id="rId24" Type="http://schemas.openxmlformats.org/officeDocument/2006/relationships/slideLayout" Target="../slideLayouts/slideLayout36.xml"/><Relationship Id="rId23" Type="http://schemas.openxmlformats.org/officeDocument/2006/relationships/tags" Target="../tags/tag399.xml"/><Relationship Id="rId22" Type="http://schemas.openxmlformats.org/officeDocument/2006/relationships/image" Target="file:///C:\Users\1V994W2\PycharmProjects\PPT_Background_Generation/pic_temp/1_pic_quater_right_up.png" TargetMode="External"/><Relationship Id="rId21" Type="http://schemas.openxmlformats.org/officeDocument/2006/relationships/image" Target="../media/image3.png"/><Relationship Id="rId20" Type="http://schemas.openxmlformats.org/officeDocument/2006/relationships/tags" Target="../tags/tag398.xml"/><Relationship Id="rId2" Type="http://schemas.openxmlformats.org/officeDocument/2006/relationships/tags" Target="../tags/tag382.xml"/><Relationship Id="rId19" Type="http://schemas.openxmlformats.org/officeDocument/2006/relationships/image" Target="file:///C:\Users\1V994W2\PycharmProjects\PPT_Background_Generation/pic_temp/0_pic_quater_left_up.png" TargetMode="External"/><Relationship Id="rId18" Type="http://schemas.openxmlformats.org/officeDocument/2006/relationships/image" Target="../media/image2.png"/><Relationship Id="rId17" Type="http://schemas.openxmlformats.org/officeDocument/2006/relationships/tags" Target="../tags/tag397.xml"/><Relationship Id="rId16" Type="http://schemas.openxmlformats.org/officeDocument/2006/relationships/tags" Target="../tags/tag396.xml"/><Relationship Id="rId15" Type="http://schemas.openxmlformats.org/officeDocument/2006/relationships/tags" Target="../tags/tag395.xml"/><Relationship Id="rId14" Type="http://schemas.openxmlformats.org/officeDocument/2006/relationships/tags" Target="../tags/tag394.xml"/><Relationship Id="rId13" Type="http://schemas.openxmlformats.org/officeDocument/2006/relationships/tags" Target="../tags/tag393.xml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tags" Target="../tags/tag38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03.xml"/><Relationship Id="rId3" Type="http://schemas.openxmlformats.org/officeDocument/2006/relationships/image" Target="file:///C:\Users\1V994W2\PycharmProjects\PPT_Background_Generation/pic_temp/0_pic_quater_left_up.png" TargetMode="External"/><Relationship Id="rId22" Type="http://schemas.openxmlformats.org/officeDocument/2006/relationships/slideLayout" Target="../slideLayouts/slideLayout36.xml"/><Relationship Id="rId21" Type="http://schemas.openxmlformats.org/officeDocument/2006/relationships/tags" Target="../tags/tag418.xml"/><Relationship Id="rId20" Type="http://schemas.openxmlformats.org/officeDocument/2006/relationships/tags" Target="../tags/tag417.xml"/><Relationship Id="rId2" Type="http://schemas.openxmlformats.org/officeDocument/2006/relationships/image" Target="../media/image2.png"/><Relationship Id="rId19" Type="http://schemas.openxmlformats.org/officeDocument/2006/relationships/tags" Target="../tags/tag416.xml"/><Relationship Id="rId18" Type="http://schemas.openxmlformats.org/officeDocument/2006/relationships/tags" Target="../tags/tag415.xml"/><Relationship Id="rId17" Type="http://schemas.openxmlformats.org/officeDocument/2006/relationships/tags" Target="../tags/tag414.xml"/><Relationship Id="rId16" Type="http://schemas.openxmlformats.org/officeDocument/2006/relationships/tags" Target="../tags/tag413.xml"/><Relationship Id="rId15" Type="http://schemas.openxmlformats.org/officeDocument/2006/relationships/tags" Target="../tags/tag412.xml"/><Relationship Id="rId14" Type="http://schemas.openxmlformats.org/officeDocument/2006/relationships/tags" Target="../tags/tag411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40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4" Type="http://schemas.openxmlformats.org/officeDocument/2006/relationships/slideLayout" Target="../slideLayouts/slideLayout36.xml"/><Relationship Id="rId23" Type="http://schemas.openxmlformats.org/officeDocument/2006/relationships/tags" Target="../tags/tag437.xml"/><Relationship Id="rId22" Type="http://schemas.openxmlformats.org/officeDocument/2006/relationships/image" Target="file:///C:\Users\1V994W2\PycharmProjects\PPT_Background_Generation/pic_temp/1_pic_quater_right_up.png" TargetMode="External"/><Relationship Id="rId21" Type="http://schemas.openxmlformats.org/officeDocument/2006/relationships/image" Target="../media/image3.png"/><Relationship Id="rId20" Type="http://schemas.openxmlformats.org/officeDocument/2006/relationships/tags" Target="../tags/tag436.xml"/><Relationship Id="rId2" Type="http://schemas.openxmlformats.org/officeDocument/2006/relationships/tags" Target="../tags/tag420.xml"/><Relationship Id="rId19" Type="http://schemas.openxmlformats.org/officeDocument/2006/relationships/image" Target="file:///C:\Users\1V994W2\PycharmProjects\PPT_Background_Generation/pic_temp/0_pic_quater_left_up.png" TargetMode="External"/><Relationship Id="rId18" Type="http://schemas.openxmlformats.org/officeDocument/2006/relationships/image" Target="../media/image2.png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39.xml"/><Relationship Id="rId38" Type="http://schemas.openxmlformats.org/officeDocument/2006/relationships/slideLayout" Target="../slideLayouts/slideLayout36.xml"/><Relationship Id="rId37" Type="http://schemas.openxmlformats.org/officeDocument/2006/relationships/tags" Target="../tags/tag468.xml"/><Relationship Id="rId36" Type="http://schemas.openxmlformats.org/officeDocument/2006/relationships/image" Target="../media/image21.svg"/><Relationship Id="rId35" Type="http://schemas.openxmlformats.org/officeDocument/2006/relationships/image" Target="../media/image20.png"/><Relationship Id="rId34" Type="http://schemas.openxmlformats.org/officeDocument/2006/relationships/tags" Target="../tags/tag467.xml"/><Relationship Id="rId33" Type="http://schemas.openxmlformats.org/officeDocument/2006/relationships/tags" Target="../tags/tag466.xml"/><Relationship Id="rId32" Type="http://schemas.openxmlformats.org/officeDocument/2006/relationships/tags" Target="../tags/tag465.xml"/><Relationship Id="rId31" Type="http://schemas.openxmlformats.org/officeDocument/2006/relationships/tags" Target="../tags/tag464.xml"/><Relationship Id="rId30" Type="http://schemas.openxmlformats.org/officeDocument/2006/relationships/tags" Target="../tags/tag463.xml"/><Relationship Id="rId3" Type="http://schemas.openxmlformats.org/officeDocument/2006/relationships/image" Target="file:///C:\Users\1V994W2\PycharmProjects\PPT_Background_Generation/pic_temp/0_pic_quater_left_up.png" TargetMode="External"/><Relationship Id="rId29" Type="http://schemas.openxmlformats.org/officeDocument/2006/relationships/tags" Target="../tags/tag462.xml"/><Relationship Id="rId28" Type="http://schemas.openxmlformats.org/officeDocument/2006/relationships/tags" Target="../tags/tag461.xml"/><Relationship Id="rId27" Type="http://schemas.openxmlformats.org/officeDocument/2006/relationships/tags" Target="../tags/tag460.xml"/><Relationship Id="rId26" Type="http://schemas.openxmlformats.org/officeDocument/2006/relationships/tags" Target="../tags/tag459.xml"/><Relationship Id="rId25" Type="http://schemas.openxmlformats.org/officeDocument/2006/relationships/tags" Target="../tags/tag458.xml"/><Relationship Id="rId24" Type="http://schemas.openxmlformats.org/officeDocument/2006/relationships/tags" Target="../tags/tag457.xml"/><Relationship Id="rId23" Type="http://schemas.openxmlformats.org/officeDocument/2006/relationships/tags" Target="../tags/tag456.xml"/><Relationship Id="rId22" Type="http://schemas.openxmlformats.org/officeDocument/2006/relationships/tags" Target="../tags/tag455.xml"/><Relationship Id="rId21" Type="http://schemas.openxmlformats.org/officeDocument/2006/relationships/tags" Target="../tags/tag454.xml"/><Relationship Id="rId20" Type="http://schemas.openxmlformats.org/officeDocument/2006/relationships/tags" Target="../tags/tag453.xml"/><Relationship Id="rId2" Type="http://schemas.openxmlformats.org/officeDocument/2006/relationships/image" Target="../media/image2.png"/><Relationship Id="rId19" Type="http://schemas.openxmlformats.org/officeDocument/2006/relationships/tags" Target="../tags/tag452.xml"/><Relationship Id="rId18" Type="http://schemas.openxmlformats.org/officeDocument/2006/relationships/tags" Target="../tags/tag451.xml"/><Relationship Id="rId17" Type="http://schemas.openxmlformats.org/officeDocument/2006/relationships/tags" Target="../tags/tag450.xml"/><Relationship Id="rId16" Type="http://schemas.openxmlformats.org/officeDocument/2006/relationships/tags" Target="../tags/tag449.xml"/><Relationship Id="rId15" Type="http://schemas.openxmlformats.org/officeDocument/2006/relationships/tags" Target="../tags/tag448.xml"/><Relationship Id="rId14" Type="http://schemas.openxmlformats.org/officeDocument/2006/relationships/tags" Target="../tags/tag447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tags" Target="../tags/tag4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35.xml"/><Relationship Id="rId21" Type="http://schemas.openxmlformats.org/officeDocument/2006/relationships/tags" Target="../tags/tag296.xml"/><Relationship Id="rId20" Type="http://schemas.openxmlformats.org/officeDocument/2006/relationships/image" Target="../media/image7.svg"/><Relationship Id="rId2" Type="http://schemas.openxmlformats.org/officeDocument/2006/relationships/tags" Target="../tags/tag279.xml"/><Relationship Id="rId19" Type="http://schemas.openxmlformats.org/officeDocument/2006/relationships/image" Target="../media/image6.png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" Type="http://schemas.openxmlformats.org/officeDocument/2006/relationships/tags" Target="../tags/tag291.xml"/><Relationship Id="rId13" Type="http://schemas.openxmlformats.org/officeDocument/2006/relationships/tags" Target="../tags/tag290.xml"/><Relationship Id="rId12" Type="http://schemas.openxmlformats.org/officeDocument/2006/relationships/tags" Target="../tags/tag289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tags" Target="../tags/tag27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7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36.xml"/><Relationship Id="rId13" Type="http://schemas.openxmlformats.org/officeDocument/2006/relationships/tags" Target="../tags/tag475.xml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46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tags" Target="../tags/tag4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7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tags" Target="../tags/tag4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300.xml"/><Relationship Id="rId19" Type="http://schemas.openxmlformats.org/officeDocument/2006/relationships/slideLayout" Target="../slideLayouts/slideLayout36.xml"/><Relationship Id="rId18" Type="http://schemas.openxmlformats.org/officeDocument/2006/relationships/tags" Target="../tags/tag310.xml"/><Relationship Id="rId17" Type="http://schemas.openxmlformats.org/officeDocument/2006/relationships/image" Target="../media/image9.svg"/><Relationship Id="rId16" Type="http://schemas.openxmlformats.org/officeDocument/2006/relationships/image" Target="../media/image8.png"/><Relationship Id="rId15" Type="http://schemas.openxmlformats.org/officeDocument/2006/relationships/image" Target="file:///C:\Users\1V994W2\PycharmProjects\PPT_Background_Generation/pic_temp/1_pic_quater_right_up.png" TargetMode="External"/><Relationship Id="rId14" Type="http://schemas.openxmlformats.org/officeDocument/2006/relationships/image" Target="../media/image3.png"/><Relationship Id="rId13" Type="http://schemas.openxmlformats.org/officeDocument/2006/relationships/tags" Target="../tags/tag309.xml"/><Relationship Id="rId12" Type="http://schemas.openxmlformats.org/officeDocument/2006/relationships/image" Target="file:///C:\Users\1V994W2\PycharmProjects\PPT_Background_Generation/pic_temp/0_pic_quater_left_up.png" TargetMode="External"/><Relationship Id="rId11" Type="http://schemas.openxmlformats.org/officeDocument/2006/relationships/image" Target="../media/image2.png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4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19.xml"/><Relationship Id="rId11" Type="http://schemas.openxmlformats.org/officeDocument/2006/relationships/image" Target="../media/image10.png"/><Relationship Id="rId10" Type="http://schemas.openxmlformats.org/officeDocument/2006/relationships/tags" Target="../tags/tag318.xml"/><Relationship Id="rId1" Type="http://schemas.openxmlformats.org/officeDocument/2006/relationships/tags" Target="../tags/tag3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23.xml"/><Relationship Id="rId3" Type="http://schemas.openxmlformats.org/officeDocument/2006/relationships/image" Target="file:///C:\Users\1V994W2\PycharmProjects\PPT_Background_Generation/pic_temp/0_pic_quater_left_up.png" TargetMode="External"/><Relationship Id="rId28" Type="http://schemas.openxmlformats.org/officeDocument/2006/relationships/notesSlide" Target="../notesSlides/notesSlide8.xml"/><Relationship Id="rId27" Type="http://schemas.openxmlformats.org/officeDocument/2006/relationships/slideLayout" Target="../slideLayouts/slideLayout36.xml"/><Relationship Id="rId26" Type="http://schemas.openxmlformats.org/officeDocument/2006/relationships/tags" Target="../tags/tag343.xml"/><Relationship Id="rId25" Type="http://schemas.openxmlformats.org/officeDocument/2006/relationships/tags" Target="../tags/tag342.xml"/><Relationship Id="rId24" Type="http://schemas.openxmlformats.org/officeDocument/2006/relationships/tags" Target="../tags/tag341.xml"/><Relationship Id="rId23" Type="http://schemas.openxmlformats.org/officeDocument/2006/relationships/tags" Target="../tags/tag340.xml"/><Relationship Id="rId22" Type="http://schemas.openxmlformats.org/officeDocument/2006/relationships/tags" Target="../tags/tag339.xml"/><Relationship Id="rId21" Type="http://schemas.openxmlformats.org/officeDocument/2006/relationships/tags" Target="../tags/tag338.xml"/><Relationship Id="rId20" Type="http://schemas.openxmlformats.org/officeDocument/2006/relationships/tags" Target="../tags/tag337.xml"/><Relationship Id="rId2" Type="http://schemas.openxmlformats.org/officeDocument/2006/relationships/image" Target="../media/image2.png"/><Relationship Id="rId19" Type="http://schemas.openxmlformats.org/officeDocument/2006/relationships/tags" Target="../tags/tag336.xml"/><Relationship Id="rId18" Type="http://schemas.openxmlformats.org/officeDocument/2006/relationships/tags" Target="../tags/tag335.xml"/><Relationship Id="rId17" Type="http://schemas.openxmlformats.org/officeDocument/2006/relationships/tags" Target="../tags/tag334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tags" Target="../tags/tag3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49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350.xml"/><Relationship Id="rId11" Type="http://schemas.openxmlformats.org/officeDocument/2006/relationships/image" Target="../media/image11.png"/><Relationship Id="rId10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730057" y="1988820"/>
            <a:ext cx="5683885" cy="144018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风电功率可视化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3600" dirty="0">
                <a:solidFill>
                  <a:schemeClr val="accent1"/>
                </a:solidFill>
              </a:rPr>
              <a:t>软件开发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5652135" y="4725035"/>
            <a:ext cx="2627630" cy="1450340"/>
          </a:xfrm>
        </p:spPr>
        <p:txBody>
          <a:bodyPr>
            <a:normAutofit fontScale="92500"/>
          </a:bodyPr>
          <a:lstStyle/>
          <a:p>
            <a:pPr algn="l"/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汇报人：曲嘉骏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algn="l"/>
            <a:r>
              <a:rPr dirty="0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组名：带我飞</a:t>
            </a:r>
            <a:endParaRPr lang="en-US" dirty="0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pPr algn="l"/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董启翰 李俊昊 曲嘉骏 王乐天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0" y="3789045"/>
            <a:ext cx="3401695" cy="919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2040" y="3760444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结题答辩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"/>
    </mc:Choice>
    <mc:Fallback>
      <p:transition spd="slow" advTm="68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模型训练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滑动窗口算法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由于风机运行功率变化与时间高度相关，我们采用了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，将一段时间的数据打包作为单点的训练数据，如此获得的训练模型对时间高度敏感，能有效预测接下来一段时间的运行数据。滑动窗口算法是风电功率预测这样的时间连续性模型不二之选。</a:t>
            </a:r>
            <a:endParaRPr lang="zh-CN" altLang="en-US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window_siz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4085" y="1268760"/>
            <a:ext cx="3988807" cy="4324548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00"/>
    </mc:Choice>
    <mc:Fallback>
      <p:transition spd="slow" advTm="189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模型建立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我们采用了五种常见的机器学习模型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循环神经网络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、多层感知机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、长短期记忆神经网络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、门控循环单元网络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、卷积神经网络</a:t>
            </a:r>
            <a:r>
              <a:rPr lang="en-US" altLang="zh-CN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，给予用户多元化选择。</a:t>
            </a:r>
            <a:endParaRPr lang="zh-CN" altLang="en-US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build_model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173" y="3596953"/>
            <a:ext cx="8043558" cy="2823387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00"/>
    </mc:Choice>
    <mc:Fallback>
      <p:transition spd="slow" advTm="189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全流程可视化支撑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69" y="2274882"/>
            <a:ext cx="810966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我们设置“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数据集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模型训练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”、“</a:t>
            </a:r>
            <a:r>
              <a:rPr lang="zh-CN" altLang="en-US" sz="18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误差分析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”三个大板块各一张曲线图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散点图，覆盖风电功率预测全流程。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0" y="3213256"/>
            <a:ext cx="254191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470" y="3209151"/>
            <a:ext cx="29563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6182" y="3205046"/>
            <a:ext cx="2355080" cy="25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00"/>
    </mc:Choice>
    <mc:Fallback>
      <p:transition spd="slow" advTm="189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运行效果评价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068" y="1889075"/>
            <a:ext cx="78032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我们从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104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万个数据中选取了十万个数据进行模型训练模型，结果如下：</a:t>
            </a:r>
            <a:endParaRPr lang="zh-CN" altLang="en-US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308" y="2427689"/>
            <a:ext cx="3666522" cy="3095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4832830" y="2427688"/>
            <a:ext cx="2979530" cy="3095106"/>
            <a:chOff x="12313" y="229243"/>
            <a:chExt cx="3896" cy="42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316" y="229243"/>
              <a:ext cx="3893" cy="42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/>
            <a:srcRect r="2584"/>
            <a:stretch>
              <a:fillRect/>
            </a:stretch>
          </p:blipFill>
          <p:spPr>
            <a:xfrm>
              <a:off x="12313" y="231358"/>
              <a:ext cx="2187" cy="213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</p:pic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86"/>
    </mc:Choice>
    <mc:Fallback>
      <p:transition spd="slow" advTm="165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人员分工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495" y="3284855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8" y="360437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git</a:t>
            </a:r>
            <a:r>
              <a:rPr lang="zh-CN" altLang="en-US" dirty="0"/>
              <a:t>及</a:t>
            </a:r>
            <a:r>
              <a:rPr lang="en-US" altLang="zh-CN" dirty="0" err="1"/>
              <a:t>github</a:t>
            </a:r>
            <a:r>
              <a:rPr lang="zh-CN" altLang="en-US" dirty="0"/>
              <a:t>提高效率，共同协作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6"/>
    </mc:Choice>
    <mc:Fallback>
      <p:transition spd="slow" advTm="108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591395" y="3876173"/>
            <a:ext cx="7958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91895" y="2430278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68710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搭建深度学习模型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6555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曲嘉骏（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141549" y="2804889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图形界面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79219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李俊昊（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8709" y="462857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提高预测精度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76555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董启翰（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6515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5179218" y="4625738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制作答辩内容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5179219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王乐天（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4859179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>
          <a:xfrm>
            <a:off x="456515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5"/>
            </p:custDataLst>
          </p:nvPr>
        </p:nvSpPr>
        <p:spPr>
          <a:xfrm>
            <a:off x="4859179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</a:t>
            </a:r>
            <a:r>
              <a:rPr lang="zh-CN" altLang="en-US" sz="2700" dirty="0">
                <a:latin typeface="Arial" panose="020B0604020202020204" pitchFamily="34" charset="0"/>
                <a:sym typeface="Arial" panose="020B0604020202020204" pitchFamily="34" charset="0"/>
              </a:rPr>
              <a:t>分工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7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20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1"/>
    </mc:Choice>
    <mc:Fallback>
      <p:transition spd="slow" advTm="1052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60065" y="1977390"/>
            <a:ext cx="3144520" cy="159321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dist"/>
            <a:r>
              <a:rPr lang="zh-CN" altLang="en-US" sz="3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工程训练营总结</a:t>
            </a:r>
            <a:endParaRPr lang="zh-CN" altLang="en-US" sz="36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3284984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04" y="3861048"/>
            <a:ext cx="244827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项目可行性分析</a:t>
            </a:r>
            <a:endParaRPr lang="zh-CN" altLang="en-US" sz="1800" b="1" dirty="0"/>
          </a:p>
          <a:p>
            <a:r>
              <a:rPr lang="zh-CN" altLang="en-US" sz="1800" b="1" dirty="0"/>
              <a:t>研究结论总结</a:t>
            </a:r>
            <a:endParaRPr lang="zh-CN" altLang="en-US" sz="1800" b="1" dirty="0"/>
          </a:p>
          <a:p>
            <a:r>
              <a:rPr lang="zh-CN" altLang="en-US" sz="1800" b="1" dirty="0"/>
              <a:t>未来改进方向</a:t>
            </a:r>
            <a:endParaRPr lang="zh-CN" altLang="en-US" sz="1800" b="1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7"/>
    </mc:Choice>
    <mc:Fallback>
      <p:transition spd="slow" advTm="95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83235" y="1671320"/>
            <a:ext cx="2435225" cy="8680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 lnSpcReduction="10000"/>
          </a:bodyPr>
          <a:lstStyle/>
          <a:p>
            <a:pPr algn="r">
              <a:lnSpc>
                <a:spcPct val="130000"/>
              </a:lnSpc>
            </a:pPr>
            <a:r>
              <a:rPr lang="zh-CN" altLang="en-US" sz="21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方案可行性</a:t>
            </a:r>
            <a:r>
              <a:rPr lang="zh-CN" altLang="en-US" sz="21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评估</a:t>
            </a:r>
            <a:endParaRPr lang="zh-CN" altLang="en-US" sz="21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>
            <a:off x="3110146" y="1741826"/>
            <a:ext cx="0" cy="3220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946426" y="2712041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036045" y="2705361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目标设定</a:t>
            </a:r>
            <a:endParaRPr lang="zh-CN" altLang="en-US" sz="15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1946426" y="3729458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36045" y="3731685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技术评估</a:t>
            </a:r>
            <a:endParaRPr lang="zh-CN" altLang="en-US" sz="15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3385954" y="2621285"/>
            <a:ext cx="4679936" cy="52567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准确预测未来短期内的风电出力，优化电网运行稳定度、提高能效、降低运行成本、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合理选址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风场</a:t>
            </a:r>
            <a:endParaRPr lang="zh-CN" altLang="en-US" sz="1200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3385820" y="3512185"/>
            <a:ext cx="4679950" cy="84201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收集数据并筛选有效点，特征工程处理并输入神经网络；引入神经网络模型的度量指标，筛选模型；滑动窗口算法仅需要短期内较少的的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风机数据。</a:t>
            </a:r>
            <a:endParaRPr lang="zh-CN" altLang="en-US" sz="1200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5"/>
            </p:custDataLst>
          </p:nvPr>
        </p:nvCxnSpPr>
        <p:spPr>
          <a:xfrm>
            <a:off x="3111641" y="4435729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16"/>
            </p:custDataLst>
          </p:nvPr>
        </p:nvSpPr>
        <p:spPr>
          <a:xfrm>
            <a:off x="3045287" y="1741826"/>
            <a:ext cx="129717" cy="1297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7"/>
            </p:custDataLst>
          </p:nvPr>
        </p:nvSpPr>
        <p:spPr>
          <a:xfrm>
            <a:off x="1946426" y="4746876"/>
            <a:ext cx="1164124" cy="336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2036045" y="4749103"/>
            <a:ext cx="984885" cy="33970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0000"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经济评估</a:t>
            </a:r>
            <a:endParaRPr lang="zh-CN" altLang="en-US" sz="15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9"/>
            </p:custDataLst>
          </p:nvPr>
        </p:nvCxnSpPr>
        <p:spPr>
          <a:xfrm>
            <a:off x="3111641" y="3430093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>
          <a:xfrm>
            <a:off x="3385954" y="4653327"/>
            <a:ext cx="4679936" cy="52567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时间成本低，软件开发流程简便，团队合作能力强；软件前景广，市场大，可优化的方向多，有良好的</a:t>
            </a: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经济效益</a:t>
            </a:r>
            <a:endParaRPr lang="zh-CN" altLang="en-US" sz="1200" spc="15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52076" y="1052722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591395" y="3962533"/>
            <a:ext cx="7958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91895" y="2430278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6555" y="2632710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合理，目标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一致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相同的专业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明确的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项目规划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6555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良好的团队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意识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179219" y="2632710"/>
            <a:ext cx="3505195" cy="105436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收集风电数据集，包含多种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依据风机理论功率曲线清洗数据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特征工程处理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输入模型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79219" y="2294096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有效数据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处理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76605" y="4490085"/>
            <a:ext cx="3505200" cy="12833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进行模型的交叉验证和性能评估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采用滑动窗口预测，具有高度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实时性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76555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项目基于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机器学习建立合理模型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6515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5179060" y="4490085"/>
            <a:ext cx="3505200" cy="1282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设计用户界面，集成模型便于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交互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可选择训练层数和模型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种类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显示误差度量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和预测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结果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5179219" y="4151471"/>
            <a:ext cx="3505195" cy="29908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简洁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界面集成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4859179" y="4161473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>
          <a:xfrm>
            <a:off x="456515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5"/>
            </p:custDataLst>
          </p:nvPr>
        </p:nvSpPr>
        <p:spPr>
          <a:xfrm>
            <a:off x="4859179" y="2294096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456300" y="145706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700">
                <a:latin typeface="Arial" panose="020B0604020202020204" pitchFamily="34" charset="0"/>
                <a:sym typeface="Arial" panose="020B0604020202020204" pitchFamily="34" charset="0"/>
              </a:rPr>
              <a:t>项目研究主要结论</a:t>
            </a:r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7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20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40" name="图片 39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课程学习</a:t>
            </a:r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收获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4060311" y="3263314"/>
            <a:ext cx="1050767" cy="1050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 10"/>
          <p:cNvSpPr/>
          <p:nvPr>
            <p:custDataLst>
              <p:tags r:id="rId9"/>
            </p:custDataLst>
          </p:nvPr>
        </p:nvSpPr>
        <p:spPr bwMode="auto">
          <a:xfrm>
            <a:off x="4378484" y="3459201"/>
            <a:ext cx="414420" cy="658991"/>
          </a:xfrm>
          <a:custGeom>
            <a:avLst/>
            <a:gdLst/>
            <a:ahLst/>
            <a:cxnLst>
              <a:cxn ang="0">
                <a:pos x="42" y="115"/>
              </a:cxn>
              <a:cxn ang="0">
                <a:pos x="30" y="115"/>
              </a:cxn>
              <a:cxn ang="0">
                <a:pos x="30" y="102"/>
              </a:cxn>
              <a:cxn ang="0">
                <a:pos x="10" y="94"/>
              </a:cxn>
              <a:cxn ang="0">
                <a:pos x="0" y="77"/>
              </a:cxn>
              <a:cxn ang="0">
                <a:pos x="19" y="73"/>
              </a:cxn>
              <a:cxn ang="0">
                <a:pos x="37" y="85"/>
              </a:cxn>
              <a:cxn ang="0">
                <a:pos x="47" y="83"/>
              </a:cxn>
              <a:cxn ang="0">
                <a:pos x="51" y="76"/>
              </a:cxn>
              <a:cxn ang="0">
                <a:pos x="47" y="70"/>
              </a:cxn>
              <a:cxn ang="0">
                <a:pos x="36" y="66"/>
              </a:cxn>
              <a:cxn ang="0">
                <a:pos x="20" y="62"/>
              </a:cxn>
              <a:cxn ang="0">
                <a:pos x="9" y="53"/>
              </a:cxn>
              <a:cxn ang="0">
                <a:pos x="4" y="39"/>
              </a:cxn>
              <a:cxn ang="0">
                <a:pos x="12" y="21"/>
              </a:cxn>
              <a:cxn ang="0">
                <a:pos x="30" y="11"/>
              </a:cxn>
              <a:cxn ang="0">
                <a:pos x="30" y="0"/>
              </a:cxn>
              <a:cxn ang="0">
                <a:pos x="42" y="0"/>
              </a:cxn>
              <a:cxn ang="0">
                <a:pos x="42" y="11"/>
              </a:cxn>
              <a:cxn ang="0">
                <a:pos x="51" y="13"/>
              </a:cxn>
              <a:cxn ang="0">
                <a:pos x="59" y="17"/>
              </a:cxn>
              <a:cxn ang="0">
                <a:pos x="70" y="32"/>
              </a:cxn>
              <a:cxn ang="0">
                <a:pos x="52" y="38"/>
              </a:cxn>
              <a:cxn ang="0">
                <a:pos x="37" y="27"/>
              </a:cxn>
              <a:cxn ang="0">
                <a:pos x="25" y="35"/>
              </a:cxn>
              <a:cxn ang="0">
                <a:pos x="28" y="41"/>
              </a:cxn>
              <a:cxn ang="0">
                <a:pos x="37" y="44"/>
              </a:cxn>
              <a:cxn ang="0">
                <a:pos x="60" y="51"/>
              </a:cxn>
              <a:cxn ang="0">
                <a:pos x="72" y="73"/>
              </a:cxn>
              <a:cxn ang="0">
                <a:pos x="68" y="87"/>
              </a:cxn>
              <a:cxn ang="0">
                <a:pos x="57" y="97"/>
              </a:cxn>
              <a:cxn ang="0">
                <a:pos x="49" y="100"/>
              </a:cxn>
              <a:cxn ang="0">
                <a:pos x="42" y="102"/>
              </a:cxn>
              <a:cxn ang="0">
                <a:pos x="42" y="115"/>
              </a:cxn>
            </a:cxnLst>
            <a:rect l="0" t="0" r="r" b="b"/>
            <a:pathLst>
              <a:path w="72" h="115">
                <a:moveTo>
                  <a:pt x="42" y="115"/>
                </a:moveTo>
                <a:cubicBezTo>
                  <a:pt x="30" y="115"/>
                  <a:pt x="30" y="115"/>
                  <a:pt x="30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2" y="101"/>
                  <a:pt x="16" y="98"/>
                  <a:pt x="10" y="94"/>
                </a:cubicBezTo>
                <a:cubicBezTo>
                  <a:pt x="5" y="90"/>
                  <a:pt x="2" y="85"/>
                  <a:pt x="0" y="77"/>
                </a:cubicBezTo>
                <a:cubicBezTo>
                  <a:pt x="19" y="73"/>
                  <a:pt x="19" y="73"/>
                  <a:pt x="19" y="73"/>
                </a:cubicBezTo>
                <a:cubicBezTo>
                  <a:pt x="21" y="81"/>
                  <a:pt x="27" y="85"/>
                  <a:pt x="37" y="85"/>
                </a:cubicBezTo>
                <a:cubicBezTo>
                  <a:pt x="41" y="85"/>
                  <a:pt x="44" y="85"/>
                  <a:pt x="47" y="83"/>
                </a:cubicBezTo>
                <a:cubicBezTo>
                  <a:pt x="50" y="82"/>
                  <a:pt x="51" y="79"/>
                  <a:pt x="51" y="76"/>
                </a:cubicBezTo>
                <a:cubicBezTo>
                  <a:pt x="51" y="73"/>
                  <a:pt x="50" y="71"/>
                  <a:pt x="47" y="70"/>
                </a:cubicBezTo>
                <a:cubicBezTo>
                  <a:pt x="44" y="68"/>
                  <a:pt x="41" y="67"/>
                  <a:pt x="36" y="66"/>
                </a:cubicBezTo>
                <a:cubicBezTo>
                  <a:pt x="29" y="65"/>
                  <a:pt x="24" y="63"/>
                  <a:pt x="20" y="62"/>
                </a:cubicBezTo>
                <a:cubicBezTo>
                  <a:pt x="15" y="60"/>
                  <a:pt x="12" y="57"/>
                  <a:pt x="9" y="53"/>
                </a:cubicBezTo>
                <a:cubicBezTo>
                  <a:pt x="6" y="50"/>
                  <a:pt x="4" y="45"/>
                  <a:pt x="4" y="39"/>
                </a:cubicBezTo>
                <a:cubicBezTo>
                  <a:pt x="4" y="32"/>
                  <a:pt x="7" y="26"/>
                  <a:pt x="12" y="21"/>
                </a:cubicBezTo>
                <a:cubicBezTo>
                  <a:pt x="17" y="15"/>
                  <a:pt x="23" y="12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1"/>
                  <a:pt x="42" y="11"/>
                  <a:pt x="42" y="11"/>
                </a:cubicBezTo>
                <a:cubicBezTo>
                  <a:pt x="45" y="11"/>
                  <a:pt x="48" y="12"/>
                  <a:pt x="51" y="13"/>
                </a:cubicBezTo>
                <a:cubicBezTo>
                  <a:pt x="54" y="14"/>
                  <a:pt x="56" y="15"/>
                  <a:pt x="59" y="17"/>
                </a:cubicBezTo>
                <a:cubicBezTo>
                  <a:pt x="64" y="20"/>
                  <a:pt x="67" y="25"/>
                  <a:pt x="70" y="32"/>
                </a:cubicBezTo>
                <a:cubicBezTo>
                  <a:pt x="52" y="38"/>
                  <a:pt x="52" y="38"/>
                  <a:pt x="52" y="38"/>
                </a:cubicBezTo>
                <a:cubicBezTo>
                  <a:pt x="50" y="31"/>
                  <a:pt x="45" y="27"/>
                  <a:pt x="37" y="27"/>
                </a:cubicBezTo>
                <a:cubicBezTo>
                  <a:pt x="29" y="27"/>
                  <a:pt x="25" y="30"/>
                  <a:pt x="25" y="35"/>
                </a:cubicBezTo>
                <a:cubicBezTo>
                  <a:pt x="25" y="38"/>
                  <a:pt x="26" y="40"/>
                  <a:pt x="28" y="41"/>
                </a:cubicBezTo>
                <a:cubicBezTo>
                  <a:pt x="30" y="42"/>
                  <a:pt x="33" y="43"/>
                  <a:pt x="37" y="44"/>
                </a:cubicBezTo>
                <a:cubicBezTo>
                  <a:pt x="48" y="46"/>
                  <a:pt x="56" y="49"/>
                  <a:pt x="60" y="51"/>
                </a:cubicBezTo>
                <a:cubicBezTo>
                  <a:pt x="68" y="56"/>
                  <a:pt x="72" y="64"/>
                  <a:pt x="72" y="73"/>
                </a:cubicBezTo>
                <a:cubicBezTo>
                  <a:pt x="72" y="78"/>
                  <a:pt x="71" y="83"/>
                  <a:pt x="68" y="87"/>
                </a:cubicBezTo>
                <a:cubicBezTo>
                  <a:pt x="65" y="91"/>
                  <a:pt x="61" y="95"/>
                  <a:pt x="57" y="97"/>
                </a:cubicBezTo>
                <a:cubicBezTo>
                  <a:pt x="54" y="99"/>
                  <a:pt x="52" y="100"/>
                  <a:pt x="49" y="100"/>
                </a:cubicBezTo>
                <a:cubicBezTo>
                  <a:pt x="47" y="101"/>
                  <a:pt x="44" y="102"/>
                  <a:pt x="42" y="102"/>
                </a:cubicBezTo>
                <a:lnTo>
                  <a:pt x="42" y="1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 bwMode="auto">
          <a:xfrm>
            <a:off x="6585297" y="3586714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项目实践经验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 bwMode="auto">
          <a:xfrm>
            <a:off x="937355" y="4826289"/>
            <a:ext cx="2218931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问题解决能力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 bwMode="auto">
          <a:xfrm>
            <a:off x="6005743" y="4898044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编程技能提升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 bwMode="auto">
          <a:xfrm>
            <a:off x="350993" y="3658469"/>
            <a:ext cx="2218931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持续学习的意识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 bwMode="auto">
          <a:xfrm>
            <a:off x="6005743" y="2605209"/>
            <a:ext cx="2212805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技术知识的提升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 bwMode="auto">
          <a:xfrm>
            <a:off x="943203" y="2346764"/>
            <a:ext cx="2213082" cy="319352"/>
          </a:xfrm>
          <a:prstGeom prst="rect">
            <a:avLst/>
          </a:prstGeom>
          <a:noFill/>
        </p:spPr>
        <p:txBody>
          <a:bodyPr wrap="square" lIns="67500" tIns="35100" rIns="675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50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团队协作</a:t>
            </a:r>
            <a:endParaRPr lang="zh-CN" altLang="en-US" sz="150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2758404" y="3380690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7"/>
            </p:custDataLst>
          </p:nvPr>
        </p:nvSpPr>
        <p:spPr>
          <a:xfrm>
            <a:off x="3475512" y="2138622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8"/>
            </p:custDataLst>
          </p:nvPr>
        </p:nvSpPr>
        <p:spPr>
          <a:xfrm>
            <a:off x="4909728" y="2138622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5626835" y="3380690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20"/>
            </p:custDataLst>
          </p:nvPr>
        </p:nvSpPr>
        <p:spPr>
          <a:xfrm>
            <a:off x="4909728" y="4622757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21"/>
            </p:custDataLst>
          </p:nvPr>
        </p:nvSpPr>
        <p:spPr>
          <a:xfrm>
            <a:off x="3475512" y="4622757"/>
            <a:ext cx="796787" cy="796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任意多边形 5"/>
          <p:cNvSpPr/>
          <p:nvPr>
            <p:custDataLst>
              <p:tags r:id="rId22"/>
            </p:custDataLst>
          </p:nvPr>
        </p:nvSpPr>
        <p:spPr>
          <a:xfrm flipH="1">
            <a:off x="3545879" y="3769755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任意多边形 5"/>
          <p:cNvSpPr/>
          <p:nvPr>
            <p:custDataLst>
              <p:tags r:id="rId23"/>
            </p:custDataLst>
          </p:nvPr>
        </p:nvSpPr>
        <p:spPr>
          <a:xfrm rot="14425049">
            <a:off x="4009075" y="3006030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5"/>
          <p:cNvSpPr/>
          <p:nvPr>
            <p:custDataLst>
              <p:tags r:id="rId24"/>
            </p:custDataLst>
          </p:nvPr>
        </p:nvSpPr>
        <p:spPr>
          <a:xfrm rot="7263285" flipH="1">
            <a:off x="4767298" y="3006030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 5"/>
          <p:cNvSpPr/>
          <p:nvPr>
            <p:custDataLst>
              <p:tags r:id="rId25"/>
            </p:custDataLst>
          </p:nvPr>
        </p:nvSpPr>
        <p:spPr>
          <a:xfrm rot="10800000" flipH="1">
            <a:off x="5216109" y="3684953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 5"/>
          <p:cNvSpPr/>
          <p:nvPr>
            <p:custDataLst>
              <p:tags r:id="rId26"/>
            </p:custDataLst>
          </p:nvPr>
        </p:nvSpPr>
        <p:spPr>
          <a:xfrm rot="14384159" flipH="1">
            <a:off x="4816058" y="4408641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5"/>
          <p:cNvSpPr/>
          <p:nvPr>
            <p:custDataLst>
              <p:tags r:id="rId27"/>
            </p:custDataLst>
          </p:nvPr>
        </p:nvSpPr>
        <p:spPr>
          <a:xfrm rot="18101434" flipH="1">
            <a:off x="3992141" y="4459442"/>
            <a:ext cx="419697" cy="119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89551" y="28828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8"/>
            </p:custDataLst>
          </p:nvPr>
        </p:nvSpPr>
        <p:spPr bwMode="auto">
          <a:xfrm>
            <a:off x="3670652" y="2311927"/>
            <a:ext cx="406506" cy="450178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3"/>
          <p:cNvSpPr/>
          <p:nvPr>
            <p:custDataLst>
              <p:tags r:id="rId29"/>
            </p:custDataLst>
          </p:nvPr>
        </p:nvSpPr>
        <p:spPr bwMode="auto">
          <a:xfrm>
            <a:off x="5089482" y="2318376"/>
            <a:ext cx="437279" cy="437279"/>
          </a:xfrm>
          <a:custGeom>
            <a:avLst/>
            <a:gdLst/>
            <a:ahLst/>
            <a:cxnLst>
              <a:cxn ang="0">
                <a:pos x="81" y="37"/>
              </a:cxn>
              <a:cxn ang="0">
                <a:pos x="38" y="80"/>
              </a:cxn>
              <a:cxn ang="0">
                <a:pos x="21" y="77"/>
              </a:cxn>
              <a:cxn ang="0">
                <a:pos x="0" y="124"/>
              </a:cxn>
              <a:cxn ang="0">
                <a:pos x="38" y="167"/>
              </a:cxn>
              <a:cxn ang="0">
                <a:pos x="1" y="210"/>
              </a:cxn>
              <a:cxn ang="0">
                <a:pos x="21" y="257"/>
              </a:cxn>
              <a:cxn ang="0">
                <a:pos x="38" y="253"/>
              </a:cxn>
              <a:cxn ang="0">
                <a:pos x="81" y="297"/>
              </a:cxn>
              <a:cxn ang="0">
                <a:pos x="78" y="314"/>
              </a:cxn>
              <a:cxn ang="0">
                <a:pos x="125" y="334"/>
              </a:cxn>
              <a:cxn ang="0">
                <a:pos x="168" y="297"/>
              </a:cxn>
              <a:cxn ang="0">
                <a:pos x="210" y="334"/>
              </a:cxn>
              <a:cxn ang="0">
                <a:pos x="258" y="314"/>
              </a:cxn>
              <a:cxn ang="0">
                <a:pos x="254" y="297"/>
              </a:cxn>
              <a:cxn ang="0">
                <a:pos x="297" y="253"/>
              </a:cxn>
              <a:cxn ang="0">
                <a:pos x="315" y="257"/>
              </a:cxn>
              <a:cxn ang="0">
                <a:pos x="335" y="210"/>
              </a:cxn>
              <a:cxn ang="0">
                <a:pos x="297" y="167"/>
              </a:cxn>
              <a:cxn ang="0">
                <a:pos x="335" y="124"/>
              </a:cxn>
              <a:cxn ang="0">
                <a:pos x="315" y="77"/>
              </a:cxn>
              <a:cxn ang="0">
                <a:pos x="297" y="80"/>
              </a:cxn>
              <a:cxn ang="0">
                <a:pos x="254" y="37"/>
              </a:cxn>
              <a:cxn ang="0">
                <a:pos x="258" y="20"/>
              </a:cxn>
              <a:cxn ang="0">
                <a:pos x="210" y="0"/>
              </a:cxn>
              <a:cxn ang="0">
                <a:pos x="168" y="37"/>
              </a:cxn>
              <a:cxn ang="0">
                <a:pos x="125" y="0"/>
              </a:cxn>
              <a:cxn ang="0">
                <a:pos x="78" y="20"/>
              </a:cxn>
              <a:cxn ang="0">
                <a:pos x="81" y="37"/>
              </a:cxn>
              <a:cxn ang="0">
                <a:pos x="168" y="60"/>
              </a:cxn>
              <a:cxn ang="0">
                <a:pos x="274" y="167"/>
              </a:cxn>
              <a:cxn ang="0">
                <a:pos x="168" y="274"/>
              </a:cxn>
              <a:cxn ang="0">
                <a:pos x="61" y="167"/>
              </a:cxn>
              <a:cxn ang="0">
                <a:pos x="168" y="60"/>
              </a:cxn>
            </a:cxnLst>
            <a:rect l="0" t="0" r="r" b="b"/>
            <a:pathLst>
              <a:path w="335" h="334">
                <a:moveTo>
                  <a:pt x="81" y="37"/>
                </a:moveTo>
                <a:cubicBezTo>
                  <a:pt x="81" y="61"/>
                  <a:pt x="62" y="80"/>
                  <a:pt x="38" y="80"/>
                </a:cubicBezTo>
                <a:cubicBezTo>
                  <a:pt x="32" y="80"/>
                  <a:pt x="26" y="79"/>
                  <a:pt x="21" y="77"/>
                </a:cubicBezTo>
                <a:cubicBezTo>
                  <a:pt x="12" y="91"/>
                  <a:pt x="5" y="107"/>
                  <a:pt x="0" y="124"/>
                </a:cubicBezTo>
                <a:cubicBezTo>
                  <a:pt x="22" y="127"/>
                  <a:pt x="38" y="145"/>
                  <a:pt x="38" y="167"/>
                </a:cubicBezTo>
                <a:cubicBezTo>
                  <a:pt x="38" y="189"/>
                  <a:pt x="22" y="207"/>
                  <a:pt x="1" y="210"/>
                </a:cubicBezTo>
                <a:cubicBezTo>
                  <a:pt x="5" y="227"/>
                  <a:pt x="12" y="243"/>
                  <a:pt x="21" y="257"/>
                </a:cubicBezTo>
                <a:cubicBezTo>
                  <a:pt x="26" y="255"/>
                  <a:pt x="32" y="253"/>
                  <a:pt x="38" y="253"/>
                </a:cubicBezTo>
                <a:cubicBezTo>
                  <a:pt x="62" y="253"/>
                  <a:pt x="81" y="273"/>
                  <a:pt x="81" y="297"/>
                </a:cubicBezTo>
                <a:cubicBezTo>
                  <a:pt x="81" y="303"/>
                  <a:pt x="80" y="309"/>
                  <a:pt x="78" y="314"/>
                </a:cubicBezTo>
                <a:cubicBezTo>
                  <a:pt x="92" y="323"/>
                  <a:pt x="108" y="330"/>
                  <a:pt x="125" y="334"/>
                </a:cubicBezTo>
                <a:cubicBezTo>
                  <a:pt x="128" y="313"/>
                  <a:pt x="146" y="297"/>
                  <a:pt x="168" y="297"/>
                </a:cubicBezTo>
                <a:cubicBezTo>
                  <a:pt x="190" y="297"/>
                  <a:pt x="208" y="313"/>
                  <a:pt x="210" y="334"/>
                </a:cubicBezTo>
                <a:cubicBezTo>
                  <a:pt x="227" y="330"/>
                  <a:pt x="243" y="323"/>
                  <a:pt x="258" y="314"/>
                </a:cubicBezTo>
                <a:cubicBezTo>
                  <a:pt x="255" y="309"/>
                  <a:pt x="254" y="303"/>
                  <a:pt x="254" y="297"/>
                </a:cubicBezTo>
                <a:cubicBezTo>
                  <a:pt x="254" y="273"/>
                  <a:pt x="273" y="253"/>
                  <a:pt x="297" y="253"/>
                </a:cubicBezTo>
                <a:cubicBezTo>
                  <a:pt x="304" y="253"/>
                  <a:pt x="309" y="255"/>
                  <a:pt x="315" y="257"/>
                </a:cubicBezTo>
                <a:cubicBezTo>
                  <a:pt x="324" y="243"/>
                  <a:pt x="331" y="227"/>
                  <a:pt x="335" y="210"/>
                </a:cubicBezTo>
                <a:cubicBezTo>
                  <a:pt x="314" y="207"/>
                  <a:pt x="297" y="189"/>
                  <a:pt x="297" y="167"/>
                </a:cubicBezTo>
                <a:cubicBezTo>
                  <a:pt x="297" y="145"/>
                  <a:pt x="314" y="127"/>
                  <a:pt x="335" y="124"/>
                </a:cubicBezTo>
                <a:cubicBezTo>
                  <a:pt x="331" y="107"/>
                  <a:pt x="324" y="91"/>
                  <a:pt x="315" y="77"/>
                </a:cubicBezTo>
                <a:cubicBezTo>
                  <a:pt x="309" y="79"/>
                  <a:pt x="304" y="80"/>
                  <a:pt x="297" y="80"/>
                </a:cubicBezTo>
                <a:cubicBezTo>
                  <a:pt x="273" y="80"/>
                  <a:pt x="254" y="61"/>
                  <a:pt x="254" y="37"/>
                </a:cubicBezTo>
                <a:cubicBezTo>
                  <a:pt x="254" y="31"/>
                  <a:pt x="255" y="25"/>
                  <a:pt x="258" y="20"/>
                </a:cubicBezTo>
                <a:cubicBezTo>
                  <a:pt x="243" y="11"/>
                  <a:pt x="227" y="4"/>
                  <a:pt x="210" y="0"/>
                </a:cubicBezTo>
                <a:cubicBezTo>
                  <a:pt x="208" y="21"/>
                  <a:pt x="190" y="37"/>
                  <a:pt x="168" y="37"/>
                </a:cubicBezTo>
                <a:cubicBezTo>
                  <a:pt x="146" y="37"/>
                  <a:pt x="128" y="21"/>
                  <a:pt x="125" y="0"/>
                </a:cubicBezTo>
                <a:cubicBezTo>
                  <a:pt x="108" y="4"/>
                  <a:pt x="92" y="11"/>
                  <a:pt x="78" y="20"/>
                </a:cubicBezTo>
                <a:cubicBezTo>
                  <a:pt x="80" y="25"/>
                  <a:pt x="81" y="31"/>
                  <a:pt x="81" y="37"/>
                </a:cubicBezTo>
                <a:close/>
                <a:moveTo>
                  <a:pt x="168" y="60"/>
                </a:moveTo>
                <a:cubicBezTo>
                  <a:pt x="227" y="60"/>
                  <a:pt x="274" y="108"/>
                  <a:pt x="274" y="167"/>
                </a:cubicBezTo>
                <a:cubicBezTo>
                  <a:pt x="274" y="226"/>
                  <a:pt x="227" y="274"/>
                  <a:pt x="168" y="274"/>
                </a:cubicBezTo>
                <a:cubicBezTo>
                  <a:pt x="109" y="274"/>
                  <a:pt x="61" y="226"/>
                  <a:pt x="61" y="167"/>
                </a:cubicBezTo>
                <a:cubicBezTo>
                  <a:pt x="61" y="108"/>
                  <a:pt x="109" y="60"/>
                  <a:pt x="168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2"/>
          <p:cNvSpPr/>
          <p:nvPr>
            <p:custDataLst>
              <p:tags r:id="rId30"/>
            </p:custDataLst>
          </p:nvPr>
        </p:nvSpPr>
        <p:spPr bwMode="auto">
          <a:xfrm>
            <a:off x="5821439" y="3578247"/>
            <a:ext cx="407579" cy="40167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31"/>
            </p:custDataLst>
          </p:nvPr>
        </p:nvSpPr>
        <p:spPr>
          <a:xfrm>
            <a:off x="2891474" y="3553558"/>
            <a:ext cx="530646" cy="451050"/>
          </a:xfrm>
          <a:custGeom>
            <a:avLst/>
            <a:gdLst/>
            <a:ahLst/>
            <a:cxnLst/>
            <a:rect l="0" t="0" r="0" b="0"/>
            <a:pathLst>
              <a:path w="11272734" h="9581839">
                <a:moveTo>
                  <a:pt x="4509101" y="9581825"/>
                </a:moveTo>
                <a:lnTo>
                  <a:pt x="4509101" y="6200009"/>
                </a:lnTo>
                <a:lnTo>
                  <a:pt x="6763645" y="6200009"/>
                </a:lnTo>
                <a:lnTo>
                  <a:pt x="6763645" y="9581825"/>
                </a:lnTo>
                <a:lnTo>
                  <a:pt x="9581825" y="9581825"/>
                </a:lnTo>
                <a:lnTo>
                  <a:pt x="9581825" y="5072737"/>
                </a:lnTo>
                <a:lnTo>
                  <a:pt x="11272733" y="5072737"/>
                </a:lnTo>
                <a:lnTo>
                  <a:pt x="5636373" y="0"/>
                </a:lnTo>
                <a:lnTo>
                  <a:pt x="0" y="5072737"/>
                </a:lnTo>
                <a:lnTo>
                  <a:pt x="1690908" y="5072737"/>
                </a:lnTo>
                <a:lnTo>
                  <a:pt x="1690908" y="9581837"/>
                </a:lnTo>
                <a:lnTo>
                  <a:pt x="4509101" y="9581838"/>
                </a:ln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PA_ImportSvg_636705584582738280"/>
          <p:cNvSpPr/>
          <p:nvPr>
            <p:custDataLst>
              <p:tags r:id="rId32"/>
            </p:custDataLst>
          </p:nvPr>
        </p:nvSpPr>
        <p:spPr>
          <a:xfrm flipV="1">
            <a:off x="3698608" y="4845853"/>
            <a:ext cx="350595" cy="350595"/>
          </a:xfrm>
          <a:custGeom>
            <a:avLst/>
            <a:gdLst/>
            <a:ahLst/>
            <a:cxnLst/>
            <a:rect l="l" t="t" r="r" b="b"/>
            <a:pathLst>
              <a:path w="9753601" h="9753601">
                <a:moveTo>
                  <a:pt x="4267200" y="4470400"/>
                </a:moveTo>
                <a:lnTo>
                  <a:pt x="203200" y="4470400"/>
                </a:lnTo>
                <a:cubicBezTo>
                  <a:pt x="91440" y="4470400"/>
                  <a:pt x="0" y="4378960"/>
                  <a:pt x="0" y="4267200"/>
                </a:cubicBezTo>
                <a:lnTo>
                  <a:pt x="0" y="203200"/>
                </a:lnTo>
                <a:cubicBezTo>
                  <a:pt x="0" y="91440"/>
                  <a:pt x="91440" y="0"/>
                  <a:pt x="203200" y="0"/>
                </a:cubicBezTo>
                <a:lnTo>
                  <a:pt x="4267200" y="0"/>
                </a:lnTo>
                <a:cubicBezTo>
                  <a:pt x="4378960" y="0"/>
                  <a:pt x="4470400" y="91440"/>
                  <a:pt x="4470400" y="203200"/>
                </a:cubicBezTo>
                <a:lnTo>
                  <a:pt x="4470400" y="4267200"/>
                </a:lnTo>
                <a:cubicBezTo>
                  <a:pt x="4470400" y="4378960"/>
                  <a:pt x="4378960" y="4470400"/>
                  <a:pt x="4267200" y="4470400"/>
                </a:cubicBezTo>
                <a:close/>
                <a:moveTo>
                  <a:pt x="4470400" y="9550400"/>
                </a:moveTo>
                <a:lnTo>
                  <a:pt x="4470400" y="5486400"/>
                </a:lnTo>
                <a:cubicBezTo>
                  <a:pt x="4470400" y="5374640"/>
                  <a:pt x="4378960" y="5283200"/>
                  <a:pt x="4267200" y="5283200"/>
                </a:cubicBezTo>
                <a:lnTo>
                  <a:pt x="203200" y="5283200"/>
                </a:lnTo>
                <a:cubicBezTo>
                  <a:pt x="91440" y="5283200"/>
                  <a:pt x="0" y="5374640"/>
                  <a:pt x="0" y="5486400"/>
                </a:cubicBezTo>
                <a:lnTo>
                  <a:pt x="0" y="9550400"/>
                </a:lnTo>
                <a:cubicBezTo>
                  <a:pt x="0" y="9662160"/>
                  <a:pt x="91440" y="9753600"/>
                  <a:pt x="203200" y="9753600"/>
                </a:cubicBezTo>
                <a:lnTo>
                  <a:pt x="4267200" y="9753600"/>
                </a:lnTo>
                <a:cubicBezTo>
                  <a:pt x="4378960" y="9753600"/>
                  <a:pt x="4470400" y="9662160"/>
                  <a:pt x="4470400" y="9550400"/>
                </a:cubicBezTo>
                <a:close/>
                <a:moveTo>
                  <a:pt x="8940800" y="812800"/>
                </a:moveTo>
                <a:lnTo>
                  <a:pt x="6096000" y="812800"/>
                </a:lnTo>
                <a:lnTo>
                  <a:pt x="6096000" y="3657600"/>
                </a:lnTo>
                <a:lnTo>
                  <a:pt x="8940800" y="3657600"/>
                </a:lnTo>
                <a:close/>
                <a:moveTo>
                  <a:pt x="9550400" y="0"/>
                </a:moveTo>
                <a:cubicBezTo>
                  <a:pt x="9662160" y="0"/>
                  <a:pt x="9753600" y="91440"/>
                  <a:pt x="9753600" y="203200"/>
                </a:cubicBezTo>
                <a:lnTo>
                  <a:pt x="9753600" y="4267200"/>
                </a:lnTo>
                <a:cubicBezTo>
                  <a:pt x="9753600" y="4378960"/>
                  <a:pt x="9662160" y="4470400"/>
                  <a:pt x="9550400" y="4470400"/>
                </a:cubicBezTo>
                <a:lnTo>
                  <a:pt x="5486400" y="4470400"/>
                </a:lnTo>
                <a:cubicBezTo>
                  <a:pt x="5374640" y="4470400"/>
                  <a:pt x="5283200" y="4378960"/>
                  <a:pt x="5283200" y="4267200"/>
                </a:cubicBezTo>
                <a:lnTo>
                  <a:pt x="5283200" y="203200"/>
                </a:lnTo>
                <a:cubicBezTo>
                  <a:pt x="5283200" y="91440"/>
                  <a:pt x="5374640" y="0"/>
                  <a:pt x="5486400" y="0"/>
                </a:cubicBezTo>
                <a:close/>
                <a:moveTo>
                  <a:pt x="9753600" y="9550400"/>
                </a:moveTo>
                <a:lnTo>
                  <a:pt x="9753600" y="5486400"/>
                </a:lnTo>
                <a:cubicBezTo>
                  <a:pt x="9753600" y="5374640"/>
                  <a:pt x="9662160" y="5283200"/>
                  <a:pt x="9550400" y="5283200"/>
                </a:cubicBezTo>
                <a:lnTo>
                  <a:pt x="5486400" y="5283200"/>
                </a:lnTo>
                <a:cubicBezTo>
                  <a:pt x="5374640" y="5283200"/>
                  <a:pt x="5283200" y="5374640"/>
                  <a:pt x="5283200" y="5486400"/>
                </a:cubicBezTo>
                <a:lnTo>
                  <a:pt x="5283200" y="9550400"/>
                </a:lnTo>
                <a:cubicBezTo>
                  <a:pt x="5283200" y="9662160"/>
                  <a:pt x="5374640" y="9753600"/>
                  <a:pt x="5486400" y="9753600"/>
                </a:cubicBezTo>
                <a:lnTo>
                  <a:pt x="9550400" y="9753600"/>
                </a:lnTo>
                <a:cubicBezTo>
                  <a:pt x="9662160" y="9753600"/>
                  <a:pt x="9753600" y="9662160"/>
                  <a:pt x="9753600" y="955040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33"/>
            </p:custDataLst>
          </p:nvPr>
        </p:nvSpPr>
        <p:spPr bwMode="auto">
          <a:xfrm>
            <a:off x="4287682" y="4492264"/>
            <a:ext cx="596026" cy="571068"/>
          </a:xfrm>
          <a:prstGeom prst="rect">
            <a:avLst/>
          </a:prstGeom>
          <a:noFill/>
        </p:spPr>
        <p:txBody>
          <a:bodyPr wrap="square" lIns="67500" tIns="35100" rIns="67500" bIns="35100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50" b="1" spc="300" dirty="0"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课程项目</a:t>
            </a:r>
            <a:endParaRPr lang="zh-CN" altLang="en-US" sz="1350" b="1" spc="300" dirty="0">
              <a:solidFill>
                <a:schemeClr val="dk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38" name="图形 37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125956" y="4853273"/>
            <a:ext cx="364331" cy="335756"/>
          </a:xfrm>
          <a:prstGeom prst="rect">
            <a:avLst/>
          </a:prstGeom>
        </p:spPr>
      </p:pic>
    </p:spTree>
    <p:custDataLst>
      <p:tags r:id="rId3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31779" y="4001374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菱形 6"/>
          <p:cNvSpPr/>
          <p:nvPr>
            <p:custDataLst>
              <p:tags r:id="rId2"/>
            </p:custDataLst>
          </p:nvPr>
        </p:nvSpPr>
        <p:spPr>
          <a:xfrm>
            <a:off x="721995" y="3333036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253966" y="3377486"/>
            <a:ext cx="2594134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技术路线</a:t>
            </a: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菱形 9"/>
          <p:cNvSpPr/>
          <p:nvPr>
            <p:custDataLst>
              <p:tags r:id="rId4"/>
            </p:custDataLst>
          </p:nvPr>
        </p:nvSpPr>
        <p:spPr>
          <a:xfrm>
            <a:off x="726281" y="2709149"/>
            <a:ext cx="381000" cy="381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50156" y="27535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设计方案</a:t>
            </a: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6"/>
            </p:custDataLst>
          </p:nvPr>
        </p:nvSpPr>
        <p:spPr>
          <a:xfrm>
            <a:off x="726281" y="2084785"/>
            <a:ext cx="381000" cy="381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250633" y="2129235"/>
            <a:ext cx="2595086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选题意义</a:t>
            </a: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8"/>
            </p:custDataLst>
          </p:nvPr>
        </p:nvSpPr>
        <p:spPr>
          <a:xfrm>
            <a:off x="721995" y="3970498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1249680" y="3960499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人员分工</a:t>
            </a: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250633" y="1171337"/>
            <a:ext cx="1300163" cy="576263"/>
          </a:xfrm>
          <a:prstGeom prst="rect">
            <a:avLst/>
          </a:prstGeom>
          <a:noFill/>
        </p:spPr>
        <p:txBody>
          <a:bodyPr wrap="square" lIns="68580" tIns="34290" rIns="68580" bIns="0" rtlCol="0" anchor="b" anchorCtr="0">
            <a:normAutofit fontScale="975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3600" b="0">
                <a:solidFill>
                  <a:schemeClr val="dk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3600" b="0">
              <a:solidFill>
                <a:schemeClr val="dk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795155" y="4629038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795155" y="4008924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795155" y="3385037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799442" y="2761149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15"/>
            </p:custDataLst>
          </p:nvPr>
        </p:nvSpPr>
        <p:spPr>
          <a:xfrm>
            <a:off x="799442" y="2136785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>
            <p:custDataLst>
              <p:tags r:id="rId16"/>
            </p:custDataLst>
          </p:nvPr>
        </p:nvSpPr>
        <p:spPr>
          <a:xfrm>
            <a:off x="721995" y="4570803"/>
            <a:ext cx="381000" cy="381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7"/>
            </p:custDataLst>
          </p:nvPr>
        </p:nvSpPr>
        <p:spPr>
          <a:xfrm>
            <a:off x="795155" y="5244126"/>
            <a:ext cx="234680" cy="27699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35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1267430" y="4570803"/>
            <a:ext cx="2596039" cy="297180"/>
          </a:xfrm>
          <a:prstGeom prst="rect">
            <a:avLst/>
          </a:prstGeom>
          <a:noFill/>
        </p:spPr>
        <p:txBody>
          <a:bodyPr wrap="square" lIns="68580" tIns="34290" rIns="68580" bIns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500" b="1" spc="2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工程训练营总结</a:t>
            </a:r>
            <a:endParaRPr lang="zh-CN" altLang="en-US" sz="1500" b="1" spc="200" dirty="0">
              <a:solidFill>
                <a:schemeClr val="dk1">
                  <a:lumMod val="85000"/>
                  <a:lumOff val="1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" name="图形 14" descr="书籍 纯色填充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32240" y="3086974"/>
            <a:ext cx="914400" cy="9144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66"/>
    </mc:Choice>
    <mc:Fallback>
      <p:transition spd="slow" advTm="92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后续设想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235" y="2458720"/>
            <a:ext cx="6947535" cy="25787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收集时间范围更广的数据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融合现有模型，提升模型性能，建立预测模型，实现预测功能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优化界面，提高可用性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实现对风电场或区域风电场集群的预测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形 10" descr="飞机 纯色填充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6176" y="3927155"/>
            <a:ext cx="1080119" cy="1080119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90"/>
    </mc:Choice>
    <mc:Fallback>
      <p:transition spd="slow" advTm="338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199825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459580" y="2013716"/>
            <a:ext cx="8224836" cy="35307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谢谢大家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3"/>
    </mc:Choice>
    <mc:Fallback>
      <p:transition spd="slow" advTm="30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选题意义</a:t>
            </a:r>
            <a:endParaRPr lang="zh-CN" altLang="en-US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4820" y="3501008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ctr"/>
            <a:r>
              <a:rPr lang="zh-CN" altLang="en-US" sz="2400" dirty="0"/>
              <a:t>“基于人工智能的风电功率预测”</a:t>
            </a:r>
            <a:endParaRPr lang="en-US" altLang="zh-CN" sz="2400" dirty="0"/>
          </a:p>
          <a:p>
            <a:pPr indent="457200" algn="ctr"/>
            <a:r>
              <a:rPr lang="zh-CN" altLang="en-US" sz="2400" dirty="0"/>
              <a:t>大创项目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5"/>
    </mc:Choice>
    <mc:Fallback>
      <p:transition spd="slow" advTm="150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76816" y="2632710"/>
            <a:ext cx="3453289" cy="2912216"/>
          </a:xfrm>
          <a:prstGeom prst="rect">
            <a:avLst/>
          </a:prstGeom>
          <a:noFill/>
        </p:spPr>
        <p:txBody>
          <a:bodyPr wrap="square" rtlCol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风电为代表的新能源发电的占比高 </a:t>
            </a: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风电具有明显的随机性、波动性以及间歇性的特征，电力系统运行不确定性增加 </a:t>
            </a: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风机并网后电网安全运行与新能源高效消纳矛盾日益突出</a:t>
            </a:r>
            <a:endParaRPr lang="zh-CN" altLang="en-US" sz="1200" spc="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fontAlgn="auto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3102" y="2167412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风电相关特性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526588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4576763" y="2386965"/>
            <a:ext cx="0" cy="3063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231072" y="2632711"/>
            <a:ext cx="3453289" cy="2911740"/>
          </a:xfrm>
          <a:prstGeom prst="rect">
            <a:avLst/>
          </a:prstGeom>
          <a:noFill/>
        </p:spPr>
        <p:txBody>
          <a:bodyPr wrap="square" rtlCol="0">
            <a:normAutofit fontScale="6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有效解决风电波动性带来的运营和稳定性难题</a:t>
            </a: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协助电力系统实现智能调度，保障电网平稳运行</a:t>
            </a: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对于减少温室气体排放、推动能源可持续发展具有积极影响</a:t>
            </a: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257691" y="2167413"/>
            <a:ext cx="3453289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风电功率预测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4911032" y="2258377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1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选题意义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13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3848" y="688341"/>
            <a:ext cx="4392488" cy="10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形 16" descr="灯泡和齿轮 纯色填充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2850" y="797771"/>
            <a:ext cx="914400" cy="9144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00"/>
    </mc:Choice>
    <mc:Fallback>
      <p:transition spd="slow" advTm="18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088259" y="2204864"/>
            <a:ext cx="5088131" cy="991553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设计方案</a:t>
            </a:r>
            <a:endParaRPr lang="zh-CN" altLang="en-US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45" y="3284855"/>
            <a:ext cx="567436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endParaRPr sz="2400" dirty="0"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9912" y="38446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</a:t>
            </a:r>
            <a:r>
              <a:rPr lang="en-US" altLang="zh-CN" dirty="0"/>
              <a:t>+</a:t>
            </a:r>
            <a:r>
              <a:rPr lang="zh-CN" altLang="en-US" dirty="0"/>
              <a:t>预测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3"/>
    </mc:Choice>
    <mc:Fallback>
      <p:transition spd="slow" advTm="8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35344" y="817429"/>
            <a:ext cx="8705888" cy="412542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2" name="文本占位符 3"/>
          <p:cNvSpPr txBox="1"/>
          <p:nvPr>
            <p:custDataLst>
              <p:tags r:id="rId8"/>
            </p:custDataLst>
          </p:nvPr>
        </p:nvSpPr>
        <p:spPr>
          <a:xfrm>
            <a:off x="454402" y="1982296"/>
            <a:ext cx="7934021" cy="356215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endParaRPr lang="zh-CN" altLang="en-US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/>
          <p:cNvSpPr txBox="1"/>
          <p:nvPr>
            <p:custDataLst>
              <p:tags r:id="rId9"/>
            </p:custDataLst>
          </p:nvPr>
        </p:nvSpPr>
        <p:spPr>
          <a:xfrm>
            <a:off x="4809173" y="1982296"/>
            <a:ext cx="3880426" cy="356215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charset="0"/>
              <a:buChar char=""/>
            </a:pP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7627" tIns="35242" rIns="67627" bIns="35242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设计方案</a:t>
            </a:r>
            <a:endParaRPr lang="zh-CN" altLang="en-US" sz="27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982296"/>
            <a:ext cx="8352928" cy="367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3608" y="195263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通过多因素影响分析和多技术比较，我们确定以</a:t>
            </a:r>
            <a:r>
              <a:rPr lang="en-US" altLang="zh-CN" dirty="0">
                <a:solidFill>
                  <a:schemeClr val="accent1"/>
                </a:solidFill>
              </a:rPr>
              <a:t>python</a:t>
            </a:r>
            <a:r>
              <a:rPr lang="zh-CN" altLang="en-US" dirty="0"/>
              <a:t>为开发语言，以</a:t>
            </a:r>
            <a:r>
              <a:rPr lang="en-US" altLang="zh-CN" dirty="0">
                <a:solidFill>
                  <a:schemeClr val="accent1"/>
                </a:solidFill>
              </a:rPr>
              <a:t>Qt Designer</a:t>
            </a:r>
            <a:r>
              <a:rPr lang="zh-CN" altLang="en-US" dirty="0"/>
              <a:t>为开发工具，以</a:t>
            </a:r>
            <a:r>
              <a:rPr lang="en-US" altLang="zh-CN" dirty="0">
                <a:solidFill>
                  <a:schemeClr val="accent1"/>
                </a:solidFill>
              </a:rPr>
              <a:t>csv</a:t>
            </a:r>
            <a:r>
              <a:rPr lang="zh-CN" altLang="en-US" dirty="0"/>
              <a:t>为数据输入格式。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4" y="2543933"/>
            <a:ext cx="8705887" cy="4125428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88"/>
    </mc:Choice>
    <mc:Fallback>
      <p:transition spd="slow" advTm="365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60065" y="1977390"/>
            <a:ext cx="3144203" cy="99155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dist"/>
            <a:r>
              <a:rPr lang="zh-CN" altLang="en-US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技术路线</a:t>
            </a:r>
            <a:endParaRPr lang="zh-CN" altLang="en-US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40" y="3789040"/>
            <a:ext cx="5674360" cy="257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集聚多种功能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优化核心算法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indent="457200"/>
            <a:r>
              <a:rPr lang="zh-CN" altLang="en-US" sz="2400" dirty="0">
                <a:sym typeface="Arial" panose="020B0604020202020204" pitchFamily="34" charset="0"/>
              </a:rPr>
              <a:t>评估运行效果</a:t>
            </a:r>
            <a:endParaRPr sz="2400" dirty="0"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7"/>
    </mc:Choice>
    <mc:Fallback>
      <p:transition spd="slow" advTm="80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7" name="图片 26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814566" y="1493785"/>
            <a:ext cx="2103503" cy="868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1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功能设计</a:t>
            </a:r>
            <a:endParaRPr lang="zh-CN" altLang="en-US" sz="21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8"/>
            </p:custDataLst>
          </p:nvPr>
        </p:nvCxnSpPr>
        <p:spPr>
          <a:xfrm>
            <a:off x="3110146" y="1564231"/>
            <a:ext cx="8008" cy="44570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078110" y="2170124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971600" y="2091515"/>
            <a:ext cx="2230791" cy="649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数据读取与筛除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3310231" y="1956138"/>
            <a:ext cx="4679936" cy="100057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支持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普通运行数据、风机额定数据、直接训练数据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三种数据的导入。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常规筛除、聚类筛除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两种筛除方法。</a:t>
            </a:r>
            <a:endParaRPr lang="zh-CN" altLang="en-US" sz="1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3310231" y="302027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提供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RNN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MLP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LSTM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GRU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CNN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五种模型供用户选择，针对不同情况选择不同模型有利于精度的提高。</a:t>
            </a:r>
            <a:endParaRPr lang="zh-CN" altLang="en-US" sz="1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3281475" y="3926573"/>
            <a:ext cx="4708691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 dirty="0">
                <a:latin typeface="+mn-ea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选择“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滑动窗口算法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”，预测内容与训练内容在时间上连续。</a:t>
            </a:r>
            <a:endParaRPr lang="zh-CN" altLang="en-US" sz="1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3118154" y="3645024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3118154" y="4437112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3348447" y="4751350"/>
            <a:ext cx="4679936" cy="4861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marL="0" marR="0" indent="355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针对</a:t>
            </a:r>
            <a:r>
              <a:rPr lang="zh-CN" altLang="en-US" sz="1400" kern="100" dirty="0">
                <a:solidFill>
                  <a:schemeClr val="accent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数据筛选、模型训练</a:t>
            </a:r>
            <a:r>
              <a:rPr lang="zh-CN" altLang="en-US" sz="1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两部分均设置弹窗以实现自定义参数的功能，提高模型精度，优化预测效果。</a:t>
            </a:r>
            <a:endParaRPr lang="zh-CN" altLang="en-US" sz="1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17"/>
            </p:custDataLst>
          </p:nvPr>
        </p:nvSpPr>
        <p:spPr>
          <a:xfrm>
            <a:off x="1085714" y="2997207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8"/>
            </p:custDataLst>
          </p:nvPr>
        </p:nvSpPr>
        <p:spPr>
          <a:xfrm>
            <a:off x="3045287" y="1564231"/>
            <a:ext cx="129717" cy="1297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>
            <a:off x="3111641" y="2863577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20"/>
            </p:custDataLst>
          </p:nvPr>
        </p:nvSpPr>
        <p:spPr>
          <a:xfrm>
            <a:off x="1085714" y="3804729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21"/>
            </p:custDataLst>
          </p:nvPr>
        </p:nvSpPr>
        <p:spPr>
          <a:xfrm>
            <a:off x="1091063" y="4600313"/>
            <a:ext cx="2032440" cy="532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0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2"/>
            </p:custDataLst>
          </p:nvPr>
        </p:nvSpPr>
        <p:spPr>
          <a:xfrm>
            <a:off x="1078110" y="3010315"/>
            <a:ext cx="2106117" cy="45974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模型训练与误差分析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502271" y="3848736"/>
            <a:ext cx="1147445" cy="41846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fontScale="97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模型</a:t>
            </a: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预测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4"/>
            </p:custDataLst>
          </p:nvPr>
        </p:nvSpPr>
        <p:spPr>
          <a:xfrm>
            <a:off x="1115617" y="4632431"/>
            <a:ext cx="1937680" cy="4248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500" b="1" spc="200" dirty="0">
                <a:solidFill>
                  <a:schemeClr val="bg1"/>
                </a:solidFill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自定义参数设定</a:t>
            </a:r>
            <a:endParaRPr lang="zh-CN" altLang="en-US" sz="15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25"/>
            </p:custDataLst>
          </p:nvPr>
        </p:nvCxnSpPr>
        <p:spPr>
          <a:xfrm>
            <a:off x="3110145" y="5330986"/>
            <a:ext cx="52177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84"/>
    </mc:Choice>
    <mc:Fallback>
      <p:transition spd="slow" advTm="20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4430" y="1094065"/>
            <a:ext cx="8705888" cy="468778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584" y="1962877"/>
            <a:ext cx="4119479" cy="3567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处理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—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密度聚类筛除算法（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DBSCAN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22240" y="1987875"/>
            <a:ext cx="306788" cy="306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135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6300" y="1313550"/>
            <a:ext cx="8228117" cy="53006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7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核心算法</a:t>
            </a:r>
            <a:endParaRPr sz="27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540068" cy="473630"/>
          </a:xfrm>
          <a:prstGeom prst="rect">
            <a:avLst/>
          </a:prstGeom>
        </p:spPr>
      </p:pic>
      <p:pic>
        <p:nvPicPr>
          <p:cNvPr id="26" name="图片 25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857250"/>
            <a:ext cx="540068" cy="4736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4270" y="2274882"/>
            <a:ext cx="396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我们采用基于密度的聚类算法</a:t>
            </a:r>
            <a:r>
              <a:rPr lang="en-US" altLang="zh-CN" kern="100" dirty="0">
                <a:solidFill>
                  <a:schemeClr val="accent1"/>
                </a:solidFill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，高效筛除掉无效数据。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endParaRPr lang="zh-CN" altLang="en-US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 descr="dbsca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1863" y="1136450"/>
            <a:ext cx="3982554" cy="45850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908" y="3284984"/>
            <a:ext cx="39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scikit-learn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库中提供的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DBSCAN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算法较为落后，其距离矩阵的占用内存极大且有效数据量小，我们采取手动计算其距离，并仅保留有效数据的方法，以点为单位存储相对关系，大大缩小了内存占用。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kern="100" dirty="0" err="1">
                <a:latin typeface="+mn-ea"/>
                <a:ea typeface="+mn-ea"/>
                <a:cs typeface="Times New Roman" panose="02020603050405020304" pitchFamily="18" charset="0"/>
              </a:rPr>
              <a:t>unvisit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列表保证了单点进搜索一次，大大缩减了聚类时间。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00"/>
    </mc:Choice>
    <mc:Fallback>
      <p:transition spd="slow" advTm="189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3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4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9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3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2、25、26、27、28、31、36、41、44"/>
</p:tagLst>
</file>

<file path=ppt/tags/tag27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·大气"/>
  <p:tag name="KSO_WM_TEMPLATE_CATEGORY" val="custom"/>
  <p:tag name="KSO_WM_TEMPLATE_INDEX" val="20204339"/>
  <p:tag name="KSO_WM_UNIT_ID" val="custom20204339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"/>
  <p:tag name="KSO_WM_TEMPLATE_CATEGORY" val="custom"/>
  <p:tag name="KSO_WM_TEMPLATE_INDEX" val="20204339"/>
  <p:tag name="KSO_WM_UNIT_ID" val="custom20204339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1"/>
  <p:tag name="KSO_WM_TEMPLATE_MASTER_THUMB_INDEX" val="12"/>
  <p:tag name="KSO_WM_TEMPLATE_THUMBS_INDEX" val="1、4、7、9、12、16、17、22、25、26、27、28、31、36、41、44"/>
</p:tagLst>
</file>

<file path=ppt/tags/tag278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4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COLOR_SCHEME_SHAPE_ID" val="21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COLOR_SCHEME_SHAPE_ID" val="19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COLOR_SCHEME_SHAPE_ID" val="17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39"/>
  <p:tag name="KSO_WM_UNIT_ID" val="custom20204339_5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4_2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3_2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2_2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1_2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i*1_5_2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23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5*l_h_a*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5"/>
</p:tagLst>
</file>

<file path=ppt/tags/tag297.xml><?xml version="1.0" encoding="utf-8"?>
<p:tagLst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2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0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z"/>
  <p:tag name="KSO_WM_UNIT_INDEX" val="1_2_1"/>
  <p:tag name="KSO_WM_UNIT_ID" val="custom20204339_10*l_h_z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0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0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4339_10*l_h_i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09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11.xml><?xml version="1.0" encoding="utf-8"?>
<p:tagLst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13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15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314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5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5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VALUE" val="288"/>
  <p:tag name="KSO_WM_UNIT_TYPE" val="f"/>
  <p:tag name="KSO_WM_UNIT_INDEX" val="1"/>
  <p:tag name="KSO_WM_UNIT_BLOCK" val="0"/>
  <p:tag name="KSO_WM_TEMPLATE_CATEGORY" val="custom"/>
  <p:tag name="KSO_WM_TEMPLATE_INDEX" val="20204339"/>
  <p:tag name="KSO_WM_UNIT_ID" val="custom20204339_15*f*1"/>
  <p:tag name="KSO_WM_UNIT_SUBTYPE" val="a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288"/>
  <p:tag name="KSO_WM_UNIT_TYPE" val="f"/>
  <p:tag name="KSO_WM_UNIT_INDEX" val="2"/>
  <p:tag name="KSO_WM_UNIT_BLOCK" val="0"/>
  <p:tag name="KSO_WM_TEMPLATE_CATEGORY" val="custom"/>
  <p:tag name="KSO_WM_TEMPLATE_INDEX" val="20204339"/>
  <p:tag name="KSO_WM_UNIT_ID" val="custom20204339_15*f*2"/>
  <p:tag name="KSO_WM_UNIT_SUBTYPE" val="a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15*a*1"/>
  <p:tag name="KSO_WM_UNIT_ISNUMDGMTITLE" val="0"/>
</p:tagLst>
</file>

<file path=ppt/tags/tag31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TEMPLATE_SUBCATEGORY" val="0"/>
  <p:tag name="KSO_WM_SLIDE_ITEM_CNT" val="0"/>
  <p:tag name="KSO_WM_SLIDE_INDEX" val="15"/>
  <p:tag name="KSO_WM_TAG_VERSION" val="1.0"/>
  <p:tag name="KSO_WM_BEAUTIFY_FLAG" val="#wm#"/>
  <p:tag name="KSO_WM_SLIDE_LAYOUT" val="a_f_i"/>
  <p:tag name="KSO_WM_SLIDE_LAYOUT_CNT" val="1_2_1"/>
  <p:tag name="KSO_WM_SLIDE_TYPE" val="text"/>
  <p:tag name="KSO_WM_SLIDE_SUBTYPE" val="pureTxt"/>
  <p:tag name="KSO_WM_SLIDE_SIZE" val="959*515"/>
  <p:tag name="KSO_WM_SLIDE_POSITION" val="0*0"/>
  <p:tag name="KSO_WM_TEMPLATE_MASTER_TYPE" val="1"/>
  <p:tag name="KSO_WM_TEMPLATE_COLOR_TYPE" val="1"/>
  <p:tag name="KSO_WM_TEMPLATE_CATEGORY" val="custom"/>
  <p:tag name="KSO_WM_TEMPLATE_INDEX" val="20204339"/>
  <p:tag name="KSO_WM_SLIDE_ID" val="custom20204339_1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22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32*i*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3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32*i*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324.xml><?xml version="1.0" encoding="utf-8"?>
<p:tagLst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&#10;添加大标题"/>
  <p:tag name="KSO_WM_TEMPLATE_CATEGORY" val="custom"/>
  <p:tag name="KSO_WM_TEMPLATE_INDEX" val="20204339"/>
  <p:tag name="KSO_WM_UNIT_ID" val="custom20204339_32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1"/>
  <p:tag name="KSO_WM_UNIT_LINE_FORE_SCHEMECOLOR_INDEX" val="14"/>
  <p:tag name="KSO_WM_UNIT_LINE_FILL_TYPE" val="2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1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2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3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2"/>
  <p:tag name="KSO_WM_UNIT_LINE_FORE_SCHEMECOLOR_INDEX" val="14"/>
  <p:tag name="KSO_WM_UNIT_LINE_FILL_TYPE" val="2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3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TEMPLATE_CATEGORY" val="custom"/>
  <p:tag name="KSO_WM_TEMPLATE_INDEX" val="20204339"/>
  <p:tag name="KSO_WM_UNIT_ID" val="custom20204339_32*l_h_f*1_4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4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5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5"/>
  <p:tag name="KSO_WM_UNIT_LINE_FORE_SCHEMECOLOR_INDEX" val="14"/>
  <p:tag name="KSO_WM_UNIT_LINE_FILL_TYPE" val="2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2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2*l_h_a*1_4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2*l_i*1_3"/>
  <p:tag name="KSO_WM_UNIT_LINE_FORE_SCHEMECOLOR_INDEX" val="14"/>
  <p:tag name="KSO_WM_UNIT_LINE_FILL_TYPE" val="2"/>
  <p:tag name="KSO_WM_UNIT_USESOURCEFORMAT_APPLY" val="1"/>
</p:tagLst>
</file>

<file path=ppt/tags/tag3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5"/>
  <p:tag name="KSO_WM_SLIDE_INDEX" val="32"/>
  <p:tag name="KSO_WM_SLIDE_SIZE" val="670.132*398.949"/>
  <p:tag name="KSO_WM_SLIDE_POSITION" val="204.349*74.2237"/>
  <p:tag name="KSO_WM_DIAGRAM_GROUP_CODE" val="l1-4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32"/>
</p:tagLst>
</file>

<file path=ppt/tags/tag34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49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6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5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3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6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7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7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379.xml><?xml version="1.0" encoding="utf-8"?>
<p:tagLst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3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2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339_12*l_z*1_1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339_12*l_z*1_2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2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2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2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2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339_12*l_h_f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339_12*l_h_a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4339_12*l_h_i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339_12*l_h_f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339_12*l_h_a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4339_12*l_h_i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04339_12*l_h_i*1_1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4339_12*l_h_i*1_2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2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2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98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2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39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41.244"/>
  <p:tag name="KSO_WM_SLIDE_POSITION" val="47.928*150.8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PRESET_TEXT" val="PART 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39_7*e*1"/>
  <p:tag name="KSO_WM_TEMPLATE_CATEGORY" val="custom"/>
  <p:tag name="KSO_WM_TEMPLATE_INDEX" val="20204339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7"/>
</p:tagLst>
</file>

<file path=ppt/tags/tag402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30*i*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403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30*i*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LAYERLEVEL" val="1"/>
  <p:tag name="KSO_WM_TAG_VERSION" val="1.0"/>
  <p:tag name="KSO_WM_BEAUTIFY_FLAG" val="#wm#"/>
  <p:tag name="KSO_WM_UNIT_USESOURCEFORMAT_APPLY" val="1"/>
</p:tagLst>
</file>

<file path=ppt/tags/tag404.xml><?xml version="1.0" encoding="utf-8"?>
<p:tagLst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&#13;添加大标题"/>
  <p:tag name="KSO_WM_TEMPLATE_CATEGORY" val="custom"/>
  <p:tag name="KSO_WM_TEMPLATE_INDEX" val="20204339"/>
  <p:tag name="KSO_WM_UNIT_ID" val="custom20204339_30*a*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1"/>
  <p:tag name="KSO_WM_UNIT_LINE_FORE_SCHEMECOLOR_INDEX" val="14"/>
  <p:tag name="KSO_WM_UNIT_LINE_FILL_TYPE" val="2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1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2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2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2"/>
  <p:tag name="KSO_WM_UNIT_LINE_FORE_SCHEMECOLOR_INDEX" val="14"/>
  <p:tag name="KSO_WM_UNIT_LINE_FILL_TYPE" val="2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3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3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39"/>
  <p:tag name="KSO_WM_UNIT_ID" val="custom20204339_3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339"/>
  <p:tag name="KSO_WM_UNIT_ID" val="custom20204339_30*l_h_a*1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i"/>
  <p:tag name="KSO_WM_UNIT_INDEX" val="1_4"/>
  <p:tag name="KSO_WM_UNIT_LAYERLEVEL" val="1_1"/>
  <p:tag name="KSO_WM_TAG_VERSION" val="1.0"/>
  <p:tag name="KSO_WM_BEAUTIFY_FLAG" val="#wm#"/>
  <p:tag name="KSO_WM_TEMPLATE_CATEGORY" val="custom"/>
  <p:tag name="KSO_WM_TEMPLATE_INDEX" val="20204339"/>
  <p:tag name="KSO_WM_UNIT_ID" val="custom20204339_30*l_i*1_4"/>
  <p:tag name="KSO_WM_UNIT_LINE_FORE_SCHEMECOLOR_INDEX" val="14"/>
  <p:tag name="KSO_WM_UNIT_LINE_FILL_TYPE" val="2"/>
  <p:tag name="KSO_WM_UNIT_USESOURCEFORMAT_APPLY" val="1"/>
</p:tagLst>
</file>

<file path=ppt/tags/tag4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TEMPLATE_CATEGORY" val="custom"/>
  <p:tag name="KSO_WM_TEMPLATE_INDEX" val="20204339"/>
  <p:tag name="KSO_WM_UNIT_ID" val="custom20204339_30*l_h_f*1_3_1"/>
  <p:tag name="KSO_WM_UNIT_SUBTYPE" val="a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TEMPLATE_SUBCATEGORY" val="0"/>
  <p:tag name="KSO_WM_SLIDE_TYPE" val="text"/>
  <p:tag name="KSO_WM_SLIDE_SUBTYPE" val="diag"/>
  <p:tag name="KSO_WM_SLIDE_ITEM_CNT" val="3"/>
  <p:tag name="KSO_WM_SLIDE_INDEX" val="30"/>
  <p:tag name="KSO_WM_SLIDE_SIZE" val="670.132*361.658"/>
  <p:tag name="KSO_WM_SLIDE_POSITION" val="204.349*92.8688"/>
  <p:tag name="KSO_WM_DIAGRAM_GROUP_CODE" val="l1-4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30"/>
</p:tagLst>
</file>

<file path=ppt/tags/tag4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2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339_12*l_z*1_1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339_12*l_z*1_2"/>
  <p:tag name="KSO_WM_TEMPLATE_CATEGORY" val="custom"/>
  <p:tag name="KSO_WM_TEMPLATE_INDEX" val="2020433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339_12*l_h_f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2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339_12*l_h_f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339_12*l_h_a*1_2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339_12*l_h_f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339_12*l_h_a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4339_12*l_h_i*1_3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单击此处输入你的正文，文字是您思想的提炼，为了最终演示发布的良好效果，请尽量言简意赅的阐述观点；根据需要可酌情增减文字……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339_12*l_h_f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339_12*l_h_a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4339_12*l_h_i*1_4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04339_12*l_h_i*1_1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4339_12*l_h_i*1_2_2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2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2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36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2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3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2"/>
  <p:tag name="KSO_WM_SLIDE_SIZE" val="863.821*341.244"/>
  <p:tag name="KSO_WM_SLIDE_POSITION" val="47.928*150.8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38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39"/>
  <p:tag name="KSO_WM_UNIT_ID" val="custom20204339_43*i*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439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39"/>
  <p:tag name="KSO_WM_UNIT_ID" val="custom20204339_43*i*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"/>
  <p:tag name="KSO_WM_TAG_VERSION" val="1.0"/>
  <p:tag name="KSO_WM_BEAUTIFY_FLAG" val="#wm#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43*a*1"/>
  <p:tag name="KSO_WM_DIAGRAM_GROUP_CODE" val="n1-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i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8"/>
  <p:tag name="KSO_WM_UNIT_COLOR_SCHEME_PARENT_PAGE" val="0_5"/>
  <p:tag name="KSO_WM_TEMPLATE_CATEGORY" val="custom"/>
  <p:tag name="KSO_WM_TEMPLATE_INDEX" val="20204339"/>
  <p:tag name="KSO_WM_UNIT_ID" val="custom20204339_43*n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x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2"/>
  <p:tag name="KSO_WM_UNIT_COLOR_SCHEME_PARENT_PAGE" val="0_5"/>
  <p:tag name="KSO_WM_UNIT_VALUE" val="244*153"/>
  <p:tag name="KSO_WM_TEMPLATE_CATEGORY" val="custom"/>
  <p:tag name="KSO_WM_TEMPLATE_INDEX" val="20204339"/>
  <p:tag name="KSO_WM_UNIT_ID" val="custom20204339_43*n_h_x*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0"/>
  <p:tag name="KSO_WM_UNIT_COLOR_SCHEME_PARENT_PAGE" val="0_5"/>
  <p:tag name="KSO_WM_TEMPLATE_CATEGORY" val="custom"/>
  <p:tag name="KSO_WM_TEMPLATE_INDEX" val="20204339"/>
  <p:tag name="KSO_WM_UNIT_ID" val="custom20204339_43*n_h_h_a*1_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2"/>
  <p:tag name="KSO_WM_UNIT_COLOR_SCHEME_PARENT_PAGE" val="0_5"/>
  <p:tag name="KSO_WM_TEMPLATE_CATEGORY" val="custom"/>
  <p:tag name="KSO_WM_TEMPLATE_INDEX" val="20204339"/>
  <p:tag name="KSO_WM_UNIT_ID" val="custom20204339_43*n_h_h_a*1_1_5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4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4"/>
  <p:tag name="KSO_WM_UNIT_COLOR_SCHEME_PARENT_PAGE" val="0_5"/>
  <p:tag name="KSO_WM_TEMPLATE_CATEGORY" val="custom"/>
  <p:tag name="KSO_WM_TEMPLATE_INDEX" val="20204339"/>
  <p:tag name="KSO_WM_UNIT_ID" val="custom20204339_43*n_h_h_a*1_1_4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26"/>
  <p:tag name="KSO_WM_UNIT_COLOR_SCHEME_PARENT_PAGE" val="0_5"/>
  <p:tag name="KSO_WM_TEMPLATE_CATEGORY" val="custom"/>
  <p:tag name="KSO_WM_TEMPLATE_INDEX" val="20204339"/>
  <p:tag name="KSO_WM_UNIT_ID" val="custom20204339_43*n_h_h_a*1_1_6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31"/>
  <p:tag name="KSO_WM_UNIT_COLOR_SCHEME_PARENT_PAGE" val="0_5"/>
  <p:tag name="KSO_WM_TEMPLATE_CATEGORY" val="custom"/>
  <p:tag name="KSO_WM_TEMPLATE_INDEX" val="20204339"/>
  <p:tag name="KSO_WM_UNIT_ID" val="custom20204339_43*n_h_h_a*1_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UNIT_ISCONTENTSTITLE" val="0"/>
  <p:tag name="KSO_WM_UNIT_PRESET_TEXT" val="添加标题"/>
  <p:tag name="KSO_WM_UNIT_HIGHLIGHT" val="0"/>
  <p:tag name="KSO_WM_UNIT_COMPATIBLE" val="0"/>
  <p:tag name="KSO_WM_DIAGRAM_GROUP_CODE" val="n1-1"/>
  <p:tag name="KSO_WM_UNIT_TYPE" val="n_h_h_a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66"/>
  <p:tag name="KSO_WM_UNIT_COLOR_SCHEME_PARENT_PAGE" val="0_5"/>
  <p:tag name="KSO_WM_TEMPLATE_CATEGORY" val="custom"/>
  <p:tag name="KSO_WM_TEMPLATE_INDEX" val="20204339"/>
  <p:tag name="KSO_WM_UNIT_ID" val="custom20204339_43*n_h_h_a*1_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7"/>
  <p:tag name="KSO_WM_UNIT_COLOR_SCHEME_PARENT_PAGE" val="0_5"/>
  <p:tag name="KSO_WM_TEMPLATE_CATEGORY" val="custom"/>
  <p:tag name="KSO_WM_TEMPLATE_INDEX" val="20204339"/>
  <p:tag name="KSO_WM_UNIT_ID" val="custom20204339_43*n_h_h_i*1_1_6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5"/>
  <p:tag name="KSO_WM_TEMPLATE_CATEGORY" val="custom"/>
  <p:tag name="KSO_WM_TEMPLATE_INDEX" val="20204339"/>
  <p:tag name="KSO_WM_UNIT_ID" val="custom20204339_43*n_h_h_i*1_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9"/>
  <p:tag name="KSO_WM_UNIT_COLOR_SCHEME_PARENT_PAGE" val="0_5"/>
  <p:tag name="KSO_WM_TEMPLATE_CATEGORY" val="custom"/>
  <p:tag name="KSO_WM_TEMPLATE_INDEX" val="20204339"/>
  <p:tag name="KSO_WM_UNIT_ID" val="custom20204339_43*n_h_h_i*1_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0"/>
  <p:tag name="KSO_WM_UNIT_COLOR_SCHEME_PARENT_PAGE" val="0_5"/>
  <p:tag name="KSO_WM_TEMPLATE_CATEGORY" val="custom"/>
  <p:tag name="KSO_WM_TEMPLATE_INDEX" val="20204339"/>
  <p:tag name="KSO_WM_UNIT_ID" val="custom20204339_43*n_h_h_i*1_1_3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4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1"/>
  <p:tag name="KSO_WM_UNIT_COLOR_SCHEME_PARENT_PAGE" val="0_5"/>
  <p:tag name="KSO_WM_TEMPLATE_CATEGORY" val="custom"/>
  <p:tag name="KSO_WM_TEMPLATE_INDEX" val="20204339"/>
  <p:tag name="KSO_WM_UNIT_ID" val="custom20204339_43*n_h_h_i*1_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5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2"/>
  <p:tag name="KSO_WM_UNIT_COLOR_SCHEME_PARENT_PAGE" val="0_5"/>
  <p:tag name="KSO_WM_TEMPLATE_CATEGORY" val="custom"/>
  <p:tag name="KSO_WM_TEMPLATE_INDEX" val="20204339"/>
  <p:tag name="KSO_WM_UNIT_ID" val="custom20204339_43*n_h_h_i*1_1_5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6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3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6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1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4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1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2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5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2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3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6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3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4_2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7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4_2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58"/>
  <p:tag name="KSO_WM_UNIT_COLOR_SCHEME_PARENT_PAGE" val="0_5"/>
  <p:tag name="KSO_WM_UNIT_DECOLORIZATION" val="1"/>
  <p:tag name="KSO_WM_TEMPLATE_CATEGORY" val="custom"/>
  <p:tag name="KSO_WM_TEMPLATE_INDEX" val="20204339"/>
  <p:tag name="KSO_WM_UNIT_ID" val="custom20204339_43*n_h_h_i*1_1_5_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1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4"/>
  <p:tag name="KSO_WM_UNIT_COLOR_SCHEME_PARENT_PAGE" val="0_5"/>
  <p:tag name="KSO_WM_UNIT_VALUE" val="167*150"/>
  <p:tag name="KSO_WM_TEMPLATE_CATEGORY" val="custom"/>
  <p:tag name="KSO_WM_TEMPLATE_INDEX" val="20204339"/>
  <p:tag name="KSO_WM_UNIT_ID" val="custom20204339_43*n_h_h_x*1_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2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6"/>
  <p:tag name="KSO_WM_UNIT_COLOR_SCHEME_PARENT_PAGE" val="0_5"/>
  <p:tag name="KSO_WM_UNIT_VALUE" val="162*162"/>
  <p:tag name="KSO_WM_TEMPLATE_CATEGORY" val="custom"/>
  <p:tag name="KSO_WM_TEMPLATE_INDEX" val="20204339"/>
  <p:tag name="KSO_WM_UNIT_ID" val="custom20204339_43*n_h_h_x*1_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3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15"/>
  <p:tag name="KSO_WM_UNIT_COLOR_SCHEME_PARENT_PAGE" val="0_5"/>
  <p:tag name="KSO_WM_UNIT_VALUE" val="149*151"/>
  <p:tag name="KSO_WM_TEMPLATE_CATEGORY" val="custom"/>
  <p:tag name="KSO_WM_TEMPLATE_INDEX" val="20204339"/>
  <p:tag name="KSO_WM_UNIT_ID" val="custom20204339_43*n_h_h_x*1_1_3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6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6"/>
  <p:tag name="KSO_WM_UNIT_COLOR_SCHEME_PARENT_PAGE" val="0_5"/>
  <p:tag name="KSO_WM_UNIT_VALUE" val="167*196"/>
  <p:tag name="KSO_WM_TEMPLATE_CATEGORY" val="custom"/>
  <p:tag name="KSO_WM_TEMPLATE_INDEX" val="20204339"/>
  <p:tag name="KSO_WM_UNIT_ID" val="custom20204339_43*n_h_h_x*1_1_6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x"/>
  <p:tag name="KSO_WM_UNIT_INDEX" val="1_1_5_1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3"/>
  <p:tag name="KSO_WM_UNIT_COLOR_SCHEME_PARENT_PAGE" val="0_5"/>
  <p:tag name="KSO_WM_UNIT_VALUE" val="130*130"/>
  <p:tag name="KSO_WM_TEMPLATE_CATEGORY" val="custom"/>
  <p:tag name="KSO_WM_TEMPLATE_INDEX" val="20204339"/>
  <p:tag name="KSO_WM_UNIT_ID" val="custom20204339_43*n_h_h_x*1_1_5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PRESET_TEXT" val="添加标题"/>
  <p:tag name="KSO_WM_UNIT_VALUE" val="4"/>
  <p:tag name="KSO_WM_UNIT_HIGHLIGHT" val="0"/>
  <p:tag name="KSO_WM_UNIT_COMPATIBLE" val="0"/>
  <p:tag name="KSO_WM_DIAGRAM_GROUP_CODE" val="n1-1"/>
  <p:tag name="KSO_WM_UNIT_TYPE" val="n_h_a"/>
  <p:tag name="KSO_WM_UNIT_INDEX" val="1_1_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NOCLEAR" val="0"/>
  <p:tag name="KSO_WM_UNIT_COLOR_SCHEME_SHAPE_ID" val="14"/>
  <p:tag name="KSO_WM_UNIT_COLOR_SCHEME_PARENT_PAGE" val="0_1"/>
  <p:tag name="KSO_WM_UNIT_ISCONTENTSTITLE" val="0"/>
  <p:tag name="KSO_WM_TEMPLATE_CATEGORY" val="custom"/>
  <p:tag name="KSO_WM_TEMPLATE_INDEX" val="20204339"/>
  <p:tag name="KSO_WM_UNIT_ID" val="custom20204339_43*n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LAYERLEVEL" val="1_1_1_1"/>
  <p:tag name="KSO_WM_TAG_VERSION" val="1.0"/>
  <p:tag name="KSO_WM_BEAUTIFY_FLAG" val="#wm#"/>
  <p:tag name="KSO_WM_UNIT_VALUE" val="124*135"/>
  <p:tag name="KSO_WM_UNIT_TYPE" val="n_h_h_x"/>
  <p:tag name="KSO_WM_UNIT_INDEX" val="1_1_4_1"/>
  <p:tag name="KSO_WM_TEMPLATE_CATEGORY" val="custom"/>
  <p:tag name="KSO_WM_TEMPLATE_INDEX" val="20204339"/>
  <p:tag name="KSO_WM_UNIT_ID" val="custom20204339_43*n_h_h_x*1_1_4_1"/>
  <p:tag name="KSO_WM_UNIT_USESOURCEFORMAT_APPLY" val="1"/>
</p:tagLst>
</file>

<file path=ppt/tags/tag46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TYPE" val="text"/>
  <p:tag name="KSO_WM_SLIDE_SUBTYPE" val="diag"/>
  <p:tag name="KSO_WM_SLIDE_ITEM_CNT" val="6"/>
  <p:tag name="KSO_WM_SLIDE_INDEX" val="43"/>
  <p:tag name="KSO_WM_SLIDE_SIZE" val="887.371*344.454"/>
  <p:tag name="KSO_WM_SLIDE_POSITION" val="36.3142*134.527"/>
  <p:tag name="KSO_WM_DIAGRAM_GROUP_CODE" val="n1-1"/>
  <p:tag name="KSO_WM_SLIDE_DIAGTYPE" val="n"/>
  <p:tag name="KSO_WM_TAG_VERSION" val="1.0"/>
  <p:tag name="KSO_WM_BEAUTIFY_FLAG" val="#wm#"/>
  <p:tag name="KSO_WM_TEMPLATE_SUBCATEGORY" val="0"/>
  <p:tag name="KSO_WM_SLIDE_COLORSCHEME_VERSION" val="3.2"/>
  <p:tag name="KSO_WM_SLIDE_LAYOUT" val="a_n"/>
  <p:tag name="KSO_WM_SLIDE_LAYOUT_CNT" val="1_1"/>
  <p:tag name="KSO_WM_TEMPLATE_MASTER_TYPE" val="1"/>
  <p:tag name="KSO_WM_TEMPLATE_COLOR_TYPE" val="1"/>
  <p:tag name="KSO_WM_TEMPLATE_CATEGORY" val="custom"/>
  <p:tag name="KSO_WM_TEMPLATE_INDEX" val="20204339"/>
  <p:tag name="KSO_WM_SLIDE_ID" val="custom20204339_43"/>
</p:tagLst>
</file>

<file path=ppt/tags/tag46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339_10*i*1"/>
  <p:tag name="KSO_WM_TEMPLATE_CATEGORY" val="custom"/>
  <p:tag name="KSO_WM_TEMPLATE_INDEX" val="20204339"/>
  <p:tag name="KSO_WM_UNIT_BK_DARK_LIGHT" val="2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339_10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4339_10*l_h_i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4339_10*a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9"/>
  <p:tag name="KSO_WM_UNIT_ID" val="custom20204339_10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74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9"/>
  <p:tag name="KSO_WM_UNIT_ID" val="custom20204339_10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4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9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339"/>
  <p:tag name="KSO_WM_SLIDE_LAYOUT" val="a_i_l"/>
  <p:tag name="KSO_WM_SLIDE_LAYOUT_CNT" val="1_1_1"/>
</p:tagLst>
</file>

<file path=ppt/tags/tag476.xml><?xml version="1.0" encoding="utf-8"?>
<p:tagLst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9"/>
  <p:tag name="KSO_WM_UNIT_ID" val="custom20204339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K_DARK_LIGHT" val="2"/>
</p:tagLst>
</file>

<file path=ppt/tags/tag477.xml><?xml version="1.0" encoding="utf-8"?>
<p:tagLst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9"/>
  <p:tag name="KSO_WM_UNIT_ID" val="custom20204339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9"/>
  <p:tag name="KSO_WM_UNIT_ID" val="custom20204339_9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VALUE" val="1307*3044"/>
  <p:tag name="KSO_WM_UNIT_TYPE" val="d"/>
  <p:tag name="KSO_WM_UNIT_INDEX" val="1"/>
  <p:tag name="KSO_WM_UNIT_BLOCK" val="0"/>
  <p:tag name="KSO_WM_TEMPLATE_CATEGORY" val="custom"/>
  <p:tag name="KSO_WM_TEMPLATE_INDEX" val="20204339"/>
  <p:tag name="KSO_WM_UNIT_ID" val="custom20204339_9*d*1"/>
  <p:tag name="KSO_WM_UNIT_SUPPORT_UNIT_TYPE" val="[&quot;d&quot;]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9"/>
  <p:tag name="KSO_WM_UNIT_ID" val="custom20204339_9*a*1"/>
  <p:tag name="KSO_WM_UNIT_ISNUMDGMTITLE" val="0"/>
</p:tagLst>
</file>

<file path=ppt/tags/tag481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60*491"/>
  <p:tag name="KSO_WM_SLIDE_POSITION" val="0*0"/>
  <p:tag name="KSO_WM_SLIDE_LAYOUT" val="a_d_i"/>
  <p:tag name="KSO_WM_SLIDE_LAYOUT_CNT" val="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39"/>
  <p:tag name="KSO_WM_SLIDE_ID" val="custom20204339_9"/>
</p:tagLst>
</file>

<file path=ppt/tags/tag482.xml><?xml version="1.0" encoding="utf-8"?>
<p:tagLst xmlns:p="http://schemas.openxmlformats.org/presentationml/2006/main">
  <p:tag name="COMMONDATA" val="eyJoZGlkIjoiNmEwNmY3OTI4OWYwOWY2NGZmMjI5ZDZkMWEyNmYzYmMifQ=="/>
  <p:tag name="KSO_WPP_MARK_KEY" val="6e53092b-d09a-4035-9af2-dc5bc431304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4339新新">
      <a:dk1>
        <a:srgbClr val="000000"/>
      </a:dk1>
      <a:lt1>
        <a:srgbClr val="FFFFFF"/>
      </a:lt1>
      <a:dk2>
        <a:srgbClr val="EFF0F1"/>
      </a:dk2>
      <a:lt2>
        <a:srgbClr val="FAFCFC"/>
      </a:lt2>
      <a:accent1>
        <a:srgbClr val="3D9AC2"/>
      </a:accent1>
      <a:accent2>
        <a:srgbClr val="5586B8"/>
      </a:accent2>
      <a:accent3>
        <a:srgbClr val="6D73AD"/>
      </a:accent3>
      <a:accent4>
        <a:srgbClr val="845FA3"/>
      </a:accent4>
      <a:accent5>
        <a:srgbClr val="9C4C98"/>
      </a:accent5>
      <a:accent6>
        <a:srgbClr val="AE348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演示</Application>
  <PresentationFormat>全屏显示(4:3)</PresentationFormat>
  <Paragraphs>250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mn-cs</vt:lpstr>
      <vt:lpstr>Segoe Print</vt:lpstr>
      <vt:lpstr>Calibri</vt:lpstr>
      <vt:lpstr>Times New Roman</vt:lpstr>
      <vt:lpstr>Wingdings</vt:lpstr>
      <vt:lpstr>Arial Unicode MS</vt:lpstr>
      <vt:lpstr>默认设计模板</vt:lpstr>
      <vt:lpstr>1_Office 主题​​</vt:lpstr>
      <vt:lpstr>2_Office 主题​​</vt:lpstr>
      <vt:lpstr>风电功率可视化 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w</dc:creator>
  <cp:lastModifiedBy>车</cp:lastModifiedBy>
  <cp:revision>12</cp:revision>
  <dcterms:created xsi:type="dcterms:W3CDTF">2023-08-19T03:35:00Z</dcterms:created>
  <dcterms:modified xsi:type="dcterms:W3CDTF">2023-08-27T12:54:08Z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06E55C3B95284D90A0B0BA1A4264D239_12</vt:lpwstr>
  </property>
</Properties>
</file>