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3" r:id="rId9"/>
    <p:sldId id="262" r:id="rId10"/>
    <p:sldId id="265" r:id="rId11"/>
    <p:sldId id="266" r:id="rId12"/>
    <p:sldId id="27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70461"/>
  </p:normalViewPr>
  <p:slideViewPr>
    <p:cSldViewPr snapToGrid="0" snapToObjects="1">
      <p:cViewPr>
        <p:scale>
          <a:sx n="87" d="100"/>
          <a:sy n="87" d="100"/>
        </p:scale>
        <p:origin x="336" y="224"/>
      </p:cViewPr>
      <p:guideLst>
        <p:guide orient="horz" pos="2160"/>
        <p:guide pos="3840"/>
      </p:guideLst>
    </p:cSldViewPr>
  </p:slideViewPr>
  <p:notesTextViewPr>
    <p:cViewPr>
      <p:scale>
        <a:sx n="90" d="100"/>
        <a:sy n="9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D9E4D-DABF-9F44-BCE0-FF60DC7659E2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9177A-6D04-2548-8039-E7C6DCCB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84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s://www.cnblogs.com/bonelee/p/6211290.html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演示</a:t>
            </a:r>
            <a:r>
              <a:rPr lang="en-US" altLang="zh-CN" dirty="0" smtClean="0"/>
              <a:t>demo</a:t>
            </a:r>
            <a:r>
              <a:rPr lang="zh-CN" altLang="en-US" smtClean="0"/>
              <a:t>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match (</a:t>
            </a:r>
            <a:r>
              <a:rPr lang="en-US" altLang="zh-CN" dirty="0" err="1" smtClean="0"/>
              <a:t>n:Company</a:t>
            </a:r>
            <a:r>
              <a:rPr lang="en-US" altLang="zh-CN" dirty="0" smtClean="0"/>
              <a:t> {</a:t>
            </a:r>
            <a:r>
              <a:rPr lang="en-US" altLang="zh-CN" dirty="0" err="1" smtClean="0"/>
              <a:t>companyName</a:t>
            </a:r>
            <a:r>
              <a:rPr lang="en-US" altLang="zh-CN" dirty="0" smtClean="0"/>
              <a:t>:'</a:t>
            </a:r>
            <a:r>
              <a:rPr lang="zh-CN" altLang="en-US" dirty="0" smtClean="0"/>
              <a:t>重庆誉存大数据科技有限公司</a:t>
            </a:r>
            <a:r>
              <a:rPr lang="en-US" altLang="zh-CN" dirty="0" smtClean="0"/>
              <a:t>'})--(x) return </a:t>
            </a:r>
            <a:r>
              <a:rPr lang="en-US" altLang="zh-CN" dirty="0" err="1" smtClean="0"/>
              <a:t>n,x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9177A-6D04-2548-8039-E7C6DCCB10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2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结合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，去讲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9177A-6D04-2548-8039-E7C6DCCB10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44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9177A-6D04-2548-8039-E7C6DCCB10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7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结合建库和更新库来讲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9177A-6D04-2548-8039-E7C6DCCB10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25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结合建库和更新库来讲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9177A-6D04-2548-8039-E7C6DCCB10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42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结合建库和更新库来讲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参考</a:t>
            </a:r>
            <a:endParaRPr lang="en-US" altLang="zh-CN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Neo4j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图数据库简介和底层原理</a:t>
            </a:r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https://</a:t>
            </a:r>
            <a:r>
              <a:rPr lang="en-US" dirty="0" err="1" smtClean="0"/>
              <a:t>www.cnblogs.com</a:t>
            </a:r>
            <a:r>
              <a:rPr lang="en-US" dirty="0" smtClean="0"/>
              <a:t>/</a:t>
            </a:r>
            <a:r>
              <a:rPr lang="en-US" dirty="0" err="1" smtClean="0"/>
              <a:t>bonelee</a:t>
            </a:r>
            <a:r>
              <a:rPr lang="en-US" dirty="0" smtClean="0"/>
              <a:t>/p/6211290.html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dirty="0" smtClean="0"/>
              <a:t>neo4j-</a:t>
            </a:r>
            <a:r>
              <a:rPr lang="zh-CN" altLang="en-US" dirty="0" smtClean="0"/>
              <a:t>底层存储结构分析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mr-IN" dirty="0" err="1" smtClean="0"/>
              <a:t>http</a:t>
            </a:r>
            <a:r>
              <a:rPr lang="mr-IN" dirty="0" smtClean="0"/>
              <a:t>://sunxiang0918.cn/2015/06/27/neo4j-%E5%BA%95%E5%B1%82%E5%AD%98%E5%82%A8%E7%BB%93%E6%9E%84%E5%88%86%E6%9E%90/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9177A-6D04-2548-8039-E7C6DCCB10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83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9177A-6D04-2548-8039-E7C6DCCB10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64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讲图遍历的过程，结合图讲</a:t>
            </a:r>
            <a:r>
              <a:rPr lang="en-US" altLang="zh-CN" dirty="0" smtClean="0"/>
              <a:t>BFS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9177A-6D04-2548-8039-E7C6DCCB10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59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9177A-6D04-2548-8039-E7C6DCCB10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8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Bolt</a:t>
            </a:r>
            <a:r>
              <a:rPr lang="zh-CN" altLang="en-US" dirty="0" smtClean="0"/>
              <a:t>协议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boltprotocol.org</a:t>
            </a:r>
            <a:r>
              <a:rPr lang="en-US" dirty="0" smtClean="0"/>
              <a:t>/v1/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传输层和信息层结构不讲，这个只有在做驱动的时候才会遇到，目前主流语言都有官方的驱动，不讲。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只讲信息层的信息如何解析。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9177A-6D04-2548-8039-E7C6DCCB10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16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结合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，去讲</a:t>
            </a:r>
            <a:endParaRPr lang="en-US" altLang="zh-CN" dirty="0" smtClean="0"/>
          </a:p>
          <a:p>
            <a:r>
              <a:rPr lang="zh-CN" altLang="en-US" dirty="0" smtClean="0"/>
              <a:t>其他数据结构不讲，通用的数据结构不讲，讲特有数据结构。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9177A-6D04-2548-8039-E7C6DCCB10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6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699A-3FD2-FF4B-96E1-F911247DED0C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B909-2E4D-A547-B51E-77684BD5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7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699A-3FD2-FF4B-96E1-F911247DED0C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B909-2E4D-A547-B51E-77684BD5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9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699A-3FD2-FF4B-96E1-F911247DED0C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B909-2E4D-A547-B51E-77684BD5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699A-3FD2-FF4B-96E1-F911247DED0C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B909-2E4D-A547-B51E-77684BD5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699A-3FD2-FF4B-96E1-F911247DED0C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B909-2E4D-A547-B51E-77684BD5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1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699A-3FD2-FF4B-96E1-F911247DED0C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B909-2E4D-A547-B51E-77684BD5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0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699A-3FD2-FF4B-96E1-F911247DED0C}" type="datetimeFigureOut">
              <a:rPr lang="en-US" smtClean="0"/>
              <a:t>6/19/18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B909-2E4D-A547-B51E-77684BD5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1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699A-3FD2-FF4B-96E1-F911247DED0C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B909-2E4D-A547-B51E-77684BD5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699A-3FD2-FF4B-96E1-F911247DED0C}" type="datetimeFigureOut">
              <a:rPr lang="en-US" smtClean="0"/>
              <a:t>6/19/18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B909-2E4D-A547-B51E-77684BD5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4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699A-3FD2-FF4B-96E1-F911247DED0C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B909-2E4D-A547-B51E-77684BD5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699A-3FD2-FF4B-96E1-F911247DED0C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B909-2E4D-A547-B51E-77684BD5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1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699A-3FD2-FF4B-96E1-F911247DED0C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7B909-2E4D-A547-B51E-77684BD5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0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oltprotocol.org/v1/#transport" TargetMode="External"/><Relationship Id="rId4" Type="http://schemas.openxmlformats.org/officeDocument/2006/relationships/hyperlink" Target="https://boltprotocol.org/v1/#messagin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5539" y="1107063"/>
            <a:ext cx="75809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图数据库</a:t>
            </a:r>
            <a:r>
              <a:rPr lang="en-US" altLang="zh-CN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Neo4j</a:t>
            </a:r>
            <a:r>
              <a:rPr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数据结构及图搜索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57863" y="48382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黄羽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50086" y="520755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2018-06-20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g-blog.csdn.net/20151228183011198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70" y="1557339"/>
            <a:ext cx="2785841" cy="218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mg-blog.csdn.net/20151228183051932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941" y="1448259"/>
            <a:ext cx="17240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mg-blog.csdn.net/20151228183107416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996" y="934798"/>
            <a:ext cx="6401260" cy="561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94236" y="5574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图的遍历</a:t>
            </a:r>
            <a:endParaRPr lang="en-US" dirty="0" smtClean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966426" y="2171700"/>
            <a:ext cx="622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56507" y="2165985"/>
            <a:ext cx="687637" cy="1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91737" y="2278379"/>
            <a:ext cx="830523" cy="72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259896" y="2289469"/>
            <a:ext cx="441035" cy="72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24089" y="2289469"/>
            <a:ext cx="318911" cy="72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387522" y="3102430"/>
            <a:ext cx="1256622" cy="16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798521" y="2278379"/>
            <a:ext cx="34154" cy="734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154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7486" y="119017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Cypher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17486" y="1727199"/>
            <a:ext cx="576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Java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18971" y="11901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演示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18971" y="1727199"/>
            <a:ext cx="186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代码分析，演示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17486" y="552325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zh-CN" altLang="en-US" dirty="0" smtClean="0"/>
              <a:t>遍历图</a:t>
            </a:r>
            <a:r>
              <a:rPr lang="en-US" altLang="zh-CN" dirty="0" smtClean="0"/>
              <a:t>Neo4j</a:t>
            </a:r>
            <a:r>
              <a:rPr lang="zh-CN" altLang="en-US" dirty="0" smtClean="0"/>
              <a:t>的图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32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837" y="131996"/>
            <a:ext cx="8094906" cy="654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6812" y="382719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zh-CN" altLang="en-US" dirty="0" smtClean="0"/>
              <a:t>遍历图</a:t>
            </a:r>
            <a:r>
              <a:rPr lang="en-US" altLang="zh-CN" dirty="0" smtClean="0"/>
              <a:t>Neo4j</a:t>
            </a:r>
            <a:r>
              <a:rPr lang="zh-CN" altLang="en-US" dirty="0" smtClean="0"/>
              <a:t>的图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7691" y="442375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Bolt</a:t>
            </a:r>
            <a:r>
              <a:rPr lang="zh-CN" altLang="en-US" dirty="0" smtClean="0"/>
              <a:t>协议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31350" y="415289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effectLst/>
                <a:latin typeface="Noto Serif" charset="0"/>
              </a:rPr>
              <a:t>version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97691" y="1372507"/>
            <a:ext cx="87348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effectLst/>
                <a:latin typeface="Noto Serif" charset="0"/>
              </a:rPr>
              <a:t>The Bolt Protocol is a client-server protocol where messages are exchanged between a client who drives an interaction and a server that processes and responds to client requests. Every exchange of messages is initiated by the client with one or more request messages; in turn these requests are consumed by the server and corresponding response messages are returned.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97691" y="3410635"/>
            <a:ext cx="8096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smtClean="0">
                <a:effectLst/>
                <a:latin typeface="Noto Serif" charset="0"/>
              </a:rPr>
              <a:t>The protocol is divided into two layers — </a:t>
            </a:r>
            <a:r>
              <a:rPr lang="en-US" b="0" i="0" u="sng" smtClean="0">
                <a:solidFill>
                  <a:srgbClr val="2156A5"/>
                </a:solidFill>
                <a:effectLst/>
                <a:latin typeface="Noto Serif" charset="0"/>
                <a:hlinkClick r:id="rId3"/>
              </a:rPr>
              <a:t>Bolt Transport Layer</a:t>
            </a:r>
            <a:r>
              <a:rPr lang="en-US" b="0" i="0" smtClean="0">
                <a:effectLst/>
                <a:latin typeface="Noto Serif" charset="0"/>
              </a:rPr>
              <a:t> and </a:t>
            </a:r>
            <a:r>
              <a:rPr lang="en-US" b="0" i="0" u="sng" smtClean="0">
                <a:solidFill>
                  <a:srgbClr val="2156A5"/>
                </a:solidFill>
                <a:effectLst/>
                <a:latin typeface="Noto Serif" charset="0"/>
                <a:hlinkClick r:id="rId4"/>
              </a:rPr>
              <a:t>Messaging layer</a:t>
            </a:r>
            <a:r>
              <a:rPr lang="en-US" b="0" i="0" smtClean="0">
                <a:effectLst/>
                <a:latin typeface="Noto Serif" charset="0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286" y="21749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BA3925"/>
                </a:solidFill>
                <a:effectLst/>
                <a:latin typeface="Open Sans" charset="0"/>
              </a:rPr>
              <a:t/>
            </a:r>
            <a:br>
              <a:rPr lang="en-US" b="0" i="0" dirty="0" smtClean="0">
                <a:solidFill>
                  <a:srgbClr val="BA3925"/>
                </a:solidFill>
                <a:effectLst/>
                <a:latin typeface="Open Sans" charset="0"/>
              </a:rPr>
            </a:br>
            <a:r>
              <a:rPr lang="en-US" b="0" i="0" dirty="0" smtClean="0">
                <a:solidFill>
                  <a:srgbClr val="BA3925"/>
                </a:solidFill>
                <a:effectLst/>
                <a:latin typeface="Open Sans" charset="0"/>
              </a:rPr>
              <a:t>Node</a:t>
            </a:r>
            <a:endParaRPr lang="en-US" b="0" i="0" dirty="0">
              <a:solidFill>
                <a:srgbClr val="BA3925"/>
              </a:solidFill>
              <a:effectLst/>
              <a:latin typeface="Open San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86" y="1123951"/>
            <a:ext cx="4635500" cy="1562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06286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smtClean="0">
                <a:solidFill>
                  <a:srgbClr val="BA3925"/>
                </a:solidFill>
                <a:effectLst/>
                <a:latin typeface="Open Sans" charset="0"/>
              </a:rPr>
              <a:t/>
            </a:r>
            <a:br>
              <a:rPr lang="en-US" b="0" i="0" smtClean="0">
                <a:solidFill>
                  <a:srgbClr val="BA3925"/>
                </a:solidFill>
                <a:effectLst/>
                <a:latin typeface="Open Sans" charset="0"/>
              </a:rPr>
            </a:br>
            <a:r>
              <a:rPr lang="en-US" b="0" i="0" smtClean="0">
                <a:solidFill>
                  <a:srgbClr val="BA3925"/>
                </a:solidFill>
                <a:effectLst/>
                <a:latin typeface="Open Sans" charset="0"/>
              </a:rPr>
              <a:t>Relationship</a:t>
            </a:r>
            <a:endParaRPr lang="en-US" b="0" i="0">
              <a:solidFill>
                <a:srgbClr val="BA3925"/>
              </a:solidFill>
              <a:effectLst/>
              <a:latin typeface="Open Sans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286" y="3886663"/>
            <a:ext cx="53848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8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3372" y="5803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smtClean="0">
                <a:solidFill>
                  <a:srgbClr val="BA3925"/>
                </a:solidFill>
                <a:effectLst/>
                <a:latin typeface="Open Sans" charset="0"/>
              </a:rPr>
              <a:t/>
            </a:r>
            <a:br>
              <a:rPr lang="en-US" b="0" i="0" smtClean="0">
                <a:solidFill>
                  <a:srgbClr val="BA3925"/>
                </a:solidFill>
                <a:effectLst/>
                <a:latin typeface="Open Sans" charset="0"/>
              </a:rPr>
            </a:br>
            <a:r>
              <a:rPr lang="en-US" b="0" i="0" smtClean="0">
                <a:solidFill>
                  <a:srgbClr val="BA3925"/>
                </a:solidFill>
                <a:effectLst/>
                <a:latin typeface="Open Sans" charset="0"/>
              </a:rPr>
              <a:t>Path</a:t>
            </a:r>
            <a:endParaRPr lang="en-US" b="0" i="0">
              <a:solidFill>
                <a:srgbClr val="BA3925"/>
              </a:solidFill>
              <a:effectLst/>
              <a:latin typeface="Open San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372" y="1602014"/>
            <a:ext cx="55880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1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33" y="916455"/>
            <a:ext cx="12007567" cy="506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7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0"/>
            <a:ext cx="11360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660" y="0"/>
            <a:ext cx="47514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8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220" y="358284"/>
            <a:ext cx="8425560" cy="614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1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5868" y="82478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主要内容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045868" y="228866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图的基本概念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45868" y="2946358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Neo4j</a:t>
            </a:r>
            <a:r>
              <a:rPr lang="zh-CN" altLang="en-US" dirty="0" smtClean="0"/>
              <a:t>的数据结构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45868" y="36040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图的遍历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045868" y="4919443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Bolt</a:t>
            </a:r>
            <a:r>
              <a:rPr lang="zh-CN" altLang="en-US" dirty="0" smtClean="0"/>
              <a:t>协议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45868" y="4261748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zh-CN" altLang="en-US" dirty="0" smtClean="0"/>
              <a:t>遍历图</a:t>
            </a:r>
            <a:r>
              <a:rPr lang="en-US" altLang="zh-CN" dirty="0" smtClean="0"/>
              <a:t>Neo4j</a:t>
            </a:r>
            <a:r>
              <a:rPr lang="zh-CN" altLang="en-US" dirty="0" smtClean="0"/>
              <a:t>的图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85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76684" y="2300748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 smtClean="0"/>
              <a:t>谢谢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41820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7306" y="6018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图的基本概念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97306" y="1433125"/>
            <a:ext cx="9709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图的定义：</a:t>
            </a:r>
            <a:r>
              <a:rPr lang="zh-CN" altLang="en-US" dirty="0" smtClean="0"/>
              <a:t>一个图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是指一个二元组</a:t>
            </a:r>
            <a:r>
              <a:rPr lang="en-US" altLang="zh-CN" i="1" dirty="0" smtClean="0"/>
              <a:t>(V(G),E(G))</a:t>
            </a:r>
            <a:r>
              <a:rPr lang="zh-CN" altLang="en-US" dirty="0" smtClean="0"/>
              <a:t>，其中：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i="1" dirty="0" smtClean="0"/>
              <a:t>V(G)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=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{v1,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v2,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v3,</a:t>
            </a:r>
            <a:r>
              <a:rPr lang="mr-IN" altLang="zh-CN" i="1" dirty="0" smtClean="0"/>
              <a:t>…</a:t>
            </a:r>
            <a:r>
              <a:rPr lang="en-US" altLang="zh-CN" i="1" dirty="0" smtClean="0"/>
              <a:t>,</a:t>
            </a:r>
            <a:r>
              <a:rPr lang="en-US" altLang="zh-CN" i="1" dirty="0" err="1" smtClean="0"/>
              <a:t>vn</a:t>
            </a:r>
            <a:r>
              <a:rPr lang="en-US" altLang="zh-CN" i="1" dirty="0" smtClean="0"/>
              <a:t>}</a:t>
            </a:r>
            <a:r>
              <a:rPr lang="zh-CN" altLang="en-US" i="1" dirty="0" smtClean="0"/>
              <a:t> </a:t>
            </a:r>
            <a:r>
              <a:rPr lang="zh-CN" altLang="en-US" dirty="0" smtClean="0"/>
              <a:t>是一个非空有限集，成为顶点集，其中元素称为图</a:t>
            </a:r>
            <a:r>
              <a:rPr lang="en-US" altLang="zh-CN" i="1" dirty="0" smtClean="0"/>
              <a:t>G</a:t>
            </a:r>
            <a:r>
              <a:rPr lang="zh-CN" altLang="en-US" dirty="0" smtClean="0"/>
              <a:t>的顶点</a:t>
            </a:r>
            <a:r>
              <a:rPr lang="en-US" altLang="zh-CN" dirty="0" smtClean="0"/>
              <a:t>(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i="1" dirty="0" smtClean="0"/>
              <a:t>E(G)</a:t>
            </a:r>
            <a:r>
              <a:rPr lang="zh-CN" altLang="en-US" dirty="0" smtClean="0"/>
              <a:t>是顶点集</a:t>
            </a:r>
            <a:r>
              <a:rPr lang="en-US" altLang="zh-CN" dirty="0" smtClean="0"/>
              <a:t>V(G)</a:t>
            </a:r>
            <a:r>
              <a:rPr lang="zh-CN" altLang="en-US" dirty="0" smtClean="0"/>
              <a:t>中的无序或有序的元素对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vi,vj</a:t>
            </a:r>
            <a:r>
              <a:rPr lang="en-US" altLang="zh-CN" i="1" dirty="0" smtClean="0"/>
              <a:t>)</a:t>
            </a:r>
            <a:r>
              <a:rPr lang="zh-CN" altLang="en-US" dirty="0" smtClean="0"/>
              <a:t>组成的集合，称为边集，其中元素称为边。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25" y="2424478"/>
            <a:ext cx="6817641" cy="42875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97306" y="344682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有向图</a:t>
            </a:r>
            <a:r>
              <a:rPr lang="en-US" altLang="zh-CN" dirty="0" smtClean="0"/>
              <a:t>/</a:t>
            </a:r>
            <a:r>
              <a:rPr lang="zh-CN" altLang="en-US" dirty="0" smtClean="0"/>
              <a:t>无向图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97306" y="2721644"/>
            <a:ext cx="3469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度</a:t>
            </a:r>
            <a:r>
              <a:rPr lang="zh-CN" altLang="en-US" dirty="0" smtClean="0"/>
              <a:t>：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arial" charset="0"/>
              </a:rPr>
              <a:t>指和该顶点相关联的边数。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97306" y="413089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层数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步数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7306" y="4814959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最短路径</a:t>
            </a:r>
            <a:r>
              <a:rPr lang="en-US" altLang="zh-CN" dirty="0" smtClean="0"/>
              <a:t>/</a:t>
            </a:r>
            <a:r>
              <a:rPr lang="zh-CN" altLang="en-US" dirty="0" smtClean="0"/>
              <a:t>所有最短路径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7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1411" y="694081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Neo4j</a:t>
            </a:r>
            <a:r>
              <a:rPr lang="zh-CN" altLang="en-US" dirty="0" smtClean="0"/>
              <a:t>的数据结构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71410" y="1380262"/>
            <a:ext cx="78869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err="1" smtClean="0">
                <a:solidFill>
                  <a:srgbClr val="000000"/>
                </a:solidFill>
                <a:effectLst/>
                <a:latin typeface="black Verdana" charset="0"/>
              </a:rPr>
              <a:t>基本的数据类型：Nodes（节点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black Verdana" charset="0"/>
              </a:rPr>
              <a:t>）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black Verdana" charset="0"/>
              </a:rPr>
              <a:t>、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black Verdana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black Verdana" charset="0"/>
              </a:rPr>
              <a:t>Relationships（关系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black Verdana" charset="0"/>
              </a:rPr>
              <a:t>）</a:t>
            </a: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black Verdana" charset="0"/>
              </a:rPr>
              <a:t>Nodes 和 Relationships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black Verdana" charset="0"/>
              </a:rPr>
              <a:t>包含key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black Verdana" charset="0"/>
              </a:rPr>
              <a:t>/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black Verdana" charset="0"/>
              </a:rPr>
              <a:t>value形式的属性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black Verdana" charset="0"/>
              </a:rPr>
              <a:t>。</a:t>
            </a:r>
          </a:p>
          <a:p>
            <a:r>
              <a:rPr lang="en-US" b="0" i="0" dirty="0" err="1" smtClean="0">
                <a:solidFill>
                  <a:srgbClr val="000000"/>
                </a:solidFill>
                <a:effectLst/>
                <a:latin typeface="black Verdana" charset="0"/>
              </a:rPr>
              <a:t>Nodes通过Relationships所定义的关系相连起来，形成关系型网络结构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black Verdana" charset="0"/>
              </a:rPr>
              <a:t>。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7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76386" y="5380672"/>
            <a:ext cx="80248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err="1" smtClean="0">
                <a:solidFill>
                  <a:srgbClr val="000000"/>
                </a:solidFill>
                <a:effectLst/>
                <a:latin typeface="black Verdana" charset="0"/>
              </a:rPr>
              <a:t>Node和Relationship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black Verdana" charset="0"/>
              </a:rPr>
              <a:t> 的 Property 是用一个 Key-Value 的双向列表来保存的； Node 的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black Verdana" charset="0"/>
              </a:rPr>
              <a:t>Relatsionship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black Verdana" charset="0"/>
              </a:rPr>
              <a:t> 是用一个双向列表来保存的，通过关系，可以方便的找到关系的 from-to Node. Node 节点保存第1个属性和第1个关系ID。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 descr="https://img-blog.csdn.net/20151228182952657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1" y="713422"/>
            <a:ext cx="5895975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699986" y="328849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Neo4j</a:t>
            </a:r>
            <a:r>
              <a:rPr lang="zh-CN" altLang="en-US" dirty="0" smtClean="0"/>
              <a:t>的数据结构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8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g-blog.csdn.net/20151228183011198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12" y="1300163"/>
            <a:ext cx="3724275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90673" y="5166637"/>
            <a:ext cx="10601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err="1" smtClean="0">
                <a:solidFill>
                  <a:srgbClr val="000000"/>
                </a:solidFill>
                <a:effectLst/>
                <a:latin typeface="black Verdana" charset="0"/>
              </a:rPr>
              <a:t>A~E表示Node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black Verdana" charset="0"/>
              </a:rPr>
              <a:t> 的编号，R1~R7 表示 </a:t>
            </a:r>
            <a:r>
              <a:rPr lang="en-US" dirty="0" smtClean="0"/>
              <a:t>Relationship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black Verdana" charset="0"/>
              </a:rPr>
              <a:t> 编号，P1~P10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black Verdana" charset="0"/>
              </a:rPr>
              <a:t>表示</a:t>
            </a:r>
            <a:r>
              <a:rPr lang="en-US" dirty="0" err="1" smtClean="0"/>
              <a:t>Property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black Verdana" charset="0"/>
              </a:rPr>
              <a:t> 的编号。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9986" y="328849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Neo4j</a:t>
            </a:r>
            <a:r>
              <a:rPr lang="zh-CN" altLang="en-US" dirty="0" smtClean="0"/>
              <a:t>的数据结构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14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img-blog.csdn.net/20151228183051932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722" y="476703"/>
            <a:ext cx="2931500" cy="424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62161" y="5373466"/>
            <a:ext cx="8582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black Verdana" charset="0"/>
              </a:rPr>
              <a:t>Node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black Verdana" charset="0"/>
              </a:rPr>
              <a:t>的存储示例图,每个</a:t>
            </a:r>
            <a:r>
              <a:rPr lang="en-US" dirty="0" err="1" smtClean="0"/>
              <a:t>Node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black Verdana" charset="0"/>
              </a:rPr>
              <a:t> 保存了第1个</a:t>
            </a:r>
            <a:r>
              <a:rPr lang="en-US" dirty="0" smtClean="0"/>
              <a:t>Property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black Verdana" charset="0"/>
              </a:rPr>
              <a:t> 和 第1个</a:t>
            </a:r>
            <a:r>
              <a:rPr lang="en-US" dirty="0" smtClean="0"/>
              <a:t>Relationship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99986" y="328849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Neo4j</a:t>
            </a:r>
            <a:r>
              <a:rPr lang="zh-CN" altLang="en-US" dirty="0" smtClean="0"/>
              <a:t>的数据结构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2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img-blog.csdn.net/20151228183107416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771" y="957461"/>
            <a:ext cx="5630458" cy="494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99986" y="328849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Neo4j</a:t>
            </a:r>
            <a:r>
              <a:rPr lang="zh-CN" altLang="en-US" dirty="0" smtClean="0"/>
              <a:t>的数据结构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03407" y="6159818"/>
            <a:ext cx="2785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Relationship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black Verdana" charset="0"/>
              </a:rPr>
              <a:t> 的存储示例图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8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4236" y="5574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图的遍历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1494236" y="1546163"/>
            <a:ext cx="2382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深度优先遍历（</a:t>
            </a:r>
            <a:r>
              <a:rPr lang="en-US" altLang="zh-CN" dirty="0"/>
              <a:t>DFS</a:t>
            </a:r>
            <a:r>
              <a:rPr lang="zh-CN" altLang="en-US" dirty="0"/>
              <a:t>）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4236" y="2534864"/>
            <a:ext cx="2453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广度优先遍历（</a:t>
            </a:r>
            <a:r>
              <a:rPr lang="en-US" altLang="zh-CN" dirty="0"/>
              <a:t>BFS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9104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457</Words>
  <Application>Microsoft Macintosh PowerPoint</Application>
  <PresentationFormat>Widescreen</PresentationFormat>
  <Paragraphs>77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black Verdana</vt:lpstr>
      <vt:lpstr>Calibri</vt:lpstr>
      <vt:lpstr>Calibri Light</vt:lpstr>
      <vt:lpstr>DengXian</vt:lpstr>
      <vt:lpstr>Mangal</vt:lpstr>
      <vt:lpstr>Noto Serif</vt:lpstr>
      <vt:lpstr>Open Sans</vt:lpstr>
      <vt:lpstr>Arial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34</cp:revision>
  <dcterms:created xsi:type="dcterms:W3CDTF">2018-06-19T11:03:14Z</dcterms:created>
  <dcterms:modified xsi:type="dcterms:W3CDTF">2018-06-20T07:52:14Z</dcterms:modified>
</cp:coreProperties>
</file>