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84" r:id="rId5"/>
    <p:sldId id="287" r:id="rId6"/>
    <p:sldId id="285" r:id="rId7"/>
    <p:sldId id="292" r:id="rId8"/>
    <p:sldId id="29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EFD3"/>
    <a:srgbClr val="E9C46A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99" autoAdjust="0"/>
  </p:normalViewPr>
  <p:slideViewPr>
    <p:cSldViewPr snapToGrid="0" snapToObjects="1" showGuides="1">
      <p:cViewPr varScale="1">
        <p:scale>
          <a:sx n="59" d="100"/>
          <a:sy n="59" d="100"/>
        </p:scale>
        <p:origin x="964" y="52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10/25/2025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FlyGuy352/CrossChainNFTPaymaster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2"/>
          </a:fgClr>
          <a:bgClr>
            <a:schemeClr val="tx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479765"/>
            <a:ext cx="4873752" cy="1709928"/>
          </a:xfrm>
        </p:spPr>
        <p:txBody>
          <a:bodyPr/>
          <a:lstStyle/>
          <a:p>
            <a:r>
              <a:rPr lang="en-US" b="1" dirty="0"/>
              <a:t>Cross Chain NFT Paymaster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700014"/>
            <a:ext cx="4873752" cy="630936"/>
          </a:xfrm>
        </p:spPr>
        <p:txBody>
          <a:bodyPr/>
          <a:lstStyle/>
          <a:p>
            <a:r>
              <a:rPr lang="en-US" dirty="0"/>
              <a:t>Tom Lin, Full Stack Developer</a:t>
            </a:r>
          </a:p>
          <a:p>
            <a:endParaRPr lang="en-US" dirty="0"/>
          </a:p>
        </p:txBody>
      </p:sp>
      <p:pic>
        <p:nvPicPr>
          <p:cNvPr id="5" name="Picture Placeholder 4" descr="A logo of a chain link and ethereum&#10;&#10;AI-generated content may be incorrect.">
            <a:extLst>
              <a:ext uri="{FF2B5EF4-FFF2-40B4-BE49-F238E27FC236}">
                <a16:creationId xmlns:a16="http://schemas.microsoft.com/office/drawing/2014/main" id="{F50150EB-B864-4879-43E7-C762BC96E0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1099" r="110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2"/>
          </a:fgClr>
          <a:bgClr>
            <a:schemeClr val="tx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5" y="1040358"/>
            <a:ext cx="6999514" cy="603382"/>
          </a:xfrm>
        </p:spPr>
        <p:txBody>
          <a:bodyPr/>
          <a:lstStyle/>
          <a:p>
            <a:pPr algn="ctr"/>
            <a:r>
              <a:rPr lang="en-US" sz="4200" b="1" dirty="0"/>
              <a:t>Hedera ♾️ Ethereum</a:t>
            </a:r>
            <a:br>
              <a:rPr lang="en-US" sz="4200" b="1" dirty="0">
                <a:sym typeface="DM Sans Medium"/>
              </a:rPr>
            </a:br>
            <a:endParaRPr lang="en-US" sz="42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866" y="1885855"/>
            <a:ext cx="6213893" cy="3499104"/>
          </a:xfrm>
        </p:spPr>
        <p:txBody>
          <a:bodyPr/>
          <a:lstStyle/>
          <a:p>
            <a:r>
              <a:rPr lang="en-US" sz="1800" dirty="0"/>
              <a:t>- Low-cost, efficient NFT minting on Hedera powered by </a:t>
            </a:r>
            <a:r>
              <a:rPr lang="en-US" sz="1800" b="1" dirty="0"/>
              <a:t>Hedera Token Service</a:t>
            </a:r>
          </a:p>
          <a:p>
            <a:endParaRPr lang="en-US" sz="1800" dirty="0"/>
          </a:p>
          <a:p>
            <a:r>
              <a:rPr lang="en-US" sz="1800" dirty="0"/>
              <a:t>- Cross-chain ownership proof is generated on Hedera as an </a:t>
            </a:r>
            <a:r>
              <a:rPr lang="en-US" sz="1800" b="1" dirty="0"/>
              <a:t>ECDSA Signature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- Uses </a:t>
            </a:r>
            <a:r>
              <a:rPr lang="en-US" sz="1800" b="1" dirty="0"/>
              <a:t>ERC-4337 Account Abstraction</a:t>
            </a:r>
            <a:r>
              <a:rPr lang="en-US" sz="1800" dirty="0"/>
              <a:t> to encode signature information in </a:t>
            </a:r>
            <a:r>
              <a:rPr lang="en-US" sz="1800" b="1" dirty="0"/>
              <a:t>User Operation</a:t>
            </a:r>
            <a:r>
              <a:rPr lang="en-US" sz="1800" dirty="0"/>
              <a:t> for </a:t>
            </a:r>
            <a:r>
              <a:rPr lang="en-US" sz="1800" b="1" dirty="0"/>
              <a:t>Paymaster</a:t>
            </a:r>
            <a:r>
              <a:rPr lang="en-US" sz="1800" dirty="0"/>
              <a:t> verification</a:t>
            </a:r>
          </a:p>
          <a:p>
            <a:endParaRPr lang="en-US" sz="1800" dirty="0"/>
          </a:p>
          <a:p>
            <a:r>
              <a:rPr lang="en-US" sz="1800" dirty="0"/>
              <a:t>- </a:t>
            </a:r>
            <a:r>
              <a:rPr lang="en-US" sz="1800" b="1" dirty="0"/>
              <a:t>Gas sponsorship</a:t>
            </a:r>
            <a:r>
              <a:rPr lang="en-US" sz="1800" dirty="0"/>
              <a:t> includes cost of </a:t>
            </a:r>
            <a:r>
              <a:rPr lang="en-US" sz="1800" b="1" dirty="0"/>
              <a:t>automation wallet creation</a:t>
            </a:r>
            <a:r>
              <a:rPr lang="en-US" sz="1800" dirty="0"/>
              <a:t> and all transaction fees</a:t>
            </a:r>
          </a:p>
        </p:txBody>
      </p:sp>
      <p:pic>
        <p:nvPicPr>
          <p:cNvPr id="13" name="Picture Placeholder 12" descr="A bridge with a large arch&#10;&#10;AI-generated content may be incorrect.">
            <a:extLst>
              <a:ext uri="{FF2B5EF4-FFF2-40B4-BE49-F238E27FC236}">
                <a16:creationId xmlns:a16="http://schemas.microsoft.com/office/drawing/2014/main" id="{4E154DE1-60E7-C4A1-B2A0-92E09D6B10B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7396" r="73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8D10-52FC-614F-89A5-4F793BEF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2057"/>
            <a:ext cx="12192000" cy="1153886"/>
          </a:xfrm>
        </p:spPr>
        <p:txBody>
          <a:bodyPr/>
          <a:lstStyle/>
          <a:p>
            <a:pPr algn="ctr"/>
            <a:r>
              <a:rPr lang="en-US" sz="7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522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B732-6FD3-D0DA-92AF-1D7A68E3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256863"/>
            <a:ext cx="9912096" cy="1014984"/>
          </a:xfrm>
        </p:spPr>
        <p:txBody>
          <a:bodyPr/>
          <a:lstStyle/>
          <a:p>
            <a:r>
              <a:rPr lang="en-US" sz="5000" dirty="0"/>
              <a:t>How It Works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2B72B60-84D5-DEDA-C092-72FFDBE84D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94532" y="1318114"/>
            <a:ext cx="10002936" cy="3470600"/>
          </a:xfrm>
          <a:prstGeom prst="rect">
            <a:avLst/>
          </a:prstGeom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601DB98D-901A-D59A-8952-206E99F7BD2E}"/>
              </a:ext>
            </a:extLst>
          </p:cNvPr>
          <p:cNvSpPr txBox="1">
            <a:spLocks/>
          </p:cNvSpPr>
          <p:nvPr/>
        </p:nvSpPr>
        <p:spPr>
          <a:xfrm>
            <a:off x="1139950" y="5041625"/>
            <a:ext cx="9912096" cy="7386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Paymaster uses same User Address when verifying User Signature and Hedera Admin Signature</a:t>
            </a:r>
            <a:br>
              <a:rPr lang="en-US" sz="2000" b="1" dirty="0"/>
            </a:br>
            <a:endParaRPr lang="en-US" sz="20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795086-3D9B-8C51-6B1B-128CB6B31607}"/>
              </a:ext>
            </a:extLst>
          </p:cNvPr>
          <p:cNvSpPr txBox="1"/>
          <p:nvPr/>
        </p:nvSpPr>
        <p:spPr>
          <a:xfrm>
            <a:off x="1492702" y="5806592"/>
            <a:ext cx="95593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=&gt; Verified NFT owner on Hedera is the same user transacting on Ethereum</a:t>
            </a:r>
            <a:endParaRPr lang="en-SG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672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054352"/>
            <a:ext cx="4873752" cy="170992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518B68B6-5284-F036-E87F-9BC3A435A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457303"/>
            <a:ext cx="4470981" cy="1883664"/>
          </a:xfrm>
        </p:spPr>
        <p:txBody>
          <a:bodyPr/>
          <a:lstStyle/>
          <a:p>
            <a:r>
              <a:rPr lang="en-US" dirty="0"/>
              <a:t>Enjoy README for more info</a:t>
            </a:r>
          </a:p>
          <a:p>
            <a:r>
              <a:rPr lang="en-US" dirty="0">
                <a:hlinkClick r:id="rId2"/>
              </a:rPr>
              <a:t>https://github.com/FlyGuy352/CrossChainNFTPaymaster</a:t>
            </a:r>
            <a:endParaRPr lang="en-US" dirty="0"/>
          </a:p>
        </p:txBody>
      </p:sp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1D963291-0332-DAB6-6090-6778FC7899B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968" r="2968"/>
          <a:stretch/>
        </p:blipFill>
        <p:spPr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{D16F5058-07A4-4F93-A0DA-89C759A5F42C}tf11429527_win32</Template>
  <TotalTime>214</TotalTime>
  <Words>114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DM Sans Medium</vt:lpstr>
      <vt:lpstr>Karla</vt:lpstr>
      <vt:lpstr>Univers Condensed Light</vt:lpstr>
      <vt:lpstr>Office Theme</vt:lpstr>
      <vt:lpstr>Cross Chain NFT Paymaster</vt:lpstr>
      <vt:lpstr>Hedera ♾️ Ethereum </vt:lpstr>
      <vt:lpstr>DEMO</vt:lpstr>
      <vt:lpstr>How It Works</vt:lpstr>
      <vt:lpstr>Thank you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Lin, Tom Liqian</dc:creator>
  <cp:lastModifiedBy>Lin, Tom Liqian</cp:lastModifiedBy>
  <cp:revision>33</cp:revision>
  <dcterms:created xsi:type="dcterms:W3CDTF">2025-10-24T12:31:17Z</dcterms:created>
  <dcterms:modified xsi:type="dcterms:W3CDTF">2025-10-25T04:22:39Z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