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7" autoAdjust="0"/>
  </p:normalViewPr>
  <p:slideViewPr>
    <p:cSldViewPr snapToGrid="0">
      <p:cViewPr varScale="1">
        <p:scale>
          <a:sx n="112" d="100"/>
          <a:sy n="112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90" y="0"/>
            <a:ext cx="8739933" cy="2268559"/>
          </a:xfrm>
        </p:spPr>
        <p:txBody>
          <a:bodyPr>
            <a:normAutofit fontScale="90000"/>
          </a:bodyPr>
          <a:lstStyle/>
          <a:p>
            <a:r>
              <a:rPr lang="ru-RU" dirty="0"/>
              <a:t>Нахождение максимальной площади пересечения треугольников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792" y="2499446"/>
            <a:ext cx="5357600" cy="1160213"/>
          </a:xfrm>
        </p:spPr>
        <p:txBody>
          <a:bodyPr/>
          <a:lstStyle/>
          <a:p>
            <a:r>
              <a:rPr lang="ru-RU" dirty="0" smtClean="0"/>
              <a:t>Презентация проекта по информатике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94486" y="4382530"/>
            <a:ext cx="2927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</a:p>
          <a:p>
            <a:r>
              <a:rPr lang="ru-RU" dirty="0" smtClean="0"/>
              <a:t>Колпачков Всеволод 10-2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80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160" y="-65964"/>
            <a:ext cx="7956560" cy="1424746"/>
          </a:xfrm>
        </p:spPr>
        <p:txBody>
          <a:bodyPr/>
          <a:lstStyle/>
          <a:p>
            <a:r>
              <a:rPr lang="ru-RU" dirty="0" smtClean="0"/>
              <a:t>Возникшие трудности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55224" y="3285735"/>
            <a:ext cx="7791931" cy="87846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10811" y="1196411"/>
            <a:ext cx="9169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Закрашивание максимальной площади и обесцвечивание ненужных треугольников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16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0770" y="3010521"/>
            <a:ext cx="7956560" cy="1424746"/>
          </a:xfrm>
        </p:spPr>
        <p:txBody>
          <a:bodyPr>
            <a:noAutofit/>
          </a:bodyPr>
          <a:lstStyle/>
          <a:p>
            <a:pPr algn="l"/>
            <a:r>
              <a:rPr lang="ru-RU" sz="4800" dirty="0" smtClean="0">
                <a:solidFill>
                  <a:srgbClr val="FFFF00"/>
                </a:solidFill>
              </a:rPr>
              <a:t>Спасибо за внимание!</a:t>
            </a:r>
            <a:br>
              <a:rPr lang="ru-RU" sz="4800" dirty="0" smtClean="0">
                <a:solidFill>
                  <a:srgbClr val="FFFF00"/>
                </a:solidFill>
              </a:rPr>
            </a:br>
            <a:r>
              <a:rPr lang="ru-RU" sz="4800" dirty="0" smtClean="0"/>
              <a:t>Презентацию подготовил</a:t>
            </a:r>
            <a:br>
              <a:rPr lang="ru-RU" sz="4800" dirty="0" smtClean="0"/>
            </a:br>
            <a:r>
              <a:rPr lang="ru-RU" sz="4800" dirty="0" smtClean="0"/>
              <a:t>Ученик 10-2 класса</a:t>
            </a:r>
            <a:br>
              <a:rPr lang="ru-RU" sz="4800" dirty="0" smtClean="0"/>
            </a:br>
            <a:r>
              <a:rPr lang="ru-RU" sz="4800" dirty="0" smtClean="0"/>
              <a:t>Колпачков Всеволод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6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решения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Входные и выходные данные</a:t>
            </a:r>
          </a:p>
          <a:p>
            <a:r>
              <a:rPr lang="ru-RU" dirty="0" smtClean="0"/>
              <a:t>Визуализация постановки задачи</a:t>
            </a:r>
          </a:p>
          <a:p>
            <a:r>
              <a:rPr lang="ru-RU" dirty="0" smtClean="0"/>
              <a:t>Математическая модель</a:t>
            </a:r>
          </a:p>
          <a:p>
            <a:r>
              <a:rPr lang="ru-RU" dirty="0" smtClean="0"/>
              <a:t>Визуализация структуры данных</a:t>
            </a:r>
          </a:p>
          <a:p>
            <a:r>
              <a:rPr lang="ru-RU" dirty="0" smtClean="0"/>
              <a:t>Визуализация метода решения</a:t>
            </a:r>
          </a:p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69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12625" y="272597"/>
            <a:ext cx="7958331" cy="1077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5275" y="610495"/>
            <a:ext cx="7796540" cy="3997828"/>
          </a:xfrm>
        </p:spPr>
        <p:txBody>
          <a:bodyPr/>
          <a:lstStyle/>
          <a:p>
            <a:r>
              <a:rPr lang="ru-RU" dirty="0"/>
              <a:t>На плоскости задано множество треугольников. Найти такие два треугольника, что площадь фигуры, находящейся внутри обоих треугольников, будет </a:t>
            </a:r>
            <a:r>
              <a:rPr lang="ru-RU" dirty="0" smtClean="0"/>
              <a:t>максимальна. Выделить </a:t>
            </a:r>
            <a:r>
              <a:rPr lang="ru-RU" dirty="0"/>
              <a:t>найденные два треугольника, выделить контур фигуры, находящейся внутри обоих треугольников, желательно "залить цветом" внутреннее пространство этой фигуры.</a:t>
            </a:r>
          </a:p>
        </p:txBody>
      </p:sp>
    </p:spTree>
    <p:extLst>
      <p:ext uri="{BB962C8B-B14F-4D97-AF65-F5344CB8AC3E}">
        <p14:creationId xmlns:p14="http://schemas.microsoft.com/office/powerpoint/2010/main" val="332749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1)Входные данные:</a:t>
            </a:r>
          </a:p>
          <a:p>
            <a:pPr marL="6160" indent="0">
              <a:buNone/>
            </a:pPr>
            <a:r>
              <a:rPr lang="ru-RU" dirty="0" smtClean="0"/>
              <a:t>Координаты вершин треугольника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1)Выходные </a:t>
            </a:r>
            <a:r>
              <a:rPr lang="ru-RU" b="1" dirty="0">
                <a:solidFill>
                  <a:schemeClr val="bg1"/>
                </a:solidFill>
              </a:rPr>
              <a:t>данные:</a:t>
            </a:r>
          </a:p>
          <a:p>
            <a:pPr marL="6160" indent="0">
              <a:buNone/>
            </a:pPr>
            <a:r>
              <a:rPr lang="ru-RU" dirty="0" smtClean="0"/>
              <a:t>Два треугольника</a:t>
            </a:r>
            <a:r>
              <a:rPr lang="en-US" dirty="0" smtClean="0"/>
              <a:t>,</a:t>
            </a:r>
            <a:r>
              <a:rPr lang="ru-RU" dirty="0" smtClean="0"/>
              <a:t> площадь пересечения которых максимальна</a:t>
            </a:r>
            <a:r>
              <a:rPr lang="en-US" dirty="0" smtClean="0"/>
              <a:t>, </a:t>
            </a:r>
            <a:r>
              <a:rPr lang="ru-RU" dirty="0" smtClean="0"/>
              <a:t>и сама эта площадь</a:t>
            </a:r>
            <a:endParaRPr lang="ru-RU" dirty="0"/>
          </a:p>
          <a:p>
            <a:pPr marL="6160" indent="0">
              <a:buNone/>
            </a:pPr>
            <a:endParaRPr lang="ru-RU" dirty="0" smtClean="0"/>
          </a:p>
          <a:p>
            <a:pPr marL="616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317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182" y="-59155"/>
            <a:ext cx="7956560" cy="1078348"/>
          </a:xfrm>
        </p:spPr>
        <p:txBody>
          <a:bodyPr/>
          <a:lstStyle/>
          <a:p>
            <a:r>
              <a:rPr lang="ru-RU" dirty="0"/>
              <a:t>Визуализация постановки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24182" y="4539942"/>
            <a:ext cx="3896467" cy="713818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Имеем</a:t>
            </a:r>
            <a:r>
              <a:rPr lang="ru-RU" dirty="0"/>
              <a:t>: </a:t>
            </a:r>
            <a:r>
              <a:rPr lang="ru-RU" dirty="0">
                <a:solidFill>
                  <a:schemeClr val="tx1"/>
                </a:solidFill>
              </a:rPr>
              <a:t>множество треугольников</a:t>
            </a:r>
          </a:p>
          <a:p>
            <a:r>
              <a:rPr lang="ru-RU" b="1" dirty="0">
                <a:solidFill>
                  <a:schemeClr val="bg1"/>
                </a:solidFill>
              </a:rPr>
              <a:t>Требуется 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Найти два треугольника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площадь пересечения которых максимальна</a:t>
            </a:r>
          </a:p>
          <a:p>
            <a:r>
              <a:rPr lang="ru-RU" dirty="0">
                <a:solidFill>
                  <a:schemeClr val="tx1"/>
                </a:solidFill>
              </a:rPr>
              <a:t>Закрасить найденную площадь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81" y="590008"/>
            <a:ext cx="6685466" cy="3156582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81" y="3746590"/>
            <a:ext cx="6685466" cy="3111410"/>
          </a:xfrm>
        </p:spPr>
      </p:pic>
    </p:spTree>
    <p:extLst>
      <p:ext uri="{BB962C8B-B14F-4D97-AF65-F5344CB8AC3E}">
        <p14:creationId xmlns:p14="http://schemas.microsoft.com/office/powerpoint/2010/main" val="411484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37143" y="-2183028"/>
            <a:ext cx="6044175" cy="2680417"/>
          </a:xfrm>
        </p:spPr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2041" y="1106993"/>
            <a:ext cx="3971874" cy="2386394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Поскольку пересечением будет либо выпуклый четырехугольник</a:t>
            </a:r>
            <a:r>
              <a:rPr lang="en-US" dirty="0" smtClean="0"/>
              <a:t>,</a:t>
            </a:r>
            <a:r>
              <a:rPr lang="ru-RU" dirty="0" smtClean="0"/>
              <a:t>либо треугольник</a:t>
            </a:r>
            <a:r>
              <a:rPr lang="en-US" dirty="0" smtClean="0"/>
              <a:t>,</a:t>
            </a:r>
            <a:r>
              <a:rPr lang="ru-RU" dirty="0" smtClean="0"/>
              <a:t>либо линия</a:t>
            </a:r>
            <a:r>
              <a:rPr lang="en-US" dirty="0" smtClean="0"/>
              <a:t>,</a:t>
            </a:r>
            <a:r>
              <a:rPr lang="ru-RU" dirty="0" smtClean="0"/>
              <a:t>я буду использовать алгоритм Сазерленда-</a:t>
            </a:r>
            <a:r>
              <a:rPr lang="ru-RU" dirty="0" err="1" smtClean="0"/>
              <a:t>Ходжмана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Нахожу центр полученной фигуры(точку О)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Затем нахожу площадь каждого такого треугольника и складываю полученные площади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94" y="497389"/>
            <a:ext cx="5303764" cy="29833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94" y="3480757"/>
            <a:ext cx="5303764" cy="33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8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141873" y="-828359"/>
            <a:ext cx="3970986" cy="1900473"/>
          </a:xfrm>
        </p:spPr>
        <p:txBody>
          <a:bodyPr/>
          <a:lstStyle/>
          <a:p>
            <a:r>
              <a:rPr lang="ru-RU" dirty="0" smtClean="0"/>
              <a:t>Визуализация структуры данных</a:t>
            </a:r>
            <a:endParaRPr lang="ru-RU" dirty="0"/>
          </a:p>
        </p:txBody>
      </p:sp>
      <p:graphicFrame>
        <p:nvGraphicFramePr>
          <p:cNvPr id="5" name="Group 9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505928"/>
              </p:ext>
            </p:extLst>
          </p:nvPr>
        </p:nvGraphicFramePr>
        <p:xfrm>
          <a:off x="1997861" y="1625215"/>
          <a:ext cx="6986587" cy="94488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4150214955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4275736939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28278744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1165866338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81609629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409238558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3443166963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3057061057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49115510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909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x1;y1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x2;y2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x3;y3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x4;y4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x5;y5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x6;y6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x7;y7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x8;y8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x9;y9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62379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5174" y="1281869"/>
            <a:ext cx="493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Хранятся координаты каждого треугольника</a:t>
            </a:r>
            <a:endParaRPr lang="ru-RU" dirty="0"/>
          </a:p>
        </p:txBody>
      </p:sp>
      <p:graphicFrame>
        <p:nvGraphicFramePr>
          <p:cNvPr id="7" name="Group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954243"/>
              </p:ext>
            </p:extLst>
          </p:nvPr>
        </p:nvGraphicFramePr>
        <p:xfrm>
          <a:off x="1997861" y="3486009"/>
          <a:ext cx="2950155" cy="10795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9017">
                  <a:extLst>
                    <a:ext uri="{9D8B030D-6E8A-4147-A177-3AD203B41FA5}">
                      <a16:colId xmlns:a16="http://schemas.microsoft.com/office/drawing/2014/main" val="3346566949"/>
                    </a:ext>
                  </a:extLst>
                </a:gridCol>
                <a:gridCol w="737539">
                  <a:extLst>
                    <a:ext uri="{9D8B030D-6E8A-4147-A177-3AD203B41FA5}">
                      <a16:colId xmlns:a16="http://schemas.microsoft.com/office/drawing/2014/main" val="2926475268"/>
                    </a:ext>
                  </a:extLst>
                </a:gridCol>
                <a:gridCol w="736061">
                  <a:extLst>
                    <a:ext uri="{9D8B030D-6E8A-4147-A177-3AD203B41FA5}">
                      <a16:colId xmlns:a16="http://schemas.microsoft.com/office/drawing/2014/main" val="534365337"/>
                    </a:ext>
                  </a:extLst>
                </a:gridCol>
                <a:gridCol w="737538">
                  <a:extLst>
                    <a:ext uri="{9D8B030D-6E8A-4147-A177-3AD203B41FA5}">
                      <a16:colId xmlns:a16="http://schemas.microsoft.com/office/drawing/2014/main" val="463945904"/>
                    </a:ext>
                  </a:extLst>
                </a:gridCol>
              </a:tblGrid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alt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507087292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x3;y3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x4;y4</a:t>
                      </a:r>
                      <a:endParaRPr kumimoji="0" lang="ru-RU" alt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x6;y6</a:t>
                      </a:r>
                      <a:endParaRPr kumimoji="0" lang="ru-RU" alt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1645383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5174" y="3221764"/>
            <a:ext cx="651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Хранятся координаты центров пересечений треугольников</a:t>
            </a:r>
            <a:endParaRPr lang="ru-RU" dirty="0"/>
          </a:p>
        </p:txBody>
      </p:sp>
      <p:graphicFrame>
        <p:nvGraphicFramePr>
          <p:cNvPr id="10" name="Group 9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686012"/>
              </p:ext>
            </p:extLst>
          </p:nvPr>
        </p:nvGraphicFramePr>
        <p:xfrm>
          <a:off x="1848380" y="5008984"/>
          <a:ext cx="6986587" cy="94488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4150214955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4275736939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28278744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1165866338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81609629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409238558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3443166963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3057061057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49115510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909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x1;y1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x2;y2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x3;y3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x4;y4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x5;y5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x6;y6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x7;y7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x8;y8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x9;y9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6237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33101" y="4470117"/>
            <a:ext cx="957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Хранятся координаты двух треугольников</a:t>
            </a:r>
            <a:r>
              <a:rPr lang="en-US" dirty="0" smtClean="0"/>
              <a:t>,</a:t>
            </a:r>
            <a:r>
              <a:rPr lang="ru-RU" dirty="0" smtClean="0"/>
              <a:t>площадь пересечения которых максимальна</a:t>
            </a:r>
            <a:endParaRPr lang="ru-RU" dirty="0"/>
          </a:p>
        </p:txBody>
      </p:sp>
      <p:graphicFrame>
        <p:nvGraphicFramePr>
          <p:cNvPr id="12" name="Group 9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511547"/>
              </p:ext>
            </p:extLst>
          </p:nvPr>
        </p:nvGraphicFramePr>
        <p:xfrm>
          <a:off x="1848379" y="5934822"/>
          <a:ext cx="6986587" cy="94488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4150214955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4275736939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28278744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1165866338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81609629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4092385585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3443166963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3057061057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49115510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909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x1;y1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x2;y2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x3;y3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x4;y4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x5;y5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x6;y6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x7;y7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x8;y8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x9;y9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623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236" y="0"/>
            <a:ext cx="7958331" cy="1077229"/>
          </a:xfrm>
        </p:spPr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4680" y="685862"/>
            <a:ext cx="5708565" cy="5937129"/>
          </a:xfrm>
        </p:spPr>
        <p:txBody>
          <a:bodyPr>
            <a:normAutofit/>
          </a:bodyPr>
          <a:lstStyle/>
          <a:p>
            <a:r>
              <a:rPr lang="ru-RU" dirty="0" smtClean="0"/>
              <a:t>Имеется три треугольника с заданными вершинами</a:t>
            </a:r>
            <a:endParaRPr lang="en-US" dirty="0" smtClean="0"/>
          </a:p>
          <a:p>
            <a:r>
              <a:rPr lang="ru-RU" dirty="0" smtClean="0"/>
              <a:t>Находится вершина каждой фигуры</a:t>
            </a:r>
            <a:r>
              <a:rPr lang="en-US" dirty="0" smtClean="0"/>
              <a:t>,</a:t>
            </a:r>
            <a:r>
              <a:rPr lang="ru-RU" dirty="0" smtClean="0"/>
              <a:t>получившихся при пересечении треугольников</a:t>
            </a:r>
          </a:p>
          <a:p>
            <a:r>
              <a:rPr lang="ru-RU" dirty="0" smtClean="0"/>
              <a:t>Каждая такая фигура разбивается на треугольники</a:t>
            </a:r>
          </a:p>
          <a:p>
            <a:r>
              <a:rPr lang="ru-RU" dirty="0" smtClean="0"/>
              <a:t>Находится площадь пересечения каждого треугольника с каждым</a:t>
            </a:r>
            <a:endParaRPr lang="en-US" dirty="0" smtClean="0"/>
          </a:p>
          <a:p>
            <a:r>
              <a:rPr lang="ru-RU" dirty="0" smtClean="0"/>
              <a:t>Определяется максимум из площадей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8" y="538615"/>
            <a:ext cx="3279444" cy="1948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9" y="2486827"/>
            <a:ext cx="3279444" cy="18388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9" y="4325629"/>
            <a:ext cx="3279444" cy="19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573" y="0"/>
            <a:ext cx="7958331" cy="1077229"/>
          </a:xfrm>
        </p:spPr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8802" y="607876"/>
            <a:ext cx="7387351" cy="24600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Входные данные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Треугольник 1     (</a:t>
            </a:r>
            <a:r>
              <a:rPr lang="en-US" dirty="0" smtClean="0"/>
              <a:t>0.2 ; 0.7</a:t>
            </a:r>
            <a:r>
              <a:rPr lang="ru-RU" dirty="0" smtClean="0"/>
              <a:t>)</a:t>
            </a:r>
            <a:r>
              <a:rPr lang="en-US" dirty="0" smtClean="0"/>
              <a:t> ; ( 0.6; -0.3) ; </a:t>
            </a:r>
            <a:r>
              <a:rPr lang="ru-RU" dirty="0" smtClean="0"/>
              <a:t>(</a:t>
            </a:r>
            <a:r>
              <a:rPr lang="en-US" dirty="0" smtClean="0"/>
              <a:t>-0.4 ; -0.5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Треугольник </a:t>
            </a:r>
            <a:r>
              <a:rPr lang="en-US" dirty="0" smtClean="0"/>
              <a:t>2</a:t>
            </a:r>
            <a:r>
              <a:rPr lang="ru-RU" dirty="0" smtClean="0"/>
              <a:t>     </a:t>
            </a:r>
            <a:r>
              <a:rPr lang="ru-RU" dirty="0"/>
              <a:t>(</a:t>
            </a:r>
            <a:r>
              <a:rPr lang="en-US" dirty="0" smtClean="0"/>
              <a:t>0.0 </a:t>
            </a:r>
            <a:r>
              <a:rPr lang="en-US" dirty="0"/>
              <a:t>; </a:t>
            </a:r>
            <a:r>
              <a:rPr lang="en-US" dirty="0" smtClean="0"/>
              <a:t>0.0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/>
              <a:t>; ( </a:t>
            </a:r>
            <a:r>
              <a:rPr lang="en-US" dirty="0" smtClean="0"/>
              <a:t>0.8; </a:t>
            </a:r>
            <a:r>
              <a:rPr lang="en-US" dirty="0"/>
              <a:t>-</a:t>
            </a:r>
            <a:r>
              <a:rPr lang="en-US" dirty="0" smtClean="0"/>
              <a:t>0.1) </a:t>
            </a:r>
            <a:r>
              <a:rPr lang="en-US" dirty="0"/>
              <a:t>; </a:t>
            </a:r>
            <a:r>
              <a:rPr lang="ru-RU" dirty="0"/>
              <a:t>(</a:t>
            </a:r>
            <a:r>
              <a:rPr lang="en-US" dirty="0"/>
              <a:t>-</a:t>
            </a:r>
            <a:r>
              <a:rPr lang="en-US" dirty="0" smtClean="0"/>
              <a:t>0.9 </a:t>
            </a:r>
            <a:r>
              <a:rPr lang="en-US" dirty="0"/>
              <a:t>; </a:t>
            </a:r>
            <a:r>
              <a:rPr lang="en-US" dirty="0" smtClean="0"/>
              <a:t>0.9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Треугольник </a:t>
            </a:r>
            <a:r>
              <a:rPr lang="en-US" dirty="0" smtClean="0"/>
              <a:t>3</a:t>
            </a:r>
            <a:r>
              <a:rPr lang="ru-RU" dirty="0" smtClean="0"/>
              <a:t>     (</a:t>
            </a:r>
            <a:r>
              <a:rPr lang="en-US" dirty="0" smtClean="0"/>
              <a:t>-0.7 </a:t>
            </a:r>
            <a:r>
              <a:rPr lang="en-US" dirty="0"/>
              <a:t>; </a:t>
            </a:r>
            <a:r>
              <a:rPr lang="en-US" dirty="0" smtClean="0"/>
              <a:t>-0.8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/>
              <a:t>; ( </a:t>
            </a:r>
            <a:r>
              <a:rPr lang="en-US" dirty="0" smtClean="0"/>
              <a:t>0.3; </a:t>
            </a:r>
            <a:r>
              <a:rPr lang="en-US" dirty="0"/>
              <a:t>-</a:t>
            </a:r>
            <a:r>
              <a:rPr lang="en-US" dirty="0" smtClean="0"/>
              <a:t>0.2) </a:t>
            </a:r>
            <a:r>
              <a:rPr lang="en-US" dirty="0"/>
              <a:t>; </a:t>
            </a:r>
            <a:r>
              <a:rPr lang="ru-RU" dirty="0"/>
              <a:t>(</a:t>
            </a:r>
            <a:r>
              <a:rPr lang="en-US" dirty="0"/>
              <a:t>-</a:t>
            </a:r>
            <a:r>
              <a:rPr lang="en-US" dirty="0" smtClean="0"/>
              <a:t>0.1 </a:t>
            </a:r>
            <a:r>
              <a:rPr lang="en-US" dirty="0"/>
              <a:t>; </a:t>
            </a:r>
            <a:r>
              <a:rPr lang="en-US" dirty="0" smtClean="0"/>
              <a:t>0.5</a:t>
            </a:r>
            <a:r>
              <a:rPr lang="ru-RU" dirty="0"/>
              <a:t>)</a:t>
            </a:r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91" y="538614"/>
            <a:ext cx="3688167" cy="32687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2" y="2748602"/>
            <a:ext cx="4853865" cy="4015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5163" y="5192853"/>
            <a:ext cx="499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34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205</TotalTime>
  <Words>384</Words>
  <Application>Microsoft Office PowerPoint</Application>
  <PresentationFormat>Широкоэкранный</PresentationFormat>
  <Paragraphs>113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Нахождение максимальной площади пересечения треугольников  </vt:lpstr>
      <vt:lpstr>Этапы решения задачи</vt:lpstr>
      <vt:lpstr>Постановка задачи</vt:lpstr>
      <vt:lpstr>Входные и выходные данные</vt:lpstr>
      <vt:lpstr>Визуализация постановки задачи</vt:lpstr>
      <vt:lpstr>Математическая модель</vt:lpstr>
      <vt:lpstr>Визуализация структуры данных</vt:lpstr>
      <vt:lpstr>Визуализация метода решения</vt:lpstr>
      <vt:lpstr>Пример работы программы</vt:lpstr>
      <vt:lpstr>Возникшие трудности</vt:lpstr>
      <vt:lpstr>Спасибо за внимание! Презентацию подготовил Ученик 10-2 класса Колпачков Всеволод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19</cp:revision>
  <dcterms:created xsi:type="dcterms:W3CDTF">2021-03-30T08:44:29Z</dcterms:created>
  <dcterms:modified xsi:type="dcterms:W3CDTF">2021-04-06T09:54:28Z</dcterms:modified>
</cp:coreProperties>
</file>